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  <p:sldMasterId id="2147483784" r:id="rId2"/>
    <p:sldMasterId id="2147483788" r:id="rId3"/>
    <p:sldMasterId id="2147483792" r:id="rId4"/>
  </p:sldMasterIdLst>
  <p:notesMasterIdLst>
    <p:notesMasterId r:id="rId10"/>
  </p:notesMasterIdLst>
  <p:handoutMasterIdLst>
    <p:handoutMasterId r:id="rId11"/>
  </p:handoutMasterIdLst>
  <p:sldIdLst>
    <p:sldId id="384" r:id="rId5"/>
    <p:sldId id="421" r:id="rId6"/>
    <p:sldId id="422" r:id="rId7"/>
    <p:sldId id="423" r:id="rId8"/>
    <p:sldId id="42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val="1"/>
      </p:ext>
    </p:extLst>
  </p:showPr>
  <p:clrMru>
    <a:srgbClr val="66FFCC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157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5BE3-DC0B-4FAC-8534-8295F3278E98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27717-995F-4A1B-BCCD-1DB1B0C0E1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708998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smtClean="0"/>
              <a:t>test</a:t>
            </a: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637031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F1BAEB-A4BD-463D-98CA-5F4D78C766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40B3-BE3D-486A-88E6-E66345947A2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40B3-BE3D-486A-88E6-E66345947A2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40B3-BE3D-486A-88E6-E66345947A2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840B3-BE3D-486A-88E6-E66345947A2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B81C95-46C4-4E80-A097-841DEDBA1BBB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E5BA3C-DD09-423B-B0FF-9AB96F47CF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A47E94-B654-4E14-A61F-E44FA2465B10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D078A-7F00-4D14-8328-54C78D71ADA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E223E6-71FF-47C6-9D78-3F219BF68BFD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62C27-213A-4CC8-A28D-5D2A0FFF27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blishing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534025" y="3562352"/>
            <a:ext cx="3448051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757164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921E-9F35-4766-B17A-4F05EB6EA9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22290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F5BB-08D2-4A63-873C-FA278BD97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13582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7"/>
          <p:cNvGraphicFramePr>
            <a:graphicFrameLocks/>
          </p:cNvGraphicFramePr>
          <p:nvPr/>
        </p:nvGraphicFramePr>
        <p:xfrm>
          <a:off x="647482" y="3978534"/>
          <a:ext cx="8496519" cy="2879466"/>
        </p:xfrm>
        <a:graphic>
          <a:graphicData uri="http://schemas.openxmlformats.org/presentationml/2006/ole">
            <p:oleObj spid="_x0000_s2128" name="Photo Editor Photo" r:id="rId3" imgW="16704762" imgH="11809524" progId="">
              <p:embed/>
            </p:oleObj>
          </a:graphicData>
        </a:graphic>
      </p:graphicFrame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331803" y="682450"/>
            <a:ext cx="2159015" cy="647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987" tIns="0" rIns="91429" bIns="0" anchor="ctr"/>
          <a:lstStyle>
            <a:lvl1pPr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 defTabSz="912813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defTabSz="912813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INTERNATIONAL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ELECTROTECHNICAL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005AA0"/>
                </a:solidFill>
              </a:rPr>
              <a:t>COMMISSION</a:t>
            </a:r>
          </a:p>
        </p:txBody>
      </p:sp>
      <p:pic>
        <p:nvPicPr>
          <p:cNvPr id="6" name="Picture 25" descr="IEC logo RV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482" y="647824"/>
            <a:ext cx="649714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flow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482" y="3976300"/>
            <a:ext cx="3843584" cy="28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3381416" y="6764177"/>
            <a:ext cx="1079507" cy="7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1pPr>
            <a:lvl2pPr marL="742950" indent="-28575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3pPr>
            <a:lvl4pPr marL="16002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4pPr>
            <a:lvl5pPr marL="2057400" indent="-228600"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 Narrow" pitchFamily="34" charset="0"/>
                <a:ea typeface="Osaka"/>
                <a:cs typeface="Osaka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00" dirty="0">
                <a:solidFill>
                  <a:srgbClr val="000000"/>
                </a:solidFill>
              </a:rPr>
              <a:t>Copyright © IEC, Geneva, Switzerland</a:t>
            </a:r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1" y="1554163"/>
            <a:ext cx="7845425" cy="2159000"/>
          </a:xfrm>
        </p:spPr>
        <p:txBody>
          <a:bodyPr lIns="0" tIns="0" rIns="0" bIns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23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07000" y="4335463"/>
            <a:ext cx="3213100" cy="2159000"/>
          </a:xfrm>
        </p:spPr>
        <p:txBody>
          <a:bodyPr anchor="ctr"/>
          <a:lstStyle>
            <a:lvl1pPr marL="0" indent="0">
              <a:lnSpc>
                <a:spcPct val="120000"/>
              </a:lnSpc>
              <a:buFont typeface="Wingdings" pitchFamily="2" charset="2"/>
              <a:buNone/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54967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8C4E-FA4D-42BF-B20A-955EA42E7E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9127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1" indent="0">
              <a:buNone/>
              <a:defRPr sz="1600"/>
            </a:lvl3pPr>
            <a:lvl4pPr marL="1371438" indent="0">
              <a:buNone/>
              <a:defRPr sz="1400"/>
            </a:lvl4pPr>
            <a:lvl5pPr marL="1828584" indent="0">
              <a:buNone/>
              <a:defRPr sz="1400"/>
            </a:lvl5pPr>
            <a:lvl6pPr marL="2285729" indent="0">
              <a:buNone/>
              <a:defRPr sz="1400"/>
            </a:lvl6pPr>
            <a:lvl7pPr marL="2742875" indent="0">
              <a:buNone/>
              <a:defRPr sz="1400"/>
            </a:lvl7pPr>
            <a:lvl8pPr marL="3200021" indent="0">
              <a:buNone/>
              <a:defRPr sz="1400"/>
            </a:lvl8pPr>
            <a:lvl9pPr marL="365716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DF4CC-D571-4FCA-A28D-7E29969785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702813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850" y="1690688"/>
            <a:ext cx="3810000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690688"/>
            <a:ext cx="3811588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97486-4578-4FB0-8D5B-B72B825E5E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916032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1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29" indent="0">
              <a:buNone/>
              <a:defRPr sz="1600" b="1"/>
            </a:lvl6pPr>
            <a:lvl7pPr marL="2742875" indent="0">
              <a:buNone/>
              <a:defRPr sz="1600" b="1"/>
            </a:lvl7pPr>
            <a:lvl8pPr marL="3200021" indent="0">
              <a:buNone/>
              <a:defRPr sz="1600" b="1"/>
            </a:lvl8pPr>
            <a:lvl9pPr marL="365716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3F79-30BF-4626-890A-E8BCE487D9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0033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622980-B103-4862-91ED-1B1B832D0FFB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1BE4D-AC38-406C-8A82-158910FDAC8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63E2-EED4-4CA8-A622-2A91E899F0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98840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B2A4-1646-428A-88A0-E063AFF8E2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08719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70C0-0CC2-4D36-9A49-84CDCD5C0B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5476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1" indent="0">
              <a:buNone/>
              <a:defRPr sz="2400"/>
            </a:lvl3pPr>
            <a:lvl4pPr marL="1371438" indent="0">
              <a:buNone/>
              <a:defRPr sz="2000"/>
            </a:lvl4pPr>
            <a:lvl5pPr marL="1828584" indent="0">
              <a:buNone/>
              <a:defRPr sz="2000"/>
            </a:lvl5pPr>
            <a:lvl6pPr marL="2285729" indent="0">
              <a:buNone/>
              <a:defRPr sz="2000"/>
            </a:lvl6pPr>
            <a:lvl7pPr marL="2742875" indent="0">
              <a:buNone/>
              <a:defRPr sz="2000"/>
            </a:lvl7pPr>
            <a:lvl8pPr marL="3200021" indent="0">
              <a:buNone/>
              <a:defRPr sz="2000"/>
            </a:lvl8pPr>
            <a:lvl9pPr marL="3657167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1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29" indent="0">
              <a:buNone/>
              <a:defRPr sz="900"/>
            </a:lvl6pPr>
            <a:lvl7pPr marL="2742875" indent="0">
              <a:buNone/>
              <a:defRPr sz="900"/>
            </a:lvl7pPr>
            <a:lvl8pPr marL="3200021" indent="0">
              <a:buNone/>
              <a:defRPr sz="900"/>
            </a:lvl8pPr>
            <a:lvl9pPr marL="365716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BE930-18CE-4825-A553-C20900E091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71963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650B8-C70F-450A-BD91-FC3D9FE5B8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411788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250825"/>
            <a:ext cx="19558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4851" y="250825"/>
            <a:ext cx="5718175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1144-705A-43C8-A7E8-F87B75B22A6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60317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9" y="250825"/>
            <a:ext cx="7488237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4850" y="1690688"/>
            <a:ext cx="7773988" cy="46243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>
                <a:solidFill>
                  <a:srgbClr val="000000"/>
                </a:solidFill>
              </a:rPr>
              <a:t>© G. Bull-Njaa TC 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3C8E3-F9DC-45E7-AFC6-97349ACC83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822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8F14B09-1F93-47CC-938C-B6F76C533A91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A7A63-F11C-4FCB-923B-8687F64657C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2706CC-4529-4388-80FF-3743A3D4DB16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7B08A-FBC9-474A-8CA0-54215023515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B44250-974B-4227-AB88-5FCAF57628E0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D0746-FEEC-4D47-B6DC-EE2124F905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rtlCol="0"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E3AEF2E-9390-4C03-A9E5-D1D3B54A755B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35BD7-6AA7-4CED-B822-82A05FD228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9705E7-02C4-4614-9DCE-0D69C3973CB3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41D55-FF8F-41E8-BF90-947E73093A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5CA196-F330-4214-B7CC-50EF881CFA15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00F16-98B7-4841-97E4-656DFC4F3C3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F9622-CC1B-4477-BA6C-7C398681C6F4}" type="datetime1">
              <a:rPr lang="en-US" smtClean="0"/>
              <a:pPr/>
              <a:t>10/3/2015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Subsea Electrical Working Group Standard Development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9A329-5B04-4689-B67F-F4CB95E22F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fld id="{C4FE0A55-3B78-4C31-8A3A-027E7357A604}" type="slidenum">
              <a:rPr lang="en-US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Date Placeholder 9"/>
          <p:cNvSpPr txBox="1">
            <a:spLocks/>
          </p:cNvSpPr>
          <p:nvPr userDrawn="1"/>
        </p:nvSpPr>
        <p:spPr>
          <a:xfrm>
            <a:off x="457200" y="6316663"/>
            <a:ext cx="6115050" cy="365125"/>
          </a:xfrm>
          <a:prstGeom prst="rect">
            <a:avLst/>
          </a:prstGeom>
        </p:spPr>
        <p:txBody>
          <a:bodyPr bIns="0" anchor="b"/>
          <a:lstStyle/>
          <a:p>
            <a:pPr eaLnBrk="1" hangingPunct="1"/>
            <a:r>
              <a:rPr lang="en-US" sz="1100" dirty="0">
                <a:solidFill>
                  <a:srgbClr val="20143E"/>
                </a:solidFill>
              </a:rPr>
              <a:t>PAPER TITLE</a:t>
            </a:r>
          </a:p>
        </p:txBody>
      </p:sp>
      <p:sp>
        <p:nvSpPr>
          <p:cNvPr id="21" name="Footer Placeholder 21"/>
          <p:cNvSpPr txBox="1">
            <a:spLocks/>
          </p:cNvSpPr>
          <p:nvPr userDrawn="1"/>
        </p:nvSpPr>
        <p:spPr>
          <a:xfrm>
            <a:off x="7180263" y="6316663"/>
            <a:ext cx="1576387" cy="365125"/>
          </a:xfrm>
          <a:prstGeom prst="rect">
            <a:avLst/>
          </a:prstGeom>
        </p:spPr>
        <p:txBody>
          <a:bodyPr lIns="0" rIns="0" bIns="0" anchor="b"/>
          <a:lstStyle/>
          <a:p>
            <a:pPr algn="r" eaLnBrk="1" hangingPunct="1"/>
            <a:r>
              <a:rPr lang="en-US" sz="1100" dirty="0">
                <a:solidFill>
                  <a:srgbClr val="20143E"/>
                </a:solidFill>
              </a:rPr>
              <a:t>IEEE IAS PCIC </a:t>
            </a:r>
            <a:r>
              <a:rPr lang="en-US" sz="1100" dirty="0" smtClean="0">
                <a:solidFill>
                  <a:srgbClr val="20143E"/>
                </a:solidFill>
              </a:rPr>
              <a:t>2015</a:t>
            </a:r>
            <a:endParaRPr lang="en-US" sz="1100" dirty="0">
              <a:solidFill>
                <a:srgbClr val="20143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charset="0"/>
        <a:buChar char="▫"/>
        <a:defRPr sz="2600" kern="1200">
          <a:solidFill>
            <a:schemeClr val="accent2"/>
          </a:solidFill>
          <a:latin typeface="+mn-lt"/>
          <a:ea typeface="ＭＳ Ｐゴシック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4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charset="2"/>
        <a:buChar char=""/>
        <a:defRPr sz="22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5A6E8"/>
        </a:buClr>
        <a:buFont typeface="Georgia" charset="0"/>
        <a:buChar char="▫"/>
        <a:defRPr sz="2000" kern="1200">
          <a:solidFill>
            <a:srgbClr val="C5A6E8"/>
          </a:solidFill>
          <a:latin typeface="+mn-lt"/>
          <a:ea typeface="ＭＳ Ｐゴシック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8100"/>
            <a:ext cx="77724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62150"/>
            <a:ext cx="777240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F84D4FD-55EA-4882-9952-15A264BC3D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2055" name="Picture 8" descr="IEEE_SA_Bar_Graphic_long_l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5563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742950" indent="-2857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1143000" indent="-22860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6002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2057400" indent="-171450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888"/>
            <a:ext cx="77724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chemeClr val="tx1"/>
                </a:solidFill>
                <a:latin typeface="+mj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243C240-B573-4ED8-B6AC-CEB3F0872B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31" name="Picture 10" descr="IEEE_SA_Bar_Graphic_long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94425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4319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3050" indent="-27305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ＭＳ Ｐゴシック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5"/>
          <p:cNvGraphicFramePr>
            <a:graphicFrameLocks/>
          </p:cNvGraphicFramePr>
          <p:nvPr/>
        </p:nvGraphicFramePr>
        <p:xfrm>
          <a:off x="0" y="0"/>
          <a:ext cx="9140651" cy="1150446"/>
        </p:xfrm>
        <a:graphic>
          <a:graphicData uri="http://schemas.openxmlformats.org/presentationml/2006/ole">
            <p:oleObj spid="_x0000_s1104" name="Photo Editor Photo" r:id="rId15" imgW="16704762" imgH="11809524" progId="">
              <p:embed/>
            </p:oleObj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415" y="1691044"/>
            <a:ext cx="7774242" cy="462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level 1</a:t>
            </a:r>
          </a:p>
          <a:p>
            <a:pPr lvl="1"/>
            <a:r>
              <a:rPr lang="en-US" smtClean="0"/>
              <a:t>Text level 2</a:t>
            </a:r>
          </a:p>
          <a:p>
            <a:pPr lvl="2"/>
            <a:r>
              <a:rPr lang="en-US" smtClean="0"/>
              <a:t>Text level 3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1178" y="6469306"/>
            <a:ext cx="1164350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35275" y="6469306"/>
            <a:ext cx="5823984" cy="36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r>
              <a:rPr lang="en-GB" dirty="0">
                <a:solidFill>
                  <a:srgbClr val="000000"/>
                </a:solidFill>
                <a:latin typeface="Arial Narrow" pitchFamily="34" charset="0"/>
              </a:rPr>
              <a:t>© G. Bull-Njaa TC 18</a:t>
            </a:r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76946" y="6250386"/>
            <a:ext cx="1012527" cy="35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2800">
                <a:solidFill>
                  <a:srgbClr val="9C9D9F"/>
                </a:solidFill>
                <a:ea typeface="+mn-ea"/>
                <a:cs typeface="+mn-cs"/>
              </a:defRPr>
            </a:lvl1pPr>
          </a:lstStyle>
          <a:p>
            <a:pPr>
              <a:spcBef>
                <a:spcPct val="50000"/>
              </a:spcBef>
              <a:defRPr/>
            </a:pPr>
            <a:fld id="{A0BD1199-1AB8-4978-8D50-B86160070846}" type="slidenum">
              <a:rPr lang="en-GB">
                <a:latin typeface="Arial Narrow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dirty="0">
              <a:latin typeface="Arial Narrow" pitchFamily="34" charset="0"/>
            </a:endParaRP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042668" y="251311"/>
            <a:ext cx="7488457" cy="64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ADD TITLE</a:t>
            </a:r>
          </a:p>
        </p:txBody>
      </p:sp>
      <p:pic>
        <p:nvPicPr>
          <p:cNvPr id="1032" name="Picture 24" descr="IEC logo RV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179" y="251312"/>
            <a:ext cx="648597" cy="6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93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  <a:cs typeface="Osaka"/>
        </a:defRPr>
      </a:lvl5pPr>
      <a:lvl6pPr marL="45714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6pPr>
      <a:lvl7pPr marL="91429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7pPr>
      <a:lvl8pPr marL="13714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8pPr>
      <a:lvl9pPr marL="182858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Arial" charset="0"/>
          <a:ea typeface="Osaka" pitchFamily="-92" charset="-128"/>
        </a:defRPr>
      </a:lvl9pPr>
    </p:titleStyle>
    <p:bodyStyle>
      <a:lvl1pPr marL="442130" indent="-442130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800" b="1">
          <a:solidFill>
            <a:srgbClr val="58585A"/>
          </a:solidFill>
          <a:latin typeface="+mn-lt"/>
          <a:ea typeface="+mn-ea"/>
          <a:cs typeface="Osaka"/>
        </a:defRPr>
      </a:lvl1pPr>
      <a:lvl2pPr marL="986976" indent="-363975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400" b="1">
          <a:solidFill>
            <a:srgbClr val="58585A"/>
          </a:solidFill>
          <a:latin typeface="+mn-lt"/>
          <a:ea typeface="+mn-ea"/>
          <a:cs typeface="Osaka"/>
        </a:defRPr>
      </a:lvl2pPr>
      <a:lvl3pPr marL="1611094" indent="-353927" algn="l" defTabSz="178638" rtl="0" eaLnBrk="0" fontAlgn="ctr" hangingPunct="0">
        <a:spcBef>
          <a:spcPct val="50000"/>
        </a:spcBef>
        <a:spcAft>
          <a:spcPct val="0"/>
        </a:spcAft>
        <a:buClr>
          <a:srgbClr val="58585A"/>
        </a:buClr>
        <a:buSzPct val="150000"/>
        <a:buFont typeface="Wingdings" pitchFamily="2" charset="2"/>
        <a:buChar char="§"/>
        <a:defRPr sz="2000" b="1">
          <a:solidFill>
            <a:srgbClr val="58585A"/>
          </a:solidFill>
          <a:latin typeface="+mn-lt"/>
          <a:ea typeface="+mn-ea"/>
          <a:cs typeface="Osaka"/>
        </a:defRPr>
      </a:lvl3pPr>
      <a:lvl4pPr marL="3161896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75000"/>
        <a:buFont typeface="Wingdings" pitchFamily="2" charset="2"/>
        <a:buChar char="§"/>
        <a:defRPr sz="1500" b="1">
          <a:solidFill>
            <a:srgbClr val="58585A"/>
          </a:solidFill>
          <a:latin typeface="+mn-lt"/>
          <a:ea typeface="+mn-ea"/>
          <a:cs typeface="Osaka"/>
        </a:defRPr>
      </a:lvl4pPr>
      <a:lvl5pPr marL="3569415" indent="-227764" algn="l" defTabSz="178638" rtl="0" eaLnBrk="0" fontAlgn="base" hangingPunct="0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b="1">
          <a:solidFill>
            <a:srgbClr val="58585A"/>
          </a:solidFill>
          <a:latin typeface="+mn-lt"/>
          <a:ea typeface="+mn-ea"/>
          <a:cs typeface="Osaka"/>
        </a:defRPr>
      </a:lvl5pPr>
      <a:lvl6pPr marL="4027011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6pPr>
      <a:lvl7pPr marL="4484157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7pPr>
      <a:lvl8pPr marL="4941303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8pPr>
      <a:lvl9pPr marL="5398449" indent="-228573" algn="l" defTabSz="179367" rtl="0" eaLnBrk="1" fontAlgn="base" hangingPunct="1">
        <a:spcBef>
          <a:spcPct val="20000"/>
        </a:spcBef>
        <a:spcAft>
          <a:spcPct val="0"/>
        </a:spcAft>
        <a:buClr>
          <a:srgbClr val="5A5A5A"/>
        </a:buClr>
        <a:buSzPct val="50000"/>
        <a:buFont typeface="Wingdings" pitchFamily="2" charset="2"/>
        <a:buChar char="§"/>
        <a:defRPr sz="1300" b="1">
          <a:solidFill>
            <a:srgbClr val="58585A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4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9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5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1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7" algn="l" defTabSz="914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738" y="422275"/>
            <a:ext cx="7518400" cy="278923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IEEE/PCIC Subsea Electrical Working Group Committee</a:t>
            </a:r>
            <a:endParaRPr lang="en-US" sz="36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8596" y="3841209"/>
            <a:ext cx="8525404" cy="1614487"/>
          </a:xfrm>
        </p:spPr>
        <p:txBody>
          <a:bodyPr/>
          <a:lstStyle/>
          <a:p>
            <a:pPr marL="63500" eaLnBrk="1" hangingPunct="1"/>
            <a:r>
              <a:rPr lang="en-US" dirty="0" smtClean="0"/>
              <a:t>Standards Development for Subsea Cables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 smtClean="0">
                <a:latin typeface="Arial"/>
                <a:cs typeface="Arial"/>
              </a:rPr>
              <a:t>P61886.1-5  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 smtClean="0">
                <a:latin typeface="Arial"/>
                <a:cs typeface="Arial"/>
              </a:rPr>
              <a:t>Saturday – Oct. 3</a:t>
            </a:r>
            <a:r>
              <a:rPr lang="en-US" sz="2000" baseline="30000" dirty="0" smtClean="0">
                <a:latin typeface="Arial"/>
                <a:cs typeface="Arial"/>
              </a:rPr>
              <a:t>rd</a:t>
            </a:r>
            <a:r>
              <a:rPr lang="en-US" sz="2000" dirty="0" smtClean="0">
                <a:latin typeface="Arial"/>
                <a:cs typeface="Arial"/>
              </a:rPr>
              <a:t>, </a:t>
            </a:r>
            <a:r>
              <a:rPr lang="en-US" sz="2000" dirty="0" smtClean="0">
                <a:latin typeface="Arial"/>
                <a:cs typeface="Arial"/>
              </a:rPr>
              <a:t>2015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1600" dirty="0" smtClean="0">
                <a:latin typeface="Arial"/>
                <a:cs typeface="Arial"/>
              </a:rPr>
              <a:t>Presented by: Joshua </a:t>
            </a:r>
            <a:r>
              <a:rPr lang="en-US" sz="1600" dirty="0" err="1" smtClean="0">
                <a:latin typeface="Arial"/>
                <a:cs typeface="Arial"/>
              </a:rPr>
              <a:t>Domingue</a:t>
            </a:r>
            <a:endParaRPr lang="en-US" sz="1600" dirty="0" smtClean="0">
              <a:latin typeface="Arial"/>
              <a:cs typeface="Arial"/>
            </a:endParaRPr>
          </a:p>
        </p:txBody>
      </p:sp>
      <p:pic>
        <p:nvPicPr>
          <p:cNvPr id="14340" name="Picture 12" descr="pcic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3300" y="5819775"/>
            <a:ext cx="1020763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IEEE_MB_Blue_CMYK_20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5175" y="5940425"/>
            <a:ext cx="23701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7666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4670" y="628107"/>
            <a:ext cx="82296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P61886-5 Subsea Cables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9974" y="1510329"/>
            <a:ext cx="8335926" cy="3984537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latin typeface="Arial"/>
                <a:cs typeface="Arial"/>
              </a:rPr>
              <a:t>Scope of Document:</a:t>
            </a:r>
          </a:p>
          <a:p>
            <a:pPr eaLnBrk="1" hangingPunct="1">
              <a:buNone/>
            </a:pPr>
            <a:r>
              <a:rPr lang="en-US" sz="2400" dirty="0" smtClean="0">
                <a:latin typeface="Arial"/>
                <a:cs typeface="Arial"/>
              </a:rPr>
              <a:t>The document will cover high level design, as in…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Construction materials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Voltage ratings 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Required manufacturing data to be monitored and recorded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Qualification/verification testing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Factory acceptance testing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Incoming inspection testing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Pre-load out testing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 Post-load out testing</a:t>
            </a:r>
          </a:p>
          <a:p>
            <a:pPr eaLnBrk="1" hangingPunct="1"/>
            <a:r>
              <a:rPr lang="en-US" sz="2000" dirty="0" smtClean="0">
                <a:latin typeface="Arial"/>
                <a:cs typeface="Arial"/>
              </a:rPr>
              <a:t>Post installation / commissioning testing</a:t>
            </a:r>
          </a:p>
          <a:p>
            <a:pPr eaLnBrk="1" hangingPunct="1"/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3428" y="4325435"/>
            <a:ext cx="445163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21003" y="4291560"/>
            <a:ext cx="489800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495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4670" y="628107"/>
            <a:ext cx="82296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P61886-5 Subsea Cables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9974" y="1510329"/>
            <a:ext cx="8335926" cy="3984537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latin typeface="Arial"/>
                <a:cs typeface="Arial"/>
              </a:rPr>
              <a:t>Cables to be Covered in Document: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latin typeface="Arial"/>
                <a:cs typeface="Arial"/>
              </a:rPr>
              <a:t>Cable designs and voltage designations vary depending on current standards that are followed.  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/>
                <a:cs typeface="Arial"/>
              </a:rPr>
              <a:t>It must be decided how cable classes shall be grouped within this standard and other standards created in the future.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/>
                <a:cs typeface="Arial"/>
              </a:rPr>
              <a:t>The document(s) shall consider low voltage, medium voltage, high voltage, wet and dry cable designs, cable classifications per ICEA, etc.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/>
                <a:cs typeface="Arial"/>
              </a:rPr>
              <a:t>This will also help to understand which cable assemblies should be considered or only single core cable designs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eaLnBrk="1" hangingPunct="1">
              <a:buNone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3428" y="4325435"/>
            <a:ext cx="445163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495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4670" y="628107"/>
            <a:ext cx="82296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P61886-5 Subsea Cables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9974" y="1510329"/>
            <a:ext cx="8335926" cy="521671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latin typeface="Arial"/>
                <a:cs typeface="Arial"/>
              </a:rPr>
              <a:t>Existing Industry Standards for Cables: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eaLnBrk="1" hangingPunct="1">
              <a:buNone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3428" y="4325435"/>
            <a:ext cx="445163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5241" y="2035262"/>
            <a:ext cx="2847359" cy="395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r>
              <a:rPr lang="en-US" sz="2000" b="1" u="sng" dirty="0" smtClean="0">
                <a:latin typeface="Arial"/>
                <a:cs typeface="Arial"/>
              </a:rPr>
              <a:t>LOW VOLTAGE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60228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60502-1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S-95-658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S-96-659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T-27-581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ASTM D4566 (and associated referenced documents within)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TIA-EIA-568-B.2 (Optional)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36975" y="2035262"/>
            <a:ext cx="2788092" cy="395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r>
              <a:rPr lang="en-US" sz="2000" b="1" u="sng" dirty="0" smtClean="0">
                <a:latin typeface="Arial"/>
                <a:cs typeface="Arial"/>
              </a:rPr>
              <a:t>MEDIUM VOLTAGE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60228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60502-2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60287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60811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S-93-639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S-94-649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S-97-682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CENELEC HD 605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CIGRE TB490</a:t>
            </a:r>
          </a:p>
          <a:p>
            <a:pPr algn="ctr">
              <a:spcAft>
                <a:spcPts val="1200"/>
              </a:spcAft>
            </a:pPr>
            <a:endParaRPr lang="en-US" sz="16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890241" y="2035262"/>
            <a:ext cx="2788092" cy="395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r>
              <a:rPr lang="en-US" sz="2000" b="1" u="sng" dirty="0" smtClean="0">
                <a:latin typeface="Arial"/>
                <a:cs typeface="Arial"/>
              </a:rPr>
              <a:t>HIGH VOLTAGE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ICEA S-108-720</a:t>
            </a:r>
          </a:p>
          <a:p>
            <a:pPr algn="ctr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IEC 60840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495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14670" y="628107"/>
            <a:ext cx="82296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P61886-5 Subsea Cables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69974" y="1510329"/>
            <a:ext cx="8335926" cy="521671"/>
          </a:xfrm>
        </p:spPr>
        <p:txBody>
          <a:bodyPr/>
          <a:lstStyle/>
          <a:p>
            <a:pPr eaLnBrk="1" hangingPunct="1">
              <a:buNone/>
            </a:pPr>
            <a:r>
              <a:rPr lang="en-US" sz="2400" b="1" dirty="0" smtClean="0">
                <a:latin typeface="Arial"/>
                <a:cs typeface="Arial"/>
              </a:rPr>
              <a:t>Rough Outline for </a:t>
            </a:r>
            <a:r>
              <a:rPr lang="en-US" sz="2400" b="1" dirty="0" smtClean="0">
                <a:latin typeface="Arial"/>
                <a:cs typeface="Arial"/>
              </a:rPr>
              <a:t>Document </a:t>
            </a:r>
            <a:r>
              <a:rPr lang="en-US" sz="2000" b="1" dirty="0" smtClean="0">
                <a:latin typeface="Arial"/>
                <a:cs typeface="Arial"/>
              </a:rPr>
              <a:t>(for single core MV and/or HV cables only):</a:t>
            </a:r>
            <a:endParaRPr lang="en-US" sz="2000" b="1" dirty="0" smtClean="0">
              <a:latin typeface="Arial"/>
              <a:cs typeface="Arial"/>
            </a:endParaRPr>
          </a:p>
          <a:p>
            <a:pPr marL="0" indent="0" eaLnBrk="1" hangingPunct="1">
              <a:buNone/>
            </a:pPr>
            <a:endParaRPr lang="en-US" sz="2000" dirty="0" smtClean="0">
              <a:latin typeface="Arial"/>
              <a:cs typeface="Arial"/>
            </a:endParaRPr>
          </a:p>
          <a:p>
            <a:pPr eaLnBrk="1" hangingPunct="1">
              <a:buNone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926" y="6400800"/>
            <a:ext cx="6241474" cy="45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1400" dirty="0" smtClean="0"/>
              <a:t>Subsea Electrical Working Group Committee</a:t>
            </a:r>
            <a:endParaRPr lang="en-US" sz="14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3428" y="4325435"/>
            <a:ext cx="4451639" cy="14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ＭＳ Ｐゴシック" charset="-128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ＭＳ Ｐゴシック" charset="-128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Font typeface="Georgia" charset="0"/>
              <a:buChar char="▫"/>
              <a:defRPr sz="2000" kern="1200">
                <a:solidFill>
                  <a:srgbClr val="C5A6E8"/>
                </a:solidFill>
                <a:latin typeface="+mn-lt"/>
                <a:ea typeface="ＭＳ Ｐゴシック" charset="-128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6858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05933" y="2035262"/>
            <a:ext cx="7332134" cy="3950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C5A6E8"/>
              </a:buClr>
              <a:buSzTx/>
              <a:buFont typeface="Georgia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8800" y="2462874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GENERAL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VOLTAGE DESIGNATIONS AND MATERIALS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CONDUCTOR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CONDUCTOR SHIELD (STRESS CONTROL LAYER)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INSULATION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INSULATION SHIELDING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METALLIC SHIELDING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COVERINGS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TESTING AND TEST METHODS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CONSTRUCTION OF SPECIFIC TYPES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/>
              <a:t>APPENDICES</a:t>
            </a:r>
            <a:endParaRPr lang="en-US" sz="1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4952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ver Slides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EEE-SA_PowerPoint_Template2007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IEC 2008">
  <a:themeElements>
    <a:clrScheme name="White_us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hite_usb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rgbClr val="58585A"/>
            </a:solidFill>
            <a:effectLst/>
            <a:latin typeface="Arial" charset="0"/>
            <a:ea typeface="Osaka" pitchFamily="-92" charset="-128"/>
          </a:defRPr>
        </a:defPPr>
      </a:lstStyle>
    </a:lnDef>
  </a:objectDefaults>
  <a:extraClrSchemeLst>
    <a:extraClrScheme>
      <a:clrScheme name="White_us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_us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us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1164</TotalTime>
  <Words>309</Words>
  <Application>Microsoft Office PowerPoint</Application>
  <PresentationFormat>On-screen Show (4:3)</PresentationFormat>
  <Paragraphs>85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Urban</vt:lpstr>
      <vt:lpstr>Cover Slides</vt:lpstr>
      <vt:lpstr>IEEE-SA_PowerPoint_Template2007</vt:lpstr>
      <vt:lpstr>IEC 2008</vt:lpstr>
      <vt:lpstr>Photo Editor Photo</vt:lpstr>
      <vt:lpstr>IEEE/PCIC Subsea Electrical Working Group Committee</vt:lpstr>
      <vt:lpstr>P61886-5 Subsea Cables</vt:lpstr>
      <vt:lpstr>P61886-5 Subsea Cables</vt:lpstr>
      <vt:lpstr>P61886-5 Subsea Cables</vt:lpstr>
      <vt:lpstr>P61886-5 Subsea Cables</vt:lpstr>
    </vt:vector>
  </TitlesOfParts>
  <Company>P2S Engineering,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DEADLY SINS OF ENGINEERING PRESENTATIONS</dc:title>
  <dc:creator>Justin Peterson</dc:creator>
  <cp:lastModifiedBy>JDomingue</cp:lastModifiedBy>
  <cp:revision>197</cp:revision>
  <cp:lastPrinted>2005-09-07T23:49:48Z</cp:lastPrinted>
  <dcterms:created xsi:type="dcterms:W3CDTF">2015-09-23T13:08:27Z</dcterms:created>
  <dcterms:modified xsi:type="dcterms:W3CDTF">2015-10-03T12:53:02Z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