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5" r:id="rId1"/>
    <p:sldMasterId id="2147483784" r:id="rId2"/>
    <p:sldMasterId id="2147483788" r:id="rId3"/>
    <p:sldMasterId id="2147483792" r:id="rId4"/>
  </p:sldMasterIdLst>
  <p:notesMasterIdLst>
    <p:notesMasterId r:id="rId7"/>
  </p:notesMasterIdLst>
  <p:handoutMasterIdLst>
    <p:handoutMasterId r:id="rId8"/>
  </p:handoutMasterIdLst>
  <p:sldIdLst>
    <p:sldId id="448" r:id="rId5"/>
    <p:sldId id="44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5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-1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F5BE3-DC0B-4FAC-8534-8295F3278E98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test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27717-995F-4A1B-BCCD-1DB1B0C0E1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998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test</a:t>
            </a: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B840B3-BE3D-486A-88E6-E66345947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031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B81C95-46C4-4E80-A097-841DEDBA1BBB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FE5BA3C-DD09-423B-B0FF-9AB96F47CF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A47E94-B654-4E14-A61F-E44FA2465B10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D078A-7F00-4D14-8328-54C78D71AD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E223E6-71FF-47C6-9D78-3F219BF68BFD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62C27-213A-4CC8-A28D-5D2A0FFF27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blishing 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34025" y="3562352"/>
            <a:ext cx="3448051" cy="828675"/>
          </a:xfrm>
        </p:spPr>
        <p:txBody>
          <a:bodyPr anchor="ctr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64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921E-9F35-4766-B17A-4F05EB6EA9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90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F5BB-08D2-4A63-873C-FA278BD97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2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7"/>
          <p:cNvGraphicFramePr>
            <a:graphicFrameLocks/>
          </p:cNvGraphicFramePr>
          <p:nvPr/>
        </p:nvGraphicFramePr>
        <p:xfrm>
          <a:off x="647482" y="3978534"/>
          <a:ext cx="8496519" cy="2879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Photo Editor Photo" r:id="rId3" imgW="16704762" imgH="11809524" progId="">
                  <p:embed/>
                </p:oleObj>
              </mc:Choice>
              <mc:Fallback>
                <p:oleObj name="Photo Editor Photo" r:id="rId3" imgW="16704762" imgH="11809524" progId="">
                  <p:embed/>
                  <p:pic>
                    <p:nvPicPr>
                      <p:cNvPr id="0" name="Picture 8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482" y="3978534"/>
                        <a:ext cx="8496519" cy="28794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331803" y="682450"/>
            <a:ext cx="2159015" cy="64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987" tIns="0" rIns="91429" bIns="0" anchor="ctr"/>
          <a:lstStyle>
            <a:lvl1pPr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1pPr>
            <a:lvl2pPr marL="742950" indent="-28575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2pPr>
            <a:lvl3pPr marL="11430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3pPr>
            <a:lvl4pPr marL="16002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4pPr>
            <a:lvl5pPr marL="20574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5pPr>
            <a:lvl6pPr marL="25146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6pPr>
            <a:lvl7pPr marL="29718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7pPr>
            <a:lvl8pPr marL="34290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8pPr>
            <a:lvl9pPr marL="38862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INTERNATIONAL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ELECTROTECHNICAL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COMMISSION</a:t>
            </a:r>
          </a:p>
        </p:txBody>
      </p:sp>
      <p:pic>
        <p:nvPicPr>
          <p:cNvPr id="6" name="Picture 25" descr="IEC logo RV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82" y="647824"/>
            <a:ext cx="649714" cy="6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flow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82" y="3976300"/>
            <a:ext cx="3843584" cy="28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3381416" y="6764177"/>
            <a:ext cx="1079507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00" dirty="0">
                <a:solidFill>
                  <a:srgbClr val="000000"/>
                </a:solidFill>
              </a:rPr>
              <a:t>Copyright © IEC, Geneva, Switzerland</a:t>
            </a:r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1" y="1554163"/>
            <a:ext cx="7845425" cy="2159000"/>
          </a:xfrm>
        </p:spPr>
        <p:txBody>
          <a:bodyPr lIns="0" tIns="0" rIns="0" bIns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235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207000" y="4335463"/>
            <a:ext cx="3213100" cy="2159000"/>
          </a:xfrm>
        </p:spPr>
        <p:txBody>
          <a:bodyPr anchor="ctr"/>
          <a:lstStyle>
            <a:lvl1pPr marL="0" indent="0">
              <a:lnSpc>
                <a:spcPct val="120000"/>
              </a:lnSpc>
              <a:buFont typeface="Wingdings" pitchFamily="2" charset="2"/>
              <a:buNone/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67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8C4E-FA4D-42BF-B20A-955EA42E7ED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7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1" indent="0">
              <a:buNone/>
              <a:defRPr sz="1600"/>
            </a:lvl3pPr>
            <a:lvl4pPr marL="1371438" indent="0">
              <a:buNone/>
              <a:defRPr sz="1400"/>
            </a:lvl4pPr>
            <a:lvl5pPr marL="1828584" indent="0">
              <a:buNone/>
              <a:defRPr sz="1400"/>
            </a:lvl5pPr>
            <a:lvl6pPr marL="2285729" indent="0">
              <a:buNone/>
              <a:defRPr sz="1400"/>
            </a:lvl6pPr>
            <a:lvl7pPr marL="2742875" indent="0">
              <a:buNone/>
              <a:defRPr sz="1400"/>
            </a:lvl7pPr>
            <a:lvl8pPr marL="3200021" indent="0">
              <a:buNone/>
              <a:defRPr sz="1400"/>
            </a:lvl8pPr>
            <a:lvl9pPr marL="365716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DF4CC-D571-4FCA-A28D-7E29969785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813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4850" y="1690688"/>
            <a:ext cx="3810000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690688"/>
            <a:ext cx="3811588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97486-4578-4FB0-8D5B-B72B825E5E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6032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29" indent="0">
              <a:buNone/>
              <a:defRPr sz="1600" b="1"/>
            </a:lvl6pPr>
            <a:lvl7pPr marL="2742875" indent="0">
              <a:buNone/>
              <a:defRPr sz="1600" b="1"/>
            </a:lvl7pPr>
            <a:lvl8pPr marL="3200021" indent="0">
              <a:buNone/>
              <a:defRPr sz="1600" b="1"/>
            </a:lvl8pPr>
            <a:lvl9pPr marL="365716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29" indent="0">
              <a:buNone/>
              <a:defRPr sz="1600" b="1"/>
            </a:lvl6pPr>
            <a:lvl7pPr marL="2742875" indent="0">
              <a:buNone/>
              <a:defRPr sz="1600" b="1"/>
            </a:lvl7pPr>
            <a:lvl8pPr marL="3200021" indent="0">
              <a:buNone/>
              <a:defRPr sz="1600" b="1"/>
            </a:lvl8pPr>
            <a:lvl9pPr marL="365716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3F79-30BF-4626-890A-E8BCE487D9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33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622980-B103-4862-91ED-1B1B832D0FFB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1BE4D-AC38-406C-8A82-158910FDAC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63E2-EED4-4CA8-A622-2A91E899F0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408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4B2A4-1646-428A-88A0-E063AFF8E2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719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1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29" indent="0">
              <a:buNone/>
              <a:defRPr sz="900"/>
            </a:lvl6pPr>
            <a:lvl7pPr marL="2742875" indent="0">
              <a:buNone/>
              <a:defRPr sz="900"/>
            </a:lvl7pPr>
            <a:lvl8pPr marL="3200021" indent="0">
              <a:buNone/>
              <a:defRPr sz="900"/>
            </a:lvl8pPr>
            <a:lvl9pPr marL="365716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970C0-0CC2-4D36-9A49-84CDCD5C0B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767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1" indent="0">
              <a:buNone/>
              <a:defRPr sz="2400"/>
            </a:lvl3pPr>
            <a:lvl4pPr marL="1371438" indent="0">
              <a:buNone/>
              <a:defRPr sz="2000"/>
            </a:lvl4pPr>
            <a:lvl5pPr marL="1828584" indent="0">
              <a:buNone/>
              <a:defRPr sz="2000"/>
            </a:lvl5pPr>
            <a:lvl6pPr marL="2285729" indent="0">
              <a:buNone/>
              <a:defRPr sz="2000"/>
            </a:lvl6pPr>
            <a:lvl7pPr marL="2742875" indent="0">
              <a:buNone/>
              <a:defRPr sz="2000"/>
            </a:lvl7pPr>
            <a:lvl8pPr marL="3200021" indent="0">
              <a:buNone/>
              <a:defRPr sz="2000"/>
            </a:lvl8pPr>
            <a:lvl9pPr marL="3657167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1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29" indent="0">
              <a:buNone/>
              <a:defRPr sz="900"/>
            </a:lvl6pPr>
            <a:lvl7pPr marL="2742875" indent="0">
              <a:buNone/>
              <a:defRPr sz="900"/>
            </a:lvl7pPr>
            <a:lvl8pPr marL="3200021" indent="0">
              <a:buNone/>
              <a:defRPr sz="900"/>
            </a:lvl8pPr>
            <a:lvl9pPr marL="365716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BE930-18CE-4825-A553-C20900E091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963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650B8-C70F-450A-BD91-FC3D9FE5B8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1788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425" y="250825"/>
            <a:ext cx="19558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4851" y="250825"/>
            <a:ext cx="5718175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1144-705A-43C8-A7E8-F87B75B22A6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3177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9" y="250825"/>
            <a:ext cx="7488237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04850" y="1690688"/>
            <a:ext cx="7773988" cy="46243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3C8E3-F9DC-45E7-AFC6-97349ACC83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27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F14B09-1F93-47CC-938C-B6F76C533A91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A7A63-F11C-4FCB-923B-8687F64657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2706CC-4529-4388-80FF-3743A3D4DB16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7B08A-FBC9-474A-8CA0-542150235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B44250-974B-4227-AB88-5FCAF57628E0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1D0746-FEEC-4D47-B6DC-EE2124F905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rtlCol="0"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3AEF2E-9390-4C03-A9E5-D1D3B54A755B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35BD7-6AA7-4CED-B822-82A05FD22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9705E7-02C4-4614-9DCE-0D69C3973CB3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41D55-FF8F-41E8-BF90-947E73093A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5CA196-F330-4214-B7CC-50EF881CFA15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00F16-98B7-4841-97E4-656DFC4F3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BF9622-CC1B-4477-BA6C-7C398681C6F4}" type="datetime1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9A329-5B04-4689-B67F-F4CB95E22F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16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fld id="{C4FE0A55-3B78-4C31-8A3A-027E7357A604}" type="slidenum">
              <a:rPr lang="en-US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Date Placeholder 9"/>
          <p:cNvSpPr txBox="1">
            <a:spLocks/>
          </p:cNvSpPr>
          <p:nvPr userDrawn="1"/>
        </p:nvSpPr>
        <p:spPr>
          <a:xfrm>
            <a:off x="457200" y="6316663"/>
            <a:ext cx="6115050" cy="365125"/>
          </a:xfrm>
          <a:prstGeom prst="rect">
            <a:avLst/>
          </a:prstGeom>
        </p:spPr>
        <p:txBody>
          <a:bodyPr bIns="0" anchor="b"/>
          <a:lstStyle/>
          <a:p>
            <a:pPr eaLnBrk="1" hangingPunct="1"/>
            <a:endParaRPr lang="en-US" sz="1100" dirty="0">
              <a:solidFill>
                <a:srgbClr val="20143E"/>
              </a:solidFill>
            </a:endParaRPr>
          </a:p>
        </p:txBody>
      </p:sp>
      <p:sp>
        <p:nvSpPr>
          <p:cNvPr id="21" name="Footer Placeholder 21"/>
          <p:cNvSpPr txBox="1">
            <a:spLocks/>
          </p:cNvSpPr>
          <p:nvPr userDrawn="1"/>
        </p:nvSpPr>
        <p:spPr>
          <a:xfrm>
            <a:off x="7180263" y="6316663"/>
            <a:ext cx="1576387" cy="365125"/>
          </a:xfrm>
          <a:prstGeom prst="rect">
            <a:avLst/>
          </a:prstGeom>
        </p:spPr>
        <p:txBody>
          <a:bodyPr lIns="0" rIns="0" bIns="0" anchor="b"/>
          <a:lstStyle/>
          <a:p>
            <a:pPr algn="r" eaLnBrk="1" hangingPunct="1"/>
            <a:r>
              <a:rPr lang="en-US" sz="1100" dirty="0">
                <a:solidFill>
                  <a:srgbClr val="20143E"/>
                </a:solidFill>
              </a:rPr>
              <a:t>IEEE IAS PCIC </a:t>
            </a:r>
            <a:r>
              <a:rPr lang="en-US" sz="1100" dirty="0" smtClean="0">
                <a:solidFill>
                  <a:srgbClr val="20143E"/>
                </a:solidFill>
              </a:rPr>
              <a:t>2015</a:t>
            </a:r>
            <a:endParaRPr lang="en-US" sz="1100" dirty="0">
              <a:solidFill>
                <a:srgbClr val="20143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C5A6E8"/>
        </a:buClr>
        <a:buFont typeface="Georgia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charset="0"/>
        <a:buChar char="▫"/>
        <a:defRPr sz="26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4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2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C5A6E8"/>
        </a:buClr>
        <a:buFont typeface="Georgia" charset="0"/>
        <a:buChar char="▫"/>
        <a:defRPr sz="2000" kern="1200">
          <a:solidFill>
            <a:srgbClr val="C5A6E8"/>
          </a:solidFill>
          <a:latin typeface="+mn-lt"/>
          <a:ea typeface="ＭＳ Ｐゴシック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08100"/>
            <a:ext cx="77724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62150"/>
            <a:ext cx="777240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F84D4FD-55EA-4882-9952-15A264BC3D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2055" name="Picture 8" descr="IEEE_SA_Bar_Graphic_long_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63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1pPr>
      <a:lvl2pPr marL="742950" indent="-2857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2pPr>
      <a:lvl3pPr marL="1143000" indent="-2286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3pPr>
      <a:lvl4pPr marL="1600200" indent="-1714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4pPr>
      <a:lvl5pPr marL="2057400" indent="-1714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888"/>
            <a:ext cx="77724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243C240-B573-4ED8-B6AC-CEB3F0872B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1031" name="Picture 10" descr="IEEE_SA_Bar_Graphic_long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4425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19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3050" indent="-27305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5"/>
          <p:cNvGraphicFramePr>
            <a:graphicFrameLocks/>
          </p:cNvGraphicFramePr>
          <p:nvPr/>
        </p:nvGraphicFramePr>
        <p:xfrm>
          <a:off x="0" y="0"/>
          <a:ext cx="9140651" cy="115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Photo Editor Photo" r:id="rId15" imgW="16704762" imgH="11809524" progId="">
                  <p:embed/>
                </p:oleObj>
              </mc:Choice>
              <mc:Fallback>
                <p:oleObj name="Photo Editor Photo" r:id="rId15" imgW="16704762" imgH="11809524" progId="">
                  <p:embed/>
                  <p:pic>
                    <p:nvPicPr>
                      <p:cNvPr id="0" name="Picture 86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0651" cy="1150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4415" y="1691044"/>
            <a:ext cx="7774242" cy="462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level 1</a:t>
            </a:r>
          </a:p>
          <a:p>
            <a:pPr lvl="1"/>
            <a:r>
              <a:rPr lang="en-US" smtClean="0"/>
              <a:t>Text level 2</a:t>
            </a:r>
          </a:p>
          <a:p>
            <a:pPr lvl="2"/>
            <a:r>
              <a:rPr lang="en-US" smtClean="0"/>
              <a:t>Text level 3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1178" y="6469306"/>
            <a:ext cx="1164350" cy="36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275" y="6469306"/>
            <a:ext cx="5823984" cy="36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lang="en-GB" dirty="0">
                <a:solidFill>
                  <a:srgbClr val="000000"/>
                </a:solidFill>
                <a:latin typeface="Arial Narrow" pitchFamily="34" charset="0"/>
              </a:rPr>
              <a:t>© G. Bull-Njaa TC 18</a:t>
            </a:r>
          </a:p>
        </p:txBody>
      </p:sp>
      <p:sp>
        <p:nvSpPr>
          <p:cNvPr id="311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76946" y="6250386"/>
            <a:ext cx="1012527" cy="35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2800">
                <a:solidFill>
                  <a:srgbClr val="9C9D9F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fld id="{A0BD1199-1AB8-4978-8D50-B86160070846}" type="slidenum">
              <a:rPr lang="en-GB">
                <a:latin typeface="Arial Narrow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dirty="0">
              <a:latin typeface="Arial Narrow" pitchFamily="34" charset="0"/>
            </a:endParaRP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042668" y="251311"/>
            <a:ext cx="7488457" cy="64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ADD TITLE</a:t>
            </a:r>
          </a:p>
        </p:txBody>
      </p:sp>
      <p:pic>
        <p:nvPicPr>
          <p:cNvPr id="1032" name="Picture 24" descr="IEC logo RVB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79" y="251312"/>
            <a:ext cx="648597" cy="6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4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5pPr>
      <a:lvl6pPr marL="45714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6pPr>
      <a:lvl7pPr marL="91429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7pPr>
      <a:lvl8pPr marL="137143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8pPr>
      <a:lvl9pPr marL="182858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9pPr>
    </p:titleStyle>
    <p:bodyStyle>
      <a:lvl1pPr marL="442130" indent="-442130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800" b="1">
          <a:solidFill>
            <a:srgbClr val="58585A"/>
          </a:solidFill>
          <a:latin typeface="+mn-lt"/>
          <a:ea typeface="+mn-ea"/>
          <a:cs typeface="Osaka"/>
        </a:defRPr>
      </a:lvl1pPr>
      <a:lvl2pPr marL="986976" indent="-363975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400" b="1">
          <a:solidFill>
            <a:srgbClr val="58585A"/>
          </a:solidFill>
          <a:latin typeface="+mn-lt"/>
          <a:ea typeface="+mn-ea"/>
          <a:cs typeface="Osaka"/>
        </a:defRPr>
      </a:lvl2pPr>
      <a:lvl3pPr marL="1611094" indent="-353927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000" b="1">
          <a:solidFill>
            <a:srgbClr val="58585A"/>
          </a:solidFill>
          <a:latin typeface="+mn-lt"/>
          <a:ea typeface="+mn-ea"/>
          <a:cs typeface="Osaka"/>
        </a:defRPr>
      </a:lvl3pPr>
      <a:lvl4pPr marL="3161896" indent="-227764" algn="l" defTabSz="178638" rtl="0" eaLnBrk="0" fontAlgn="base" hangingPunct="0">
        <a:spcBef>
          <a:spcPct val="20000"/>
        </a:spcBef>
        <a:spcAft>
          <a:spcPct val="0"/>
        </a:spcAft>
        <a:buClr>
          <a:srgbClr val="5A5A5A"/>
        </a:buClr>
        <a:buSzPct val="75000"/>
        <a:buFont typeface="Wingdings" pitchFamily="2" charset="2"/>
        <a:buChar char="§"/>
        <a:defRPr sz="1500" b="1">
          <a:solidFill>
            <a:srgbClr val="58585A"/>
          </a:solidFill>
          <a:latin typeface="+mn-lt"/>
          <a:ea typeface="+mn-ea"/>
          <a:cs typeface="Osaka"/>
        </a:defRPr>
      </a:lvl4pPr>
      <a:lvl5pPr marL="3569415" indent="-227764" algn="l" defTabSz="178638" rtl="0" eaLnBrk="0" fontAlgn="base" hangingPunct="0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b="1">
          <a:solidFill>
            <a:srgbClr val="58585A"/>
          </a:solidFill>
          <a:latin typeface="+mn-lt"/>
          <a:ea typeface="+mn-ea"/>
          <a:cs typeface="Osaka"/>
        </a:defRPr>
      </a:lvl5pPr>
      <a:lvl6pPr marL="4027011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6pPr>
      <a:lvl7pPr marL="4484157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7pPr>
      <a:lvl8pPr marL="4941303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8pPr>
      <a:lvl9pPr marL="5398449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1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8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4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9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5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1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7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895351"/>
            <a:ext cx="9144000" cy="671195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en-US" altLang="en-US" sz="1600" dirty="0" smtClean="0">
              <a:latin typeface="Arial"/>
              <a:cs typeface="Arial"/>
            </a:endParaRPr>
          </a:p>
          <a:p>
            <a:pPr lvl="1">
              <a:buClr>
                <a:srgbClr val="3366FF"/>
              </a:buClr>
              <a:buFont typeface="Wingdings" charset="2"/>
              <a:buChar char="§"/>
            </a:pPr>
            <a:r>
              <a:rPr lang="en-US" altLang="en-US" sz="1600" b="1" u="sng" dirty="0" smtClean="0">
                <a:solidFill>
                  <a:srgbClr val="003399"/>
                </a:solidFill>
                <a:latin typeface="Arial"/>
                <a:cs typeface="Arial"/>
              </a:rPr>
              <a:t>SCOPE</a:t>
            </a:r>
            <a:endParaRPr lang="en-US" altLang="en-US" sz="1600" b="1" u="sng" dirty="0" smtClean="0">
              <a:solidFill>
                <a:srgbClr val="003399"/>
              </a:solidFill>
              <a:latin typeface="Arial"/>
              <a:cs typeface="Arial"/>
            </a:endParaRPr>
          </a:p>
          <a:p>
            <a:pPr marL="703263" lvl="2" indent="0">
              <a:buClr>
                <a:srgbClr val="3366FF"/>
              </a:buClr>
              <a:buNone/>
            </a:pPr>
            <a:r>
              <a:rPr lang="en-US" altLang="en-US" sz="1600" dirty="0" smtClean="0">
                <a:solidFill>
                  <a:srgbClr val="003399"/>
                </a:solidFill>
                <a:latin typeface="Arial"/>
                <a:cs typeface="Arial"/>
              </a:rPr>
              <a:t>Develop an International Standard applicable to liquid immersed subsea power transformers</a:t>
            </a:r>
            <a:endParaRPr lang="en-US" altLang="en-US" sz="1600" dirty="0" smtClean="0">
              <a:solidFill>
                <a:srgbClr val="003399"/>
              </a:solidFill>
              <a:latin typeface="Arial"/>
              <a:cs typeface="Arial"/>
            </a:endParaRPr>
          </a:p>
          <a:p>
            <a:pPr lvl="1">
              <a:spcBef>
                <a:spcPts val="600"/>
              </a:spcBef>
              <a:buClr>
                <a:srgbClr val="3366FF"/>
              </a:buClr>
              <a:buFont typeface="Wingdings" charset="2"/>
              <a:buChar char="§"/>
            </a:pPr>
            <a:r>
              <a:rPr lang="en-US" altLang="en-US" sz="1600" b="1" u="sng" dirty="0" smtClean="0">
                <a:solidFill>
                  <a:srgbClr val="003399"/>
                </a:solidFill>
                <a:latin typeface="Arial"/>
                <a:cs typeface="Arial"/>
              </a:rPr>
              <a:t>APPROACH</a:t>
            </a:r>
          </a:p>
          <a:p>
            <a:pPr lvl="2">
              <a:buClr>
                <a:srgbClr val="3366FF"/>
              </a:buClr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solidFill>
                  <a:srgbClr val="003399"/>
                </a:solidFill>
                <a:latin typeface="Arial"/>
                <a:cs typeface="Arial"/>
              </a:rPr>
              <a:t>Leverage SEPS work by utilizing SEPS SP-1002 “Subsea power transformers”  as the initial draft standard</a:t>
            </a:r>
          </a:p>
          <a:p>
            <a:pPr lvl="2">
              <a:buClr>
                <a:srgbClr val="3366FF"/>
              </a:buClr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solidFill>
                  <a:srgbClr val="003399"/>
                </a:solidFill>
                <a:latin typeface="Arial"/>
                <a:cs typeface="Arial"/>
              </a:rPr>
              <a:t>Collaborate with IEC Working Group to develop IEC/IEEE dual logo standard</a:t>
            </a:r>
            <a:endParaRPr lang="en-US" altLang="en-US" sz="1400" dirty="0" smtClean="0">
              <a:solidFill>
                <a:srgbClr val="003399"/>
              </a:solidFill>
              <a:latin typeface="Arial"/>
              <a:cs typeface="Arial"/>
            </a:endParaRPr>
          </a:p>
          <a:p>
            <a:pPr lvl="1">
              <a:spcBef>
                <a:spcPts val="600"/>
              </a:spcBef>
              <a:buClr>
                <a:srgbClr val="3366FF"/>
              </a:buClr>
              <a:buFont typeface="Wingdings" charset="2"/>
              <a:buChar char="§"/>
            </a:pPr>
            <a:r>
              <a:rPr lang="en-US" altLang="en-US" sz="1600" b="1" u="sng" dirty="0" smtClean="0">
                <a:solidFill>
                  <a:srgbClr val="003399"/>
                </a:solidFill>
                <a:latin typeface="Arial"/>
                <a:cs typeface="Arial"/>
              </a:rPr>
              <a:t>SEPS SP-1002 DEVELOPMENT STATUS</a:t>
            </a:r>
            <a:endParaRPr lang="en-US" altLang="en-US" sz="1600" b="1" dirty="0" smtClean="0">
              <a:solidFill>
                <a:srgbClr val="003399"/>
              </a:solidFill>
              <a:latin typeface="Arial"/>
              <a:cs typeface="Arial"/>
            </a:endParaRPr>
          </a:p>
          <a:p>
            <a:pPr lvl="2">
              <a:buClr>
                <a:srgbClr val="3366FF"/>
              </a:buClr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solidFill>
                  <a:srgbClr val="003399"/>
                </a:solidFill>
                <a:latin typeface="Arial"/>
                <a:cs typeface="Arial"/>
              </a:rPr>
              <a:t>Scope</a:t>
            </a:r>
          </a:p>
          <a:p>
            <a:pPr lvl="3"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Three-phase </a:t>
            </a:r>
            <a:r>
              <a:rPr lang="en-US" altLang="en-US" sz="1300" dirty="0">
                <a:solidFill>
                  <a:srgbClr val="003399"/>
                </a:solidFill>
                <a:latin typeface="Arial"/>
                <a:cs typeface="Arial"/>
              </a:rPr>
              <a:t>and single-phase liquid immersed subsea power </a:t>
            </a: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transformers</a:t>
            </a:r>
          </a:p>
          <a:p>
            <a:pPr lvl="3"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Rated </a:t>
            </a:r>
            <a:r>
              <a:rPr lang="en-US" altLang="en-US" sz="1300" dirty="0">
                <a:solidFill>
                  <a:srgbClr val="003399"/>
                </a:solidFill>
                <a:latin typeface="Arial"/>
                <a:cs typeface="Arial"/>
              </a:rPr>
              <a:t>voltages in the range 3.6 ≤ Um ≤ 145 </a:t>
            </a: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kV</a:t>
            </a:r>
          </a:p>
          <a:p>
            <a:pPr lvl="3"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Rated </a:t>
            </a:r>
            <a:r>
              <a:rPr lang="en-US" altLang="en-US" sz="1300" dirty="0">
                <a:solidFill>
                  <a:srgbClr val="003399"/>
                </a:solidFill>
                <a:latin typeface="Arial"/>
                <a:cs typeface="Arial"/>
              </a:rPr>
              <a:t>power in the range 50 </a:t>
            </a: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kVA  to </a:t>
            </a:r>
            <a:r>
              <a:rPr lang="en-US" altLang="en-US" sz="1300" dirty="0">
                <a:solidFill>
                  <a:srgbClr val="003399"/>
                </a:solidFill>
                <a:latin typeface="Arial"/>
                <a:cs typeface="Arial"/>
              </a:rPr>
              <a:t>100 </a:t>
            </a: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MVA</a:t>
            </a:r>
          </a:p>
          <a:p>
            <a:pPr lvl="3"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Designed &amp; tests to more stringent of IEC and IEEE standards</a:t>
            </a:r>
          </a:p>
          <a:p>
            <a:pPr lvl="3"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Nameplate selectable by purchaser to either IEC or IEEE std. ratings</a:t>
            </a:r>
          </a:p>
          <a:p>
            <a:pPr lvl="2">
              <a:buClr>
                <a:srgbClr val="3366FF"/>
              </a:buClr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solidFill>
                  <a:srgbClr val="003399"/>
                </a:solidFill>
                <a:latin typeface="Arial"/>
                <a:cs typeface="Arial"/>
              </a:rPr>
              <a:t>Draft progressing</a:t>
            </a:r>
          </a:p>
          <a:p>
            <a:pPr lvl="3"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Incorporating comments from 2</a:t>
            </a:r>
            <a:r>
              <a:rPr lang="en-US" altLang="en-US" sz="1300" baseline="30000" dirty="0" smtClean="0">
                <a:solidFill>
                  <a:srgbClr val="003399"/>
                </a:solidFill>
                <a:latin typeface="Arial"/>
                <a:cs typeface="Arial"/>
              </a:rPr>
              <a:t>nd</a:t>
            </a: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 round of manufacturers</a:t>
            </a:r>
          </a:p>
          <a:p>
            <a:pPr lvl="3"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Developing data sheet</a:t>
            </a:r>
          </a:p>
          <a:p>
            <a:pPr lvl="2">
              <a:buClr>
                <a:srgbClr val="3366FF"/>
              </a:buClr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solidFill>
                  <a:srgbClr val="003399"/>
                </a:solidFill>
                <a:latin typeface="Arial"/>
                <a:cs typeface="Arial"/>
              </a:rPr>
              <a:t>Planned Issue by end of year or 1</a:t>
            </a:r>
            <a:r>
              <a:rPr lang="en-US" altLang="en-US" sz="1400" baseline="30000" dirty="0" smtClean="0">
                <a:solidFill>
                  <a:srgbClr val="003399"/>
                </a:solidFill>
                <a:latin typeface="Arial"/>
                <a:cs typeface="Arial"/>
              </a:rPr>
              <a:t>st</a:t>
            </a:r>
            <a:r>
              <a:rPr lang="en-US" altLang="en-US" sz="1400" dirty="0" smtClean="0">
                <a:solidFill>
                  <a:srgbClr val="003399"/>
                </a:solidFill>
                <a:latin typeface="Arial"/>
                <a:cs typeface="Arial"/>
              </a:rPr>
              <a:t> quarter 2016</a:t>
            </a:r>
          </a:p>
          <a:p>
            <a:pPr marL="979488" lvl="3" indent="0">
              <a:buClr>
                <a:srgbClr val="3366FF"/>
              </a:buClr>
              <a:buNone/>
            </a:pPr>
            <a:r>
              <a:rPr lang="en-US" altLang="en-US" sz="1300" dirty="0" smtClean="0">
                <a:solidFill>
                  <a:srgbClr val="003399"/>
                </a:solidFill>
                <a:latin typeface="Arial"/>
                <a:cs typeface="Arial"/>
              </a:rPr>
              <a:t>Rights to be forwarded shortly after issuance </a:t>
            </a:r>
            <a:endParaRPr lang="en-US" altLang="en-US" sz="1300" dirty="0">
              <a:solidFill>
                <a:srgbClr val="003399"/>
              </a:solidFill>
              <a:latin typeface="Arial"/>
              <a:cs typeface="Arial"/>
            </a:endParaRPr>
          </a:p>
          <a:p>
            <a:pPr marL="979488" lvl="3" indent="0">
              <a:buClr>
                <a:srgbClr val="3366FF"/>
              </a:buClr>
              <a:buNone/>
            </a:pPr>
            <a:endParaRPr lang="en-US" altLang="en-US" sz="1200" dirty="0" smtClean="0">
              <a:latin typeface="Arial"/>
              <a:cs typeface="Arial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3217056"/>
            <a:ext cx="2264927" cy="295104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838200"/>
          </a:xfrm>
        </p:spPr>
        <p:txBody>
          <a:bodyPr/>
          <a:lstStyle/>
          <a:p>
            <a:r>
              <a:rPr lang="en-US" altLang="en-US" sz="3200" b="1" dirty="0" smtClean="0"/>
              <a:t>P61886-3</a:t>
            </a:r>
            <a:r>
              <a:rPr lang="en-US" altLang="en-US" sz="3200" b="1" dirty="0"/>
              <a:t>: Subsea Transformers</a:t>
            </a:r>
            <a:endParaRPr lang="en-US" altLang="en-US" sz="3200" b="1" dirty="0" smtClean="0"/>
          </a:p>
        </p:txBody>
      </p:sp>
      <p:sp>
        <p:nvSpPr>
          <p:cNvPr id="2" name="TextBox 1"/>
          <p:cNvSpPr txBox="1"/>
          <p:nvPr/>
        </p:nvSpPr>
        <p:spPr>
          <a:xfrm rot="20130714">
            <a:off x="7509451" y="5133973"/>
            <a:ext cx="75247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DRAFT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10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62049"/>
            <a:ext cx="3733800" cy="519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895351"/>
            <a:ext cx="9144000" cy="6711950"/>
          </a:xfrm>
        </p:spPr>
        <p:txBody>
          <a:bodyPr/>
          <a:lstStyle/>
          <a:p>
            <a:pPr lvl="1">
              <a:buClr>
                <a:srgbClr val="3366FF"/>
              </a:buClr>
              <a:buFont typeface="Wingdings" charset="2"/>
              <a:buChar char="§"/>
            </a:pPr>
            <a:r>
              <a:rPr lang="en-US" altLang="en-US" sz="1600" b="1" u="sng" dirty="0" smtClean="0">
                <a:solidFill>
                  <a:srgbClr val="003399"/>
                </a:solidFill>
                <a:latin typeface="Arial"/>
                <a:cs typeface="Arial"/>
              </a:rPr>
              <a:t>SEPS SP-1002 TABLE OF CONTENTS</a:t>
            </a:r>
            <a:endParaRPr lang="en-US" altLang="en-US" sz="1600" b="1" u="sng" dirty="0" smtClean="0">
              <a:solidFill>
                <a:srgbClr val="003399"/>
              </a:solidFill>
              <a:latin typeface="Arial"/>
              <a:cs typeface="Arial"/>
            </a:endParaRPr>
          </a:p>
          <a:p>
            <a:pPr marL="979488" lvl="3" indent="0">
              <a:buClr>
                <a:srgbClr val="3366FF"/>
              </a:buClr>
              <a:buNone/>
            </a:pPr>
            <a:endParaRPr lang="en-US" altLang="en-US" sz="1200" dirty="0" smtClean="0">
              <a:latin typeface="Arial"/>
              <a:cs typeface="Arial"/>
            </a:endParaRPr>
          </a:p>
        </p:txBody>
      </p:sp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838200"/>
          </a:xfrm>
        </p:spPr>
        <p:txBody>
          <a:bodyPr/>
          <a:lstStyle/>
          <a:p>
            <a:r>
              <a:rPr lang="en-US" altLang="en-US" sz="3200" b="1" dirty="0" smtClean="0"/>
              <a:t>P61886-3</a:t>
            </a:r>
            <a:r>
              <a:rPr lang="en-US" altLang="en-US" sz="3200" b="1" dirty="0"/>
              <a:t>: Subsea Transformers</a:t>
            </a:r>
            <a:endParaRPr lang="en-US" altLang="en-US" sz="3200" b="1" dirty="0" smtClean="0"/>
          </a:p>
        </p:txBody>
      </p:sp>
      <p:sp>
        <p:nvSpPr>
          <p:cNvPr id="2" name="TextBox 1"/>
          <p:cNvSpPr txBox="1"/>
          <p:nvPr/>
        </p:nvSpPr>
        <p:spPr>
          <a:xfrm rot="20130714">
            <a:off x="2457430" y="3659445"/>
            <a:ext cx="995095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DRAFT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11" y="1201698"/>
            <a:ext cx="3684675" cy="528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 rot="20130714">
            <a:off x="6806939" y="3747801"/>
            <a:ext cx="995095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DRAFT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ver Slides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EEE-SA_PowerPoint_Template2007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IEC 2008">
  <a:themeElements>
    <a:clrScheme name="White_us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hite_usb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-92" charset="-128"/>
          </a:defRPr>
        </a:defPPr>
      </a:lstStyle>
    </a:lnDef>
  </a:objectDefaults>
  <a:extraClrSchemeLst>
    <a:extraClrScheme>
      <a:clrScheme name="White_us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1180</TotalTime>
  <Words>143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Urban</vt:lpstr>
      <vt:lpstr>Cover Slides</vt:lpstr>
      <vt:lpstr>IEEE-SA_PowerPoint_Template2007</vt:lpstr>
      <vt:lpstr>IEC 2008</vt:lpstr>
      <vt:lpstr>Photo Editor Photo</vt:lpstr>
      <vt:lpstr>P61886-3: Subsea Transformers</vt:lpstr>
      <vt:lpstr>P61886-3: Subsea Transformers</vt:lpstr>
    </vt:vector>
  </TitlesOfParts>
  <Company>P2S Engineering,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DEADLY SINS OF ENGINEERING PRESENTATIONS</dc:title>
  <dc:creator>Justin Peterson</dc:creator>
  <cp:lastModifiedBy>Keith Sperling</cp:lastModifiedBy>
  <cp:revision>200</cp:revision>
  <cp:lastPrinted>2005-09-07T23:49:48Z</cp:lastPrinted>
  <dcterms:created xsi:type="dcterms:W3CDTF">2015-09-28T16:09:04Z</dcterms:created>
  <dcterms:modified xsi:type="dcterms:W3CDTF">2015-10-02T18:26:25Z</dcterms:modified>
</cp:coreProperties>
</file>