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5" r:id="rId4"/>
    <p:sldId id="280" r:id="rId5"/>
    <p:sldId id="303" r:id="rId6"/>
    <p:sldId id="304" r:id="rId7"/>
    <p:sldId id="285" r:id="rId8"/>
    <p:sldId id="260" r:id="rId9"/>
    <p:sldId id="297" r:id="rId10"/>
    <p:sldId id="30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FF06"/>
    <a:srgbClr val="008000"/>
    <a:srgbClr val="50056D"/>
    <a:srgbClr val="FF7D71"/>
    <a:srgbClr val="FF0000"/>
    <a:srgbClr val="CC0000"/>
    <a:srgbClr val="FF0066"/>
    <a:srgbClr val="990000"/>
    <a:srgbClr val="99FF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0023" autoAdjust="0"/>
  </p:normalViewPr>
  <p:slideViewPr>
    <p:cSldViewPr snapToGrid="0">
      <p:cViewPr varScale="1">
        <p:scale>
          <a:sx n="104" d="100"/>
          <a:sy n="104" d="100"/>
        </p:scale>
        <p:origin x="-182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0943-F6D9-4091-9BF3-5896BF640C56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61E2-A704-4E23-9FD2-3EEC9E10F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6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61E2-A704-4E23-9FD2-3EEC9E10F2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82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61E2-A704-4E23-9FD2-3EEC9E10F2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82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052C9CA-466A-C44D-B40D-91EE3F25202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61E2-A704-4E23-9FD2-3EEC9E10F2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01CF6-394B-47AE-BF45-DC7ACA694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550F3-9F61-454C-B8B7-4E2FF7FC7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6F5D5-11AE-46C0-8654-C89EE8143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C7AA3-C2A8-4035-AA0A-9EB26216F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7E2D5-0089-47E9-8508-460CAD5D8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E975E-C359-417A-985E-1DD065C98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047DD-FFC1-4FE9-8A0A-A52269DFD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1CBFA-C477-4F0F-9F2C-60B4168F1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A8C01-F4F8-4DD3-B7E2-F1691A738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DF024-2C6B-4501-A6A0-64B0E9112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4EFD2-2D7D-44F3-B8A6-10C0FE749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97AD0157-523B-4B02-A969-9D606E487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262438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/>
          </p:cNvSpPr>
          <p:nvPr userDrawn="1"/>
        </p:nvSpPr>
        <p:spPr bwMode="auto">
          <a:xfrm>
            <a:off x="539750" y="15875"/>
            <a:ext cx="8639175" cy="4616450"/>
          </a:xfrm>
          <a:custGeom>
            <a:avLst/>
            <a:gdLst/>
            <a:ahLst/>
            <a:cxnLst>
              <a:cxn ang="0">
                <a:pos x="292" y="86"/>
              </a:cxn>
              <a:cxn ang="0">
                <a:pos x="397" y="126"/>
              </a:cxn>
              <a:cxn ang="0">
                <a:pos x="2677" y="840"/>
              </a:cxn>
              <a:cxn ang="0">
                <a:pos x="5321" y="2576"/>
              </a:cxn>
            </a:cxnLst>
            <a:rect l="0" t="0" r="r" b="b"/>
            <a:pathLst>
              <a:path w="5321" h="2576">
                <a:moveTo>
                  <a:pt x="292" y="86"/>
                </a:moveTo>
                <a:cubicBezTo>
                  <a:pt x="146" y="43"/>
                  <a:pt x="0" y="0"/>
                  <a:pt x="397" y="126"/>
                </a:cubicBezTo>
                <a:cubicBezTo>
                  <a:pt x="794" y="252"/>
                  <a:pt x="1856" y="432"/>
                  <a:pt x="2677" y="840"/>
                </a:cubicBezTo>
                <a:cubicBezTo>
                  <a:pt x="3498" y="1248"/>
                  <a:pt x="4880" y="2287"/>
                  <a:pt x="5321" y="2576"/>
                </a:cubicBezTo>
              </a:path>
            </a:pathLst>
          </a:custGeom>
          <a:solidFill>
            <a:srgbClr val="CCFFCC">
              <a:alpha val="50000"/>
            </a:srgbClr>
          </a:solidFill>
          <a:ln w="6350" cap="flat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8" name="Freeform 14"/>
          <p:cNvSpPr>
            <a:spLocks/>
          </p:cNvSpPr>
          <p:nvPr userDrawn="1"/>
        </p:nvSpPr>
        <p:spPr bwMode="auto">
          <a:xfrm>
            <a:off x="1588" y="1319213"/>
            <a:ext cx="8782050" cy="5286375"/>
          </a:xfrm>
          <a:custGeom>
            <a:avLst/>
            <a:gdLst/>
            <a:ahLst/>
            <a:cxnLst>
              <a:cxn ang="0">
                <a:pos x="292" y="86"/>
              </a:cxn>
              <a:cxn ang="0">
                <a:pos x="397" y="126"/>
              </a:cxn>
              <a:cxn ang="0">
                <a:pos x="2677" y="840"/>
              </a:cxn>
              <a:cxn ang="0">
                <a:pos x="5321" y="2576"/>
              </a:cxn>
            </a:cxnLst>
            <a:rect l="0" t="0" r="r" b="b"/>
            <a:pathLst>
              <a:path w="5321" h="2576">
                <a:moveTo>
                  <a:pt x="292" y="86"/>
                </a:moveTo>
                <a:cubicBezTo>
                  <a:pt x="146" y="43"/>
                  <a:pt x="0" y="0"/>
                  <a:pt x="397" y="126"/>
                </a:cubicBezTo>
                <a:cubicBezTo>
                  <a:pt x="794" y="252"/>
                  <a:pt x="1856" y="432"/>
                  <a:pt x="2677" y="840"/>
                </a:cubicBezTo>
                <a:cubicBezTo>
                  <a:pt x="3498" y="1248"/>
                  <a:pt x="4880" y="2287"/>
                  <a:pt x="5321" y="2576"/>
                </a:cubicBezTo>
              </a:path>
            </a:pathLst>
          </a:custGeom>
          <a:solidFill>
            <a:srgbClr val="CCFFCC">
              <a:alpha val="50000"/>
            </a:srgbClr>
          </a:solidFill>
          <a:ln w="6350" cap="flat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7" name="Freeform 13"/>
          <p:cNvSpPr>
            <a:spLocks/>
          </p:cNvSpPr>
          <p:nvPr userDrawn="1"/>
        </p:nvSpPr>
        <p:spPr bwMode="auto">
          <a:xfrm>
            <a:off x="252413" y="2320925"/>
            <a:ext cx="8891587" cy="3681413"/>
          </a:xfrm>
          <a:custGeom>
            <a:avLst/>
            <a:gdLst/>
            <a:ahLst/>
            <a:cxnLst>
              <a:cxn ang="0">
                <a:pos x="0" y="1395"/>
              </a:cxn>
              <a:cxn ang="0">
                <a:pos x="2182" y="1265"/>
              </a:cxn>
              <a:cxn ang="0">
                <a:pos x="4989" y="0"/>
              </a:cxn>
            </a:cxnLst>
            <a:rect l="0" t="0" r="r" b="b"/>
            <a:pathLst>
              <a:path w="4989" h="1497">
                <a:moveTo>
                  <a:pt x="0" y="1395"/>
                </a:moveTo>
                <a:cubicBezTo>
                  <a:pt x="675" y="1446"/>
                  <a:pt x="1351" y="1497"/>
                  <a:pt x="2182" y="1265"/>
                </a:cubicBezTo>
                <a:cubicBezTo>
                  <a:pt x="3013" y="1033"/>
                  <a:pt x="4521" y="211"/>
                  <a:pt x="4989" y="0"/>
                </a:cubicBezTo>
              </a:path>
            </a:pathLst>
          </a:custGeom>
          <a:gradFill rotWithShape="0">
            <a:gsLst>
              <a:gs pos="0">
                <a:srgbClr val="CCFFCC">
                  <a:gamma/>
                  <a:shade val="85490"/>
                  <a:invGamma/>
                </a:srgbClr>
              </a:gs>
              <a:gs pos="100000">
                <a:srgbClr val="CCFFCC"/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9" name="Freeform 15"/>
          <p:cNvSpPr>
            <a:spLocks/>
          </p:cNvSpPr>
          <p:nvPr userDrawn="1"/>
        </p:nvSpPr>
        <p:spPr bwMode="auto">
          <a:xfrm>
            <a:off x="128588" y="546100"/>
            <a:ext cx="9013825" cy="5168900"/>
          </a:xfrm>
          <a:custGeom>
            <a:avLst/>
            <a:gdLst/>
            <a:ahLst/>
            <a:cxnLst>
              <a:cxn ang="0">
                <a:pos x="292" y="86"/>
              </a:cxn>
              <a:cxn ang="0">
                <a:pos x="397" y="126"/>
              </a:cxn>
              <a:cxn ang="0">
                <a:pos x="2677" y="840"/>
              </a:cxn>
              <a:cxn ang="0">
                <a:pos x="5321" y="2576"/>
              </a:cxn>
            </a:cxnLst>
            <a:rect l="0" t="0" r="r" b="b"/>
            <a:pathLst>
              <a:path w="5321" h="2576">
                <a:moveTo>
                  <a:pt x="292" y="86"/>
                </a:moveTo>
                <a:cubicBezTo>
                  <a:pt x="146" y="43"/>
                  <a:pt x="0" y="0"/>
                  <a:pt x="397" y="126"/>
                </a:cubicBezTo>
                <a:cubicBezTo>
                  <a:pt x="794" y="252"/>
                  <a:pt x="1856" y="432"/>
                  <a:pt x="2677" y="840"/>
                </a:cubicBezTo>
                <a:cubicBezTo>
                  <a:pt x="3498" y="1248"/>
                  <a:pt x="4880" y="2287"/>
                  <a:pt x="5321" y="2576"/>
                </a:cubicBezTo>
              </a:path>
            </a:pathLst>
          </a:custGeom>
          <a:solidFill>
            <a:srgbClr val="CCFFCC"/>
          </a:solidFill>
          <a:ln w="6350" cap="flat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9225" y="152400"/>
            <a:ext cx="255588" cy="6553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09600" y="180975"/>
            <a:ext cx="1588" cy="6523038"/>
          </a:xfrm>
          <a:prstGeom prst="line">
            <a:avLst/>
          </a:prstGeom>
          <a:noFill/>
          <a:ln w="63500">
            <a:solidFill>
              <a:srgbClr val="086D08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KPI_Logo_New.JPG"/>
          <p:cNvPicPr>
            <a:picLocks noChangeAspect="1"/>
          </p:cNvPicPr>
          <p:nvPr userDrawn="1"/>
        </p:nvPicPr>
        <p:blipFill>
          <a:blip r:embed="rId13" cstate="print"/>
          <a:srcRect l="5975" t="20741" r="6267" b="22518"/>
          <a:stretch>
            <a:fillRect/>
          </a:stretch>
        </p:blipFill>
        <p:spPr>
          <a:xfrm>
            <a:off x="7376160" y="0"/>
            <a:ext cx="1767840" cy="1124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1975" y="2170113"/>
            <a:ext cx="86106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dirty="0" smtClean="0">
                <a:solidFill>
                  <a:srgbClr val="006600"/>
                </a:solidFill>
                <a:latin typeface="Arial"/>
                <a:cs typeface="Arial"/>
              </a:rPr>
              <a:t>ESP System Standards</a:t>
            </a:r>
            <a:endParaRPr lang="en-US" sz="4800" b="1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3873500"/>
            <a:ext cx="861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October 3</a:t>
            </a:r>
            <a:r>
              <a:rPr lang="en-US" baseline="30000" dirty="0" smtClean="0">
                <a:solidFill>
                  <a:schemeClr val="tx2"/>
                </a:solidFill>
                <a:latin typeface="Arial"/>
                <a:cs typeface="Arial"/>
              </a:rPr>
              <a:t>rd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, 2015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Norman W. Ritchie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Y01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302" y="1045716"/>
            <a:ext cx="7444912" cy="558368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1513" y="25400"/>
            <a:ext cx="7772400" cy="8614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buNone/>
            </a:pP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ESP Motor Mating</a:t>
            </a:r>
            <a:endParaRPr lang="en-US" b="1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28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400"/>
            <a:ext cx="7772400" cy="8614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2456180"/>
            <a:ext cx="6141720" cy="23799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>
                <a:latin typeface="Arial"/>
                <a:cs typeface="Arial"/>
              </a:rPr>
              <a:t>Safety </a:t>
            </a:r>
            <a:r>
              <a:rPr lang="en-US" sz="2400" b="1" dirty="0" smtClean="0">
                <a:latin typeface="Arial"/>
                <a:cs typeface="Arial"/>
              </a:rPr>
              <a:t>Moment </a:t>
            </a:r>
          </a:p>
          <a:p>
            <a:pPr eaLnBrk="1" hangingPunct="1"/>
            <a:r>
              <a:rPr lang="en-US" sz="2400" b="1" dirty="0" smtClean="0">
                <a:latin typeface="Arial"/>
                <a:cs typeface="Arial"/>
              </a:rPr>
              <a:t>ESP System Overview</a:t>
            </a:r>
            <a:endParaRPr lang="en-US" sz="2400" b="1" dirty="0" smtClean="0">
              <a:latin typeface="Arial"/>
              <a:cs typeface="Arial"/>
            </a:endParaRPr>
          </a:p>
          <a:p>
            <a:pPr eaLnBrk="1" hangingPunct="1"/>
            <a:r>
              <a:rPr lang="en-US" sz="2400" b="1" dirty="0" smtClean="0">
                <a:latin typeface="Arial"/>
                <a:cs typeface="Arial"/>
              </a:rPr>
              <a:t>Current ESP Standards</a:t>
            </a:r>
            <a:endParaRPr lang="en-US" sz="2400" b="1" dirty="0" smtClean="0">
              <a:latin typeface="Arial"/>
              <a:cs typeface="Arial"/>
            </a:endParaRPr>
          </a:p>
          <a:p>
            <a:pPr eaLnBrk="1" hangingPunct="1"/>
            <a:r>
              <a:rPr lang="en-US" sz="2400" b="1" dirty="0" smtClean="0">
                <a:latin typeface="Arial"/>
                <a:cs typeface="Arial"/>
              </a:rPr>
              <a:t>ESP Qualification Requirements</a:t>
            </a:r>
            <a:endParaRPr lang="en-US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400"/>
            <a:ext cx="7772400" cy="8614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Safety Moment</a:t>
            </a:r>
            <a:endParaRPr lang="en-US" b="1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  <p:pic>
        <p:nvPicPr>
          <p:cNvPr id="2" name="Picture 2" descr="https://lh5.googleusercontent.com/-xTDD3lKK0PU/Ua8Qp3ROyqI/AAAAAAAAV4A/FXDZfuTfxi0/s1600/2013_%2525206_%2525205_%2525206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682581"/>
            <a:ext cx="5429174" cy="4071881"/>
          </a:xfrm>
          <a:prstGeom prst="rect">
            <a:avLst/>
          </a:prstGeom>
          <a:noFill/>
        </p:spPr>
      </p:pic>
      <p:pic>
        <p:nvPicPr>
          <p:cNvPr id="3076" name="Picture 4" descr="http://www.belaireng.com/wahelper/GetImage?id=32774&amp;width=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545" y="1106424"/>
            <a:ext cx="3723143" cy="2662047"/>
          </a:xfrm>
          <a:prstGeom prst="rect">
            <a:avLst/>
          </a:prstGeom>
          <a:noFill/>
        </p:spPr>
      </p:pic>
      <p:pic>
        <p:nvPicPr>
          <p:cNvPr id="3078" name="Picture 6" descr="http://i.dailymail.co.uk/i/pix/2012/06/21/article-2162558-13B6CBE4000005DC-178_634x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032" y="3934328"/>
            <a:ext cx="3831336" cy="271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-3175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b="1" dirty="0" smtClean="0">
                <a:solidFill>
                  <a:srgbClr val="006600"/>
                </a:solidFill>
                <a:latin typeface="Times New Roman" charset="0"/>
                <a:cs typeface="Times New Roman" charset="0"/>
              </a:rPr>
              <a:t>In Well ESP - Overview</a:t>
            </a:r>
            <a:endParaRPr lang="en-US" sz="4000" b="1" dirty="0">
              <a:solidFill>
                <a:srgbClr val="0066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" name="Group 288"/>
          <p:cNvGrpSpPr>
            <a:grpSpLocks/>
          </p:cNvGrpSpPr>
          <p:nvPr/>
        </p:nvGrpSpPr>
        <p:grpSpPr bwMode="auto">
          <a:xfrm>
            <a:off x="884238" y="1025525"/>
            <a:ext cx="1712658" cy="5641975"/>
            <a:chOff x="584" y="660"/>
            <a:chExt cx="842" cy="3554"/>
          </a:xfrm>
        </p:grpSpPr>
        <p:grpSp>
          <p:nvGrpSpPr>
            <p:cNvPr id="5317" name="Group 186"/>
            <p:cNvGrpSpPr>
              <a:grpSpLocks/>
            </p:cNvGrpSpPr>
            <p:nvPr/>
          </p:nvGrpSpPr>
          <p:grpSpPr bwMode="auto">
            <a:xfrm>
              <a:off x="814" y="660"/>
              <a:ext cx="612" cy="3549"/>
              <a:chOff x="825" y="597"/>
              <a:chExt cx="1051" cy="7989"/>
            </a:xfrm>
          </p:grpSpPr>
          <p:sp>
            <p:nvSpPr>
              <p:cNvPr id="5319" name="Rectangle 187"/>
              <p:cNvSpPr>
                <a:spLocks noChangeArrowheads="1"/>
              </p:cNvSpPr>
              <p:nvPr/>
            </p:nvSpPr>
            <p:spPr bwMode="auto">
              <a:xfrm>
                <a:off x="825" y="597"/>
                <a:ext cx="1050" cy="798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" name="Line 188"/>
              <p:cNvSpPr>
                <a:spLocks noChangeShapeType="1"/>
              </p:cNvSpPr>
              <p:nvPr/>
            </p:nvSpPr>
            <p:spPr bwMode="auto">
              <a:xfrm>
                <a:off x="825" y="629"/>
                <a:ext cx="1" cy="79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" name="Line 189"/>
              <p:cNvSpPr>
                <a:spLocks noChangeShapeType="1"/>
              </p:cNvSpPr>
              <p:nvPr/>
            </p:nvSpPr>
            <p:spPr bwMode="auto">
              <a:xfrm>
                <a:off x="1875" y="629"/>
                <a:ext cx="1" cy="79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22" name="Group 190"/>
              <p:cNvGrpSpPr>
                <a:grpSpLocks/>
              </p:cNvGrpSpPr>
              <p:nvPr/>
            </p:nvGrpSpPr>
            <p:grpSpPr bwMode="auto">
              <a:xfrm>
                <a:off x="936" y="1489"/>
                <a:ext cx="759" cy="6643"/>
                <a:chOff x="6475" y="870"/>
                <a:chExt cx="1309" cy="13425"/>
              </a:xfrm>
            </p:grpSpPr>
            <p:sp>
              <p:nvSpPr>
                <p:cNvPr id="5324" name="Rectangle 191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5" name="Rectangle 192"/>
                <p:cNvSpPr>
                  <a:spLocks noChangeArrowheads="1"/>
                </p:cNvSpPr>
                <p:nvPr/>
              </p:nvSpPr>
              <p:spPr bwMode="auto">
                <a:xfrm>
                  <a:off x="6475" y="5554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6" name="AutoShape 193"/>
                <p:cNvSpPr>
                  <a:spLocks noChangeArrowheads="1"/>
                </p:cNvSpPr>
                <p:nvPr/>
              </p:nvSpPr>
              <p:spPr bwMode="auto">
                <a:xfrm>
                  <a:off x="6475" y="4619"/>
                  <a:ext cx="1309" cy="561"/>
                </a:xfrm>
                <a:custGeom>
                  <a:avLst/>
                  <a:gdLst>
                    <a:gd name="T0" fmla="*/ 1183 w 21600"/>
                    <a:gd name="T1" fmla="*/ 281 h 21600"/>
                    <a:gd name="T2" fmla="*/ 655 w 21600"/>
                    <a:gd name="T3" fmla="*/ 561 h 21600"/>
                    <a:gd name="T4" fmla="*/ 126 w 21600"/>
                    <a:gd name="T5" fmla="*/ 281 h 21600"/>
                    <a:gd name="T6" fmla="*/ 65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78 w 21600"/>
                    <a:gd name="T13" fmla="*/ 3889 h 21600"/>
                    <a:gd name="T14" fmla="*/ 17722 w 21600"/>
                    <a:gd name="T15" fmla="*/ 1771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" name="Rectangle 194"/>
                <p:cNvSpPr>
                  <a:spLocks noChangeArrowheads="1"/>
                </p:cNvSpPr>
                <p:nvPr/>
              </p:nvSpPr>
              <p:spPr bwMode="auto">
                <a:xfrm>
                  <a:off x="6720" y="5180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" name="Rectangle 195"/>
                <p:cNvSpPr>
                  <a:spLocks noChangeArrowheads="1"/>
                </p:cNvSpPr>
                <p:nvPr/>
              </p:nvSpPr>
              <p:spPr bwMode="auto">
                <a:xfrm>
                  <a:off x="6475" y="5805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9" name="Rectangle 196"/>
                <p:cNvSpPr>
                  <a:spLocks noChangeArrowheads="1"/>
                </p:cNvSpPr>
                <p:nvPr/>
              </p:nvSpPr>
              <p:spPr bwMode="auto">
                <a:xfrm>
                  <a:off x="6475" y="9171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" name="Rectangle 197"/>
                <p:cNvSpPr>
                  <a:spLocks noChangeArrowheads="1"/>
                </p:cNvSpPr>
                <p:nvPr/>
              </p:nvSpPr>
              <p:spPr bwMode="auto">
                <a:xfrm>
                  <a:off x="6720" y="8797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1" name="Rectangle 198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" name="Freeform 199"/>
                <p:cNvSpPr>
                  <a:spLocks/>
                </p:cNvSpPr>
                <p:nvPr/>
              </p:nvSpPr>
              <p:spPr bwMode="auto">
                <a:xfrm>
                  <a:off x="6475" y="9422"/>
                  <a:ext cx="1309" cy="810"/>
                </a:xfrm>
                <a:custGeom>
                  <a:avLst/>
                  <a:gdLst>
                    <a:gd name="T0" fmla="*/ 0 w 1095"/>
                    <a:gd name="T1" fmla="*/ 0 h 810"/>
                    <a:gd name="T2" fmla="*/ 270 w 1095"/>
                    <a:gd name="T3" fmla="*/ 810 h 810"/>
                    <a:gd name="T4" fmla="*/ 1095 w 1095"/>
                    <a:gd name="T5" fmla="*/ 810 h 810"/>
                    <a:gd name="T6" fmla="*/ 1095 w 1095"/>
                    <a:gd name="T7" fmla="*/ 0 h 810"/>
                    <a:gd name="T8" fmla="*/ 0 w 1095"/>
                    <a:gd name="T9" fmla="*/ 0 h 8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810"/>
                    <a:gd name="T17" fmla="*/ 1095 w 1095"/>
                    <a:gd name="T18" fmla="*/ 810 h 8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810">
                      <a:moveTo>
                        <a:pt x="0" y="0"/>
                      </a:moveTo>
                      <a:lnTo>
                        <a:pt x="270" y="810"/>
                      </a:lnTo>
                      <a:lnTo>
                        <a:pt x="1095" y="810"/>
                      </a:lnTo>
                      <a:lnTo>
                        <a:pt x="10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" name="Rectangle 200"/>
                <p:cNvSpPr>
                  <a:spLocks noChangeArrowheads="1"/>
                </p:cNvSpPr>
                <p:nvPr/>
              </p:nvSpPr>
              <p:spPr bwMode="auto">
                <a:xfrm>
                  <a:off x="6720" y="13224"/>
                  <a:ext cx="810" cy="99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720" y="14220"/>
                  <a:ext cx="810" cy="75"/>
                </a:xfrm>
                <a:custGeom>
                  <a:avLst/>
                  <a:gdLst>
                    <a:gd name="T0" fmla="*/ 732 w 21600"/>
                    <a:gd name="T1" fmla="*/ 38 h 21600"/>
                    <a:gd name="T2" fmla="*/ 405 w 21600"/>
                    <a:gd name="T3" fmla="*/ 75 h 21600"/>
                    <a:gd name="T4" fmla="*/ 78 w 21600"/>
                    <a:gd name="T5" fmla="*/ 38 h 21600"/>
                    <a:gd name="T6" fmla="*/ 40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67 w 21600"/>
                    <a:gd name="T13" fmla="*/ 3744 h 21600"/>
                    <a:gd name="T14" fmla="*/ 17733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5" name="Oval 202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6" name="Oval 203"/>
                <p:cNvSpPr>
                  <a:spLocks noChangeArrowheads="1"/>
                </p:cNvSpPr>
                <p:nvPr/>
              </p:nvSpPr>
              <p:spPr bwMode="auto">
                <a:xfrm>
                  <a:off x="70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" name="Oval 204"/>
                <p:cNvSpPr>
                  <a:spLocks noChangeArrowheads="1"/>
                </p:cNvSpPr>
                <p:nvPr/>
              </p:nvSpPr>
              <p:spPr bwMode="auto">
                <a:xfrm>
                  <a:off x="73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8" name="Rectangle 205"/>
                <p:cNvSpPr>
                  <a:spLocks noChangeArrowheads="1"/>
                </p:cNvSpPr>
                <p:nvPr/>
              </p:nvSpPr>
              <p:spPr bwMode="auto">
                <a:xfrm>
                  <a:off x="6720" y="1253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9" name="Rectangle 206"/>
                <p:cNvSpPr>
                  <a:spLocks noChangeArrowheads="1"/>
                </p:cNvSpPr>
                <p:nvPr/>
              </p:nvSpPr>
              <p:spPr bwMode="auto">
                <a:xfrm>
                  <a:off x="6630" y="870"/>
                  <a:ext cx="990" cy="38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0" name="AutoShape 207"/>
                <p:cNvSpPr>
                  <a:spLocks noChangeArrowheads="1"/>
                </p:cNvSpPr>
                <p:nvPr/>
              </p:nvSpPr>
              <p:spPr bwMode="auto">
                <a:xfrm>
                  <a:off x="6555" y="13224"/>
                  <a:ext cx="1229" cy="75"/>
                </a:xfrm>
                <a:custGeom>
                  <a:avLst/>
                  <a:gdLst>
                    <a:gd name="T0" fmla="*/ 1111 w 21600"/>
                    <a:gd name="T1" fmla="*/ 38 h 21600"/>
                    <a:gd name="T2" fmla="*/ 615 w 21600"/>
                    <a:gd name="T3" fmla="*/ 75 h 21600"/>
                    <a:gd name="T4" fmla="*/ 118 w 21600"/>
                    <a:gd name="T5" fmla="*/ 38 h 21600"/>
                    <a:gd name="T6" fmla="*/ 61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84 w 21600"/>
                    <a:gd name="T13" fmla="*/ 3744 h 21600"/>
                    <a:gd name="T14" fmla="*/ 17716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1" name="Rectangle 208"/>
                <p:cNvSpPr>
                  <a:spLocks noChangeArrowheads="1"/>
                </p:cNvSpPr>
                <p:nvPr/>
              </p:nvSpPr>
              <p:spPr bwMode="auto">
                <a:xfrm>
                  <a:off x="6475" y="8685"/>
                  <a:ext cx="1309" cy="11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2" name="Rectangle 209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3" name="Rectangle 210"/>
                <p:cNvSpPr>
                  <a:spLocks noChangeArrowheads="1"/>
                </p:cNvSpPr>
                <p:nvPr/>
              </p:nvSpPr>
              <p:spPr bwMode="auto">
                <a:xfrm>
                  <a:off x="6475" y="6634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4" name="Rectangle 211"/>
                <p:cNvSpPr>
                  <a:spLocks noChangeArrowheads="1"/>
                </p:cNvSpPr>
                <p:nvPr/>
              </p:nvSpPr>
              <p:spPr bwMode="auto">
                <a:xfrm>
                  <a:off x="6475" y="7635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5" name="Rectangle 212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23" name="Rectangle 213"/>
              <p:cNvSpPr>
                <a:spLocks noChangeArrowheads="1"/>
              </p:cNvSpPr>
              <p:nvPr/>
            </p:nvSpPr>
            <p:spPr bwMode="auto">
              <a:xfrm>
                <a:off x="1078" y="629"/>
                <a:ext cx="470" cy="860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18" name="Text Box 214"/>
            <p:cNvSpPr txBox="1">
              <a:spLocks noChangeArrowheads="1"/>
            </p:cNvSpPr>
            <p:nvPr/>
          </p:nvSpPr>
          <p:spPr bwMode="auto">
            <a:xfrm rot="-5400000">
              <a:off x="-1068" y="2340"/>
              <a:ext cx="352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Arial" charset="0"/>
                </a:rPr>
                <a:t>STANDARD</a:t>
              </a:r>
            </a:p>
          </p:txBody>
        </p:sp>
      </p:grpSp>
      <p:grpSp>
        <p:nvGrpSpPr>
          <p:cNvPr id="5" name="Group 289"/>
          <p:cNvGrpSpPr>
            <a:grpSpLocks/>
          </p:cNvGrpSpPr>
          <p:nvPr/>
        </p:nvGrpSpPr>
        <p:grpSpPr bwMode="auto">
          <a:xfrm>
            <a:off x="2732088" y="1044575"/>
            <a:ext cx="1330325" cy="5646738"/>
            <a:chOff x="1823" y="678"/>
            <a:chExt cx="838" cy="3557"/>
          </a:xfrm>
        </p:grpSpPr>
        <p:grpSp>
          <p:nvGrpSpPr>
            <p:cNvPr id="5271" name="Group 141"/>
            <p:cNvGrpSpPr>
              <a:grpSpLocks/>
            </p:cNvGrpSpPr>
            <p:nvPr/>
          </p:nvGrpSpPr>
          <p:grpSpPr bwMode="auto">
            <a:xfrm>
              <a:off x="2049" y="686"/>
              <a:ext cx="612" cy="3549"/>
              <a:chOff x="7723" y="1755"/>
              <a:chExt cx="991" cy="11153"/>
            </a:xfrm>
          </p:grpSpPr>
          <p:sp>
            <p:nvSpPr>
              <p:cNvPr id="5273" name="Rectangle 142"/>
              <p:cNvSpPr>
                <a:spLocks noChangeArrowheads="1"/>
              </p:cNvSpPr>
              <p:nvPr/>
            </p:nvSpPr>
            <p:spPr bwMode="auto">
              <a:xfrm>
                <a:off x="7724" y="1808"/>
                <a:ext cx="989" cy="1110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74" name="Group 143"/>
              <p:cNvGrpSpPr>
                <a:grpSpLocks/>
              </p:cNvGrpSpPr>
              <p:nvPr/>
            </p:nvGrpSpPr>
            <p:grpSpPr bwMode="auto">
              <a:xfrm>
                <a:off x="7725" y="11129"/>
                <a:ext cx="989" cy="1525"/>
                <a:chOff x="1155" y="11962"/>
                <a:chExt cx="2310" cy="2476"/>
              </a:xfrm>
            </p:grpSpPr>
            <p:sp>
              <p:nvSpPr>
                <p:cNvPr id="5309" name="Rectangle 144"/>
                <p:cNvSpPr>
                  <a:spLocks noChangeArrowheads="1"/>
                </p:cNvSpPr>
                <p:nvPr/>
              </p:nvSpPr>
              <p:spPr bwMode="auto">
                <a:xfrm>
                  <a:off x="1680" y="12105"/>
                  <a:ext cx="1260" cy="2190"/>
                </a:xfrm>
                <a:prstGeom prst="rect">
                  <a:avLst/>
                </a:prstGeom>
                <a:gradFill rotWithShape="0">
                  <a:gsLst>
                    <a:gs pos="0">
                      <a:srgbClr val="3B0000"/>
                    </a:gs>
                    <a:gs pos="50000">
                      <a:srgbClr val="800000"/>
                    </a:gs>
                    <a:gs pos="100000">
                      <a:srgbClr val="3B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0" name="Rectangle 145"/>
                <p:cNvSpPr>
                  <a:spLocks noChangeArrowheads="1"/>
                </p:cNvSpPr>
                <p:nvPr/>
              </p:nvSpPr>
              <p:spPr bwMode="auto">
                <a:xfrm>
                  <a:off x="1155" y="12558"/>
                  <a:ext cx="2310" cy="1335"/>
                </a:xfrm>
                <a:prstGeom prst="rect">
                  <a:avLst/>
                </a:prstGeom>
                <a:gradFill rotWithShape="0">
                  <a:gsLst>
                    <a:gs pos="0">
                      <a:srgbClr val="3B0000"/>
                    </a:gs>
                    <a:gs pos="50000">
                      <a:srgbClr val="800000"/>
                    </a:gs>
                    <a:gs pos="100000">
                      <a:srgbClr val="3B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1" name="Rectangle 146"/>
                <p:cNvSpPr>
                  <a:spLocks noChangeArrowheads="1"/>
                </p:cNvSpPr>
                <p:nvPr/>
              </p:nvSpPr>
              <p:spPr bwMode="auto">
                <a:xfrm>
                  <a:off x="1155" y="12828"/>
                  <a:ext cx="2310" cy="2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155" y="13392"/>
                  <a:ext cx="2310" cy="2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3" name="AutoShape 148"/>
                <p:cNvSpPr>
                  <a:spLocks noChangeArrowheads="1"/>
                </p:cNvSpPr>
                <p:nvPr/>
              </p:nvSpPr>
              <p:spPr bwMode="auto">
                <a:xfrm>
                  <a:off x="1680" y="14295"/>
                  <a:ext cx="1260" cy="143"/>
                </a:xfrm>
                <a:custGeom>
                  <a:avLst/>
                  <a:gdLst>
                    <a:gd name="T0" fmla="*/ 1211 w 21600"/>
                    <a:gd name="T1" fmla="*/ 72 h 21600"/>
                    <a:gd name="T2" fmla="*/ 630 w 21600"/>
                    <a:gd name="T3" fmla="*/ 143 h 21600"/>
                    <a:gd name="T4" fmla="*/ 49 w 21600"/>
                    <a:gd name="T5" fmla="*/ 72 h 21600"/>
                    <a:gd name="T6" fmla="*/ 63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640 w 21600"/>
                    <a:gd name="T13" fmla="*/ 2719 h 21600"/>
                    <a:gd name="T14" fmla="*/ 18960 w 21600"/>
                    <a:gd name="T15" fmla="*/ 1888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688" y="21600"/>
                      </a:lnTo>
                      <a:lnTo>
                        <a:pt x="1991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3B0000"/>
                    </a:gs>
                    <a:gs pos="50000">
                      <a:srgbClr val="800000"/>
                    </a:gs>
                    <a:gs pos="100000">
                      <a:srgbClr val="3B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4" name="AutoShape 149"/>
                <p:cNvSpPr>
                  <a:spLocks noChangeArrowheads="1"/>
                </p:cNvSpPr>
                <p:nvPr/>
              </p:nvSpPr>
              <p:spPr bwMode="auto">
                <a:xfrm flipV="1">
                  <a:off x="1680" y="11962"/>
                  <a:ext cx="1260" cy="143"/>
                </a:xfrm>
                <a:custGeom>
                  <a:avLst/>
                  <a:gdLst>
                    <a:gd name="T0" fmla="*/ 1211 w 21600"/>
                    <a:gd name="T1" fmla="*/ 72 h 21600"/>
                    <a:gd name="T2" fmla="*/ 630 w 21600"/>
                    <a:gd name="T3" fmla="*/ 143 h 21600"/>
                    <a:gd name="T4" fmla="*/ 49 w 21600"/>
                    <a:gd name="T5" fmla="*/ 72 h 21600"/>
                    <a:gd name="T6" fmla="*/ 63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640 w 21600"/>
                    <a:gd name="T13" fmla="*/ 2719 h 21600"/>
                    <a:gd name="T14" fmla="*/ 18960 w 21600"/>
                    <a:gd name="T15" fmla="*/ 1888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688" y="21600"/>
                      </a:lnTo>
                      <a:lnTo>
                        <a:pt x="1991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3B0000"/>
                    </a:gs>
                    <a:gs pos="50000">
                      <a:srgbClr val="800000"/>
                    </a:gs>
                    <a:gs pos="100000">
                      <a:srgbClr val="3B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5" name="Rectangle 150"/>
                <p:cNvSpPr>
                  <a:spLocks noChangeArrowheads="1"/>
                </p:cNvSpPr>
                <p:nvPr/>
              </p:nvSpPr>
              <p:spPr bwMode="auto">
                <a:xfrm>
                  <a:off x="1575" y="12423"/>
                  <a:ext cx="1470" cy="135"/>
                </a:xfrm>
                <a:prstGeom prst="rect">
                  <a:avLst/>
                </a:prstGeom>
                <a:gradFill rotWithShape="0">
                  <a:gsLst>
                    <a:gs pos="0">
                      <a:srgbClr val="3B0000"/>
                    </a:gs>
                    <a:gs pos="50000">
                      <a:srgbClr val="800000"/>
                    </a:gs>
                    <a:gs pos="100000">
                      <a:srgbClr val="3B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6" name="Rectangle 151"/>
                <p:cNvSpPr>
                  <a:spLocks noChangeArrowheads="1"/>
                </p:cNvSpPr>
                <p:nvPr/>
              </p:nvSpPr>
              <p:spPr bwMode="auto">
                <a:xfrm>
                  <a:off x="1575" y="13893"/>
                  <a:ext cx="1470" cy="135"/>
                </a:xfrm>
                <a:prstGeom prst="rect">
                  <a:avLst/>
                </a:prstGeom>
                <a:gradFill rotWithShape="0">
                  <a:gsLst>
                    <a:gs pos="0">
                      <a:srgbClr val="3B0000"/>
                    </a:gs>
                    <a:gs pos="50000">
                      <a:srgbClr val="800000"/>
                    </a:gs>
                    <a:gs pos="100000">
                      <a:srgbClr val="3B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75" name="Line 152"/>
              <p:cNvSpPr>
                <a:spLocks noChangeShapeType="1"/>
              </p:cNvSpPr>
              <p:nvPr/>
            </p:nvSpPr>
            <p:spPr bwMode="auto">
              <a:xfrm flipH="1">
                <a:off x="7723" y="1755"/>
                <a:ext cx="0" cy="111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Line 153"/>
              <p:cNvSpPr>
                <a:spLocks noChangeShapeType="1"/>
              </p:cNvSpPr>
              <p:nvPr/>
            </p:nvSpPr>
            <p:spPr bwMode="auto">
              <a:xfrm>
                <a:off x="8713" y="1755"/>
                <a:ext cx="0" cy="111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Rectangle 154"/>
              <p:cNvSpPr>
                <a:spLocks noChangeArrowheads="1"/>
              </p:cNvSpPr>
              <p:nvPr/>
            </p:nvSpPr>
            <p:spPr bwMode="auto">
              <a:xfrm>
                <a:off x="7815" y="2037"/>
                <a:ext cx="825" cy="8313"/>
              </a:xfrm>
              <a:prstGeom prst="rect">
                <a:avLst/>
              </a:prstGeom>
              <a:gradFill rotWithShape="0">
                <a:gsLst>
                  <a:gs pos="0">
                    <a:srgbClr val="749BC2"/>
                  </a:gs>
                  <a:gs pos="50000">
                    <a:srgbClr val="99CCFF"/>
                  </a:gs>
                  <a:gs pos="100000">
                    <a:srgbClr val="749BC2"/>
                  </a:gs>
                </a:gsLst>
                <a:lin ang="0" scaled="1"/>
              </a:gra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78" name="Group 155"/>
              <p:cNvGrpSpPr>
                <a:grpSpLocks/>
              </p:cNvGrpSpPr>
              <p:nvPr/>
            </p:nvGrpSpPr>
            <p:grpSpPr bwMode="auto">
              <a:xfrm>
                <a:off x="7895" y="2734"/>
                <a:ext cx="644" cy="7496"/>
                <a:chOff x="6475" y="870"/>
                <a:chExt cx="1309" cy="13425"/>
              </a:xfrm>
            </p:grpSpPr>
            <p:sp>
              <p:nvSpPr>
                <p:cNvPr id="5287" name="Rectangle 156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8" name="Rectangle 157"/>
                <p:cNvSpPr>
                  <a:spLocks noChangeArrowheads="1"/>
                </p:cNvSpPr>
                <p:nvPr/>
              </p:nvSpPr>
              <p:spPr bwMode="auto">
                <a:xfrm>
                  <a:off x="6475" y="5554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475" y="4619"/>
                  <a:ext cx="1309" cy="561"/>
                </a:xfrm>
                <a:custGeom>
                  <a:avLst/>
                  <a:gdLst>
                    <a:gd name="T0" fmla="*/ 1183 w 21600"/>
                    <a:gd name="T1" fmla="*/ 281 h 21600"/>
                    <a:gd name="T2" fmla="*/ 655 w 21600"/>
                    <a:gd name="T3" fmla="*/ 561 h 21600"/>
                    <a:gd name="T4" fmla="*/ 126 w 21600"/>
                    <a:gd name="T5" fmla="*/ 281 h 21600"/>
                    <a:gd name="T6" fmla="*/ 65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78 w 21600"/>
                    <a:gd name="T13" fmla="*/ 3889 h 21600"/>
                    <a:gd name="T14" fmla="*/ 17722 w 21600"/>
                    <a:gd name="T15" fmla="*/ 1771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0" name="Rectangle 159"/>
                <p:cNvSpPr>
                  <a:spLocks noChangeArrowheads="1"/>
                </p:cNvSpPr>
                <p:nvPr/>
              </p:nvSpPr>
              <p:spPr bwMode="auto">
                <a:xfrm>
                  <a:off x="6720" y="5180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1" name="Rectangle 160"/>
                <p:cNvSpPr>
                  <a:spLocks noChangeArrowheads="1"/>
                </p:cNvSpPr>
                <p:nvPr/>
              </p:nvSpPr>
              <p:spPr bwMode="auto">
                <a:xfrm>
                  <a:off x="6475" y="5805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2" name="Rectangle 161"/>
                <p:cNvSpPr>
                  <a:spLocks noChangeArrowheads="1"/>
                </p:cNvSpPr>
                <p:nvPr/>
              </p:nvSpPr>
              <p:spPr bwMode="auto">
                <a:xfrm>
                  <a:off x="6475" y="9171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3" name="Rectangle 162"/>
                <p:cNvSpPr>
                  <a:spLocks noChangeArrowheads="1"/>
                </p:cNvSpPr>
                <p:nvPr/>
              </p:nvSpPr>
              <p:spPr bwMode="auto">
                <a:xfrm>
                  <a:off x="6720" y="8797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4" name="Rectangle 163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5" name="Freeform 164"/>
                <p:cNvSpPr>
                  <a:spLocks/>
                </p:cNvSpPr>
                <p:nvPr/>
              </p:nvSpPr>
              <p:spPr bwMode="auto">
                <a:xfrm>
                  <a:off x="6475" y="9422"/>
                  <a:ext cx="1309" cy="810"/>
                </a:xfrm>
                <a:custGeom>
                  <a:avLst/>
                  <a:gdLst>
                    <a:gd name="T0" fmla="*/ 0 w 1095"/>
                    <a:gd name="T1" fmla="*/ 0 h 810"/>
                    <a:gd name="T2" fmla="*/ 270 w 1095"/>
                    <a:gd name="T3" fmla="*/ 810 h 810"/>
                    <a:gd name="T4" fmla="*/ 1095 w 1095"/>
                    <a:gd name="T5" fmla="*/ 810 h 810"/>
                    <a:gd name="T6" fmla="*/ 1095 w 1095"/>
                    <a:gd name="T7" fmla="*/ 0 h 810"/>
                    <a:gd name="T8" fmla="*/ 0 w 1095"/>
                    <a:gd name="T9" fmla="*/ 0 h 8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810"/>
                    <a:gd name="T17" fmla="*/ 1095 w 1095"/>
                    <a:gd name="T18" fmla="*/ 810 h 8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810">
                      <a:moveTo>
                        <a:pt x="0" y="0"/>
                      </a:moveTo>
                      <a:lnTo>
                        <a:pt x="270" y="810"/>
                      </a:lnTo>
                      <a:lnTo>
                        <a:pt x="1095" y="810"/>
                      </a:lnTo>
                      <a:lnTo>
                        <a:pt x="10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6" name="Rectangle 165"/>
                <p:cNvSpPr>
                  <a:spLocks noChangeArrowheads="1"/>
                </p:cNvSpPr>
                <p:nvPr/>
              </p:nvSpPr>
              <p:spPr bwMode="auto">
                <a:xfrm>
                  <a:off x="6720" y="13224"/>
                  <a:ext cx="810" cy="99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7" name="AutoShape 166"/>
                <p:cNvSpPr>
                  <a:spLocks noChangeArrowheads="1"/>
                </p:cNvSpPr>
                <p:nvPr/>
              </p:nvSpPr>
              <p:spPr bwMode="auto">
                <a:xfrm>
                  <a:off x="6720" y="14220"/>
                  <a:ext cx="810" cy="75"/>
                </a:xfrm>
                <a:custGeom>
                  <a:avLst/>
                  <a:gdLst>
                    <a:gd name="T0" fmla="*/ 732 w 21600"/>
                    <a:gd name="T1" fmla="*/ 38 h 21600"/>
                    <a:gd name="T2" fmla="*/ 405 w 21600"/>
                    <a:gd name="T3" fmla="*/ 75 h 21600"/>
                    <a:gd name="T4" fmla="*/ 78 w 21600"/>
                    <a:gd name="T5" fmla="*/ 38 h 21600"/>
                    <a:gd name="T6" fmla="*/ 40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67 w 21600"/>
                    <a:gd name="T13" fmla="*/ 3744 h 21600"/>
                    <a:gd name="T14" fmla="*/ 17733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8" name="Oval 167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9" name="Oval 168"/>
                <p:cNvSpPr>
                  <a:spLocks noChangeArrowheads="1"/>
                </p:cNvSpPr>
                <p:nvPr/>
              </p:nvSpPr>
              <p:spPr bwMode="auto">
                <a:xfrm>
                  <a:off x="70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0" name="Oval 169"/>
                <p:cNvSpPr>
                  <a:spLocks noChangeArrowheads="1"/>
                </p:cNvSpPr>
                <p:nvPr/>
              </p:nvSpPr>
              <p:spPr bwMode="auto">
                <a:xfrm>
                  <a:off x="73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1" name="Rectangle 170"/>
                <p:cNvSpPr>
                  <a:spLocks noChangeArrowheads="1"/>
                </p:cNvSpPr>
                <p:nvPr/>
              </p:nvSpPr>
              <p:spPr bwMode="auto">
                <a:xfrm>
                  <a:off x="6720" y="1253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2" name="Rectangle 171"/>
                <p:cNvSpPr>
                  <a:spLocks noChangeArrowheads="1"/>
                </p:cNvSpPr>
                <p:nvPr/>
              </p:nvSpPr>
              <p:spPr bwMode="auto">
                <a:xfrm>
                  <a:off x="6630" y="870"/>
                  <a:ext cx="990" cy="38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3" name="AutoShape 172"/>
                <p:cNvSpPr>
                  <a:spLocks noChangeArrowheads="1"/>
                </p:cNvSpPr>
                <p:nvPr/>
              </p:nvSpPr>
              <p:spPr bwMode="auto">
                <a:xfrm>
                  <a:off x="6555" y="13224"/>
                  <a:ext cx="1229" cy="75"/>
                </a:xfrm>
                <a:custGeom>
                  <a:avLst/>
                  <a:gdLst>
                    <a:gd name="T0" fmla="*/ 1111 w 21600"/>
                    <a:gd name="T1" fmla="*/ 38 h 21600"/>
                    <a:gd name="T2" fmla="*/ 615 w 21600"/>
                    <a:gd name="T3" fmla="*/ 75 h 21600"/>
                    <a:gd name="T4" fmla="*/ 118 w 21600"/>
                    <a:gd name="T5" fmla="*/ 38 h 21600"/>
                    <a:gd name="T6" fmla="*/ 61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84 w 21600"/>
                    <a:gd name="T13" fmla="*/ 3744 h 21600"/>
                    <a:gd name="T14" fmla="*/ 17716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4" name="Rectangle 173"/>
                <p:cNvSpPr>
                  <a:spLocks noChangeArrowheads="1"/>
                </p:cNvSpPr>
                <p:nvPr/>
              </p:nvSpPr>
              <p:spPr bwMode="auto">
                <a:xfrm>
                  <a:off x="6475" y="8685"/>
                  <a:ext cx="1309" cy="11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5" name="Rectangle 174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6" name="Rectangle 175"/>
                <p:cNvSpPr>
                  <a:spLocks noChangeArrowheads="1"/>
                </p:cNvSpPr>
                <p:nvPr/>
              </p:nvSpPr>
              <p:spPr bwMode="auto">
                <a:xfrm>
                  <a:off x="6475" y="6634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7" name="Rectangle 176"/>
                <p:cNvSpPr>
                  <a:spLocks noChangeArrowheads="1"/>
                </p:cNvSpPr>
                <p:nvPr/>
              </p:nvSpPr>
              <p:spPr bwMode="auto">
                <a:xfrm>
                  <a:off x="6475" y="7635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8" name="Rectangle 177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79" name="Rectangle 178"/>
              <p:cNvSpPr>
                <a:spLocks noChangeArrowheads="1"/>
              </p:cNvSpPr>
              <p:nvPr/>
            </p:nvSpPr>
            <p:spPr bwMode="auto">
              <a:xfrm>
                <a:off x="8016" y="1755"/>
                <a:ext cx="398" cy="979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Rectangle 179"/>
              <p:cNvSpPr>
                <a:spLocks noChangeArrowheads="1"/>
              </p:cNvSpPr>
              <p:nvPr/>
            </p:nvSpPr>
            <p:spPr bwMode="auto">
              <a:xfrm>
                <a:off x="7815" y="2037"/>
                <a:ext cx="825" cy="327"/>
              </a:xfrm>
              <a:prstGeom prst="rect">
                <a:avLst/>
              </a:prstGeom>
              <a:gradFill rotWithShape="0">
                <a:gsLst>
                  <a:gs pos="0">
                    <a:srgbClr val="004747"/>
                  </a:gs>
                  <a:gs pos="50000">
                    <a:srgbClr val="009999"/>
                  </a:gs>
                  <a:gs pos="100000">
                    <a:srgbClr val="004747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AutoShape 180"/>
              <p:cNvSpPr>
                <a:spLocks noChangeArrowheads="1"/>
              </p:cNvSpPr>
              <p:nvPr/>
            </p:nvSpPr>
            <p:spPr bwMode="auto">
              <a:xfrm>
                <a:off x="7815" y="2364"/>
                <a:ext cx="825" cy="81"/>
              </a:xfrm>
              <a:custGeom>
                <a:avLst/>
                <a:gdLst>
                  <a:gd name="T0" fmla="*/ 722 w 21600"/>
                  <a:gd name="T1" fmla="*/ 41 h 21600"/>
                  <a:gd name="T2" fmla="*/ 413 w 21600"/>
                  <a:gd name="T3" fmla="*/ 81 h 21600"/>
                  <a:gd name="T4" fmla="*/ 103 w 21600"/>
                  <a:gd name="T5" fmla="*/ 41 h 21600"/>
                  <a:gd name="T6" fmla="*/ 41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3 w 21600"/>
                  <a:gd name="T13" fmla="*/ 4533 h 21600"/>
                  <a:gd name="T14" fmla="*/ 17097 w 21600"/>
                  <a:gd name="T15" fmla="*/ 170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747"/>
                  </a:gs>
                  <a:gs pos="50000">
                    <a:srgbClr val="009999"/>
                  </a:gs>
                  <a:gs pos="100000">
                    <a:srgbClr val="004747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Line 181"/>
              <p:cNvSpPr>
                <a:spLocks noChangeShapeType="1"/>
              </p:cNvSpPr>
              <p:nvPr/>
            </p:nvSpPr>
            <p:spPr bwMode="auto">
              <a:xfrm>
                <a:off x="7815" y="2140"/>
                <a:ext cx="8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Line 182"/>
              <p:cNvSpPr>
                <a:spLocks noChangeShapeType="1"/>
              </p:cNvSpPr>
              <p:nvPr/>
            </p:nvSpPr>
            <p:spPr bwMode="auto">
              <a:xfrm>
                <a:off x="7815" y="2250"/>
                <a:ext cx="8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AutoShape 183"/>
              <p:cNvSpPr>
                <a:spLocks noChangeArrowheads="1"/>
              </p:cNvSpPr>
              <p:nvPr/>
            </p:nvSpPr>
            <p:spPr bwMode="auto">
              <a:xfrm flipV="1">
                <a:off x="7815" y="1956"/>
                <a:ext cx="825" cy="81"/>
              </a:xfrm>
              <a:custGeom>
                <a:avLst/>
                <a:gdLst>
                  <a:gd name="T0" fmla="*/ 722 w 21600"/>
                  <a:gd name="T1" fmla="*/ 41 h 21600"/>
                  <a:gd name="T2" fmla="*/ 413 w 21600"/>
                  <a:gd name="T3" fmla="*/ 81 h 21600"/>
                  <a:gd name="T4" fmla="*/ 103 w 21600"/>
                  <a:gd name="T5" fmla="*/ 41 h 21600"/>
                  <a:gd name="T6" fmla="*/ 41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3 w 21600"/>
                  <a:gd name="T13" fmla="*/ 4533 h 21600"/>
                  <a:gd name="T14" fmla="*/ 17097 w 21600"/>
                  <a:gd name="T15" fmla="*/ 170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747"/>
                  </a:gs>
                  <a:gs pos="50000">
                    <a:srgbClr val="009999"/>
                  </a:gs>
                  <a:gs pos="100000">
                    <a:srgbClr val="004747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AutoShape 184"/>
              <p:cNvSpPr>
                <a:spLocks noChangeArrowheads="1"/>
              </p:cNvSpPr>
              <p:nvPr/>
            </p:nvSpPr>
            <p:spPr bwMode="auto">
              <a:xfrm>
                <a:off x="7815" y="10350"/>
                <a:ext cx="825" cy="430"/>
              </a:xfrm>
              <a:custGeom>
                <a:avLst/>
                <a:gdLst>
                  <a:gd name="T0" fmla="*/ 737 w 21600"/>
                  <a:gd name="T1" fmla="*/ 215 h 21600"/>
                  <a:gd name="T2" fmla="*/ 413 w 21600"/>
                  <a:gd name="T3" fmla="*/ 430 h 21600"/>
                  <a:gd name="T4" fmla="*/ 88 w 21600"/>
                  <a:gd name="T5" fmla="*/ 215 h 21600"/>
                  <a:gd name="T6" fmla="*/ 41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1 w 21600"/>
                  <a:gd name="T13" fmla="*/ 4119 h 21600"/>
                  <a:gd name="T14" fmla="*/ 17489 w 21600"/>
                  <a:gd name="T15" fmla="*/ 1748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08" y="21600"/>
                    </a:lnTo>
                    <a:lnTo>
                      <a:pt x="169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49BC2"/>
                  </a:gs>
                  <a:gs pos="50000">
                    <a:srgbClr val="99CCFF"/>
                  </a:gs>
                  <a:gs pos="100000">
                    <a:srgbClr val="749BC2"/>
                  </a:gs>
                </a:gsLst>
                <a:lin ang="0" scaled="1"/>
              </a:gra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Rectangle 185"/>
              <p:cNvSpPr>
                <a:spLocks noChangeArrowheads="1"/>
              </p:cNvSpPr>
              <p:nvPr/>
            </p:nvSpPr>
            <p:spPr bwMode="auto">
              <a:xfrm>
                <a:off x="8016" y="10775"/>
                <a:ext cx="442" cy="354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2" name="Text Box 215"/>
            <p:cNvSpPr txBox="1">
              <a:spLocks noChangeArrowheads="1"/>
            </p:cNvSpPr>
            <p:nvPr/>
          </p:nvSpPr>
          <p:spPr bwMode="auto">
            <a:xfrm rot="-5400000">
              <a:off x="171" y="2330"/>
              <a:ext cx="352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Arial" charset="0"/>
                </a:rPr>
                <a:t>ENCAPSULATED</a:t>
              </a:r>
            </a:p>
          </p:txBody>
        </p:sp>
      </p:grpSp>
      <p:grpSp>
        <p:nvGrpSpPr>
          <p:cNvPr id="16" name="Group 292"/>
          <p:cNvGrpSpPr>
            <a:grpSpLocks/>
          </p:cNvGrpSpPr>
          <p:nvPr/>
        </p:nvGrpSpPr>
        <p:grpSpPr bwMode="auto">
          <a:xfrm>
            <a:off x="4375150" y="1035876"/>
            <a:ext cx="1403350" cy="5640387"/>
            <a:chOff x="3091" y="661"/>
            <a:chExt cx="884" cy="3553"/>
          </a:xfrm>
        </p:grpSpPr>
        <p:sp>
          <p:nvSpPr>
            <p:cNvPr id="5127" name="Text Box 216"/>
            <p:cNvSpPr txBox="1">
              <a:spLocks noChangeArrowheads="1"/>
            </p:cNvSpPr>
            <p:nvPr/>
          </p:nvSpPr>
          <p:spPr bwMode="auto">
            <a:xfrm rot="-5400000">
              <a:off x="1439" y="2313"/>
              <a:ext cx="352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Arial" charset="0"/>
                </a:rPr>
                <a:t>DUAL Y-TOOL</a:t>
              </a:r>
            </a:p>
          </p:txBody>
        </p:sp>
        <p:grpSp>
          <p:nvGrpSpPr>
            <p:cNvPr id="5128" name="Group 218"/>
            <p:cNvGrpSpPr>
              <a:grpSpLocks/>
            </p:cNvGrpSpPr>
            <p:nvPr/>
          </p:nvGrpSpPr>
          <p:grpSpPr bwMode="auto">
            <a:xfrm>
              <a:off x="3372" y="677"/>
              <a:ext cx="603" cy="3537"/>
              <a:chOff x="2850" y="3989"/>
              <a:chExt cx="1620" cy="10394"/>
            </a:xfrm>
          </p:grpSpPr>
          <p:sp>
            <p:nvSpPr>
              <p:cNvPr id="5129" name="Rectangle 219"/>
              <p:cNvSpPr>
                <a:spLocks noChangeArrowheads="1"/>
              </p:cNvSpPr>
              <p:nvPr/>
            </p:nvSpPr>
            <p:spPr bwMode="auto">
              <a:xfrm>
                <a:off x="2850" y="3989"/>
                <a:ext cx="1620" cy="1039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30" name="Group 220"/>
              <p:cNvGrpSpPr>
                <a:grpSpLocks/>
              </p:cNvGrpSpPr>
              <p:nvPr/>
            </p:nvGrpSpPr>
            <p:grpSpPr bwMode="auto">
              <a:xfrm>
                <a:off x="3588" y="5815"/>
                <a:ext cx="717" cy="3499"/>
                <a:chOff x="6475" y="870"/>
                <a:chExt cx="1309" cy="13425"/>
              </a:xfrm>
            </p:grpSpPr>
            <p:sp>
              <p:nvSpPr>
                <p:cNvPr id="5176" name="Rectangle 221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7" name="Rectangle 222"/>
                <p:cNvSpPr>
                  <a:spLocks noChangeArrowheads="1"/>
                </p:cNvSpPr>
                <p:nvPr/>
              </p:nvSpPr>
              <p:spPr bwMode="auto">
                <a:xfrm>
                  <a:off x="6475" y="5554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AutoShape 223"/>
                <p:cNvSpPr>
                  <a:spLocks noChangeArrowheads="1"/>
                </p:cNvSpPr>
                <p:nvPr/>
              </p:nvSpPr>
              <p:spPr bwMode="auto">
                <a:xfrm>
                  <a:off x="6475" y="4619"/>
                  <a:ext cx="1309" cy="561"/>
                </a:xfrm>
                <a:custGeom>
                  <a:avLst/>
                  <a:gdLst>
                    <a:gd name="T0" fmla="*/ 1183 w 21600"/>
                    <a:gd name="T1" fmla="*/ 281 h 21600"/>
                    <a:gd name="T2" fmla="*/ 655 w 21600"/>
                    <a:gd name="T3" fmla="*/ 561 h 21600"/>
                    <a:gd name="T4" fmla="*/ 126 w 21600"/>
                    <a:gd name="T5" fmla="*/ 281 h 21600"/>
                    <a:gd name="T6" fmla="*/ 65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78 w 21600"/>
                    <a:gd name="T13" fmla="*/ 3889 h 21600"/>
                    <a:gd name="T14" fmla="*/ 17722 w 21600"/>
                    <a:gd name="T15" fmla="*/ 1771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9" name="Rectangle 224"/>
                <p:cNvSpPr>
                  <a:spLocks noChangeArrowheads="1"/>
                </p:cNvSpPr>
                <p:nvPr/>
              </p:nvSpPr>
              <p:spPr bwMode="auto">
                <a:xfrm>
                  <a:off x="6720" y="5180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0" name="Rectangle 225"/>
                <p:cNvSpPr>
                  <a:spLocks noChangeArrowheads="1"/>
                </p:cNvSpPr>
                <p:nvPr/>
              </p:nvSpPr>
              <p:spPr bwMode="auto">
                <a:xfrm>
                  <a:off x="6475" y="5805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1" name="Rectangle 226"/>
                <p:cNvSpPr>
                  <a:spLocks noChangeArrowheads="1"/>
                </p:cNvSpPr>
                <p:nvPr/>
              </p:nvSpPr>
              <p:spPr bwMode="auto">
                <a:xfrm>
                  <a:off x="6475" y="9171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2" name="Rectangle 227"/>
                <p:cNvSpPr>
                  <a:spLocks noChangeArrowheads="1"/>
                </p:cNvSpPr>
                <p:nvPr/>
              </p:nvSpPr>
              <p:spPr bwMode="auto">
                <a:xfrm>
                  <a:off x="6720" y="8797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3" name="Rectangle 228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Freeform 229"/>
                <p:cNvSpPr>
                  <a:spLocks/>
                </p:cNvSpPr>
                <p:nvPr/>
              </p:nvSpPr>
              <p:spPr bwMode="auto">
                <a:xfrm>
                  <a:off x="6475" y="9422"/>
                  <a:ext cx="1309" cy="810"/>
                </a:xfrm>
                <a:custGeom>
                  <a:avLst/>
                  <a:gdLst>
                    <a:gd name="T0" fmla="*/ 0 w 1095"/>
                    <a:gd name="T1" fmla="*/ 0 h 810"/>
                    <a:gd name="T2" fmla="*/ 270 w 1095"/>
                    <a:gd name="T3" fmla="*/ 810 h 810"/>
                    <a:gd name="T4" fmla="*/ 1095 w 1095"/>
                    <a:gd name="T5" fmla="*/ 810 h 810"/>
                    <a:gd name="T6" fmla="*/ 1095 w 1095"/>
                    <a:gd name="T7" fmla="*/ 0 h 810"/>
                    <a:gd name="T8" fmla="*/ 0 w 1095"/>
                    <a:gd name="T9" fmla="*/ 0 h 8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810"/>
                    <a:gd name="T17" fmla="*/ 1095 w 1095"/>
                    <a:gd name="T18" fmla="*/ 810 h 8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810">
                      <a:moveTo>
                        <a:pt x="0" y="0"/>
                      </a:moveTo>
                      <a:lnTo>
                        <a:pt x="270" y="810"/>
                      </a:lnTo>
                      <a:lnTo>
                        <a:pt x="1095" y="810"/>
                      </a:lnTo>
                      <a:lnTo>
                        <a:pt x="10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Rectangle 230"/>
                <p:cNvSpPr>
                  <a:spLocks noChangeArrowheads="1"/>
                </p:cNvSpPr>
                <p:nvPr/>
              </p:nvSpPr>
              <p:spPr bwMode="auto">
                <a:xfrm>
                  <a:off x="6720" y="13224"/>
                  <a:ext cx="810" cy="99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6" name="AutoShape 231"/>
                <p:cNvSpPr>
                  <a:spLocks noChangeArrowheads="1"/>
                </p:cNvSpPr>
                <p:nvPr/>
              </p:nvSpPr>
              <p:spPr bwMode="auto">
                <a:xfrm>
                  <a:off x="6720" y="14220"/>
                  <a:ext cx="810" cy="75"/>
                </a:xfrm>
                <a:custGeom>
                  <a:avLst/>
                  <a:gdLst>
                    <a:gd name="T0" fmla="*/ 732 w 21600"/>
                    <a:gd name="T1" fmla="*/ 38 h 21600"/>
                    <a:gd name="T2" fmla="*/ 405 w 21600"/>
                    <a:gd name="T3" fmla="*/ 75 h 21600"/>
                    <a:gd name="T4" fmla="*/ 78 w 21600"/>
                    <a:gd name="T5" fmla="*/ 38 h 21600"/>
                    <a:gd name="T6" fmla="*/ 40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67 w 21600"/>
                    <a:gd name="T13" fmla="*/ 3744 h 21600"/>
                    <a:gd name="T14" fmla="*/ 17733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7" name="Oval 232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8" name="Oval 233"/>
                <p:cNvSpPr>
                  <a:spLocks noChangeArrowheads="1"/>
                </p:cNvSpPr>
                <p:nvPr/>
              </p:nvSpPr>
              <p:spPr bwMode="auto">
                <a:xfrm>
                  <a:off x="70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9" name="Oval 234"/>
                <p:cNvSpPr>
                  <a:spLocks noChangeArrowheads="1"/>
                </p:cNvSpPr>
                <p:nvPr/>
              </p:nvSpPr>
              <p:spPr bwMode="auto">
                <a:xfrm>
                  <a:off x="73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0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20" y="1253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1" name="Rectangle 236"/>
                <p:cNvSpPr>
                  <a:spLocks noChangeArrowheads="1"/>
                </p:cNvSpPr>
                <p:nvPr/>
              </p:nvSpPr>
              <p:spPr bwMode="auto">
                <a:xfrm>
                  <a:off x="6630" y="870"/>
                  <a:ext cx="990" cy="38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2" name="AutoShape 237"/>
                <p:cNvSpPr>
                  <a:spLocks noChangeArrowheads="1"/>
                </p:cNvSpPr>
                <p:nvPr/>
              </p:nvSpPr>
              <p:spPr bwMode="auto">
                <a:xfrm>
                  <a:off x="6555" y="13224"/>
                  <a:ext cx="1229" cy="75"/>
                </a:xfrm>
                <a:custGeom>
                  <a:avLst/>
                  <a:gdLst>
                    <a:gd name="T0" fmla="*/ 1111 w 21600"/>
                    <a:gd name="T1" fmla="*/ 38 h 21600"/>
                    <a:gd name="T2" fmla="*/ 615 w 21600"/>
                    <a:gd name="T3" fmla="*/ 75 h 21600"/>
                    <a:gd name="T4" fmla="*/ 118 w 21600"/>
                    <a:gd name="T5" fmla="*/ 38 h 21600"/>
                    <a:gd name="T6" fmla="*/ 61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84 w 21600"/>
                    <a:gd name="T13" fmla="*/ 3744 h 21600"/>
                    <a:gd name="T14" fmla="*/ 17716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3" name="Rectangle 238"/>
                <p:cNvSpPr>
                  <a:spLocks noChangeArrowheads="1"/>
                </p:cNvSpPr>
                <p:nvPr/>
              </p:nvSpPr>
              <p:spPr bwMode="auto">
                <a:xfrm>
                  <a:off x="6475" y="8685"/>
                  <a:ext cx="1309" cy="11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4" name="Rectangle 239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5" name="Rectangle 240"/>
                <p:cNvSpPr>
                  <a:spLocks noChangeArrowheads="1"/>
                </p:cNvSpPr>
                <p:nvPr/>
              </p:nvSpPr>
              <p:spPr bwMode="auto">
                <a:xfrm>
                  <a:off x="6475" y="6634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6" name="Rectangle 241"/>
                <p:cNvSpPr>
                  <a:spLocks noChangeArrowheads="1"/>
                </p:cNvSpPr>
                <p:nvPr/>
              </p:nvSpPr>
              <p:spPr bwMode="auto">
                <a:xfrm>
                  <a:off x="6475" y="7635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7" name="Rectangle 242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1" name="Group 243"/>
              <p:cNvGrpSpPr>
                <a:grpSpLocks/>
              </p:cNvGrpSpPr>
              <p:nvPr/>
            </p:nvGrpSpPr>
            <p:grpSpPr bwMode="auto">
              <a:xfrm>
                <a:off x="3584" y="10292"/>
                <a:ext cx="688" cy="3499"/>
                <a:chOff x="6475" y="870"/>
                <a:chExt cx="1309" cy="13425"/>
              </a:xfrm>
            </p:grpSpPr>
            <p:sp>
              <p:nvSpPr>
                <p:cNvPr id="5154" name="Rectangle 244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5" name="Rectangle 245"/>
                <p:cNvSpPr>
                  <a:spLocks noChangeArrowheads="1"/>
                </p:cNvSpPr>
                <p:nvPr/>
              </p:nvSpPr>
              <p:spPr bwMode="auto">
                <a:xfrm>
                  <a:off x="6475" y="5554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AutoShape 246"/>
                <p:cNvSpPr>
                  <a:spLocks noChangeArrowheads="1"/>
                </p:cNvSpPr>
                <p:nvPr/>
              </p:nvSpPr>
              <p:spPr bwMode="auto">
                <a:xfrm>
                  <a:off x="6475" y="4619"/>
                  <a:ext cx="1309" cy="561"/>
                </a:xfrm>
                <a:custGeom>
                  <a:avLst/>
                  <a:gdLst>
                    <a:gd name="T0" fmla="*/ 1183 w 21600"/>
                    <a:gd name="T1" fmla="*/ 281 h 21600"/>
                    <a:gd name="T2" fmla="*/ 655 w 21600"/>
                    <a:gd name="T3" fmla="*/ 561 h 21600"/>
                    <a:gd name="T4" fmla="*/ 126 w 21600"/>
                    <a:gd name="T5" fmla="*/ 281 h 21600"/>
                    <a:gd name="T6" fmla="*/ 65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78 w 21600"/>
                    <a:gd name="T13" fmla="*/ 3889 h 21600"/>
                    <a:gd name="T14" fmla="*/ 17722 w 21600"/>
                    <a:gd name="T15" fmla="*/ 1771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Rectangle 247"/>
                <p:cNvSpPr>
                  <a:spLocks noChangeArrowheads="1"/>
                </p:cNvSpPr>
                <p:nvPr/>
              </p:nvSpPr>
              <p:spPr bwMode="auto">
                <a:xfrm>
                  <a:off x="6720" y="5180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8" name="Rectangle 248"/>
                <p:cNvSpPr>
                  <a:spLocks noChangeArrowheads="1"/>
                </p:cNvSpPr>
                <p:nvPr/>
              </p:nvSpPr>
              <p:spPr bwMode="auto">
                <a:xfrm>
                  <a:off x="6475" y="5805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Rectangle 249"/>
                <p:cNvSpPr>
                  <a:spLocks noChangeArrowheads="1"/>
                </p:cNvSpPr>
                <p:nvPr/>
              </p:nvSpPr>
              <p:spPr bwMode="auto">
                <a:xfrm>
                  <a:off x="6475" y="9171"/>
                  <a:ext cx="1309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Rectangle 250"/>
                <p:cNvSpPr>
                  <a:spLocks noChangeArrowheads="1"/>
                </p:cNvSpPr>
                <p:nvPr/>
              </p:nvSpPr>
              <p:spPr bwMode="auto">
                <a:xfrm>
                  <a:off x="6720" y="8797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1" name="Rectangle 251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299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2" name="Freeform 252"/>
                <p:cNvSpPr>
                  <a:spLocks/>
                </p:cNvSpPr>
                <p:nvPr/>
              </p:nvSpPr>
              <p:spPr bwMode="auto">
                <a:xfrm>
                  <a:off x="6475" y="9422"/>
                  <a:ext cx="1309" cy="810"/>
                </a:xfrm>
                <a:custGeom>
                  <a:avLst/>
                  <a:gdLst>
                    <a:gd name="T0" fmla="*/ 0 w 1095"/>
                    <a:gd name="T1" fmla="*/ 0 h 810"/>
                    <a:gd name="T2" fmla="*/ 270 w 1095"/>
                    <a:gd name="T3" fmla="*/ 810 h 810"/>
                    <a:gd name="T4" fmla="*/ 1095 w 1095"/>
                    <a:gd name="T5" fmla="*/ 810 h 810"/>
                    <a:gd name="T6" fmla="*/ 1095 w 1095"/>
                    <a:gd name="T7" fmla="*/ 0 h 810"/>
                    <a:gd name="T8" fmla="*/ 0 w 1095"/>
                    <a:gd name="T9" fmla="*/ 0 h 8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810"/>
                    <a:gd name="T17" fmla="*/ 1095 w 1095"/>
                    <a:gd name="T18" fmla="*/ 810 h 8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810">
                      <a:moveTo>
                        <a:pt x="0" y="0"/>
                      </a:moveTo>
                      <a:lnTo>
                        <a:pt x="270" y="810"/>
                      </a:lnTo>
                      <a:lnTo>
                        <a:pt x="1095" y="810"/>
                      </a:lnTo>
                      <a:lnTo>
                        <a:pt x="10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3" name="Rectangle 253"/>
                <p:cNvSpPr>
                  <a:spLocks noChangeArrowheads="1"/>
                </p:cNvSpPr>
                <p:nvPr/>
              </p:nvSpPr>
              <p:spPr bwMode="auto">
                <a:xfrm>
                  <a:off x="6720" y="13224"/>
                  <a:ext cx="810" cy="99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4" name="AutoShape 254"/>
                <p:cNvSpPr>
                  <a:spLocks noChangeArrowheads="1"/>
                </p:cNvSpPr>
                <p:nvPr/>
              </p:nvSpPr>
              <p:spPr bwMode="auto">
                <a:xfrm>
                  <a:off x="6720" y="14220"/>
                  <a:ext cx="810" cy="75"/>
                </a:xfrm>
                <a:custGeom>
                  <a:avLst/>
                  <a:gdLst>
                    <a:gd name="T0" fmla="*/ 732 w 21600"/>
                    <a:gd name="T1" fmla="*/ 38 h 21600"/>
                    <a:gd name="T2" fmla="*/ 405 w 21600"/>
                    <a:gd name="T3" fmla="*/ 75 h 21600"/>
                    <a:gd name="T4" fmla="*/ 78 w 21600"/>
                    <a:gd name="T5" fmla="*/ 38 h 21600"/>
                    <a:gd name="T6" fmla="*/ 40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67 w 21600"/>
                    <a:gd name="T13" fmla="*/ 3744 h 21600"/>
                    <a:gd name="T14" fmla="*/ 17733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5" name="Oval 255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6" name="Oval 256"/>
                <p:cNvSpPr>
                  <a:spLocks noChangeArrowheads="1"/>
                </p:cNvSpPr>
                <p:nvPr/>
              </p:nvSpPr>
              <p:spPr bwMode="auto">
                <a:xfrm>
                  <a:off x="70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7" name="Oval 257"/>
                <p:cNvSpPr>
                  <a:spLocks noChangeArrowheads="1"/>
                </p:cNvSpPr>
                <p:nvPr/>
              </p:nvSpPr>
              <p:spPr bwMode="auto">
                <a:xfrm>
                  <a:off x="7350" y="4710"/>
                  <a:ext cx="180" cy="2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100000" t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8" name="Rectangle 258"/>
                <p:cNvSpPr>
                  <a:spLocks noChangeArrowheads="1"/>
                </p:cNvSpPr>
                <p:nvPr/>
              </p:nvSpPr>
              <p:spPr bwMode="auto">
                <a:xfrm>
                  <a:off x="6720" y="1253"/>
                  <a:ext cx="810" cy="37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9" name="Rectangle 259"/>
                <p:cNvSpPr>
                  <a:spLocks noChangeArrowheads="1"/>
                </p:cNvSpPr>
                <p:nvPr/>
              </p:nvSpPr>
              <p:spPr bwMode="auto">
                <a:xfrm>
                  <a:off x="6630" y="870"/>
                  <a:ext cx="990" cy="38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0" name="AutoShape 260"/>
                <p:cNvSpPr>
                  <a:spLocks noChangeArrowheads="1"/>
                </p:cNvSpPr>
                <p:nvPr/>
              </p:nvSpPr>
              <p:spPr bwMode="auto">
                <a:xfrm>
                  <a:off x="6555" y="13224"/>
                  <a:ext cx="1229" cy="75"/>
                </a:xfrm>
                <a:custGeom>
                  <a:avLst/>
                  <a:gdLst>
                    <a:gd name="T0" fmla="*/ 1111 w 21600"/>
                    <a:gd name="T1" fmla="*/ 38 h 21600"/>
                    <a:gd name="T2" fmla="*/ 615 w 21600"/>
                    <a:gd name="T3" fmla="*/ 75 h 21600"/>
                    <a:gd name="T4" fmla="*/ 118 w 21600"/>
                    <a:gd name="T5" fmla="*/ 38 h 21600"/>
                    <a:gd name="T6" fmla="*/ 61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884 w 21600"/>
                    <a:gd name="T13" fmla="*/ 3744 h 21600"/>
                    <a:gd name="T14" fmla="*/ 17716 w 21600"/>
                    <a:gd name="T15" fmla="*/ 1785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158" y="21600"/>
                      </a:lnTo>
                      <a:lnTo>
                        <a:pt x="174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1" name="Rectangle 261"/>
                <p:cNvSpPr>
                  <a:spLocks noChangeArrowheads="1"/>
                </p:cNvSpPr>
                <p:nvPr/>
              </p:nvSpPr>
              <p:spPr bwMode="auto">
                <a:xfrm>
                  <a:off x="6475" y="8685"/>
                  <a:ext cx="1309" cy="11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2" name="Rectangle 262"/>
                <p:cNvSpPr>
                  <a:spLocks noChangeArrowheads="1"/>
                </p:cNvSpPr>
                <p:nvPr/>
              </p:nvSpPr>
              <p:spPr bwMode="auto">
                <a:xfrm>
                  <a:off x="6475" y="1627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Rectangle 263"/>
                <p:cNvSpPr>
                  <a:spLocks noChangeArrowheads="1"/>
                </p:cNvSpPr>
                <p:nvPr/>
              </p:nvSpPr>
              <p:spPr bwMode="auto">
                <a:xfrm>
                  <a:off x="6475" y="6634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Rectangle 264"/>
                <p:cNvSpPr>
                  <a:spLocks noChangeArrowheads="1"/>
                </p:cNvSpPr>
                <p:nvPr/>
              </p:nvSpPr>
              <p:spPr bwMode="auto">
                <a:xfrm>
                  <a:off x="6475" y="7635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5" name="Rectangle 265"/>
                <p:cNvSpPr>
                  <a:spLocks noChangeArrowheads="1"/>
                </p:cNvSpPr>
                <p:nvPr/>
              </p:nvSpPr>
              <p:spPr bwMode="auto">
                <a:xfrm>
                  <a:off x="6475" y="10232"/>
                  <a:ext cx="1309" cy="7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4747"/>
                    </a:gs>
                    <a:gs pos="50000">
                      <a:srgbClr val="009999"/>
                    </a:gs>
                    <a:gs pos="100000">
                      <a:srgbClr val="004747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32" name="AutoShape 266"/>
              <p:cNvSpPr>
                <a:spLocks noChangeArrowheads="1"/>
              </p:cNvSpPr>
              <p:nvPr/>
            </p:nvSpPr>
            <p:spPr bwMode="auto">
              <a:xfrm>
                <a:off x="3588" y="5058"/>
                <a:ext cx="631" cy="407"/>
              </a:xfrm>
              <a:prstGeom prst="rtTriangle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Rectangle 267"/>
              <p:cNvSpPr>
                <a:spLocks noChangeArrowheads="1"/>
              </p:cNvSpPr>
              <p:nvPr/>
            </p:nvSpPr>
            <p:spPr bwMode="auto">
              <a:xfrm>
                <a:off x="3120" y="3989"/>
                <a:ext cx="429" cy="915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Rectangle 268"/>
              <p:cNvSpPr>
                <a:spLocks noChangeArrowheads="1"/>
              </p:cNvSpPr>
              <p:nvPr/>
            </p:nvSpPr>
            <p:spPr bwMode="auto">
              <a:xfrm>
                <a:off x="3120" y="5873"/>
                <a:ext cx="429" cy="8167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Rectangle 269"/>
              <p:cNvSpPr>
                <a:spLocks noChangeArrowheads="1"/>
              </p:cNvSpPr>
              <p:nvPr/>
            </p:nvSpPr>
            <p:spPr bwMode="auto">
              <a:xfrm>
                <a:off x="3075" y="4959"/>
                <a:ext cx="513" cy="858"/>
              </a:xfrm>
              <a:prstGeom prst="rect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Rectangle 270"/>
              <p:cNvSpPr>
                <a:spLocks noChangeArrowheads="1"/>
              </p:cNvSpPr>
              <p:nvPr/>
            </p:nvSpPr>
            <p:spPr bwMode="auto">
              <a:xfrm>
                <a:off x="3627" y="5465"/>
                <a:ext cx="592" cy="294"/>
              </a:xfrm>
              <a:prstGeom prst="rect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AutoShape 271"/>
              <p:cNvSpPr>
                <a:spLocks noChangeArrowheads="1"/>
              </p:cNvSpPr>
              <p:nvPr/>
            </p:nvSpPr>
            <p:spPr bwMode="auto">
              <a:xfrm>
                <a:off x="3075" y="5817"/>
                <a:ext cx="513" cy="56"/>
              </a:xfrm>
              <a:custGeom>
                <a:avLst/>
                <a:gdLst>
                  <a:gd name="T0" fmla="*/ 488 w 21600"/>
                  <a:gd name="T1" fmla="*/ 28 h 21600"/>
                  <a:gd name="T2" fmla="*/ 257 w 21600"/>
                  <a:gd name="T3" fmla="*/ 56 h 21600"/>
                  <a:gd name="T4" fmla="*/ 25 w 21600"/>
                  <a:gd name="T5" fmla="*/ 28 h 21600"/>
                  <a:gd name="T6" fmla="*/ 25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63 w 21600"/>
                  <a:gd name="T13" fmla="*/ 2700 h 21600"/>
                  <a:gd name="T14" fmla="*/ 18737 w 21600"/>
                  <a:gd name="T15" fmla="*/ 18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13" y="21600"/>
                    </a:lnTo>
                    <a:lnTo>
                      <a:pt x="194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AutoShape 272"/>
              <p:cNvSpPr>
                <a:spLocks noChangeArrowheads="1"/>
              </p:cNvSpPr>
              <p:nvPr/>
            </p:nvSpPr>
            <p:spPr bwMode="auto">
              <a:xfrm flipV="1">
                <a:off x="3075" y="4904"/>
                <a:ext cx="513" cy="55"/>
              </a:xfrm>
              <a:custGeom>
                <a:avLst/>
                <a:gdLst>
                  <a:gd name="T0" fmla="*/ 488 w 21600"/>
                  <a:gd name="T1" fmla="*/ 28 h 21600"/>
                  <a:gd name="T2" fmla="*/ 257 w 21600"/>
                  <a:gd name="T3" fmla="*/ 55 h 21600"/>
                  <a:gd name="T4" fmla="*/ 25 w 21600"/>
                  <a:gd name="T5" fmla="*/ 28 h 21600"/>
                  <a:gd name="T6" fmla="*/ 25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63 w 21600"/>
                  <a:gd name="T13" fmla="*/ 2749 h 21600"/>
                  <a:gd name="T14" fmla="*/ 18737 w 21600"/>
                  <a:gd name="T15" fmla="*/ 1885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13" y="21600"/>
                    </a:lnTo>
                    <a:lnTo>
                      <a:pt x="194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AutoShape 273"/>
              <p:cNvSpPr>
                <a:spLocks noChangeArrowheads="1"/>
              </p:cNvSpPr>
              <p:nvPr/>
            </p:nvSpPr>
            <p:spPr bwMode="auto">
              <a:xfrm>
                <a:off x="3627" y="5759"/>
                <a:ext cx="592" cy="56"/>
              </a:xfrm>
              <a:custGeom>
                <a:avLst/>
                <a:gdLst>
                  <a:gd name="T0" fmla="*/ 563 w 21600"/>
                  <a:gd name="T1" fmla="*/ 28 h 21600"/>
                  <a:gd name="T2" fmla="*/ 296 w 21600"/>
                  <a:gd name="T3" fmla="*/ 56 h 21600"/>
                  <a:gd name="T4" fmla="*/ 29 w 21600"/>
                  <a:gd name="T5" fmla="*/ 28 h 21600"/>
                  <a:gd name="T6" fmla="*/ 29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6 w 21600"/>
                  <a:gd name="T13" fmla="*/ 2700 h 21600"/>
                  <a:gd name="T14" fmla="*/ 18754 w 21600"/>
                  <a:gd name="T15" fmla="*/ 18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13" y="21600"/>
                    </a:lnTo>
                    <a:lnTo>
                      <a:pt x="194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Rectangle 274"/>
              <p:cNvSpPr>
                <a:spLocks noChangeArrowheads="1"/>
              </p:cNvSpPr>
              <p:nvPr/>
            </p:nvSpPr>
            <p:spPr bwMode="auto">
              <a:xfrm>
                <a:off x="3588" y="5465"/>
                <a:ext cx="631" cy="56"/>
              </a:xfrm>
              <a:prstGeom prst="rect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275"/>
              <p:cNvSpPr>
                <a:spLocks noChangeShapeType="1"/>
              </p:cNvSpPr>
              <p:nvPr/>
            </p:nvSpPr>
            <p:spPr bwMode="auto">
              <a:xfrm>
                <a:off x="2850" y="3989"/>
                <a:ext cx="0" cy="103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276"/>
              <p:cNvSpPr>
                <a:spLocks noChangeShapeType="1"/>
              </p:cNvSpPr>
              <p:nvPr/>
            </p:nvSpPr>
            <p:spPr bwMode="auto">
              <a:xfrm>
                <a:off x="4470" y="3989"/>
                <a:ext cx="0" cy="103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Rectangle 277"/>
              <p:cNvSpPr>
                <a:spLocks noChangeArrowheads="1"/>
              </p:cNvSpPr>
              <p:nvPr/>
            </p:nvSpPr>
            <p:spPr bwMode="auto">
              <a:xfrm>
                <a:off x="2850" y="4205"/>
                <a:ext cx="1620" cy="526"/>
              </a:xfrm>
              <a:prstGeom prst="rect">
                <a:avLst/>
              </a:prstGeom>
              <a:gradFill rotWithShape="0">
                <a:gsLst>
                  <a:gs pos="0">
                    <a:srgbClr val="3B0000"/>
                  </a:gs>
                  <a:gs pos="50000">
                    <a:srgbClr val="800000"/>
                  </a:gs>
                  <a:gs pos="100000">
                    <a:srgbClr val="3B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Rectangle 278"/>
              <p:cNvSpPr>
                <a:spLocks noChangeArrowheads="1"/>
              </p:cNvSpPr>
              <p:nvPr/>
            </p:nvSpPr>
            <p:spPr bwMode="auto">
              <a:xfrm>
                <a:off x="2850" y="4268"/>
                <a:ext cx="1620" cy="11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Rectangle 279"/>
              <p:cNvSpPr>
                <a:spLocks noChangeArrowheads="1"/>
              </p:cNvSpPr>
              <p:nvPr/>
            </p:nvSpPr>
            <p:spPr bwMode="auto">
              <a:xfrm>
                <a:off x="2850" y="4468"/>
                <a:ext cx="1620" cy="11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AutoShape 280"/>
              <p:cNvSpPr>
                <a:spLocks noChangeArrowheads="1"/>
              </p:cNvSpPr>
              <p:nvPr/>
            </p:nvSpPr>
            <p:spPr bwMode="auto">
              <a:xfrm>
                <a:off x="3071" y="10294"/>
                <a:ext cx="513" cy="56"/>
              </a:xfrm>
              <a:custGeom>
                <a:avLst/>
                <a:gdLst>
                  <a:gd name="T0" fmla="*/ 488 w 21600"/>
                  <a:gd name="T1" fmla="*/ 28 h 21600"/>
                  <a:gd name="T2" fmla="*/ 257 w 21600"/>
                  <a:gd name="T3" fmla="*/ 56 h 21600"/>
                  <a:gd name="T4" fmla="*/ 25 w 21600"/>
                  <a:gd name="T5" fmla="*/ 28 h 21600"/>
                  <a:gd name="T6" fmla="*/ 25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63 w 21600"/>
                  <a:gd name="T13" fmla="*/ 2700 h 21600"/>
                  <a:gd name="T14" fmla="*/ 18737 w 21600"/>
                  <a:gd name="T15" fmla="*/ 18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13" y="21600"/>
                    </a:lnTo>
                    <a:lnTo>
                      <a:pt x="194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47" name="Group 281"/>
              <p:cNvGrpSpPr>
                <a:grpSpLocks/>
              </p:cNvGrpSpPr>
              <p:nvPr/>
            </p:nvGrpSpPr>
            <p:grpSpPr bwMode="auto">
              <a:xfrm>
                <a:off x="3071" y="9381"/>
                <a:ext cx="1144" cy="913"/>
                <a:chOff x="3071" y="9381"/>
                <a:chExt cx="1144" cy="913"/>
              </a:xfrm>
            </p:grpSpPr>
            <p:sp>
              <p:nvSpPr>
                <p:cNvPr id="5149" name="AutoShape 282"/>
                <p:cNvSpPr>
                  <a:spLocks noChangeArrowheads="1"/>
                </p:cNvSpPr>
                <p:nvPr/>
              </p:nvSpPr>
              <p:spPr bwMode="auto">
                <a:xfrm>
                  <a:off x="3584" y="9535"/>
                  <a:ext cx="631" cy="407"/>
                </a:xfrm>
                <a:prstGeom prst="rtTriangle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0" name="Rectangle 283"/>
                <p:cNvSpPr>
                  <a:spLocks noChangeArrowheads="1"/>
                </p:cNvSpPr>
                <p:nvPr/>
              </p:nvSpPr>
              <p:spPr bwMode="auto">
                <a:xfrm>
                  <a:off x="3071" y="9436"/>
                  <a:ext cx="513" cy="858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1" name="Rectangle 284"/>
                <p:cNvSpPr>
                  <a:spLocks noChangeArrowheads="1"/>
                </p:cNvSpPr>
                <p:nvPr/>
              </p:nvSpPr>
              <p:spPr bwMode="auto">
                <a:xfrm>
                  <a:off x="3623" y="9942"/>
                  <a:ext cx="592" cy="294"/>
                </a:xfrm>
                <a:prstGeom prst="rect">
                  <a:avLst/>
                </a:pr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2" name="AutoShape 285"/>
                <p:cNvSpPr>
                  <a:spLocks noChangeArrowheads="1"/>
                </p:cNvSpPr>
                <p:nvPr/>
              </p:nvSpPr>
              <p:spPr bwMode="auto">
                <a:xfrm flipV="1">
                  <a:off x="3071" y="9381"/>
                  <a:ext cx="513" cy="55"/>
                </a:xfrm>
                <a:custGeom>
                  <a:avLst/>
                  <a:gdLst>
                    <a:gd name="T0" fmla="*/ 488 w 21600"/>
                    <a:gd name="T1" fmla="*/ 28 h 21600"/>
                    <a:gd name="T2" fmla="*/ 257 w 21600"/>
                    <a:gd name="T3" fmla="*/ 55 h 21600"/>
                    <a:gd name="T4" fmla="*/ 25 w 21600"/>
                    <a:gd name="T5" fmla="*/ 28 h 21600"/>
                    <a:gd name="T6" fmla="*/ 25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63 w 21600"/>
                    <a:gd name="T13" fmla="*/ 2749 h 21600"/>
                    <a:gd name="T14" fmla="*/ 18737 w 21600"/>
                    <a:gd name="T15" fmla="*/ 1885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13" y="21600"/>
                      </a:lnTo>
                      <a:lnTo>
                        <a:pt x="1948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3" name="AutoShape 286"/>
                <p:cNvSpPr>
                  <a:spLocks noChangeArrowheads="1"/>
                </p:cNvSpPr>
                <p:nvPr/>
              </p:nvSpPr>
              <p:spPr bwMode="auto">
                <a:xfrm>
                  <a:off x="3623" y="10236"/>
                  <a:ext cx="592" cy="56"/>
                </a:xfrm>
                <a:custGeom>
                  <a:avLst/>
                  <a:gdLst>
                    <a:gd name="T0" fmla="*/ 563 w 21600"/>
                    <a:gd name="T1" fmla="*/ 28 h 21600"/>
                    <a:gd name="T2" fmla="*/ 296 w 21600"/>
                    <a:gd name="T3" fmla="*/ 56 h 21600"/>
                    <a:gd name="T4" fmla="*/ 29 w 21600"/>
                    <a:gd name="T5" fmla="*/ 28 h 21600"/>
                    <a:gd name="T6" fmla="*/ 2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46 w 21600"/>
                    <a:gd name="T13" fmla="*/ 2700 h 21600"/>
                    <a:gd name="T14" fmla="*/ 18754 w 21600"/>
                    <a:gd name="T15" fmla="*/ 189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13" y="21600"/>
                      </a:lnTo>
                      <a:lnTo>
                        <a:pt x="1948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48" name="Rectangle 287"/>
              <p:cNvSpPr>
                <a:spLocks noChangeArrowheads="1"/>
              </p:cNvSpPr>
              <p:nvPr/>
            </p:nvSpPr>
            <p:spPr bwMode="auto">
              <a:xfrm>
                <a:off x="3584" y="9942"/>
                <a:ext cx="631" cy="56"/>
              </a:xfrm>
              <a:prstGeom prst="rect">
                <a:avLst/>
              </a:prstGeom>
              <a:gradFill rotWithShape="0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1412240" y="5130800"/>
            <a:ext cx="14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Motor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402080" y="2235200"/>
            <a:ext cx="14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Pump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402080" y="3637280"/>
            <a:ext cx="14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Seal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H:\KPI\Photos\Offshore_pump_insta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032" y="1146512"/>
            <a:ext cx="3044952" cy="5413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33" name="Straight Connector 232"/>
          <p:cNvCxnSpPr/>
          <p:nvPr/>
        </p:nvCxnSpPr>
        <p:spPr bwMode="auto">
          <a:xfrm>
            <a:off x="1408176" y="758952"/>
            <a:ext cx="27432" cy="39044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sp>
        <p:nvSpPr>
          <p:cNvPr id="238" name="Right Triangle 237"/>
          <p:cNvSpPr/>
          <p:nvPr/>
        </p:nvSpPr>
        <p:spPr bwMode="auto">
          <a:xfrm>
            <a:off x="1399032" y="4608576"/>
            <a:ext cx="265176" cy="283464"/>
          </a:xfrm>
          <a:prstGeom prst="rtTriangl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16128" y="595376"/>
            <a:ext cx="14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Cable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32664" y="4536440"/>
            <a:ext cx="14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Pothead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7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1513" y="25400"/>
            <a:ext cx="7772400" cy="8614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buNone/>
            </a:pP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Existing ESP Standards</a:t>
            </a:r>
            <a:endParaRPr lang="en-US" b="1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56616" y="1333626"/>
            <a:ext cx="4901184" cy="5112893"/>
          </a:xfrm>
        </p:spPr>
        <p:txBody>
          <a:bodyPr/>
          <a:lstStyle/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IEEE RP 1017 Cable testing</a:t>
            </a:r>
          </a:p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IEEE RP 1018 Cable </a:t>
            </a:r>
            <a:r>
              <a:rPr lang="en-US" sz="2200" dirty="0" err="1" smtClean="0">
                <a:solidFill>
                  <a:srgbClr val="000000"/>
                </a:solidFill>
                <a:latin typeface="Arial"/>
                <a:cs typeface="Arial"/>
              </a:rPr>
              <a:t>Reqs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. (EPR)</a:t>
            </a:r>
          </a:p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IEEE RP 1019 Cable </a:t>
            </a:r>
            <a:r>
              <a:rPr lang="en-US" sz="2200" dirty="0" err="1" smtClean="0">
                <a:solidFill>
                  <a:srgbClr val="000000"/>
                </a:solidFill>
                <a:latin typeface="Arial"/>
                <a:cs typeface="Arial"/>
              </a:rPr>
              <a:t>Reqs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. (PP)</a:t>
            </a:r>
          </a:p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API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RP 11S: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S1 Teardown reporting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S2 Pump testing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S3 Surface equipment wiring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S4 Pump sizing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S5 Cable construction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S6 Cable testing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S7 Seal testing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S8 System vibration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S9 Motor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testing</a:t>
            </a:r>
          </a:p>
          <a:p>
            <a:pPr marL="796925" lvl="1" indent="-339725">
              <a:buFont typeface="Wingdings" pitchFamily="2" charset="2"/>
              <a:buChar char="Ø"/>
            </a:pP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983353" y="2147443"/>
            <a:ext cx="4041775" cy="3951288"/>
          </a:xfrm>
        </p:spPr>
        <p:txBody>
          <a:bodyPr/>
          <a:lstStyle/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ISO  15551-1 (2015):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Functional specifications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Technical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specifications</a:t>
            </a:r>
          </a:p>
          <a:p>
            <a:pPr marL="796925" lvl="1" indent="-339725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Mfg. requirements</a:t>
            </a:r>
          </a:p>
          <a:p>
            <a:pPr marL="796925" lvl="1" indent="-339725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72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1513" y="25400"/>
            <a:ext cx="7772400" cy="8614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buNone/>
            </a:pP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ESP Qualification?</a:t>
            </a:r>
            <a:endParaRPr lang="en-US" b="1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56616" y="1324482"/>
            <a:ext cx="3986784" cy="5076318"/>
          </a:xfrm>
        </p:spPr>
        <p:txBody>
          <a:bodyPr/>
          <a:lstStyle/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Rapid Gas Decompression: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Cable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Pothead</a:t>
            </a:r>
          </a:p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Electrical: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Motor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Cable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Pothead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Penetrations</a:t>
            </a:r>
          </a:p>
          <a:p>
            <a:pPr marL="739775" lvl="1" indent="-339725">
              <a:buNone/>
            </a:pP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599305" y="1324482"/>
            <a:ext cx="4041775" cy="4509389"/>
          </a:xfrm>
        </p:spPr>
        <p:txBody>
          <a:bodyPr/>
          <a:lstStyle/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RGD: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Pressure decline gradients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Temperature cycling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Fluid &amp; gas compositions</a:t>
            </a:r>
          </a:p>
          <a:p>
            <a:pPr marL="339725" indent="-339725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Electrical (IEC 60502?):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Partial discharge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High voltage (AC)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IR (DC)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Voltage withstand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Temperature rise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Current endurance</a:t>
            </a:r>
          </a:p>
          <a:p>
            <a:pPr marL="739775" lvl="1" indent="-3397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Short circuit</a:t>
            </a:r>
          </a:p>
          <a:p>
            <a:pPr marL="739775" lvl="1" indent="-339725"/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39775" lvl="1" indent="-339725"/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96925" lvl="1" indent="-339725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72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large-pum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447800"/>
            <a:ext cx="6643687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12292" idx="3"/>
          </p:cNvCxnSpPr>
          <p:nvPr/>
        </p:nvCxnSpPr>
        <p:spPr>
          <a:xfrm flipV="1">
            <a:off x="3209925" y="4817434"/>
            <a:ext cx="1508499" cy="964241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981200" y="5629275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200" b="1" dirty="0">
                <a:solidFill>
                  <a:srgbClr val="0D0D0D"/>
                </a:solidFill>
                <a:latin typeface="Century Gothic" charset="0"/>
              </a:rPr>
              <a:t>Impeller skirt</a:t>
            </a:r>
          </a:p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3000" dirty="0">
              <a:solidFill>
                <a:srgbClr val="0D0D0D"/>
              </a:solidFill>
              <a:latin typeface="Century Gothic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3000" dirty="0">
              <a:solidFill>
                <a:srgbClr val="0D0D0D"/>
              </a:solidFill>
              <a:latin typeface="Century Gothic" charset="0"/>
            </a:endParaRPr>
          </a:p>
        </p:txBody>
      </p:sp>
      <p:cxnSp>
        <p:nvCxnSpPr>
          <p:cNvPr id="17" name="Straight Arrow Connector 16"/>
          <p:cNvCxnSpPr>
            <a:stCxn id="12294" idx="1"/>
          </p:cNvCxnSpPr>
          <p:nvPr/>
        </p:nvCxnSpPr>
        <p:spPr>
          <a:xfrm flipH="1" flipV="1">
            <a:off x="5486400" y="3676650"/>
            <a:ext cx="2428875" cy="95250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7915275" y="4476750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Thrust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surface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57613" y="4660900"/>
            <a:ext cx="2143125" cy="127635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Rectangle 3"/>
          <p:cNvSpPr txBox="1">
            <a:spLocks noChangeArrowheads="1"/>
          </p:cNvSpPr>
          <p:nvPr/>
        </p:nvSpPr>
        <p:spPr bwMode="auto">
          <a:xfrm>
            <a:off x="2507242" y="5951701"/>
            <a:ext cx="1228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200" b="1" dirty="0">
                <a:solidFill>
                  <a:srgbClr val="0D0D0D"/>
                </a:solidFill>
                <a:latin typeface="Century Gothic" charset="0"/>
              </a:rPr>
              <a:t>Shaft sleeve for space out</a:t>
            </a:r>
          </a:p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3000" dirty="0">
              <a:solidFill>
                <a:srgbClr val="0D0D0D"/>
              </a:solidFill>
              <a:latin typeface="Century Gothic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3000" dirty="0">
              <a:solidFill>
                <a:srgbClr val="0D0D0D"/>
              </a:solidFill>
              <a:latin typeface="Century Gothic" charset="0"/>
            </a:endParaRPr>
          </a:p>
        </p:txBody>
      </p:sp>
      <p:cxnSp>
        <p:nvCxnSpPr>
          <p:cNvPr id="26" name="Straight Arrow Connector 25"/>
          <p:cNvCxnSpPr>
            <a:stCxn id="12298" idx="3"/>
          </p:cNvCxnSpPr>
          <p:nvPr/>
        </p:nvCxnSpPr>
        <p:spPr>
          <a:xfrm flipV="1">
            <a:off x="5721350" y="5540375"/>
            <a:ext cx="1285875" cy="636588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Rectangle 3"/>
          <p:cNvSpPr txBox="1">
            <a:spLocks noChangeArrowheads="1"/>
          </p:cNvSpPr>
          <p:nvPr/>
        </p:nvSpPr>
        <p:spPr bwMode="auto">
          <a:xfrm>
            <a:off x="4387850" y="6024563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200" b="1" dirty="0">
                <a:solidFill>
                  <a:srgbClr val="0D0D0D"/>
                </a:solidFill>
                <a:latin typeface="Century Gothic" charset="0"/>
              </a:rPr>
              <a:t>Radial Bearing</a:t>
            </a:r>
          </a:p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3000" dirty="0">
              <a:solidFill>
                <a:srgbClr val="0D0D0D"/>
              </a:solidFill>
              <a:latin typeface="Century Gothic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3000" dirty="0">
              <a:solidFill>
                <a:srgbClr val="0D0D0D"/>
              </a:solidFill>
              <a:latin typeface="Century Gothic" charset="0"/>
            </a:endParaRPr>
          </a:p>
        </p:txBody>
      </p:sp>
      <p:pic>
        <p:nvPicPr>
          <p:cNvPr id="2050" name="Picture 2" descr="H:\KPI\Photos\DSCN095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535" y="1015683"/>
            <a:ext cx="2475000" cy="3172269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71513" y="25400"/>
            <a:ext cx="7772400" cy="8614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buNone/>
            </a:pP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ESP Pump</a:t>
            </a:r>
            <a:endParaRPr lang="en-US" b="1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17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5407253" y="3064758"/>
            <a:ext cx="98529" cy="15875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38200" y="3087537"/>
            <a:ext cx="98529" cy="158756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433270" y="3055018"/>
            <a:ext cx="2639242" cy="1600200"/>
            <a:chOff x="4751267" y="2190951"/>
            <a:chExt cx="2101943" cy="1600200"/>
          </a:xfrm>
        </p:grpSpPr>
        <p:sp>
          <p:nvSpPr>
            <p:cNvPr id="32" name="Rectangle 31"/>
            <p:cNvSpPr/>
            <p:nvPr/>
          </p:nvSpPr>
          <p:spPr>
            <a:xfrm rot="5400000">
              <a:off x="5002139" y="1940079"/>
              <a:ext cx="1600200" cy="2101943"/>
            </a:xfrm>
            <a:prstGeom prst="rect">
              <a:avLst/>
            </a:prstGeom>
            <a:gradFill flip="none" rotWithShape="1">
              <a:gsLst>
                <a:gs pos="15000">
                  <a:srgbClr val="BFAE51"/>
                </a:gs>
                <a:gs pos="91000">
                  <a:srgbClr val="BFAE51"/>
                </a:gs>
                <a:gs pos="5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011495" y="2124598"/>
              <a:ext cx="1600200" cy="1732905"/>
            </a:xfrm>
            <a:prstGeom prst="rect">
              <a:avLst/>
            </a:prstGeom>
            <a:pattFill prst="ltHorz">
              <a:fgClr>
                <a:prstClr val="black"/>
              </a:fgClr>
              <a:bgClr>
                <a:schemeClr val="bg1">
                  <a:lumMod val="75000"/>
                </a:schemeClr>
              </a:bgClr>
            </a:patt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 rot="5400000">
            <a:off x="4612284" y="-842941"/>
            <a:ext cx="342900" cy="7226182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4612284" y="1328759"/>
            <a:ext cx="342900" cy="7226182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61388" y="3044951"/>
            <a:ext cx="2572691" cy="1600200"/>
            <a:chOff x="4751267" y="2190951"/>
            <a:chExt cx="2101943" cy="16002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002139" y="1940079"/>
              <a:ext cx="1600200" cy="2101943"/>
            </a:xfrm>
            <a:prstGeom prst="rect">
              <a:avLst/>
            </a:prstGeom>
            <a:gradFill flip="none" rotWithShape="1">
              <a:gsLst>
                <a:gs pos="15000">
                  <a:srgbClr val="BFAE51"/>
                </a:gs>
                <a:gs pos="91000">
                  <a:srgbClr val="BFAE51"/>
                </a:gs>
                <a:gs pos="5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011495" y="2124598"/>
              <a:ext cx="1600200" cy="1732905"/>
            </a:xfrm>
            <a:prstGeom prst="rect">
              <a:avLst/>
            </a:prstGeom>
            <a:pattFill prst="ltHorz">
              <a:fgClr>
                <a:prstClr val="black"/>
              </a:fgClr>
              <a:bgClr>
                <a:schemeClr val="bg1">
                  <a:lumMod val="75000"/>
                </a:schemeClr>
              </a:bgClr>
            </a:patt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 rot="5400000">
            <a:off x="3896033" y="3798850"/>
            <a:ext cx="1828800" cy="114300"/>
          </a:xfrm>
          <a:prstGeom prst="rect">
            <a:avLst/>
          </a:prstGeom>
          <a:solidFill>
            <a:srgbClr val="50056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4010333" y="3455950"/>
            <a:ext cx="1600200" cy="8001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49000">
                <a:schemeClr val="accent1">
                  <a:lumMod val="20000"/>
                  <a:lumOff val="80000"/>
                </a:schemeClr>
              </a:gs>
              <a:gs pos="100000">
                <a:srgbClr val="006600"/>
              </a:gs>
            </a:gsLst>
            <a:lin ang="0" scaled="1"/>
            <a:tileRect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353233" y="3341650"/>
            <a:ext cx="914400" cy="10287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4467533" y="3341650"/>
            <a:ext cx="685800" cy="1028700"/>
          </a:xfrm>
          <a:prstGeom prst="rect">
            <a:avLst/>
          </a:prstGeom>
          <a:gradFill flip="none" rotWithShape="1">
            <a:gsLst>
              <a:gs pos="0">
                <a:srgbClr val="CC0000"/>
              </a:gs>
              <a:gs pos="100000">
                <a:srgbClr val="990000"/>
              </a:gs>
              <a:gs pos="50000">
                <a:srgbClr val="FF7D71"/>
              </a:gs>
            </a:gsLst>
            <a:lin ang="0" scaled="1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4492510" y="191233"/>
            <a:ext cx="457200" cy="7329534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65000"/>
                </a:schemeClr>
              </a:gs>
              <a:gs pos="48000">
                <a:schemeClr val="bg1">
                  <a:lumMod val="85000"/>
                </a:schemeClr>
              </a:gs>
              <a:gs pos="9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193675" dist="88900" dir="204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4726584" y="1557359"/>
            <a:ext cx="114300" cy="7226182"/>
          </a:xfrm>
          <a:prstGeom prst="rect">
            <a:avLst/>
          </a:prstGeom>
          <a:pattFill prst="wdDnDiag">
            <a:fgClr>
              <a:prstClr val="black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4726584" y="-1071541"/>
            <a:ext cx="114300" cy="7226182"/>
          </a:xfrm>
          <a:prstGeom prst="rect">
            <a:avLst/>
          </a:prstGeom>
          <a:pattFill prst="wdDnDiag">
            <a:fgClr>
              <a:prstClr val="black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671513" y="25400"/>
            <a:ext cx="7772400" cy="8614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buNone/>
            </a:pP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ESP Motor </a:t>
            </a: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4238" y="4751742"/>
            <a:ext cx="13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Stator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8433" y="3655989"/>
            <a:ext cx="13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Shaft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0749" y="4181527"/>
            <a:ext cx="13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Rotor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2852" y="1246390"/>
            <a:ext cx="137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Bearing Carriage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43177" y="5713464"/>
            <a:ext cx="13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Bushing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3125" y="5538287"/>
            <a:ext cx="13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Sleeve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63247" y="1377775"/>
            <a:ext cx="173145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Thrust Washer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Spacer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>
            <a:stCxn id="40" idx="2"/>
          </p:cNvCxnSpPr>
          <p:nvPr/>
        </p:nvCxnSpPr>
        <p:spPr bwMode="auto">
          <a:xfrm>
            <a:off x="3282553" y="1892721"/>
            <a:ext cx="1184076" cy="1216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42" idx="0"/>
          </p:cNvCxnSpPr>
          <p:nvPr/>
        </p:nvCxnSpPr>
        <p:spPr bwMode="auto">
          <a:xfrm flipH="1" flipV="1">
            <a:off x="4948324" y="4182408"/>
            <a:ext cx="994502" cy="13558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1" idx="0"/>
          </p:cNvCxnSpPr>
          <p:nvPr/>
        </p:nvCxnSpPr>
        <p:spPr bwMode="auto">
          <a:xfrm flipV="1">
            <a:off x="3632878" y="4421806"/>
            <a:ext cx="881103" cy="129165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43" idx="2"/>
            <a:endCxn id="34" idx="0"/>
          </p:cNvCxnSpPr>
          <p:nvPr/>
        </p:nvCxnSpPr>
        <p:spPr bwMode="auto">
          <a:xfrm flipH="1">
            <a:off x="5456518" y="2079506"/>
            <a:ext cx="1472458" cy="98525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>
            <a:stCxn id="62" idx="2"/>
            <a:endCxn id="18" idx="1"/>
          </p:cNvCxnSpPr>
          <p:nvPr/>
        </p:nvCxnSpPr>
        <p:spPr bwMode="auto">
          <a:xfrm flipH="1">
            <a:off x="4810433" y="1880889"/>
            <a:ext cx="289858" cy="10607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321710" y="1234558"/>
            <a:ext cx="155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Anti Rotation Ring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Y01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16" y="990099"/>
            <a:ext cx="7580028" cy="568502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1513" y="25400"/>
            <a:ext cx="7772400" cy="8614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buNone/>
            </a:pP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ESP Motor Base</a:t>
            </a:r>
            <a:endParaRPr lang="en-US" b="1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6961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7118</TotalTime>
  <Words>194</Words>
  <Application>Microsoft Office PowerPoint</Application>
  <PresentationFormat>On-screen Show (4:3)</PresentationFormat>
  <Paragraphs>79</Paragraphs>
  <Slides>10</Slides>
  <Notes>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ESP System Standards</vt:lpstr>
      <vt:lpstr>Agenda</vt:lpstr>
      <vt:lpstr>Safety Moment</vt:lpstr>
      <vt:lpstr>In Well ESP - Overview</vt:lpstr>
      <vt:lpstr>Slide 5</vt:lpstr>
      <vt:lpstr>Slide 6</vt:lpstr>
      <vt:lpstr>Slide 7</vt:lpstr>
      <vt:lpstr>Slide 8</vt:lpstr>
      <vt:lpstr>Slide 9</vt:lpstr>
      <vt:lpstr>Slide 10</vt:lpstr>
    </vt:vector>
  </TitlesOfParts>
  <Company>Registered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Subsea/Deepwater Artificial Lift Discussion</dc:title>
  <dc:creator>Norman W. Ritchie</dc:creator>
  <cp:lastModifiedBy>NWRitchie</cp:lastModifiedBy>
  <cp:revision>122</cp:revision>
  <dcterms:created xsi:type="dcterms:W3CDTF">2009-12-02T05:56:17Z</dcterms:created>
  <dcterms:modified xsi:type="dcterms:W3CDTF">2015-10-02T20:10:49Z</dcterms:modified>
</cp:coreProperties>
</file>