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3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2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6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6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6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70937-6D52-468D-AECC-164BAFC9A96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BC179-D8D1-4E2F-9DF6-E53983058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IEEE 61886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1558"/>
            <a:ext cx="11021349" cy="437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Mission</a:t>
            </a:r>
          </a:p>
          <a:p>
            <a:r>
              <a:rPr lang="en-US" dirty="0" smtClean="0"/>
              <a:t>Advance the development of codes and standards for subsea electrical systems and equipment</a:t>
            </a:r>
          </a:p>
          <a:p>
            <a:pPr marL="0" indent="0">
              <a:buNone/>
            </a:pPr>
            <a:r>
              <a:rPr lang="en-US" dirty="0" smtClean="0"/>
              <a:t>Objective</a:t>
            </a:r>
          </a:p>
          <a:p>
            <a:r>
              <a:rPr lang="en-US" dirty="0" smtClean="0"/>
              <a:t>Oversee the development of PARs for Standards for the Subsea Electrical Study Group according the Study Group Scope and procedures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4734" y="3850548"/>
            <a:ext cx="4905559" cy="2683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108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838325" y="237357"/>
            <a:ext cx="8123392" cy="6111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IEEE 61886 – Road Map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888177" y="6103926"/>
            <a:ext cx="4079299" cy="2571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Subsea Electrical Working Group Committee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698038" y="1588"/>
            <a:ext cx="762000" cy="366712"/>
          </a:xfrm>
          <a:prstGeom prst="rect">
            <a:avLst/>
          </a:prstGeom>
        </p:spPr>
        <p:txBody>
          <a:bodyPr/>
          <a:lstStyle/>
          <a:p>
            <a:fld id="{DFD1BE4D-AC38-406C-8A82-158910FDAC8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61822" y="3175969"/>
            <a:ext cx="3743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61886.1</a:t>
            </a:r>
          </a:p>
          <a:p>
            <a:pPr algn="ctr"/>
            <a:r>
              <a:rPr lang="en-US" dirty="0"/>
              <a:t>MV Penetrators and Connectors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85826" y="1282218"/>
            <a:ext cx="44119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Industry Applications Society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7173" y="1760943"/>
            <a:ext cx="5186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Petroleum &amp; Chemical Industry Committee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21925" y="820193"/>
            <a:ext cx="37433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IEEE – Standards Association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87639" y="3899766"/>
            <a:ext cx="3743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61886.3</a:t>
            </a:r>
          </a:p>
          <a:p>
            <a:pPr algn="ctr"/>
            <a:r>
              <a:rPr lang="en-US" i="1" dirty="0"/>
              <a:t>Subsea Transformers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782777" y="2707887"/>
            <a:ext cx="66501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Subsea Electrical - Working Group Committee – 61886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98411" y="2242018"/>
            <a:ext cx="58189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PCIC Standards Subcommittee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61822" y="3887890"/>
            <a:ext cx="37433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61886.4</a:t>
            </a:r>
          </a:p>
          <a:p>
            <a:pPr algn="ctr"/>
            <a:r>
              <a:rPr lang="en-US" i="1" dirty="0"/>
              <a:t>Subsea Electrical Power Transmission &amp; Distribution Design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81825" y="3175968"/>
            <a:ext cx="3743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61886.2</a:t>
            </a:r>
          </a:p>
          <a:p>
            <a:pPr algn="ctr"/>
            <a:r>
              <a:rPr lang="en-US" i="1" dirty="0"/>
              <a:t>Electrical Submersible </a:t>
            </a:r>
            <a:r>
              <a:rPr lang="en-US" i="1" dirty="0"/>
              <a:t>Pumps</a:t>
            </a:r>
            <a:endParaRPr lang="en-US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87639" y="4579769"/>
            <a:ext cx="374332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61886.?</a:t>
            </a:r>
          </a:p>
          <a:p>
            <a:pPr algn="ctr"/>
            <a:r>
              <a:rPr lang="en-US" i="1" dirty="0"/>
              <a:t>LV Connectors &amp; Penetrators</a:t>
            </a:r>
          </a:p>
          <a:p>
            <a:pPr algn="ctr"/>
            <a:r>
              <a:rPr lang="en-US" i="1" dirty="0"/>
              <a:t>Subsea Motors</a:t>
            </a:r>
          </a:p>
          <a:p>
            <a:pPr algn="ctr"/>
            <a:r>
              <a:rPr lang="en-US" i="1" dirty="0"/>
              <a:t>Subsea Switchgear</a:t>
            </a:r>
          </a:p>
          <a:p>
            <a:pPr algn="ctr"/>
            <a:r>
              <a:rPr lang="en-US" i="1" dirty="0"/>
              <a:t>Subsea Adjustable Speed Drives</a:t>
            </a:r>
          </a:p>
          <a:p>
            <a:pPr algn="ctr"/>
            <a:r>
              <a:rPr lang="en-US" i="1" dirty="0"/>
              <a:t>Subsea UPS</a:t>
            </a:r>
          </a:p>
        </p:txBody>
      </p:sp>
      <p:cxnSp>
        <p:nvCxnSpPr>
          <p:cNvPr id="19" name="Straight Connector 18"/>
          <p:cNvCxnSpPr>
            <a:stCxn id="14" idx="2"/>
          </p:cNvCxnSpPr>
          <p:nvPr/>
        </p:nvCxnSpPr>
        <p:spPr>
          <a:xfrm>
            <a:off x="6107868" y="3077220"/>
            <a:ext cx="6" cy="2207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599332" y="5284760"/>
            <a:ext cx="8883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17" idx="1"/>
          </p:cNvCxnSpPr>
          <p:nvPr/>
        </p:nvCxnSpPr>
        <p:spPr>
          <a:xfrm flipV="1">
            <a:off x="5605146" y="3499134"/>
            <a:ext cx="876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4" idx="0"/>
            <a:endCxn id="15" idx="2"/>
          </p:cNvCxnSpPr>
          <p:nvPr/>
        </p:nvCxnSpPr>
        <p:spPr>
          <a:xfrm flipV="1">
            <a:off x="6107869" y="2611351"/>
            <a:ext cx="3" cy="96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0"/>
            <a:endCxn id="10" idx="2"/>
          </p:cNvCxnSpPr>
          <p:nvPr/>
        </p:nvCxnSpPr>
        <p:spPr>
          <a:xfrm flipH="1" flipV="1">
            <a:off x="6091789" y="1651551"/>
            <a:ext cx="8411" cy="1093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0"/>
            <a:endCxn id="12" idx="2"/>
          </p:cNvCxnSpPr>
          <p:nvPr/>
        </p:nvCxnSpPr>
        <p:spPr>
          <a:xfrm flipV="1">
            <a:off x="6091789" y="1189526"/>
            <a:ext cx="1799" cy="92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11" idx="2"/>
            <a:endCxn id="15" idx="0"/>
          </p:cNvCxnSpPr>
          <p:nvPr/>
        </p:nvCxnSpPr>
        <p:spPr>
          <a:xfrm>
            <a:off x="6100199" y="2130276"/>
            <a:ext cx="7672" cy="111743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861822" y="4873556"/>
            <a:ext cx="37433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61886.5</a:t>
            </a:r>
          </a:p>
          <a:p>
            <a:pPr algn="ctr"/>
            <a:r>
              <a:rPr lang="en-US" dirty="0"/>
              <a:t>Static &amp; Dynamic Subsea Cables</a:t>
            </a:r>
          </a:p>
          <a:p>
            <a:pPr algn="ctr"/>
            <a:r>
              <a:rPr lang="en-US" dirty="0"/>
              <a:t>(Umbilical, Jumper, ESP)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5605146" y="4379115"/>
            <a:ext cx="876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7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00" y="1054101"/>
            <a:ext cx="7967136" cy="5322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838325" y="213607"/>
            <a:ext cx="8123392" cy="6111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IEEE </a:t>
            </a:r>
            <a:r>
              <a:rPr lang="en-US" dirty="0" smtClean="0"/>
              <a:t>61886 </a:t>
            </a:r>
            <a:r>
              <a:rPr lang="en-US" dirty="0" smtClean="0"/>
              <a:t>– Road Map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888177" y="6103926"/>
            <a:ext cx="4079299" cy="2571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Subsea Electrical Working Group Committee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698038" y="1588"/>
            <a:ext cx="762000" cy="366712"/>
          </a:xfrm>
          <a:prstGeom prst="rect">
            <a:avLst/>
          </a:prstGeom>
        </p:spPr>
        <p:txBody>
          <a:bodyPr/>
          <a:lstStyle/>
          <a:p>
            <a:fld id="{DFD1BE4D-AC38-406C-8A82-158910FDAC8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340325" y="2845950"/>
            <a:ext cx="123503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IEC TC18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841674" y="950033"/>
            <a:ext cx="2683819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Subsea Electrical Power Standardization (SEPS) Joint Industry Project</a:t>
            </a:r>
            <a:endParaRPr lang="en-US" dirty="0"/>
          </a:p>
        </p:txBody>
      </p:sp>
      <p:cxnSp>
        <p:nvCxnSpPr>
          <p:cNvPr id="17413" name="Straight Arrow Connector 17412"/>
          <p:cNvCxnSpPr/>
          <p:nvPr/>
        </p:nvCxnSpPr>
        <p:spPr>
          <a:xfrm>
            <a:off x="8684821" y="2326096"/>
            <a:ext cx="0" cy="5198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15" name="Straight Connector 17414"/>
          <p:cNvCxnSpPr/>
          <p:nvPr/>
        </p:nvCxnSpPr>
        <p:spPr>
          <a:xfrm flipH="1">
            <a:off x="8684821" y="2326095"/>
            <a:ext cx="678358" cy="1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17" name="Straight Arrow Connector 17416"/>
          <p:cNvCxnSpPr/>
          <p:nvPr/>
        </p:nvCxnSpPr>
        <p:spPr>
          <a:xfrm>
            <a:off x="8832071" y="3030616"/>
            <a:ext cx="508255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20" name="Straight Connector 17419"/>
          <p:cNvCxnSpPr/>
          <p:nvPr/>
        </p:nvCxnSpPr>
        <p:spPr>
          <a:xfrm flipV="1">
            <a:off x="9364641" y="1873364"/>
            <a:ext cx="1" cy="452733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574646" y="213261"/>
            <a:ext cx="8123392" cy="6111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IEEE 61886 – Road Map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805049" y="6080165"/>
            <a:ext cx="4079299" cy="2571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Subsea Electrical Working Group Committee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698038" y="1588"/>
            <a:ext cx="762000" cy="366712"/>
          </a:xfrm>
          <a:prstGeom prst="rect">
            <a:avLst/>
          </a:prstGeom>
        </p:spPr>
        <p:txBody>
          <a:bodyPr/>
          <a:lstStyle/>
          <a:p>
            <a:fld id="{DFD1BE4D-AC38-406C-8A82-158910FDAC8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04288" y="2407993"/>
            <a:ext cx="147996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IEC TC18</a:t>
            </a:r>
          </a:p>
          <a:p>
            <a:pPr algn="ctr"/>
            <a:r>
              <a:rPr lang="en-US" dirty="0"/>
              <a:t>JWG 31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426392" y="658802"/>
            <a:ext cx="28357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Subsea Electrical Power Standardization (SEPS) Joint Industry Project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99717" y="939945"/>
            <a:ext cx="58500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Subsea Electrical - Working Group Committee – 61886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34700" y="1612699"/>
            <a:ext cx="3743325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IEEE/IEC – 61886.1</a:t>
            </a:r>
          </a:p>
          <a:p>
            <a:pPr algn="ctr"/>
            <a:r>
              <a:rPr lang="en-US" dirty="0"/>
              <a:t>MV Penetrators and Connectors</a:t>
            </a:r>
            <a:endParaRPr lang="en-US" dirty="0"/>
          </a:p>
        </p:txBody>
      </p:sp>
      <p:cxnSp>
        <p:nvCxnSpPr>
          <p:cNvPr id="3" name="Elbow Connector 2"/>
          <p:cNvCxnSpPr>
            <a:stCxn id="29" idx="2"/>
            <a:endCxn id="7" idx="0"/>
          </p:cNvCxnSpPr>
          <p:nvPr/>
        </p:nvCxnSpPr>
        <p:spPr>
          <a:xfrm rot="16200000" flipH="1">
            <a:off x="9431339" y="1995061"/>
            <a:ext cx="825861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ysDash"/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13" idx="0"/>
          </p:cNvCxnSpPr>
          <p:nvPr/>
        </p:nvCxnSpPr>
        <p:spPr>
          <a:xfrm rot="5400000">
            <a:off x="4054654" y="1460988"/>
            <a:ext cx="303420" cy="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24947" y="3094391"/>
            <a:ext cx="3743325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IEEE/IEC – </a:t>
            </a:r>
            <a:r>
              <a:rPr lang="en-US" i="1" dirty="0">
                <a:solidFill>
                  <a:srgbClr val="FF0000"/>
                </a:solidFill>
              </a:rPr>
              <a:t>61886.3</a:t>
            </a:r>
          </a:p>
          <a:p>
            <a:pPr algn="ctr"/>
            <a:r>
              <a:rPr lang="en-US" dirty="0"/>
              <a:t>Subsea Transformers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44814" y="1360987"/>
            <a:ext cx="145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Target dates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2334698" y="2358728"/>
            <a:ext cx="3743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</a:t>
            </a:r>
            <a:r>
              <a:rPr lang="en-US" dirty="0"/>
              <a:t>– </a:t>
            </a:r>
            <a:r>
              <a:rPr lang="en-US" i="1" dirty="0">
                <a:solidFill>
                  <a:srgbClr val="FF0000"/>
                </a:solidFill>
              </a:rPr>
              <a:t>61886.2</a:t>
            </a:r>
          </a:p>
          <a:p>
            <a:pPr algn="ctr"/>
            <a:r>
              <a:rPr lang="en-US" i="1" dirty="0"/>
              <a:t>Electrical Submersible Pumps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12534" y="3827881"/>
            <a:ext cx="37433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61886.4</a:t>
            </a:r>
          </a:p>
          <a:p>
            <a:pPr algn="ctr"/>
            <a:r>
              <a:rPr lang="en-US" i="1" dirty="0"/>
              <a:t>Subsea Electrical Power Transmission &amp; Distribution Design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312534" y="4813547"/>
            <a:ext cx="37433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61886.5</a:t>
            </a:r>
          </a:p>
          <a:p>
            <a:pPr algn="ctr"/>
            <a:r>
              <a:rPr lang="en-US" dirty="0" smtClean="0"/>
              <a:t>Static &amp; Dynamic Subsea Cables</a:t>
            </a:r>
          </a:p>
          <a:p>
            <a:pPr algn="ctr"/>
            <a:r>
              <a:rPr lang="en-US" dirty="0" smtClean="0"/>
              <a:t>(</a:t>
            </a:r>
            <a:r>
              <a:rPr lang="en-US" dirty="0"/>
              <a:t>Umbilical, Jumper, ESP)</a:t>
            </a:r>
            <a:endParaRPr lang="en-US" dirty="0"/>
          </a:p>
        </p:txBody>
      </p:sp>
      <p:cxnSp>
        <p:nvCxnSpPr>
          <p:cNvPr id="53" name="Elbow Connector 52"/>
          <p:cNvCxnSpPr>
            <a:stCxn id="29" idx="1"/>
            <a:endCxn id="12" idx="3"/>
          </p:cNvCxnSpPr>
          <p:nvPr/>
        </p:nvCxnSpPr>
        <p:spPr>
          <a:xfrm rot="10800000" flipV="1">
            <a:off x="7449788" y="1120467"/>
            <a:ext cx="976604" cy="41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ysDash"/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7" idx="1"/>
          </p:cNvCxnSpPr>
          <p:nvPr/>
        </p:nvCxnSpPr>
        <p:spPr>
          <a:xfrm rot="10800000">
            <a:off x="6044814" y="1934863"/>
            <a:ext cx="3059474" cy="7962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ysDash"/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11935" y="1887574"/>
            <a:ext cx="73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2014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11935" y="2478298"/>
            <a:ext cx="819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11934" y="3355975"/>
            <a:ext cx="819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2016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21618" y="4067692"/>
            <a:ext cx="819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2016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31735" y="5063098"/>
            <a:ext cx="819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2018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4" name="Elbow Connector 73"/>
          <p:cNvCxnSpPr/>
          <p:nvPr/>
        </p:nvCxnSpPr>
        <p:spPr>
          <a:xfrm rot="10800000" flipV="1">
            <a:off x="6073149" y="2729901"/>
            <a:ext cx="1513204" cy="617542"/>
          </a:xfrm>
          <a:prstGeom prst="bentConnector3">
            <a:avLst>
              <a:gd name="adj1" fmla="val 660"/>
            </a:avLst>
          </a:prstGeom>
          <a:ln>
            <a:solidFill>
              <a:schemeClr val="tx1"/>
            </a:solidFill>
            <a:prstDash val="sysDash"/>
            <a:tailEnd type="arrow"/>
          </a:ln>
          <a:effectLst>
            <a:outerShdw blurRad="51500" dist="25400" dir="5400000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61854" y="3936384"/>
            <a:ext cx="374332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Working Group – </a:t>
            </a:r>
            <a:r>
              <a:rPr lang="en-US" i="1" dirty="0">
                <a:solidFill>
                  <a:srgbClr val="FF0000"/>
                </a:solidFill>
              </a:rPr>
              <a:t>61886</a:t>
            </a:r>
            <a:r>
              <a:rPr lang="en-US" i="1" dirty="0" smtClean="0">
                <a:solidFill>
                  <a:srgbClr val="FF0000"/>
                </a:solidFill>
              </a:rPr>
              <a:t>.?</a:t>
            </a:r>
            <a:endParaRPr lang="en-US" i="1" dirty="0">
              <a:solidFill>
                <a:srgbClr val="FF0000"/>
              </a:solidFill>
            </a:endParaRPr>
          </a:p>
          <a:p>
            <a:pPr algn="ctr"/>
            <a:r>
              <a:rPr lang="en-US" dirty="0" smtClean="0"/>
              <a:t>Subsea Motors</a:t>
            </a:r>
          </a:p>
          <a:p>
            <a:pPr algn="ctr"/>
            <a:r>
              <a:rPr lang="en-US" dirty="0" smtClean="0"/>
              <a:t>LV Connectors &amp; Penetrators</a:t>
            </a:r>
          </a:p>
          <a:p>
            <a:pPr algn="ctr"/>
            <a:r>
              <a:rPr lang="en-US" dirty="0" smtClean="0"/>
              <a:t>Subsea Switchgear</a:t>
            </a:r>
          </a:p>
          <a:p>
            <a:pPr algn="ctr"/>
            <a:r>
              <a:rPr lang="en-US" dirty="0" smtClean="0"/>
              <a:t>Subsea ASD</a:t>
            </a:r>
          </a:p>
          <a:p>
            <a:pPr algn="ctr"/>
            <a:r>
              <a:rPr lang="en-US" dirty="0" smtClean="0"/>
              <a:t>Subsea UPS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15392" y="3526497"/>
            <a:ext cx="3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Other Potential Technologies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30356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277</Words>
  <Application>Microsoft Office PowerPoint</Application>
  <PresentationFormat>Widescreen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IEEE 61886 </vt:lpstr>
      <vt:lpstr>IEEE 61886 – Road Map</vt:lpstr>
      <vt:lpstr>IEEE 61886 – Road Map</vt:lpstr>
      <vt:lpstr>IEEE 61886 – Road Map</vt:lpstr>
    </vt:vector>
  </TitlesOfParts>
  <Company>ExxonMobil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Lanier, Stephen W</dc:creator>
  <cp:lastModifiedBy>Lanier, Stephen W</cp:lastModifiedBy>
  <cp:revision>3</cp:revision>
  <dcterms:created xsi:type="dcterms:W3CDTF">2015-10-02T17:58:52Z</dcterms:created>
  <dcterms:modified xsi:type="dcterms:W3CDTF">2015-10-02T18:16:10Z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962051413</vt:i4>
  </property>
  <property fmtid="{D5CDD505-2E9C-101B-9397-08002B2CF9AE}" pid="3" name="_NewReviewCycle">
    <vt:lpwstr/>
  </property>
  <property fmtid="{D5CDD505-2E9C-101B-9397-08002B2CF9AE}" pid="4" name="_EmailSubject">
    <vt:lpwstr>(Forward to others) WebEx meeting invitation: P61886 WG Meeting</vt:lpwstr>
  </property>
  <property fmtid="{D5CDD505-2E9C-101B-9397-08002B2CF9AE}" pid="5" name="_AuthorEmail">
    <vt:lpwstr>stephen.w.lanier@exxonmobil.com</vt:lpwstr>
  </property>
  <property fmtid="{D5CDD505-2E9C-101B-9397-08002B2CF9AE}" pid="6" name="_AuthorEmailDisplayName">
    <vt:lpwstr>Lanier, Stephen W</vt:lpwstr>
  </property>
</Properties>
</file>