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262" r:id="rId5"/>
    <p:sldId id="263" r:id="rId6"/>
    <p:sldId id="256" r:id="rId7"/>
    <p:sldId id="259" r:id="rId8"/>
    <p:sldId id="257" r:id="rId9"/>
    <p:sldId id="264" r:id="rId10"/>
    <p:sldId id="258" r:id="rId11"/>
    <p:sldId id="261" r:id="rId12"/>
    <p:sldId id="260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CB3C-DD97-47FD-AC1B-DD116B0658AD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352A-957C-486C-B155-A02E1B95C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352A-957C-486C-B155-A02E1B95C3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B31-B552-4C6B-9364-65FF8F0C4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77FB-6E0C-49BB-B978-2A0C543AB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4B6C-89FD-4F33-9BBA-AEE711982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5DFD-85DF-4085-ADA1-5F046DDFA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8C5-7211-47BA-8082-0271A23D3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4B0-1916-4FDD-BADE-0F9B51707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6C39-404D-46A1-9911-7D64EE325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775-CCAF-465E-85FC-3A06ED98B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0DC7-EE65-4E8E-8C22-AC42FBA39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0E0-FAF9-4272-B3A9-FA5F95696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5767FB-F2E4-4F4F-9E38-19098D8A0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62DDC1-6785-4DB5-BCB4-D5F7F863D9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ISO 15551-1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ESP Systems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7086600" cy="2667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Task Group Leader, Shauna Noonan</a:t>
            </a:r>
          </a:p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Keeper of the document, Jesus 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Chacin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WG 4 Liaison, David McCalvin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54228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…on the road towards becoming a standard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0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35163"/>
            <a:ext cx="8305800" cy="4389437"/>
          </a:xfrm>
          <a:blipFill>
            <a:blip r:embed="rId4" cstate="print"/>
            <a:stretch>
              <a:fillRect/>
            </a:stretch>
          </a:blipFill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Downhole</a:t>
            </a:r>
            <a:r>
              <a:rPr lang="en-US" sz="4000" dirty="0" smtClean="0"/>
              <a:t> equipment for petroleum and natural gas industries – Electric submersible pumps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NWI,  approved</a:t>
            </a:r>
          </a:p>
          <a:p>
            <a:r>
              <a:rPr lang="en-US" dirty="0" smtClean="0"/>
              <a:t>14 of 15 members approve d forming the work group to draft the standard, one did not vote  BSN (Indonesia)</a:t>
            </a:r>
          </a:p>
          <a:p>
            <a:r>
              <a:rPr lang="en-US" dirty="0" smtClean="0"/>
              <a:t>In the voting process  Brazil, China, France, Italy, UK, and US offered experts to participate </a:t>
            </a:r>
          </a:p>
          <a:p>
            <a:r>
              <a:rPr lang="en-US" dirty="0" smtClean="0"/>
              <a:t>In the balloting China also offered  “Refer to Chinese standard GB/T 16750-2008” </a:t>
            </a:r>
            <a:r>
              <a:rPr lang="en-US" sz="2000" dirty="0" smtClean="0"/>
              <a:t>(translation pending) </a:t>
            </a:r>
            <a:r>
              <a:rPr lang="en-US" dirty="0" smtClean="0"/>
              <a:t>and “Provide methods and regulations to test all parts of ESP”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General Background 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This effort is in response to repeated </a:t>
            </a:r>
            <a:r>
              <a:rPr lang="en-US" sz="2800" dirty="0">
                <a:latin typeface="+mj-lt"/>
              </a:rPr>
              <a:t>request by ESP experts in several major oil companies </a:t>
            </a:r>
            <a:r>
              <a:rPr lang="en-US" sz="2800" dirty="0" smtClean="0">
                <a:latin typeface="+mj-lt"/>
              </a:rPr>
              <a:t>stating that </a:t>
            </a:r>
            <a:r>
              <a:rPr lang="en-US" sz="2800" dirty="0">
                <a:latin typeface="+mj-lt"/>
              </a:rPr>
              <a:t>ESP specifications were </a:t>
            </a:r>
            <a:r>
              <a:rPr lang="en-US" sz="2800" dirty="0" smtClean="0">
                <a:latin typeface="+mj-lt"/>
              </a:rPr>
              <a:t>needed.  </a:t>
            </a:r>
            <a:r>
              <a:rPr lang="en-US" sz="2800" dirty="0">
                <a:latin typeface="+mj-lt"/>
              </a:rPr>
              <a:t>Since ISO is more internationally accepted in the area of their operations, they initiated a new work proposal </a:t>
            </a:r>
            <a:r>
              <a:rPr lang="en-US" sz="2800" dirty="0" smtClean="0">
                <a:latin typeface="+mj-lt"/>
              </a:rPr>
              <a:t>within the ISO system.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Grades  were needed within </a:t>
            </a:r>
            <a:r>
              <a:rPr lang="en-US" dirty="0">
                <a:latin typeface="+mj-lt"/>
              </a:rPr>
              <a:t>testing and manufacturing specifications to </a:t>
            </a:r>
            <a:r>
              <a:rPr lang="en-US" dirty="0" smtClean="0">
                <a:latin typeface="+mj-lt"/>
              </a:rPr>
              <a:t>be </a:t>
            </a:r>
            <a:r>
              <a:rPr lang="en-US" dirty="0">
                <a:latin typeface="+mj-lt"/>
              </a:rPr>
              <a:t>flexible to </a:t>
            </a:r>
            <a:r>
              <a:rPr lang="en-US" dirty="0" smtClean="0">
                <a:latin typeface="+mj-lt"/>
              </a:rPr>
              <a:t>end-user </a:t>
            </a:r>
            <a:r>
              <a:rPr lang="en-US" dirty="0">
                <a:latin typeface="+mj-lt"/>
              </a:rPr>
              <a:t>needs.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Need a single </a:t>
            </a:r>
            <a:r>
              <a:rPr lang="en-US" dirty="0" smtClean="0">
                <a:latin typeface="+mj-lt"/>
              </a:rPr>
              <a:t>standard that </a:t>
            </a:r>
            <a:r>
              <a:rPr lang="en-US" dirty="0">
                <a:latin typeface="+mj-lt"/>
              </a:rPr>
              <a:t>covers the entire ESP </a:t>
            </a:r>
            <a:r>
              <a:rPr lang="en-US" dirty="0" smtClean="0">
                <a:latin typeface="+mj-lt"/>
              </a:rPr>
              <a:t>system was the interest of the 21 kick-off meeting attendees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Initial meeting of the work group, 11/12 November 2009 in Houston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Members of the ESP work group </a:t>
            </a:r>
            <a:r>
              <a:rPr lang="en-US" sz="2700" dirty="0" smtClean="0"/>
              <a:t>(16)  </a:t>
            </a:r>
            <a:r>
              <a:rPr lang="en-US" dirty="0" smtClean="0"/>
              <a:t>include representatives from: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86001"/>
            <a:ext cx="4038600" cy="40689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Schlumberger</a:t>
            </a:r>
          </a:p>
          <a:p>
            <a:r>
              <a:rPr lang="en-US" dirty="0" err="1"/>
              <a:t>Centrilift</a:t>
            </a:r>
            <a:endParaRPr lang="en-US" dirty="0"/>
          </a:p>
          <a:p>
            <a:r>
              <a:rPr lang="en-US" dirty="0" err="1"/>
              <a:t>Borets</a:t>
            </a:r>
            <a:r>
              <a:rPr lang="en-US" dirty="0"/>
              <a:t>-Weatherford</a:t>
            </a:r>
          </a:p>
          <a:p>
            <a:r>
              <a:rPr lang="en-US" dirty="0" err="1"/>
              <a:t>Woodgroup</a:t>
            </a:r>
            <a:r>
              <a:rPr lang="en-US" dirty="0"/>
              <a:t> ESP</a:t>
            </a:r>
          </a:p>
          <a:p>
            <a:r>
              <a:rPr lang="en-US" dirty="0"/>
              <a:t>ConocoPhillips</a:t>
            </a:r>
          </a:p>
          <a:p>
            <a:r>
              <a:rPr lang="en-US" dirty="0"/>
              <a:t>ExxonMobil</a:t>
            </a:r>
          </a:p>
          <a:p>
            <a:r>
              <a:rPr lang="en-US" dirty="0"/>
              <a:t>Shell</a:t>
            </a:r>
          </a:p>
          <a:p>
            <a:r>
              <a:rPr lang="en-US" dirty="0" err="1"/>
              <a:t>Petrobras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14800" y="2286000"/>
            <a:ext cx="4572000" cy="40689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Oxy</a:t>
            </a:r>
          </a:p>
          <a:p>
            <a:r>
              <a:rPr lang="en-US" dirty="0"/>
              <a:t>Chevron</a:t>
            </a:r>
          </a:p>
          <a:p>
            <a:r>
              <a:rPr lang="en-US" dirty="0"/>
              <a:t>Statoil</a:t>
            </a:r>
          </a:p>
          <a:p>
            <a:r>
              <a:rPr lang="en-US" dirty="0"/>
              <a:t>Total</a:t>
            </a:r>
          </a:p>
          <a:p>
            <a:r>
              <a:rPr lang="en-US" dirty="0" err="1" smtClean="0"/>
              <a:t>Nexen</a:t>
            </a:r>
            <a:endParaRPr lang="en-US" dirty="0" smtClean="0"/>
          </a:p>
          <a:p>
            <a:r>
              <a:rPr lang="en-US" dirty="0" smtClean="0"/>
              <a:t>ENI   </a:t>
            </a:r>
            <a:r>
              <a:rPr lang="en-US" sz="2000" dirty="0" smtClean="0"/>
              <a:t>(TBN)</a:t>
            </a:r>
          </a:p>
          <a:p>
            <a:r>
              <a:rPr lang="en-US" dirty="0" smtClean="0"/>
              <a:t>CNPC   </a:t>
            </a:r>
            <a:r>
              <a:rPr lang="en-US" sz="2000" dirty="0" smtClean="0"/>
              <a:t>(TBN)</a:t>
            </a:r>
          </a:p>
          <a:p>
            <a:r>
              <a:rPr lang="en-US" dirty="0" smtClean="0"/>
              <a:t>CFER </a:t>
            </a:r>
            <a:r>
              <a:rPr lang="en-US" dirty="0"/>
              <a:t>– document keeper.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ISO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15551-1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1)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50292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 anchorCtr="1"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>
              <a:lnSpc>
                <a:spcPts val="3200"/>
              </a:lnSpc>
              <a:spcAft>
                <a:spcPts val="1200"/>
              </a:spcAft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+mj-lt"/>
                <a:cs typeface="Arial" pitchFamily="34" charset="0"/>
              </a:rPr>
              <a:t>This </a:t>
            </a:r>
            <a:r>
              <a:rPr lang="en-US" sz="2400" dirty="0">
                <a:latin typeface="+mj-lt"/>
                <a:cs typeface="Arial" pitchFamily="34" charset="0"/>
              </a:rPr>
              <a:t>part of ISO 15551 provides requirements for the </a:t>
            </a:r>
            <a:r>
              <a:rPr lang="en-US" sz="2400" b="1" dirty="0">
                <a:latin typeface="+mj-lt"/>
                <a:cs typeface="Arial" pitchFamily="34" charset="0"/>
              </a:rPr>
              <a:t>design, design verification and validation, manufacturing and data control, performance ratings, functional evaluation, repair, handling and storage</a:t>
            </a:r>
            <a:r>
              <a:rPr lang="en-US" sz="2400" dirty="0">
                <a:latin typeface="+mj-lt"/>
                <a:cs typeface="Arial" pitchFamily="34" charset="0"/>
              </a:rPr>
              <a:t> of the electrical submersible pump (ESP) systems for use in the petroleum and natural gas industry. This part of ISO 15551 is </a:t>
            </a:r>
            <a:r>
              <a:rPr lang="en-US" sz="2400" b="1" dirty="0">
                <a:latin typeface="+mj-lt"/>
                <a:cs typeface="Arial" pitchFamily="34" charset="0"/>
              </a:rPr>
              <a:t>applicable to those components meeting the definition of centrifugal pumps including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gas handling devices</a:t>
            </a:r>
            <a:r>
              <a:rPr lang="en-US" sz="2400" b="1" dirty="0">
                <a:latin typeface="+mj-lt"/>
                <a:cs typeface="Arial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discharge heads</a:t>
            </a:r>
            <a:r>
              <a:rPr lang="en-US" sz="2400" b="1" dirty="0">
                <a:latin typeface="+mj-lt"/>
                <a:cs typeface="Arial" pitchFamily="34" charset="0"/>
              </a:rPr>
              <a:t>, seal sections,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intake systems, gas separators</a:t>
            </a:r>
            <a:r>
              <a:rPr lang="en-US" sz="2400" b="1" dirty="0">
                <a:latin typeface="+mj-lt"/>
                <a:cs typeface="Arial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induction motors,</a:t>
            </a:r>
            <a:r>
              <a:rPr lang="en-US" sz="2400" b="1" dirty="0">
                <a:latin typeface="+mj-lt"/>
                <a:cs typeface="Arial" pitchFamily="34" charset="0"/>
              </a:rPr>
              <a:t> motor lead extension and potheads, and power cables</a:t>
            </a:r>
            <a:r>
              <a:rPr lang="en-US" sz="2400" dirty="0">
                <a:latin typeface="+mj-lt"/>
                <a:cs typeface="Arial" pitchFamily="34" charset="0"/>
              </a:rPr>
              <a:t>.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      - Industry standards or RPs do not exist on the testing of these components, to our knowledge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ISO 15551-1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62500" lnSpcReduction="20000"/>
          </a:bodyPr>
          <a:lstStyle/>
          <a:p>
            <a:pPr algn="just">
              <a:lnSpc>
                <a:spcPts val="2600"/>
              </a:lnSpc>
              <a:spcAft>
                <a:spcPts val="1200"/>
              </a:spcAft>
              <a:buFontTx/>
              <a:buNone/>
            </a:pPr>
            <a:r>
              <a:rPr lang="en-US" sz="2800" dirty="0" smtClean="0"/>
              <a:t>	This International Standard includes </a:t>
            </a:r>
            <a:r>
              <a:rPr lang="en-US" sz="2800" u="sng" dirty="0" smtClean="0"/>
              <a:t>normative annexes </a:t>
            </a:r>
            <a:r>
              <a:rPr lang="en-US" sz="2800" dirty="0" smtClean="0"/>
              <a:t>that establish requirements for: </a:t>
            </a:r>
            <a:r>
              <a:rPr lang="en-US" sz="2800" b="1" dirty="0" smtClean="0"/>
              <a:t>component design validation, application verification and functional evaluation</a:t>
            </a:r>
            <a:r>
              <a:rPr lang="en-US" sz="2800" dirty="0" smtClean="0"/>
              <a:t>.  Additionally, </a:t>
            </a:r>
            <a:r>
              <a:rPr lang="en-US" sz="2800" u="sng" dirty="0" smtClean="0"/>
              <a:t>informative annexes </a:t>
            </a:r>
            <a:r>
              <a:rPr lang="en-US" sz="2800" dirty="0" smtClean="0"/>
              <a:t>address ESP sizing, application and equipment selection guidelines, repair and reconditioning methods, system testing, analysis after use, and auxiliary equipment, surface power systems.  (installation and operation) </a:t>
            </a:r>
          </a:p>
          <a:p>
            <a:pPr algn="just">
              <a:lnSpc>
                <a:spcPts val="2600"/>
              </a:lnSpc>
              <a:spcAft>
                <a:spcPts val="1200"/>
              </a:spcAft>
              <a:buFontTx/>
              <a:buNone/>
            </a:pPr>
            <a:endParaRPr lang="en-US" sz="2800" dirty="0" smtClean="0"/>
          </a:p>
          <a:p>
            <a:pPr algn="just">
              <a:lnSpc>
                <a:spcPts val="2600"/>
              </a:lnSpc>
              <a:spcAft>
                <a:spcPts val="1200"/>
              </a:spcAft>
              <a:buFontTx/>
              <a:buNone/>
            </a:pPr>
            <a:r>
              <a:rPr lang="en-US" sz="2800" dirty="0" smtClean="0"/>
              <a:t>	Equipment </a:t>
            </a:r>
            <a:r>
              <a:rPr lang="en-US" sz="2800" u="sng" dirty="0" smtClean="0"/>
              <a:t>not covered </a:t>
            </a:r>
            <a:r>
              <a:rPr lang="en-US" sz="2800" dirty="0" smtClean="0"/>
              <a:t>by the requirements of this part of ISO 15551 includes: motor and pump shrouds, motor oil filters, electric penetrators and feed-through system, cable clamps and banding, centralizers, intake screens, by-pass tools, check and bleeder valves, component adaptors, capillary lines, and permanent magnet motors. These items may or may not be covered by other standards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48400" y="2514600"/>
            <a:ext cx="25908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API documents will be most affected by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15551?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6019800" cy="4800600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11S:</a:t>
            </a:r>
            <a:r>
              <a:rPr lang="en-US" sz="2000" dirty="0"/>
              <a:t>  RP for Operation, Maintenance and Troubleshooting of ESPs</a:t>
            </a:r>
          </a:p>
          <a:p>
            <a:pPr>
              <a:lnSpc>
                <a:spcPct val="11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11S1:</a:t>
            </a:r>
            <a:r>
              <a:rPr lang="en-US" sz="2000" b="1" dirty="0">
                <a:solidFill>
                  <a:srgbClr val="FF0000"/>
                </a:solidFill>
              </a:rPr>
              <a:t>  RP for ESP Teardown report</a:t>
            </a:r>
          </a:p>
          <a:p>
            <a:pPr>
              <a:lnSpc>
                <a:spcPct val="11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11S2:</a:t>
            </a:r>
            <a:r>
              <a:rPr lang="en-US" sz="2000" b="1" dirty="0">
                <a:solidFill>
                  <a:srgbClr val="FF0000"/>
                </a:solidFill>
              </a:rPr>
              <a:t>  RP for ESP Testing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11S3:</a:t>
            </a:r>
            <a:r>
              <a:rPr lang="en-US" sz="2000" dirty="0"/>
              <a:t>  RP for ESP Installations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11S4:</a:t>
            </a:r>
            <a:r>
              <a:rPr lang="en-US" sz="2000" dirty="0"/>
              <a:t>  RP for Sizing and Selection of ESP Installations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11S5:</a:t>
            </a:r>
            <a:r>
              <a:rPr lang="en-US" sz="2000" dirty="0"/>
              <a:t>  RP for Application of ESP Cable Systems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11S6:</a:t>
            </a:r>
            <a:r>
              <a:rPr lang="en-US" sz="2000" dirty="0"/>
              <a:t>  RP for Testing of ESP Cable</a:t>
            </a:r>
          </a:p>
          <a:p>
            <a:pPr>
              <a:lnSpc>
                <a:spcPct val="11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11S7:</a:t>
            </a:r>
            <a:r>
              <a:rPr lang="en-US" sz="2000" b="1" dirty="0">
                <a:solidFill>
                  <a:srgbClr val="FF0000"/>
                </a:solidFill>
              </a:rPr>
              <a:t>  RP on Application and Testing of ESP Seal Chamber Sections</a:t>
            </a:r>
          </a:p>
          <a:p>
            <a:pPr>
              <a:lnSpc>
                <a:spcPct val="11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11S8:</a:t>
            </a:r>
            <a:r>
              <a:rPr lang="en-US" sz="2000" b="1" dirty="0">
                <a:solidFill>
                  <a:srgbClr val="FF0000"/>
                </a:solidFill>
              </a:rPr>
              <a:t>  RP on ESP System Vibration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096000" y="2514600"/>
            <a:ext cx="2743200" cy="3124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ISO 15551-1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is envisioned to include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requirements that will make these documents outdated.  It is recommended that API postpone work on these RPs until ISO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15551-1 is complete to make the decision to adopt it 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800600" y="2667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657600" y="26670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419600" y="2667000"/>
            <a:ext cx="16764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4343400" y="2667000"/>
            <a:ext cx="18288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API work on their revisions in compliment to ISO?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recommended that the API group focus on revisions of 11S, 11S3 and 11S4.  </a:t>
            </a:r>
            <a:r>
              <a:rPr lang="en-US" sz="2400" dirty="0">
                <a:latin typeface="+mj-lt"/>
              </a:rPr>
              <a:t>Those documents can be informative references in the ISO standard and David McCalvin thinks that perhaps </a:t>
            </a:r>
            <a:r>
              <a:rPr lang="en-US" sz="2400" dirty="0" smtClean="0">
                <a:latin typeface="+mj-lt"/>
              </a:rPr>
              <a:t>ultimately, all </a:t>
            </a:r>
            <a:r>
              <a:rPr lang="en-US" sz="2400" dirty="0">
                <a:latin typeface="+mj-lt"/>
              </a:rPr>
              <a:t>three can be combined into one ISO document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u="sng" dirty="0" smtClean="0">
                <a:latin typeface="+mj-lt"/>
              </a:rPr>
              <a:t>possibly 15551-2</a:t>
            </a:r>
            <a:r>
              <a:rPr lang="en-US" sz="2400" dirty="0">
                <a:latin typeface="+mj-lt"/>
              </a:rPr>
              <a:t>: ESP Selection, Installation and Troubleshooting).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also recommended that the API group focus on cable and the revisions of 11S5 (Cable applications) and 11S6 (Cable testing).  </a:t>
            </a:r>
            <a:r>
              <a:rPr lang="en-US" sz="2400" dirty="0">
                <a:latin typeface="+mj-lt"/>
              </a:rPr>
              <a:t>This can also be made into a separate ISO document upon completion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u="sng" dirty="0" smtClean="0">
                <a:latin typeface="+mj-lt"/>
              </a:rPr>
              <a:t>possibly 15551-3</a:t>
            </a:r>
            <a:r>
              <a:rPr lang="en-US" sz="2400" dirty="0">
                <a:latin typeface="+mj-lt"/>
              </a:rPr>
              <a:t>: ESP Cable Applications and Testing</a:t>
            </a:r>
            <a:r>
              <a:rPr lang="en-US" sz="2400" dirty="0" smtClean="0">
                <a:latin typeface="+mj-lt"/>
              </a:rPr>
              <a:t>).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With this method the API and ISO sets of standards  are realized by the industry as complementary, we are working with the API team to ensure this flows smoothly.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15551-1 is proceeding quickly…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First meeting </a:t>
            </a:r>
            <a:r>
              <a:rPr lang="en-US" dirty="0" smtClean="0">
                <a:latin typeface="+mj-lt"/>
              </a:rPr>
              <a:t>was held </a:t>
            </a:r>
            <a:r>
              <a:rPr lang="en-US" dirty="0">
                <a:latin typeface="+mj-lt"/>
              </a:rPr>
              <a:t>November, 2009.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Draft on technical and user specifications </a:t>
            </a:r>
            <a:r>
              <a:rPr lang="en-US" dirty="0" smtClean="0">
                <a:latin typeface="+mj-lt"/>
              </a:rPr>
              <a:t>was targeted for January 15</a:t>
            </a:r>
            <a:r>
              <a:rPr lang="en-US" baseline="30000" dirty="0" smtClean="0">
                <a:latin typeface="+mj-lt"/>
              </a:rPr>
              <a:t>th </a:t>
            </a:r>
            <a:r>
              <a:rPr lang="en-US" dirty="0" smtClean="0">
                <a:latin typeface="+mj-lt"/>
              </a:rPr>
              <a:t>, 2010.</a:t>
            </a: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Committee met to discuss motor ratings on January </a:t>
            </a:r>
            <a:r>
              <a:rPr lang="en-US" dirty="0" smtClean="0">
                <a:latin typeface="+mj-lt"/>
              </a:rPr>
              <a:t>19</a:t>
            </a:r>
            <a:r>
              <a:rPr lang="en-US" baseline="30000" dirty="0" smtClean="0">
                <a:latin typeface="+mj-lt"/>
              </a:rPr>
              <a:t>th,</a:t>
            </a:r>
            <a:r>
              <a:rPr lang="en-US" dirty="0" smtClean="0">
                <a:latin typeface="+mj-lt"/>
              </a:rPr>
              <a:t> 2010.</a:t>
            </a: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Draft to be reviewed and expanded during next committee meeting in Aberdeen on February 13-14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At least two other meetings are scheduled in 2010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We are targeting </a:t>
            </a:r>
            <a:r>
              <a:rPr lang="en-US" u="sng" dirty="0" smtClean="0">
                <a:latin typeface="+mj-lt"/>
              </a:rPr>
              <a:t>August 2011 </a:t>
            </a:r>
            <a:r>
              <a:rPr lang="en-US" dirty="0" smtClean="0">
                <a:latin typeface="+mj-lt"/>
              </a:rPr>
              <a:t>as our first draft to CD date, this maybe a bit optimistic but tight goals keep the process moving, none of the work group members have time to waste. 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24A2EE4AEBD548958EA7AFA845FAA4" ma:contentTypeVersion="0" ma:contentTypeDescription="Create a new document." ma:contentTypeScope="" ma:versionID="59f5a4c724a9298d8e83f2164f87cb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1C5A94F-4F4E-455F-B0FF-F044F87EF7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FE46A7-A238-45A4-B365-81ACC34C1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B4861E-6A12-4CA7-A7A4-1603D0A78F48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4333</TotalTime>
  <Words>672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ISO 15551-1 ESP Systems</vt:lpstr>
      <vt:lpstr>Downhole equipment for petroleum and natural gas industries – Electric submersible pumps</vt:lpstr>
      <vt:lpstr>General Background </vt:lpstr>
      <vt:lpstr>Members of the ESP work group (16)  include representatives from:</vt:lpstr>
      <vt:lpstr>Scope of ISO 15551-1 (part 1)</vt:lpstr>
      <vt:lpstr>Scope of ISO 15551-1 (part 2)</vt:lpstr>
      <vt:lpstr>Which API documents will be most affected by  ISO 15551? </vt:lpstr>
      <vt:lpstr>How can API work on their revisions in compliment to ISO?</vt:lpstr>
      <vt:lpstr>ISO 15551-1 is proceeding quickly…</vt:lpstr>
      <vt:lpstr>…on the road towards becoming a standard</vt:lpstr>
    </vt:vector>
  </TitlesOfParts>
  <Company>ConocoPhillips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noonasg</dc:creator>
  <cp:lastModifiedBy>Roy Jazowski</cp:lastModifiedBy>
  <cp:revision>25</cp:revision>
  <dcterms:created xsi:type="dcterms:W3CDTF">2010-01-14T13:37:29Z</dcterms:created>
  <dcterms:modified xsi:type="dcterms:W3CDTF">2015-05-08T14:56:40Z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0x0101004C24A2EE4AEBD548958EA7AFA845FAA4</vt:lpwstr>
  </property>
</Properties>
</file>