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62" r:id="rId2"/>
    <p:sldId id="265" r:id="rId3"/>
    <p:sldId id="266" r:id="rId4"/>
    <p:sldId id="315" r:id="rId5"/>
    <p:sldId id="316" r:id="rId6"/>
    <p:sldId id="317" r:id="rId7"/>
    <p:sldId id="318" r:id="rId8"/>
    <p:sldId id="319" r:id="rId9"/>
    <p:sldId id="320" r:id="rId10"/>
    <p:sldId id="297" r:id="rId11"/>
    <p:sldId id="309" r:id="rId12"/>
    <p:sldId id="323" r:id="rId13"/>
    <p:sldId id="324"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82" autoAdjust="0"/>
    <p:restoredTop sz="95141" autoAdjust="0"/>
  </p:normalViewPr>
  <p:slideViewPr>
    <p:cSldViewPr>
      <p:cViewPr varScale="1">
        <p:scale>
          <a:sx n="82" d="100"/>
          <a:sy n="82" d="100"/>
        </p:scale>
        <p:origin x="13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a:t>
            </a:fld>
            <a:endParaRPr lang="en-US"/>
          </a:p>
        </p:txBody>
      </p:sp>
    </p:spTree>
    <p:extLst>
      <p:ext uri="{BB962C8B-B14F-4D97-AF65-F5344CB8AC3E}">
        <p14:creationId xmlns:p14="http://schemas.microsoft.com/office/powerpoint/2010/main" val="1877772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7</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521808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9513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10</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05151" y="76200"/>
            <a:ext cx="2310249" cy="307777"/>
          </a:xfrm>
          <a:prstGeom prst="rect">
            <a:avLst/>
          </a:prstGeom>
        </p:spPr>
        <p:txBody>
          <a:bodyPr wrap="none">
            <a:spAutoFit/>
          </a:bodyPr>
          <a:lstStyle/>
          <a:p>
            <a:pPr algn="r"/>
            <a:r>
              <a:rPr lang="en-US" sz="1400" b="0" dirty="0">
                <a:latin typeface="+mj-lt"/>
              </a:rPr>
              <a:t>omniran-19-0025-01-00TG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omniran/dcn/19/omniran-19-0024-00-00TG-april-5th-confcall-minutes.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omniran/dcn/19/omniran-19-0026-00-CQ00-multicast-and-unicast-mac-address-assignment-protocol-mumaap.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7a438c4213805967e1fcbc868fd358a7"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533523267&amp;tollFree=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standards.ieee.org/about/policies/bylaws/index.html" TargetMode="External"/><Relationship Id="rId4" Type="http://schemas.openxmlformats.org/officeDocument/2006/relationships/hyperlink" Target="http://ieee802.org/PNP/approved/IEEE_802_WG_PandP_v19.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April 26</a:t>
            </a:r>
            <a:r>
              <a:rPr lang="en-US" baseline="30000" dirty="0"/>
              <a:t>th</a:t>
            </a:r>
            <a:r>
              <a:rPr lang="en-US" dirty="0"/>
              <a:t> , 2019 Conference Call</a:t>
            </a:r>
          </a:p>
        </p:txBody>
      </p:sp>
      <p:sp>
        <p:nvSpPr>
          <p:cNvPr id="3" name="Subtitle 2"/>
          <p:cNvSpPr>
            <a:spLocks noGrp="1"/>
          </p:cNvSpPr>
          <p:nvPr>
            <p:ph type="subTitle" idx="1"/>
          </p:nvPr>
        </p:nvSpPr>
        <p:spPr/>
        <p:txBody>
          <a:bodyPr/>
          <a:lstStyle/>
          <a:p>
            <a:r>
              <a:rPr lang="en-US" dirty="0"/>
              <a:t>2019-04-26</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a:t>
            </a:r>
          </a:p>
        </p:txBody>
      </p:sp>
      <p:sp>
        <p:nvSpPr>
          <p:cNvPr id="4104" name="Rectangle 5"/>
          <p:cNvSpPr>
            <a:spLocks noGrp="1" noChangeArrowheads="1"/>
          </p:cNvSpPr>
          <p:nvPr>
            <p:ph type="body" idx="1"/>
          </p:nvPr>
        </p:nvSpPr>
        <p:spPr>
          <a:xfrm>
            <a:off x="457200" y="1524000"/>
            <a:ext cx="8229600" cy="4876800"/>
          </a:xfrm>
        </p:spPr>
        <p:txBody>
          <a:bodyPr>
            <a:normAutofit/>
          </a:bodyPr>
          <a:lstStyle/>
          <a:p>
            <a:r>
              <a:rPr lang="en-US" dirty="0"/>
              <a:t>Minutes</a:t>
            </a:r>
          </a:p>
          <a:p>
            <a:r>
              <a:rPr lang="en-US" dirty="0"/>
              <a:t>Reports</a:t>
            </a:r>
          </a:p>
          <a:p>
            <a:r>
              <a:rPr lang="en-US" dirty="0"/>
              <a:t>P802.1CQ contributions</a:t>
            </a:r>
          </a:p>
          <a:p>
            <a:r>
              <a:rPr lang="en-US" i="1" dirty="0"/>
              <a:t>Upcoming P802.1CQ conference calls</a:t>
            </a:r>
          </a:p>
          <a:p>
            <a:r>
              <a:rPr lang="en-US" dirty="0"/>
              <a:t>Next meeting</a:t>
            </a:r>
          </a:p>
          <a:p>
            <a:r>
              <a:rPr lang="en-US" dirty="0" err="1"/>
              <a:t>AoB</a:t>
            </a:r>
            <a:endParaRPr lang="en-US" dirty="0"/>
          </a:p>
        </p:txBody>
      </p:sp>
    </p:spTree>
    <p:extLst>
      <p:ext uri="{BB962C8B-B14F-4D97-AF65-F5344CB8AC3E}">
        <p14:creationId xmlns:p14="http://schemas.microsoft.com/office/powerpoint/2010/main" val="283237095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#2</a:t>
            </a:r>
          </a:p>
        </p:txBody>
      </p:sp>
      <p:sp>
        <p:nvSpPr>
          <p:cNvPr id="3" name="Content Placeholder 2"/>
          <p:cNvSpPr>
            <a:spLocks noGrp="1"/>
          </p:cNvSpPr>
          <p:nvPr>
            <p:ph idx="1"/>
          </p:nvPr>
        </p:nvSpPr>
        <p:spPr/>
        <p:txBody>
          <a:bodyPr>
            <a:normAutofit fontScale="92500"/>
          </a:bodyPr>
          <a:lstStyle/>
          <a:p>
            <a:r>
              <a:rPr lang="en-US" dirty="0"/>
              <a:t>Minutes</a:t>
            </a:r>
          </a:p>
          <a:p>
            <a:pPr lvl="1"/>
            <a:r>
              <a:rPr lang="en-US" dirty="0">
                <a:hlinkClick r:id="rId2"/>
              </a:rPr>
              <a:t>https://mentor.ieee.org/omniran/dcn/19/omniran-19-0024-00-00TG-april-5th-confcall-minutes.docx</a:t>
            </a:r>
            <a:endParaRPr lang="en-US" dirty="0"/>
          </a:p>
          <a:p>
            <a:pPr lvl="2"/>
            <a:r>
              <a:rPr lang="en-US" dirty="0"/>
              <a:t>No comments raised.</a:t>
            </a:r>
          </a:p>
          <a:p>
            <a:r>
              <a:rPr lang="en-US" dirty="0"/>
              <a:t>Reports</a:t>
            </a:r>
          </a:p>
          <a:p>
            <a:pPr lvl="1"/>
            <a:r>
              <a:rPr lang="en-US" dirty="0"/>
              <a:t>IETF DHC WG adoption of draft-</a:t>
            </a:r>
            <a:r>
              <a:rPr lang="en-US" dirty="0" err="1"/>
              <a:t>bvtm</a:t>
            </a:r>
            <a:r>
              <a:rPr lang="en-US" dirty="0"/>
              <a:t>-</a:t>
            </a:r>
            <a:r>
              <a:rPr lang="en-US" dirty="0" err="1"/>
              <a:t>dhc</a:t>
            </a:r>
            <a:r>
              <a:rPr lang="en-US" dirty="0"/>
              <a:t>-mac-assign and draft-</a:t>
            </a:r>
            <a:r>
              <a:rPr lang="en-US" dirty="0" err="1"/>
              <a:t>bernardos</a:t>
            </a:r>
            <a:r>
              <a:rPr lang="en-US" dirty="0"/>
              <a:t>-</a:t>
            </a:r>
            <a:r>
              <a:rPr lang="en-US" dirty="0" err="1"/>
              <a:t>dhc</a:t>
            </a:r>
            <a:r>
              <a:rPr lang="en-US" dirty="0"/>
              <a:t>-slap-quadrant</a:t>
            </a:r>
          </a:p>
          <a:p>
            <a:pPr lvl="1"/>
            <a:r>
              <a:rPr lang="en-US" dirty="0"/>
              <a:t>P802.1CF publication editing started</a:t>
            </a:r>
          </a:p>
          <a:p>
            <a:pPr lvl="2"/>
            <a:r>
              <a:rPr lang="en-US" dirty="0"/>
              <a:t>Planned publication date: May 21</a:t>
            </a:r>
            <a:r>
              <a:rPr lang="en-US" baseline="30000" dirty="0"/>
              <a:t>st</a:t>
            </a:r>
            <a:r>
              <a:rPr lang="en-US" dirty="0"/>
              <a:t> </a:t>
            </a:r>
          </a:p>
          <a:p>
            <a:pPr marL="0" indent="0">
              <a:buNone/>
            </a:pPr>
            <a:endParaRPr lang="en-US" dirty="0"/>
          </a:p>
          <a:p>
            <a:pPr marL="0" indent="0">
              <a:buNone/>
            </a:pPr>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4226266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#3</a:t>
            </a:r>
          </a:p>
        </p:txBody>
      </p:sp>
      <p:sp>
        <p:nvSpPr>
          <p:cNvPr id="3" name="Content Placeholder 2"/>
          <p:cNvSpPr>
            <a:spLocks noGrp="1"/>
          </p:cNvSpPr>
          <p:nvPr>
            <p:ph idx="1"/>
          </p:nvPr>
        </p:nvSpPr>
        <p:spPr>
          <a:xfrm>
            <a:off x="457200" y="1295400"/>
            <a:ext cx="8229600" cy="5181600"/>
          </a:xfrm>
        </p:spPr>
        <p:txBody>
          <a:bodyPr>
            <a:normAutofit fontScale="92500" lnSpcReduction="10000"/>
          </a:bodyPr>
          <a:lstStyle/>
          <a:p>
            <a:r>
              <a:rPr lang="en-US" dirty="0"/>
              <a:t>P802.1CQ contributions</a:t>
            </a:r>
          </a:p>
          <a:p>
            <a:pPr lvl="1"/>
            <a:r>
              <a:rPr lang="en-US" dirty="0">
                <a:hlinkClick r:id="rId2"/>
              </a:rPr>
              <a:t>https://mentor.ieee.org/omniran/dcn/19/omniran-19-0026-00-CQ00-multicast-and-unicast-mac-address-assignment-protocol-mumaap.pdf</a:t>
            </a:r>
            <a:endParaRPr lang="en-US" dirty="0"/>
          </a:p>
          <a:p>
            <a:pPr lvl="1"/>
            <a:r>
              <a:rPr lang="en-US" dirty="0"/>
              <a:t>Antonio presented his proposal.</a:t>
            </a:r>
          </a:p>
          <a:p>
            <a:pPr lvl="1"/>
            <a:r>
              <a:rPr lang="en-US" dirty="0"/>
              <a:t>Proposal requires further review and discussions for acceptance and adoption</a:t>
            </a:r>
          </a:p>
          <a:p>
            <a:pPr lvl="1"/>
            <a:r>
              <a:rPr lang="en-US" dirty="0"/>
              <a:t>Sharing with IEEE 1722 will happen after a response of IEEE 1722 to the liaison send out after the March plenary meeting.</a:t>
            </a:r>
          </a:p>
          <a:p>
            <a:pPr lvl="1"/>
            <a:r>
              <a:rPr lang="en-US" dirty="0"/>
              <a:t>Roger volunteered to analyze proposal regarding proposed </a:t>
            </a:r>
            <a:r>
              <a:rPr lang="en-US" dirty="0" err="1"/>
              <a:t>ToC</a:t>
            </a:r>
            <a:r>
              <a:rPr lang="en-US" dirty="0"/>
              <a:t> and sections still demanding input.</a:t>
            </a:r>
          </a:p>
          <a:p>
            <a:pPr lvl="2"/>
            <a:endParaRPr lang="en-US" dirty="0"/>
          </a:p>
          <a:p>
            <a:pPr lvl="1"/>
            <a:endParaRPr lang="en-US" dirty="0"/>
          </a:p>
        </p:txBody>
      </p:sp>
    </p:spTree>
    <p:extLst>
      <p:ext uri="{BB962C8B-B14F-4D97-AF65-F5344CB8AC3E}">
        <p14:creationId xmlns:p14="http://schemas.microsoft.com/office/powerpoint/2010/main" val="4008895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#4</a:t>
            </a:r>
          </a:p>
        </p:txBody>
      </p:sp>
      <p:sp>
        <p:nvSpPr>
          <p:cNvPr id="3" name="Content Placeholder 2"/>
          <p:cNvSpPr>
            <a:spLocks noGrp="1"/>
          </p:cNvSpPr>
          <p:nvPr>
            <p:ph idx="1"/>
          </p:nvPr>
        </p:nvSpPr>
        <p:spPr>
          <a:xfrm>
            <a:off x="457200" y="1600200"/>
            <a:ext cx="8229600" cy="4876800"/>
          </a:xfrm>
        </p:spPr>
        <p:txBody>
          <a:bodyPr>
            <a:normAutofit fontScale="92500" lnSpcReduction="20000"/>
          </a:bodyPr>
          <a:lstStyle/>
          <a:p>
            <a:r>
              <a:rPr lang="en-US" dirty="0"/>
              <a:t>Upcoming P802.1CQ conference calls</a:t>
            </a:r>
          </a:p>
          <a:p>
            <a:pPr lvl="1"/>
            <a:r>
              <a:rPr lang="en-US" dirty="0"/>
              <a:t>May 31</a:t>
            </a:r>
            <a:r>
              <a:rPr lang="en-US" baseline="30000" dirty="0"/>
              <a:t>st</a:t>
            </a:r>
            <a:r>
              <a:rPr lang="en-US" dirty="0"/>
              <a:t>, 09:00 AM ET, 90 min</a:t>
            </a:r>
          </a:p>
          <a:p>
            <a:pPr lvl="1"/>
            <a:r>
              <a:rPr lang="en-US" dirty="0"/>
              <a:t>June 28</a:t>
            </a:r>
            <a:r>
              <a:rPr lang="en-US" baseline="30000" dirty="0"/>
              <a:t>th</a:t>
            </a:r>
            <a:r>
              <a:rPr lang="en-US" dirty="0"/>
              <a:t>, 09:00 AM ET, 90 min</a:t>
            </a:r>
          </a:p>
          <a:p>
            <a:pPr lvl="1"/>
            <a:endParaRPr lang="en-US" dirty="0"/>
          </a:p>
          <a:p>
            <a:r>
              <a:rPr lang="en-US" dirty="0"/>
              <a:t>Next meeting</a:t>
            </a:r>
          </a:p>
          <a:p>
            <a:pPr lvl="1"/>
            <a:r>
              <a:rPr lang="en-US" dirty="0"/>
              <a:t>May 31</a:t>
            </a:r>
            <a:r>
              <a:rPr lang="en-US" baseline="30000" dirty="0"/>
              <a:t>st</a:t>
            </a:r>
            <a:r>
              <a:rPr lang="en-US" dirty="0"/>
              <a:t>, 09:00 AM ET</a:t>
            </a:r>
          </a:p>
          <a:p>
            <a:pPr lvl="1"/>
            <a:endParaRPr lang="en-US" dirty="0"/>
          </a:p>
          <a:p>
            <a:r>
              <a:rPr lang="en-US" dirty="0"/>
              <a:t>AOB</a:t>
            </a:r>
          </a:p>
          <a:p>
            <a:pPr lvl="1"/>
            <a:r>
              <a:rPr lang="en-US" dirty="0"/>
              <a:t>Nothing else brought up.</a:t>
            </a:r>
          </a:p>
          <a:p>
            <a:pPr lvl="1"/>
            <a:endParaRPr lang="en-US" dirty="0"/>
          </a:p>
          <a:p>
            <a:pPr marL="0" indent="0">
              <a:buNone/>
            </a:pPr>
            <a:r>
              <a:rPr lang="en-US" dirty="0"/>
              <a:t>Adjourned by chair at 10:00 AM ET.</a:t>
            </a:r>
          </a:p>
        </p:txBody>
      </p:sp>
    </p:spTree>
    <p:extLst>
      <p:ext uri="{BB962C8B-B14F-4D97-AF65-F5344CB8AC3E}">
        <p14:creationId xmlns:p14="http://schemas.microsoft.com/office/powerpoint/2010/main" val="3550042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Conference Call</a:t>
            </a:r>
          </a:p>
        </p:txBody>
      </p:sp>
      <p:sp>
        <p:nvSpPr>
          <p:cNvPr id="3078" name="Rectangle 3"/>
          <p:cNvSpPr>
            <a:spLocks noGrp="1" noChangeArrowheads="1"/>
          </p:cNvSpPr>
          <p:nvPr>
            <p:ph type="body" idx="1"/>
          </p:nvPr>
        </p:nvSpPr>
        <p:spPr/>
        <p:txBody>
          <a:bodyPr>
            <a:normAutofit fontScale="62500" lnSpcReduction="20000"/>
          </a:bodyPr>
          <a:lstStyle/>
          <a:p>
            <a:r>
              <a:rPr lang="en-GB" dirty="0"/>
              <a:t>Friday, April 26th </a:t>
            </a:r>
            <a:r>
              <a:rPr lang="en-US" dirty="0"/>
              <a:t>, 2019 at 09:00-10:30am ET</a:t>
            </a:r>
          </a:p>
          <a:p>
            <a:endParaRPr lang="en-US" dirty="0"/>
          </a:p>
          <a:p>
            <a:r>
              <a:rPr lang="en-US" dirty="0"/>
              <a:t>Join WebEx meeting</a:t>
            </a:r>
          </a:p>
          <a:p>
            <a:pPr lvl="1"/>
            <a:r>
              <a:rPr lang="en-US" dirty="0">
                <a:hlinkClick r:id="rId3"/>
              </a:rPr>
              <a:t>https://nokiameetings.webex.com/nokiameetings/j.php?MTID=m7a438c4213805967e1fcbc868fd358a7</a:t>
            </a:r>
            <a:endParaRPr lang="en-US" dirty="0"/>
          </a:p>
          <a:p>
            <a:pPr lvl="1"/>
            <a:r>
              <a:rPr lang="en-US" dirty="0"/>
              <a:t>Meeting number: 958 522 495  </a:t>
            </a:r>
          </a:p>
          <a:p>
            <a:pPr lvl="1"/>
            <a:r>
              <a:rPr lang="en-US" dirty="0"/>
              <a:t>Meeting password: OmniRAN</a:t>
            </a:r>
          </a:p>
          <a:p>
            <a:pPr lvl="1"/>
            <a:endParaRPr lang="en-US" dirty="0"/>
          </a:p>
          <a:p>
            <a:r>
              <a:rPr lang="en-US" dirty="0"/>
              <a:t>Join by phone </a:t>
            </a:r>
          </a:p>
          <a:p>
            <a:pPr lvl="1"/>
            <a:r>
              <a:rPr lang="en-US" dirty="0"/>
              <a:t>+1 972 445 9814 US Dallas </a:t>
            </a:r>
          </a:p>
          <a:p>
            <a:pPr lvl="1"/>
            <a:r>
              <a:rPr lang="en-US" dirty="0"/>
              <a:t>+44 2036087616 UK London </a:t>
            </a:r>
          </a:p>
          <a:p>
            <a:pPr lvl="1"/>
            <a:r>
              <a:rPr lang="en-US" dirty="0"/>
              <a:t>+86 1084056120, +86 1058965333 China Beijing</a:t>
            </a:r>
          </a:p>
          <a:p>
            <a:pPr lvl="1"/>
            <a:r>
              <a:rPr lang="en-US" dirty="0"/>
              <a:t>Access code: 958 522 495  </a:t>
            </a:r>
          </a:p>
          <a:p>
            <a:pPr lvl="1"/>
            <a:r>
              <a:rPr lang="en-US" dirty="0"/>
              <a:t>Global call-in numbers</a:t>
            </a:r>
          </a:p>
          <a:p>
            <a:pPr lvl="2"/>
            <a:r>
              <a:rPr lang="en-US" dirty="0">
                <a:hlinkClick r:id="rId4"/>
              </a:rPr>
              <a:t>https://nokiameetings.webex.com/nokiameetings/globalcallin.php?serviceType=MC&amp;ED=533523267&amp;tollFree=0</a:t>
            </a:r>
            <a:endParaRPr lang="en-US" dirty="0"/>
          </a:p>
        </p:txBody>
      </p:sp>
      <p:sp>
        <p:nvSpPr>
          <p:cNvPr id="3" name="Rectangle 2">
            <a:extLst>
              <a:ext uri="{FF2B5EF4-FFF2-40B4-BE49-F238E27FC236}">
                <a16:creationId xmlns:a16="http://schemas.microsoft.com/office/drawing/2014/main" id="{B514501E-FFB1-40E4-991C-924835E900F3}"/>
              </a:ext>
            </a:extLst>
          </p:cNvPr>
          <p:cNvSpPr>
            <a:spLocks noChangeArrowheads="1"/>
          </p:cNvSpPr>
          <p:nvPr/>
        </p:nvSpPr>
        <p:spPr bwMode="auto">
          <a:xfrm>
            <a:off x="0" y="105489"/>
            <a:ext cx="219932"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Arial Unicode MS"/>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p>
        </p:txBody>
      </p:sp>
      <p:sp>
        <p:nvSpPr>
          <p:cNvPr id="4104" name="Rectangle 5"/>
          <p:cNvSpPr>
            <a:spLocks noGrp="1" noChangeArrowheads="1"/>
          </p:cNvSpPr>
          <p:nvPr>
            <p:ph type="body" idx="1"/>
          </p:nvPr>
        </p:nvSpPr>
        <p:spPr/>
        <p:txBody>
          <a:bodyPr>
            <a:normAutofit/>
          </a:bodyPr>
          <a:lstStyle/>
          <a:p>
            <a:r>
              <a:rPr lang="en-US" dirty="0"/>
              <a:t>Minutes</a:t>
            </a:r>
          </a:p>
          <a:p>
            <a:r>
              <a:rPr lang="en-US" dirty="0"/>
              <a:t>Reports</a:t>
            </a:r>
          </a:p>
          <a:p>
            <a:r>
              <a:rPr lang="en-US" dirty="0"/>
              <a:t>P802.1CQ contributions</a:t>
            </a:r>
          </a:p>
          <a:p>
            <a:r>
              <a:rPr lang="en-US" dirty="0"/>
              <a:t>Plan for interim meeting</a:t>
            </a:r>
          </a:p>
          <a:p>
            <a:r>
              <a:rPr lang="en-US" dirty="0"/>
              <a:t>Next meeting</a:t>
            </a:r>
          </a:p>
          <a:p>
            <a:r>
              <a:rPr lang="en-US" dirty="0" err="1"/>
              <a:t>AoB</a:t>
            </a:r>
            <a:endParaRPr lang="en-US"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a:t>Participants </a:t>
            </a:r>
            <a:r>
              <a:rPr lang="en-US" altLang="en-US" u="sng"/>
              <a:t>shall</a:t>
            </a:r>
            <a:r>
              <a:rPr lang="en-US" altLang="en-US"/>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a:br>
            <a:endParaRPr lang="en-US" altLang="en-US"/>
          </a:p>
          <a:p>
            <a:r>
              <a:rPr lang="en-US" altLang="en-US"/>
              <a:t>Participants </a:t>
            </a:r>
            <a:r>
              <a:rPr lang="en-US" altLang="en-US" u="sng"/>
              <a:t>should</a:t>
            </a:r>
            <a:r>
              <a:rPr lang="en-US" altLang="en-US"/>
              <a:t> inform the IEEE (or cause the IEEE to be informed) of the identity of any other holders of potential Essential Patent Claims</a:t>
            </a:r>
            <a:br>
              <a:rPr lang="en-US" altLang="en-US"/>
            </a:br>
            <a:endParaRPr lang="en-US" altLang="en-US"/>
          </a:p>
          <a:p>
            <a:pPr marL="0" indent="0">
              <a:buNone/>
            </a:pPr>
            <a:r>
              <a:rPr lang="en-US" altLang="en-US" sz="4100"/>
              <a:t>Early identification of holders of potential Essential Patent Claims is encouraged</a:t>
            </a:r>
          </a:p>
        </p:txBody>
      </p:sp>
    </p:spTree>
    <p:extLst>
      <p:ext uri="{BB962C8B-B14F-4D97-AF65-F5344CB8AC3E}">
        <p14:creationId xmlns:p14="http://schemas.microsoft.com/office/powerpoint/2010/main" val="3856850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a:t>Cause an LOA to be submitted to the IEEE-SA (patcom@ieee.org); or</a:t>
            </a:r>
          </a:p>
          <a:p>
            <a:pPr lvl="1">
              <a:lnSpc>
                <a:spcPct val="110000"/>
              </a:lnSpc>
              <a:spcBef>
                <a:spcPts val="1200"/>
              </a:spcBef>
            </a:pPr>
            <a:r>
              <a:rPr lang="en-US" altLang="en-US"/>
              <a:t>Provide the chair of this group with the identity of the holder(s) of any and all such claims as soon as possible; or</a:t>
            </a:r>
          </a:p>
          <a:p>
            <a:pPr lvl="1">
              <a:lnSpc>
                <a:spcPct val="110000"/>
              </a:lnSpc>
              <a:spcBef>
                <a:spcPts val="1200"/>
              </a:spcBef>
            </a:pPr>
            <a:r>
              <a:rPr lang="en-US" altLang="en-US"/>
              <a:t>Speak up now and respond to this Call for Potentially Essential Patents</a:t>
            </a:r>
          </a:p>
          <a:p>
            <a:pPr>
              <a:lnSpc>
                <a:spcPct val="110000"/>
              </a:lnSpc>
              <a:spcBef>
                <a:spcPts val="1200"/>
              </a:spcBef>
            </a:pPr>
            <a:r>
              <a:rPr lang="en-US" altLang="en-US"/>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3497563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a:t>All IEEE-SA standards meetings shall be conducted in compliance with all applicable laws, including antitrust and competition laws. </a:t>
            </a:r>
          </a:p>
          <a:p>
            <a:pPr lvl="1">
              <a:lnSpc>
                <a:spcPct val="110000"/>
              </a:lnSpc>
              <a:spcBef>
                <a:spcPts val="600"/>
              </a:spcBef>
            </a:pPr>
            <a:r>
              <a:rPr lang="en-US" altLang="en-US"/>
              <a:t>Don’t discuss the interpretation, validity, or essentiality of patents/patent claims. </a:t>
            </a:r>
          </a:p>
          <a:p>
            <a:pPr lvl="1">
              <a:lnSpc>
                <a:spcPct val="110000"/>
              </a:lnSpc>
              <a:spcBef>
                <a:spcPts val="600"/>
              </a:spcBef>
            </a:pPr>
            <a:r>
              <a:rPr lang="en-US" altLang="en-US"/>
              <a:t>Don’t discuss specific license rates, terms, or conditions.</a:t>
            </a:r>
          </a:p>
          <a:p>
            <a:pPr lvl="2">
              <a:lnSpc>
                <a:spcPct val="110000"/>
              </a:lnSpc>
              <a:spcBef>
                <a:spcPts val="600"/>
              </a:spcBef>
            </a:pPr>
            <a:r>
              <a:rPr lang="en-US" altLang="en-US"/>
              <a:t>Relative costs of different technical approaches that include relative costs of patent licensing terms may be discussed in standards development meetings. </a:t>
            </a:r>
          </a:p>
          <a:p>
            <a:pPr lvl="3">
              <a:lnSpc>
                <a:spcPct val="110000"/>
              </a:lnSpc>
              <a:spcBef>
                <a:spcPts val="600"/>
              </a:spcBef>
            </a:pPr>
            <a:r>
              <a:rPr lang="en-GB" altLang="en-US"/>
              <a:t>Technical considerations remain the primary focus</a:t>
            </a:r>
            <a:endParaRPr lang="en-US" altLang="en-US"/>
          </a:p>
          <a:p>
            <a:pPr lvl="1">
              <a:lnSpc>
                <a:spcPct val="110000"/>
              </a:lnSpc>
              <a:spcBef>
                <a:spcPts val="600"/>
              </a:spcBef>
            </a:pPr>
            <a:r>
              <a:rPr lang="en-US" altLang="en-US"/>
              <a:t>Don’t discuss or engage in the fixing of product prices, allocation of customers, or division of sales markets.</a:t>
            </a:r>
          </a:p>
          <a:p>
            <a:pPr lvl="1">
              <a:lnSpc>
                <a:spcPct val="110000"/>
              </a:lnSpc>
              <a:spcBef>
                <a:spcPts val="600"/>
              </a:spcBef>
            </a:pPr>
            <a:r>
              <a:rPr lang="en-US" altLang="en-US"/>
              <a:t>Don’t discuss the status or substance of ongoing or threatened litigation.</a:t>
            </a:r>
          </a:p>
          <a:p>
            <a:pPr lvl="1">
              <a:lnSpc>
                <a:spcPct val="110000"/>
              </a:lnSpc>
              <a:spcBef>
                <a:spcPts val="600"/>
              </a:spcBef>
            </a:pPr>
            <a:r>
              <a:rPr lang="en-US" altLang="en-US"/>
              <a:t>Don’t be silent if inappropriate topics are discussed … do formally object.</a:t>
            </a:r>
          </a:p>
          <a:p>
            <a:pPr lvl="1">
              <a:lnSpc>
                <a:spcPct val="110000"/>
              </a:lnSpc>
              <a:spcBef>
                <a:spcPts val="600"/>
              </a:spcBef>
            </a:pPr>
            <a:endParaRPr lang="en-US" altLang="en-US"/>
          </a:p>
          <a:p>
            <a:pPr>
              <a:lnSpc>
                <a:spcPct val="110000"/>
              </a:lnSpc>
              <a:spcBef>
                <a:spcPts val="600"/>
              </a:spcBef>
            </a:pPr>
            <a:r>
              <a:rPr lang="en-US" altLang="en-US"/>
              <a:t>For more details, see IEEE-SA Standards Board Operations Manual, clause 5.3.10 and Antitrust and Competition Policy: </a:t>
            </a:r>
            <a:br>
              <a:rPr lang="en-US" altLang="en-US"/>
            </a:br>
            <a:r>
              <a:rPr lang="en-US" altLang="en-US"/>
              <a:t>What You Need to Know at </a:t>
            </a:r>
            <a:r>
              <a:rPr lang="en-US" altLang="en-US">
                <a:hlinkClick r:id="rId2"/>
              </a:rPr>
              <a:t>http://standards.ieee.org/develop/policies/antitrust.pdf</a:t>
            </a:r>
            <a:endParaRPr lang="en-US" altLang="en-US"/>
          </a:p>
          <a:p>
            <a:endParaRPr lang="en-US" altLang="en-US"/>
          </a:p>
        </p:txBody>
      </p:sp>
    </p:spTree>
    <p:extLst>
      <p:ext uri="{BB962C8B-B14F-4D97-AF65-F5344CB8AC3E}">
        <p14:creationId xmlns:p14="http://schemas.microsoft.com/office/powerpoint/2010/main" val="1343510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a:t>Patent-related information</a:t>
            </a:r>
            <a:endParaRPr lang="en-US" altLang="en-US"/>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a:t>The patent policy and the procedures used to execute that policy are documented in the:</a:t>
            </a:r>
          </a:p>
          <a:p>
            <a:endParaRPr lang="en-US" altLang="en-US"/>
          </a:p>
          <a:p>
            <a:pPr lvl="1"/>
            <a:r>
              <a:rPr lang="en-US" altLang="en-US"/>
              <a:t>IEEE-SA Standards Board Bylaws </a:t>
            </a:r>
            <a:r>
              <a:rPr lang="en-US" altLang="en-US" sz="2600">
                <a:hlinkClick r:id="rId3"/>
              </a:rPr>
              <a:t>http://standards.ieee.org/develop/policies/bylaws/sect6-7.html#6</a:t>
            </a:r>
            <a:br>
              <a:rPr lang="en-US" altLang="en-US" sz="2600"/>
            </a:br>
            <a:endParaRPr lang="en-US" altLang="en-US" sz="2600"/>
          </a:p>
          <a:p>
            <a:pPr lvl="1"/>
            <a:r>
              <a:rPr lang="en-US" altLang="en-US"/>
              <a:t>IEEE-SA Standards Board Operations Manual </a:t>
            </a:r>
            <a:r>
              <a:rPr lang="en-US" altLang="en-US" sz="2600">
                <a:hlinkClick r:id="rId4"/>
              </a:rPr>
              <a:t>http://standards.ieee.org/develop/policies/opman/sect6.html#6.3</a:t>
            </a:r>
            <a:endParaRPr lang="en-US" altLang="en-US" sz="2600"/>
          </a:p>
          <a:p>
            <a:endParaRPr lang="en-US" altLang="en-US"/>
          </a:p>
          <a:p>
            <a:r>
              <a:rPr lang="en-US" altLang="en-US"/>
              <a:t>Material about the patent policy is available at </a:t>
            </a:r>
            <a:r>
              <a:rPr lang="en-US" altLang="en-US" sz="2600">
                <a:hlinkClick r:id="rId5"/>
              </a:rPr>
              <a:t>http://standards.ieee.org/about/sasb/patcom/materials.html</a:t>
            </a:r>
            <a:br>
              <a:rPr lang="en-US" altLang="en-US"/>
            </a:br>
            <a:endParaRPr lang="en-US" altLang="en-US"/>
          </a:p>
          <a:p>
            <a:r>
              <a:rPr lang="en-US" altLang="en-US" sz="4000"/>
              <a:t>If you have questions, contact the IEEE-SA Standards Board Patent Committee Administrator at </a:t>
            </a:r>
            <a:r>
              <a:rPr lang="en-US" altLang="en-US" sz="4000">
                <a:hlinkClick r:id="rId6"/>
              </a:rPr>
              <a:t>patcom@ieee.org</a:t>
            </a:r>
            <a:endParaRPr lang="en-US" altLang="en-US" sz="400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268786514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a:rPr>
              <a:t>https://standards.ieee.org/about/policies/bylaws/index.html</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26150864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a:t>Business #1</a:t>
            </a:r>
          </a:p>
        </p:txBody>
      </p:sp>
      <p:sp>
        <p:nvSpPr>
          <p:cNvPr id="3" name="Content Placeholder 2"/>
          <p:cNvSpPr>
            <a:spLocks noGrp="1"/>
          </p:cNvSpPr>
          <p:nvPr>
            <p:ph idx="1"/>
          </p:nvPr>
        </p:nvSpPr>
        <p:spPr>
          <a:xfrm>
            <a:off x="457200" y="979170"/>
            <a:ext cx="8229600" cy="2983230"/>
          </a:xfrm>
        </p:spPr>
        <p:txBody>
          <a:bodyPr>
            <a:normAutofit/>
          </a:bodyPr>
          <a:lstStyle/>
          <a:p>
            <a:r>
              <a:rPr lang="en-GB" sz="2400" dirty="0"/>
              <a:t>Call Meeting to Order</a:t>
            </a:r>
          </a:p>
          <a:p>
            <a:pPr lvl="1"/>
            <a:r>
              <a:rPr lang="en-GB" sz="2000" dirty="0"/>
              <a:t>Chair called meeting to order at 09:00 AM ET</a:t>
            </a:r>
          </a:p>
          <a:p>
            <a:r>
              <a:rPr lang="en-GB" sz="2400" dirty="0"/>
              <a:t>Minutes taker:</a:t>
            </a:r>
          </a:p>
          <a:p>
            <a:pPr lvl="1"/>
            <a:r>
              <a:rPr lang="en-GB" sz="2000" dirty="0"/>
              <a:t>Roger is taking notes.</a:t>
            </a:r>
          </a:p>
          <a:p>
            <a:r>
              <a:rPr lang="en-GB" sz="2400" dirty="0"/>
              <a:t>Mandatory slides</a:t>
            </a:r>
          </a:p>
          <a:p>
            <a:pPr lvl="1"/>
            <a:r>
              <a:rPr lang="en-GB" sz="2000" dirty="0"/>
              <a:t>Mandatory slides were presented, no announcements came up.</a:t>
            </a:r>
          </a:p>
          <a:p>
            <a:r>
              <a:rPr lang="en-GB" sz="2400" dirty="0"/>
              <a:t>Roll Call</a:t>
            </a:r>
          </a:p>
          <a:p>
            <a:endParaRPr lang="en-US" dirty="0"/>
          </a:p>
        </p:txBody>
      </p:sp>
      <p:graphicFrame>
        <p:nvGraphicFramePr>
          <p:cNvPr id="5" name="Table 4">
            <a:extLst>
              <a:ext uri="{FF2B5EF4-FFF2-40B4-BE49-F238E27FC236}">
                <a16:creationId xmlns:a16="http://schemas.microsoft.com/office/drawing/2014/main" id="{4F3217D8-20DC-47C7-9CD9-E0A98BA356D9}"/>
              </a:ext>
            </a:extLst>
          </p:cNvPr>
          <p:cNvGraphicFramePr>
            <a:graphicFrameLocks noGrp="1"/>
          </p:cNvGraphicFramePr>
          <p:nvPr>
            <p:extLst>
              <p:ext uri="{D42A27DB-BD31-4B8C-83A1-F6EECF244321}">
                <p14:modId xmlns:p14="http://schemas.microsoft.com/office/powerpoint/2010/main" val="4285464875"/>
              </p:ext>
            </p:extLst>
          </p:nvPr>
        </p:nvGraphicFramePr>
        <p:xfrm>
          <a:off x="914400" y="3810000"/>
          <a:ext cx="7620001" cy="21336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solidFill>
                            <a:schemeClr val="bg1"/>
                          </a:solidFill>
                        </a:rPr>
                        <a:t>Name</a:t>
                      </a:r>
                    </a:p>
                  </a:txBody>
                  <a:tcPr/>
                </a:tc>
                <a:tc>
                  <a:txBody>
                    <a:bodyPr/>
                    <a:lstStyle/>
                    <a:p>
                      <a:r>
                        <a:rPr lang="en-US" sz="1400" dirty="0">
                          <a:solidFill>
                            <a:schemeClr val="bg1"/>
                          </a:solidFill>
                        </a:rPr>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1"/>
                  </a:ext>
                </a:extLst>
              </a:tr>
              <a:tr h="292100">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tx1"/>
                          </a:solidFill>
                          <a:effectLst/>
                          <a:latin typeface="+mn-lt"/>
                        </a:rPr>
                        <a:t>Antonio de la Oliva</a:t>
                      </a:r>
                    </a:p>
                  </a:txBody>
                  <a:tcPr marL="73025" marR="73025" marT="0" marB="0" anchor="ct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tx1"/>
                          </a:solidFill>
                          <a:effectLst/>
                          <a:latin typeface="+mn-lt"/>
                        </a:rPr>
                        <a:t>UC3M</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2"/>
                  </a:ext>
                </a:extLst>
              </a:tr>
              <a:tr h="292100">
                <a:tc>
                  <a:txBody>
                    <a:bodyPr/>
                    <a:lstStyle/>
                    <a:p>
                      <a:pPr algn="just">
                        <a:spcAft>
                          <a:spcPts val="300"/>
                        </a:spcAft>
                      </a:pPr>
                      <a:r>
                        <a:rPr lang="en-US" sz="1400" dirty="0">
                          <a:solidFill>
                            <a:schemeClr val="tx1"/>
                          </a:solidFill>
                          <a:effectLst/>
                          <a:latin typeface="+mn-lt"/>
                        </a:rPr>
                        <a:t>Roger Marks</a:t>
                      </a:r>
                    </a:p>
                  </a:txBody>
                  <a:tcPr marL="73025" marR="73025" marT="0" marB="0" anchor="ct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err="1">
                          <a:solidFill>
                            <a:schemeClr val="tx1"/>
                          </a:solidFill>
                          <a:effectLst/>
                          <a:latin typeface="+mn-lt"/>
                        </a:rPr>
                        <a:t>EthAirNet</a:t>
                      </a:r>
                      <a:r>
                        <a:rPr lang="en-US" sz="1400" dirty="0">
                          <a:solidFill>
                            <a:schemeClr val="tx1"/>
                          </a:solidFill>
                          <a:effectLst/>
                          <a:latin typeface="+mn-lt"/>
                        </a:rPr>
                        <a:t> Assoc.</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dirty="0">
                          <a:solidFill>
                            <a:schemeClr val="tx1"/>
                          </a:solidFill>
                          <a:effectLst/>
                          <a:latin typeface="+mn-lt"/>
                        </a:rPr>
                        <a:t>Stephen McCann</a:t>
                      </a:r>
                    </a:p>
                  </a:txBody>
                  <a:tcPr marL="73025" marR="73025" marT="0" marB="0" anchor="ctr"/>
                </a:tc>
                <a:tc>
                  <a:txBody>
                    <a:bodyPr/>
                    <a:lstStyle/>
                    <a:p>
                      <a:pPr algn="just">
                        <a:spcAft>
                          <a:spcPts val="300"/>
                        </a:spcAft>
                      </a:pPr>
                      <a:r>
                        <a:rPr lang="en-US" sz="1400" dirty="0">
                          <a:solidFill>
                            <a:schemeClr val="tx1"/>
                          </a:solidFill>
                          <a:effectLst/>
                          <a:latin typeface="+mn-lt"/>
                        </a:rPr>
                        <a:t>Blackberry</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dirty="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3858499741"/>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3581377084"/>
                  </a:ext>
                </a:extLst>
              </a:tr>
            </a:tbl>
          </a:graphicData>
        </a:graphic>
      </p:graphicFrame>
    </p:spTree>
    <p:extLst>
      <p:ext uri="{BB962C8B-B14F-4D97-AF65-F5344CB8AC3E}">
        <p14:creationId xmlns:p14="http://schemas.microsoft.com/office/powerpoint/2010/main" val="2339049820"/>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3531</TotalTime>
  <Words>1054</Words>
  <Application>Microsoft Office PowerPoint</Application>
  <PresentationFormat>On-screen Show (4:3)</PresentationFormat>
  <Paragraphs>138</Paragraphs>
  <Slides>13</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ＭＳ Ｐゴシック</vt:lpstr>
      <vt:lpstr>Arial</vt:lpstr>
      <vt:lpstr>Arial Unicode MS</vt:lpstr>
      <vt:lpstr>Helvetica</vt:lpstr>
      <vt:lpstr>Times</vt:lpstr>
      <vt:lpstr>Times New Roman</vt:lpstr>
      <vt:lpstr>Template</vt:lpstr>
      <vt:lpstr>IEEE 802.1 OmniRAN TG April 26th , 2019 Conference Call</vt:lpstr>
      <vt:lpstr>Conference Call</vt:lpstr>
      <vt:lpstr>Agenda proposal</vt:lpstr>
      <vt:lpstr>Participants have a duty to inform the IEEE</vt:lpstr>
      <vt:lpstr>Ways to inform IEEE</vt:lpstr>
      <vt:lpstr>Other guidelines for IEEE WG meetings</vt:lpstr>
      <vt:lpstr>Patent-related information</vt:lpstr>
      <vt:lpstr>Participation in IEEE 802 Meetings</vt:lpstr>
      <vt:lpstr>Business #1</vt:lpstr>
      <vt:lpstr>Agenda</vt:lpstr>
      <vt:lpstr>Business #2</vt:lpstr>
      <vt:lpstr>Business #3</vt:lpstr>
      <vt:lpstr>Business #4</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535</cp:revision>
  <cp:lastPrinted>1998-02-10T13:28:06Z</cp:lastPrinted>
  <dcterms:created xsi:type="dcterms:W3CDTF">2011-12-30T17:06:23Z</dcterms:created>
  <dcterms:modified xsi:type="dcterms:W3CDTF">2019-04-28T19:55:11Z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1aa2129-79ec-42c0-bfac-e5b7a0374572_Enabled">
    <vt:lpwstr>True</vt:lpwstr>
  </property>
  <property fmtid="{D5CDD505-2E9C-101B-9397-08002B2CF9AE}" pid="3" name="MSIP_Label_b1aa2129-79ec-42c0-bfac-e5b7a0374572_SiteId">
    <vt:lpwstr>5d471751-9675-428d-917b-70f44f9630b0</vt:lpwstr>
  </property>
  <property fmtid="{D5CDD505-2E9C-101B-9397-08002B2CF9AE}" pid="4" name="MSIP_Label_b1aa2129-79ec-42c0-bfac-e5b7a0374572_Ref">
    <vt:lpwstr>https://api.informationprotection.azure.com/api/5d471751-9675-428d-917b-70f44f9630b0</vt:lpwstr>
  </property>
  <property fmtid="{D5CDD505-2E9C-101B-9397-08002B2CF9AE}" pid="5" name="MSIP_Label_b1aa2129-79ec-42c0-bfac-e5b7a0374572_Owner">
    <vt:lpwstr>maximilian.riegel@nokia.com</vt:lpwstr>
  </property>
  <property fmtid="{D5CDD505-2E9C-101B-9397-08002B2CF9AE}" pid="6" name="MSIP_Label_b1aa2129-79ec-42c0-bfac-e5b7a0374572_SetDate">
    <vt:lpwstr>2018-04-12T22:20:24.4853183+02:00</vt:lpwstr>
  </property>
  <property fmtid="{D5CDD505-2E9C-101B-9397-08002B2CF9AE}" pid="7" name="MSIP_Label_b1aa2129-79ec-42c0-bfac-e5b7a0374572_Name">
    <vt:lpwstr>Public</vt:lpwstr>
  </property>
  <property fmtid="{D5CDD505-2E9C-101B-9397-08002B2CF9AE}" pid="8" name="MSIP_Label_b1aa2129-79ec-42c0-bfac-e5b7a0374572_Application">
    <vt:lpwstr>Microsoft Azure Information Protection</vt:lpwstr>
  </property>
  <property fmtid="{D5CDD505-2E9C-101B-9397-08002B2CF9AE}" pid="9" name="MSIP_Label_b1aa2129-79ec-42c0-bfac-e5b7a0374572_Extended_MSFT_Method">
    <vt:lpwstr>Manual</vt:lpwstr>
  </property>
  <property fmtid="{D5CDD505-2E9C-101B-9397-08002B2CF9AE}" pid="10" name="Sensitivity">
    <vt:lpwstr>Public</vt:lpwstr>
  </property>
</Properties>
</file>