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62" r:id="rId2"/>
    <p:sldId id="265" r:id="rId3"/>
    <p:sldId id="266" r:id="rId4"/>
    <p:sldId id="315" r:id="rId5"/>
    <p:sldId id="316" r:id="rId6"/>
    <p:sldId id="317" r:id="rId7"/>
    <p:sldId id="318" r:id="rId8"/>
    <p:sldId id="319" r:id="rId9"/>
    <p:sldId id="320" r:id="rId10"/>
    <p:sldId id="297" r:id="rId11"/>
    <p:sldId id="309" r:id="rId12"/>
    <p:sldId id="323" r:id="rId13"/>
    <p:sldId id="324" r:id="rId14"/>
    <p:sldId id="329" r:id="rId15"/>
    <p:sldId id="326"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882" autoAdjust="0"/>
    <p:restoredTop sz="95604" autoAdjust="0"/>
  </p:normalViewPr>
  <p:slideViewPr>
    <p:cSldViewPr>
      <p:cViewPr varScale="1">
        <p:scale>
          <a:sx n="113" d="100"/>
          <a:sy n="113" d="100"/>
        </p:scale>
        <p:origin x="108" y="1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a:t>
            </a:fld>
            <a:endParaRPr lang="en-US"/>
          </a:p>
        </p:txBody>
      </p:sp>
    </p:spTree>
    <p:extLst>
      <p:ext uri="{BB962C8B-B14F-4D97-AF65-F5344CB8AC3E}">
        <p14:creationId xmlns:p14="http://schemas.microsoft.com/office/powerpoint/2010/main" val="18777724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3</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7</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521808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95137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10</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14</a:t>
            </a:fld>
            <a:endParaRPr lang="en-US"/>
          </a:p>
        </p:txBody>
      </p:sp>
    </p:spTree>
    <p:extLst>
      <p:ext uri="{BB962C8B-B14F-4D97-AF65-F5344CB8AC3E}">
        <p14:creationId xmlns:p14="http://schemas.microsoft.com/office/powerpoint/2010/main" val="8506781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05151" y="76200"/>
            <a:ext cx="2310249" cy="307777"/>
          </a:xfrm>
          <a:prstGeom prst="rect">
            <a:avLst/>
          </a:prstGeom>
        </p:spPr>
        <p:txBody>
          <a:bodyPr wrap="none">
            <a:spAutoFit/>
          </a:bodyPr>
          <a:lstStyle/>
          <a:p>
            <a:pPr algn="r"/>
            <a:r>
              <a:rPr lang="en-US" sz="1400" b="0" dirty="0">
                <a:latin typeface="+mj-lt"/>
              </a:rPr>
              <a:t>omniran-19-0006-01-00TG</a:t>
            </a: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omniran/dcn/19/omniran-19-0005-01-00TG-jan-2019-f2f-meeting-minutes.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omniran/dcn/19/omniran-19-0007-00-CQ00-requirements-from-common-network-operation-principles.docx" TargetMode="External"/><Relationship Id="rId2" Type="http://schemas.openxmlformats.org/officeDocument/2006/relationships/hyperlink" Target="https://mentor.ieee.org/802.11/dcn/19/11-19-0134-02-000m-mac-address-policy-anqp-element.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192858cb96ce87ecd39c374226130849"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ED=533523267&amp;tollFree=0"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standards.ieee.org/about/policies/bylaws/index.html" TargetMode="External"/><Relationship Id="rId4" Type="http://schemas.openxmlformats.org/officeDocument/2006/relationships/hyperlink" Target="http://ieee802.org/PNP/approved/IEEE_802_WG_PandP_v19.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IEEE 802.1 OmniRAN TG</a:t>
            </a:r>
            <a:br>
              <a:rPr lang="en-US" dirty="0"/>
            </a:br>
            <a:r>
              <a:rPr lang="en-US" dirty="0"/>
              <a:t>February 6</a:t>
            </a:r>
            <a:r>
              <a:rPr lang="en-US" baseline="30000" dirty="0"/>
              <a:t>th</a:t>
            </a:r>
            <a:r>
              <a:rPr lang="en-US" dirty="0"/>
              <a:t> , 2019 Conference Call</a:t>
            </a:r>
          </a:p>
        </p:txBody>
      </p:sp>
      <p:sp>
        <p:nvSpPr>
          <p:cNvPr id="3" name="Subtitle 2"/>
          <p:cNvSpPr>
            <a:spLocks noGrp="1"/>
          </p:cNvSpPr>
          <p:nvPr>
            <p:ph type="subTitle" idx="1"/>
          </p:nvPr>
        </p:nvSpPr>
        <p:spPr/>
        <p:txBody>
          <a:bodyPr/>
          <a:lstStyle/>
          <a:p>
            <a:r>
              <a:rPr lang="en-US" dirty="0"/>
              <a:t>2019-02-06</a:t>
            </a:r>
            <a:br>
              <a:rPr lang="en-US" dirty="0"/>
            </a:br>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a:t>
            </a:r>
          </a:p>
        </p:txBody>
      </p:sp>
      <p:sp>
        <p:nvSpPr>
          <p:cNvPr id="4104" name="Rectangle 5"/>
          <p:cNvSpPr>
            <a:spLocks noGrp="1" noChangeArrowheads="1"/>
          </p:cNvSpPr>
          <p:nvPr>
            <p:ph type="body" idx="1"/>
          </p:nvPr>
        </p:nvSpPr>
        <p:spPr>
          <a:xfrm>
            <a:off x="457200" y="1524000"/>
            <a:ext cx="8229600" cy="4876800"/>
          </a:xfrm>
        </p:spPr>
        <p:txBody>
          <a:bodyPr>
            <a:normAutofit/>
          </a:bodyPr>
          <a:lstStyle/>
          <a:p>
            <a:r>
              <a:rPr lang="en-US" dirty="0"/>
              <a:t>Minutes</a:t>
            </a:r>
          </a:p>
          <a:p>
            <a:r>
              <a:rPr lang="en-US" dirty="0"/>
              <a:t>Reports</a:t>
            </a:r>
          </a:p>
          <a:p>
            <a:r>
              <a:rPr lang="en-US" dirty="0"/>
              <a:t>P802.1CF conclusion</a:t>
            </a:r>
          </a:p>
          <a:p>
            <a:r>
              <a:rPr lang="en-US" dirty="0"/>
              <a:t>P802.1CQ contributions</a:t>
            </a:r>
          </a:p>
          <a:p>
            <a:r>
              <a:rPr lang="en-US" dirty="0"/>
              <a:t>Potential new standardization topic for OmniRAN TG</a:t>
            </a:r>
          </a:p>
          <a:p>
            <a:r>
              <a:rPr lang="en-US" dirty="0"/>
              <a:t>Next meeting</a:t>
            </a:r>
          </a:p>
          <a:p>
            <a:r>
              <a:rPr lang="en-US" dirty="0"/>
              <a:t>AOB</a:t>
            </a:r>
          </a:p>
        </p:txBody>
      </p:sp>
    </p:spTree>
    <p:extLst>
      <p:ext uri="{BB962C8B-B14F-4D97-AF65-F5344CB8AC3E}">
        <p14:creationId xmlns:p14="http://schemas.microsoft.com/office/powerpoint/2010/main" val="283237095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#2</a:t>
            </a:r>
          </a:p>
        </p:txBody>
      </p:sp>
      <p:sp>
        <p:nvSpPr>
          <p:cNvPr id="3" name="Content Placeholder 2"/>
          <p:cNvSpPr>
            <a:spLocks noGrp="1"/>
          </p:cNvSpPr>
          <p:nvPr>
            <p:ph idx="1"/>
          </p:nvPr>
        </p:nvSpPr>
        <p:spPr/>
        <p:txBody>
          <a:bodyPr>
            <a:normAutofit fontScale="92500" lnSpcReduction="10000"/>
          </a:bodyPr>
          <a:lstStyle/>
          <a:p>
            <a:r>
              <a:rPr lang="en-US" dirty="0"/>
              <a:t>Minutes</a:t>
            </a:r>
          </a:p>
          <a:p>
            <a:pPr lvl="1"/>
            <a:r>
              <a:rPr lang="en-US" dirty="0">
                <a:hlinkClick r:id="rId2"/>
              </a:rPr>
              <a:t>https://mentor.ieee.org/omniran/dcn/19/omniran-19-0005-01-00TG-jan-2019-f2f-meeting-minutes.docx</a:t>
            </a:r>
            <a:endParaRPr lang="en-US" dirty="0"/>
          </a:p>
          <a:p>
            <a:pPr lvl="2"/>
            <a:r>
              <a:rPr lang="en-US" dirty="0"/>
              <a:t>No comments raised. Will finally be reviewed at the upcoming F2F meeting.</a:t>
            </a:r>
          </a:p>
          <a:p>
            <a:r>
              <a:rPr lang="en-US" dirty="0"/>
              <a:t>Reports</a:t>
            </a:r>
          </a:p>
          <a:p>
            <a:pPr lvl="1"/>
            <a:r>
              <a:rPr lang="en-US" dirty="0"/>
              <a:t>Discussions started about moving to the 802.1 file space on mentor. Details and timeline open. Need for project specific document identifiers (project specific document groups)</a:t>
            </a:r>
          </a:p>
          <a:p>
            <a:pPr marL="0" indent="0">
              <a:buNone/>
            </a:pPr>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4226266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#3</a:t>
            </a:r>
          </a:p>
        </p:txBody>
      </p:sp>
      <p:sp>
        <p:nvSpPr>
          <p:cNvPr id="3" name="Content Placeholder 2"/>
          <p:cNvSpPr>
            <a:spLocks noGrp="1"/>
          </p:cNvSpPr>
          <p:nvPr>
            <p:ph idx="1"/>
          </p:nvPr>
        </p:nvSpPr>
        <p:spPr>
          <a:xfrm>
            <a:off x="457200" y="1295400"/>
            <a:ext cx="8229600" cy="5181600"/>
          </a:xfrm>
        </p:spPr>
        <p:txBody>
          <a:bodyPr>
            <a:normAutofit fontScale="47500" lnSpcReduction="20000"/>
          </a:bodyPr>
          <a:lstStyle/>
          <a:p>
            <a:r>
              <a:rPr lang="en-US" dirty="0"/>
              <a:t>P802.1CF conclusion</a:t>
            </a:r>
          </a:p>
          <a:p>
            <a:pPr lvl="1"/>
            <a:r>
              <a:rPr lang="en-US" dirty="0"/>
              <a:t>Submission to REVCOM pending.</a:t>
            </a:r>
          </a:p>
          <a:p>
            <a:pPr lvl="2"/>
            <a:r>
              <a:rPr lang="en-US" dirty="0"/>
              <a:t>Deadline: February 8</a:t>
            </a:r>
            <a:r>
              <a:rPr lang="en-US" baseline="30000" dirty="0"/>
              <a:t>th</a:t>
            </a:r>
            <a:r>
              <a:rPr lang="en-US" dirty="0"/>
              <a:t> for March 24</a:t>
            </a:r>
            <a:r>
              <a:rPr lang="en-US" baseline="30000" dirty="0"/>
              <a:t>th</a:t>
            </a:r>
            <a:r>
              <a:rPr lang="en-US" dirty="0"/>
              <a:t> REVCOM meeting.</a:t>
            </a:r>
          </a:p>
          <a:p>
            <a:pPr lvl="1"/>
            <a:r>
              <a:rPr lang="en-US" dirty="0"/>
              <a:t>Roger provided guidance on procedural requirements.</a:t>
            </a:r>
          </a:p>
          <a:p>
            <a:pPr lvl="2"/>
            <a:r>
              <a:rPr lang="en-US" dirty="0"/>
              <a:t>Max will take actions and provide support to Glenn for required note to EC that conditions have been met.</a:t>
            </a:r>
          </a:p>
          <a:p>
            <a:r>
              <a:rPr lang="en-US" dirty="0"/>
              <a:t>P802.1CQ contributions</a:t>
            </a:r>
          </a:p>
          <a:p>
            <a:pPr lvl="1"/>
            <a:r>
              <a:rPr lang="en-US" dirty="0"/>
              <a:t>Antonio reported about preparation of a contribution to 802.11 to amend contribution of Stephen </a:t>
            </a:r>
            <a:r>
              <a:rPr lang="en-US" dirty="0" err="1"/>
              <a:t>Mcann</a:t>
            </a:r>
            <a:endParaRPr lang="en-US" dirty="0"/>
          </a:p>
          <a:p>
            <a:pPr lvl="2"/>
            <a:r>
              <a:rPr lang="en-US" dirty="0">
                <a:hlinkClick r:id="rId2"/>
              </a:rPr>
              <a:t>https://mentor.ieee.org/802.11/dcn/19/11-19-0134-02-000m-mac-address-policy-anqp-element.docx</a:t>
            </a:r>
            <a:endParaRPr lang="en-US" dirty="0"/>
          </a:p>
          <a:p>
            <a:pPr lvl="2"/>
            <a:r>
              <a:rPr lang="en-US" dirty="0"/>
              <a:t>802.11 seems to propose specification text to 802.11 for local address assignment without close cooperation with P802.1CQ. There is need for discussion and closer cooperation to make specifications fitting.</a:t>
            </a:r>
          </a:p>
          <a:p>
            <a:pPr lvl="2"/>
            <a:r>
              <a:rPr lang="en-US" dirty="0"/>
              <a:t>Both contributions will be discussed in upcoming OmniRAN call to determine impact and relation to P802.1CQ.</a:t>
            </a:r>
          </a:p>
          <a:p>
            <a:pPr lvl="1"/>
            <a:r>
              <a:rPr lang="en-US" dirty="0"/>
              <a:t>Max introduced his contribution on requirements for P802.1CQ derived from the WBA liaison on issues caused by randomized MAC addresses</a:t>
            </a:r>
          </a:p>
          <a:p>
            <a:pPr lvl="2"/>
            <a:r>
              <a:rPr lang="en-US" dirty="0">
                <a:hlinkClick r:id="rId3"/>
              </a:rPr>
              <a:t>https://mentor.ieee.org/omniran/dcn/19/omniran-19-0007-00-CQ00-requirements-from-common-network-operation-principles.docx</a:t>
            </a:r>
            <a:endParaRPr lang="en-US" dirty="0"/>
          </a:p>
          <a:p>
            <a:pPr lvl="2"/>
            <a:r>
              <a:rPr lang="en-US" dirty="0"/>
              <a:t>It was pointed out that document should explicitly mention LAAP of P802.1CQ to show that requirements only apply to unicast addresses.</a:t>
            </a:r>
          </a:p>
          <a:p>
            <a:pPr lvl="2"/>
            <a:r>
              <a:rPr lang="en-US" dirty="0"/>
              <a:t>Content of document was generally welcome, and requirement statements may be included in the requirements section of the P802.1CQ specification</a:t>
            </a:r>
          </a:p>
          <a:p>
            <a:pPr lvl="2"/>
            <a:r>
              <a:rPr lang="en-US" dirty="0"/>
              <a:t>Max will provide revised version for further discussions. Finally, the document may represent the view of 802.1 on the issues raised through the WBA liaison letter, as requested by the 802.1 chair in early January.</a:t>
            </a:r>
          </a:p>
          <a:p>
            <a:pPr lvl="1"/>
            <a:r>
              <a:rPr lang="en-US" dirty="0"/>
              <a:t>Roger reported about the ambiguities regarding the use cases for multicast MAC address assignments. It is currently unclear to the group, why multicast MAC address assignment  was included in the PAR.</a:t>
            </a:r>
          </a:p>
          <a:p>
            <a:pPr lvl="2"/>
            <a:r>
              <a:rPr lang="en-US" dirty="0"/>
              <a:t>Multicast MAC addresses are e.g. used for stream identification within Time Sensitive Networking. There is a standard IEEE 1722 for a Transport Protocol for Time-Sensitive Applications in Bridged Local Area Networks, which contains in Annex B the normative specification of a MAC address acquisition protocol.</a:t>
            </a:r>
          </a:p>
          <a:p>
            <a:pPr lvl="2"/>
            <a:r>
              <a:rPr lang="en-US" dirty="0"/>
              <a:t>Agreement that further investigations are necessary to determine whether IEEE 1722 may already contain a solution for multicast address assignment for the intended use cases.</a:t>
            </a:r>
          </a:p>
          <a:p>
            <a:pPr lvl="1"/>
            <a:endParaRPr lang="en-US" dirty="0"/>
          </a:p>
          <a:p>
            <a:pPr lvl="1"/>
            <a:endParaRPr lang="en-US" dirty="0"/>
          </a:p>
        </p:txBody>
      </p:sp>
    </p:spTree>
    <p:extLst>
      <p:ext uri="{BB962C8B-B14F-4D97-AF65-F5344CB8AC3E}">
        <p14:creationId xmlns:p14="http://schemas.microsoft.com/office/powerpoint/2010/main" val="4008895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#4</a:t>
            </a:r>
          </a:p>
        </p:txBody>
      </p:sp>
      <p:sp>
        <p:nvSpPr>
          <p:cNvPr id="3" name="Content Placeholder 2"/>
          <p:cNvSpPr>
            <a:spLocks noGrp="1"/>
          </p:cNvSpPr>
          <p:nvPr>
            <p:ph idx="1"/>
          </p:nvPr>
        </p:nvSpPr>
        <p:spPr>
          <a:xfrm>
            <a:off x="457200" y="1600200"/>
            <a:ext cx="8229600" cy="4876800"/>
          </a:xfrm>
        </p:spPr>
        <p:txBody>
          <a:bodyPr>
            <a:normAutofit fontScale="62500" lnSpcReduction="20000"/>
          </a:bodyPr>
          <a:lstStyle/>
          <a:p>
            <a:r>
              <a:rPr lang="en-US" dirty="0"/>
              <a:t>Potential new standardization topic for OmniRAN TG</a:t>
            </a:r>
          </a:p>
          <a:p>
            <a:pPr lvl="1"/>
            <a:r>
              <a:rPr lang="en-US" dirty="0"/>
              <a:t>No contributions received</a:t>
            </a:r>
          </a:p>
          <a:p>
            <a:r>
              <a:rPr lang="en-US" dirty="0"/>
              <a:t>Next meeting</a:t>
            </a:r>
          </a:p>
          <a:p>
            <a:pPr lvl="1"/>
            <a:r>
              <a:rPr lang="en-US" dirty="0"/>
              <a:t>Conference call on February 27</a:t>
            </a:r>
            <a:r>
              <a:rPr lang="en-US" baseline="30000" dirty="0"/>
              <a:t>th</a:t>
            </a:r>
            <a:r>
              <a:rPr lang="en-US" dirty="0"/>
              <a:t>, 0900AM ET</a:t>
            </a:r>
          </a:p>
          <a:p>
            <a:r>
              <a:rPr lang="en-US" dirty="0"/>
              <a:t>AOB</a:t>
            </a:r>
          </a:p>
          <a:p>
            <a:pPr lvl="1"/>
            <a:r>
              <a:rPr lang="en-US" dirty="0"/>
              <a:t>Vancouver F2F planning</a:t>
            </a:r>
          </a:p>
          <a:p>
            <a:pPr lvl="2"/>
            <a:r>
              <a:rPr lang="en-US" dirty="0"/>
              <a:t>See following slides</a:t>
            </a:r>
          </a:p>
          <a:p>
            <a:pPr lvl="2"/>
            <a:r>
              <a:rPr lang="en-US" dirty="0"/>
              <a:t>Chair pointed out that OmniRAN meetings are scheduled on Monday PM1, Tuesday PM1, Wednesday PM1</a:t>
            </a:r>
          </a:p>
          <a:p>
            <a:pPr lvl="2"/>
            <a:r>
              <a:rPr lang="en-US" dirty="0"/>
              <a:t>Session time will mainly used for P802.1CQ</a:t>
            </a:r>
          </a:p>
          <a:p>
            <a:pPr lvl="1"/>
            <a:r>
              <a:rPr lang="en-US" dirty="0"/>
              <a:t>802.1 May 20-24</a:t>
            </a:r>
            <a:r>
              <a:rPr lang="en-US" baseline="30000" dirty="0"/>
              <a:t>th</a:t>
            </a:r>
            <a:r>
              <a:rPr lang="en-US" dirty="0"/>
              <a:t> interim room request</a:t>
            </a:r>
          </a:p>
          <a:p>
            <a:pPr lvl="2"/>
            <a:r>
              <a:rPr lang="en-US" dirty="0"/>
              <a:t>Chair pointed out that there is need to co-locate OmniRAN interim F2F with wireless interim meeting to facilitate alignment between P802.1CQ approaches and P802.11md approaches. Possibility would be to hold May interim at the wireless interim on May 12-17 in Atlanta.</a:t>
            </a:r>
          </a:p>
          <a:p>
            <a:pPr lvl="2"/>
            <a:r>
              <a:rPr lang="en-US" dirty="0"/>
              <a:t>Due to constraints with other meetings, chair would only be available for sessions in Salt Lake City on Wednesday afternoon and Thursday morning. Hao mentioned, that he might not be able to attend an OmniRAN interim meeting on May 12-17 in Atlanta, GA.</a:t>
            </a:r>
          </a:p>
          <a:p>
            <a:pPr marL="0" indent="0">
              <a:buNone/>
            </a:pPr>
            <a:r>
              <a:rPr lang="en-US" dirty="0"/>
              <a:t>Adjourned by chair at 10:04 AM ET.</a:t>
            </a:r>
          </a:p>
        </p:txBody>
      </p:sp>
    </p:spTree>
    <p:extLst>
      <p:ext uri="{BB962C8B-B14F-4D97-AF65-F5344CB8AC3E}">
        <p14:creationId xmlns:p14="http://schemas.microsoft.com/office/powerpoint/2010/main" val="35500429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85800"/>
          </a:xfrm>
        </p:spPr>
        <p:txBody>
          <a:bodyPr/>
          <a:lstStyle/>
          <a:p>
            <a:r>
              <a:rPr lang="en-US" dirty="0"/>
              <a:t>March 2019 Agenda Graphics</a:t>
            </a:r>
          </a:p>
        </p:txBody>
      </p:sp>
      <p:graphicFrame>
        <p:nvGraphicFramePr>
          <p:cNvPr id="3" name="Table 2"/>
          <p:cNvGraphicFramePr>
            <a:graphicFrameLocks noGrp="1"/>
          </p:cNvGraphicFramePr>
          <p:nvPr>
            <p:extLst>
              <p:ext uri="{D42A27DB-BD31-4B8C-83A1-F6EECF244321}">
                <p14:modId xmlns:p14="http://schemas.microsoft.com/office/powerpoint/2010/main" val="1757459700"/>
              </p:ext>
            </p:extLst>
          </p:nvPr>
        </p:nvGraphicFramePr>
        <p:xfrm>
          <a:off x="457198" y="1066800"/>
          <a:ext cx="8229602" cy="5303274"/>
        </p:xfrm>
        <a:graphic>
          <a:graphicData uri="http://schemas.openxmlformats.org/drawingml/2006/table">
            <a:tbl>
              <a:tblPr firstRow="1" bandRow="1">
                <a:tableStyleId>{5C22544A-7EE6-4342-B048-85BDC9FD1C3A}</a:tableStyleId>
              </a:tblPr>
              <a:tblGrid>
                <a:gridCol w="644677">
                  <a:extLst>
                    <a:ext uri="{9D8B030D-6E8A-4147-A177-3AD203B41FA5}">
                      <a16:colId xmlns:a16="http://schemas.microsoft.com/office/drawing/2014/main" val="20000"/>
                    </a:ext>
                  </a:extLst>
                </a:gridCol>
                <a:gridCol w="1516985">
                  <a:extLst>
                    <a:ext uri="{9D8B030D-6E8A-4147-A177-3AD203B41FA5}">
                      <a16:colId xmlns:a16="http://schemas.microsoft.com/office/drawing/2014/main" val="20001"/>
                    </a:ext>
                  </a:extLst>
                </a:gridCol>
                <a:gridCol w="1516985">
                  <a:extLst>
                    <a:ext uri="{9D8B030D-6E8A-4147-A177-3AD203B41FA5}">
                      <a16:colId xmlns:a16="http://schemas.microsoft.com/office/drawing/2014/main" val="20002"/>
                    </a:ext>
                  </a:extLst>
                </a:gridCol>
                <a:gridCol w="1516985">
                  <a:extLst>
                    <a:ext uri="{9D8B030D-6E8A-4147-A177-3AD203B41FA5}">
                      <a16:colId xmlns:a16="http://schemas.microsoft.com/office/drawing/2014/main" val="20003"/>
                    </a:ext>
                  </a:extLst>
                </a:gridCol>
                <a:gridCol w="1516985">
                  <a:extLst>
                    <a:ext uri="{9D8B030D-6E8A-4147-A177-3AD203B41FA5}">
                      <a16:colId xmlns:a16="http://schemas.microsoft.com/office/drawing/2014/main" val="3038447786"/>
                    </a:ext>
                  </a:extLst>
                </a:gridCol>
                <a:gridCol w="1516985">
                  <a:extLst>
                    <a:ext uri="{9D8B030D-6E8A-4147-A177-3AD203B41FA5}">
                      <a16:colId xmlns:a16="http://schemas.microsoft.com/office/drawing/2014/main" val="3538146721"/>
                    </a:ext>
                  </a:extLst>
                </a:gridCol>
              </a:tblGrid>
              <a:tr h="290874">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a:solidFill>
                            <a:schemeClr val="tx2"/>
                          </a:solidFill>
                        </a:rPr>
                        <a:t>Mon 3/11</a:t>
                      </a:r>
                    </a:p>
                  </a:txBody>
                  <a:tcPr marL="0" marR="0" marT="0" marB="0">
                    <a:solidFill>
                      <a:schemeClr val="bg1"/>
                    </a:solidFill>
                  </a:tcPr>
                </a:tc>
                <a:tc>
                  <a:txBody>
                    <a:bodyPr/>
                    <a:lstStyle/>
                    <a:p>
                      <a:pPr algn="ctr"/>
                      <a:r>
                        <a:rPr lang="en-US" sz="1800" dirty="0">
                          <a:solidFill>
                            <a:schemeClr val="tx2"/>
                          </a:solidFill>
                        </a:rPr>
                        <a:t>Tue 3/12</a:t>
                      </a:r>
                    </a:p>
                  </a:txBody>
                  <a:tcPr marL="0" marR="0" marT="0" marB="0">
                    <a:solidFill>
                      <a:schemeClr val="bg1"/>
                    </a:solidFill>
                  </a:tcPr>
                </a:tc>
                <a:tc>
                  <a:txBody>
                    <a:bodyPr/>
                    <a:lstStyle/>
                    <a:p>
                      <a:pPr algn="ctr"/>
                      <a:r>
                        <a:rPr lang="en-US" sz="1800" dirty="0">
                          <a:solidFill>
                            <a:schemeClr val="tx2"/>
                          </a:solidFill>
                        </a:rPr>
                        <a:t>Wed 3/13</a:t>
                      </a:r>
                    </a:p>
                  </a:txBody>
                  <a:tcPr marL="0" marR="0" marT="0" marB="0">
                    <a:solidFill>
                      <a:schemeClr val="bg1"/>
                    </a:solidFill>
                  </a:tcPr>
                </a:tc>
                <a:tc>
                  <a:txBody>
                    <a:bodyPr/>
                    <a:lstStyle/>
                    <a:p>
                      <a:pPr algn="ctr"/>
                      <a:r>
                        <a:rPr lang="en-US" sz="1800" dirty="0">
                          <a:solidFill>
                            <a:schemeClr val="tx2"/>
                          </a:solidFill>
                        </a:rPr>
                        <a:t>Thu 3/14</a:t>
                      </a:r>
                    </a:p>
                  </a:txBody>
                  <a:tcPr marL="0" marR="0" marT="0" marB="0">
                    <a:solidFill>
                      <a:schemeClr val="bg1"/>
                    </a:solidFill>
                  </a:tcPr>
                </a:tc>
                <a:tc>
                  <a:txBody>
                    <a:bodyPr/>
                    <a:lstStyle/>
                    <a:p>
                      <a:pPr algn="ctr"/>
                      <a:r>
                        <a:rPr lang="en-US" sz="1800" dirty="0">
                          <a:solidFill>
                            <a:schemeClr val="tx2"/>
                          </a:solidFill>
                        </a:rPr>
                        <a:t>Fri 3/15</a:t>
                      </a:r>
                    </a:p>
                  </a:txBody>
                  <a:tcPr marL="0" marR="0" marT="0" marB="0">
                    <a:solidFill>
                      <a:schemeClr val="bg1"/>
                    </a:solidFill>
                  </a:tcPr>
                </a:tc>
                <a:extLst>
                  <a:ext uri="{0D108BD9-81ED-4DB2-BD59-A6C34878D82A}">
                    <a16:rowId xmlns:a16="http://schemas.microsoft.com/office/drawing/2014/main" val="10000"/>
                  </a:ext>
                </a:extLst>
              </a:tr>
              <a:tr h="654102">
                <a:tc>
                  <a:txBody>
                    <a:bodyPr/>
                    <a:lstStyle/>
                    <a:p>
                      <a:pPr algn="r"/>
                      <a:r>
                        <a:rPr lang="en-US" sz="1400" dirty="0"/>
                        <a:t>08:00</a:t>
                      </a:r>
                    </a:p>
                    <a:p>
                      <a:pPr algn="r"/>
                      <a:endParaRPr lang="en-US" sz="1400" dirty="0"/>
                    </a:p>
                    <a:p>
                      <a:pPr algn="r"/>
                      <a:endParaRPr lang="en-US" sz="1400" dirty="0"/>
                    </a:p>
                    <a:p>
                      <a:pPr algn="r"/>
                      <a:r>
                        <a:rPr lang="en-US" sz="1400" dirty="0"/>
                        <a:t>10:00</a:t>
                      </a:r>
                    </a:p>
                  </a:txBody>
                  <a:tcPr marL="0" marR="0" marT="0" marB="0">
                    <a:solidFill>
                      <a:schemeClr val="accent1">
                        <a:lumMod val="40000"/>
                        <a:lumOff val="60000"/>
                      </a:schemeClr>
                    </a:solidFill>
                  </a:tcPr>
                </a:tc>
                <a:tc>
                  <a:txBody>
                    <a:bodyPr/>
                    <a:lstStyle/>
                    <a:p>
                      <a:r>
                        <a:rPr lang="en-US" sz="1200" dirty="0"/>
                        <a:t>EC Opening</a:t>
                      </a:r>
                    </a:p>
                  </a:txBody>
                  <a:tcPr marL="36000" marR="36000" marT="36000" marB="36000">
                    <a:solidFill>
                      <a:schemeClr val="bg1">
                        <a:lumMod val="85000"/>
                      </a:schemeClr>
                    </a:solidFill>
                  </a:tcPr>
                </a:tc>
                <a:tc>
                  <a:txBody>
                    <a:bodyPr/>
                    <a:lstStyle/>
                    <a:p>
                      <a:r>
                        <a:rPr lang="en-US" sz="1200" dirty="0"/>
                        <a:t>Maintenance</a:t>
                      </a:r>
                    </a:p>
                  </a:txBody>
                  <a:tcPr marL="36000" marR="36000" marT="36000" marB="36000">
                    <a:solidFill>
                      <a:schemeClr val="tx2">
                        <a:lumMod val="40000"/>
                        <a:lumOff val="60000"/>
                      </a:schemeClr>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extLst>
                  <a:ext uri="{0D108BD9-81ED-4DB2-BD59-A6C34878D82A}">
                    <a16:rowId xmlns:a16="http://schemas.microsoft.com/office/drawing/2014/main" val="10001"/>
                  </a:ext>
                </a:extLst>
              </a:tr>
              <a:tr h="0">
                <a:tc>
                  <a:txBody>
                    <a:bodyPr/>
                    <a:lstStyle/>
                    <a:p>
                      <a:pPr algn="r"/>
                      <a:endParaRPr lang="en-US" sz="800" dirty="0"/>
                    </a:p>
                  </a:txBody>
                  <a:tcPr marL="0" marR="0" marT="0" marB="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extLst>
                  <a:ext uri="{0D108BD9-81ED-4DB2-BD59-A6C34878D82A}">
                    <a16:rowId xmlns:a16="http://schemas.microsoft.com/office/drawing/2014/main" val="10002"/>
                  </a:ext>
                </a:extLst>
              </a:tr>
              <a:tr h="654102">
                <a:tc>
                  <a:txBody>
                    <a:bodyPr/>
                    <a:lstStyle/>
                    <a:p>
                      <a:pPr algn="r"/>
                      <a:r>
                        <a:rPr lang="en-US" sz="1400" dirty="0"/>
                        <a:t>10:30</a:t>
                      </a:r>
                      <a:br>
                        <a:rPr lang="en-US" sz="1400" dirty="0"/>
                      </a:br>
                      <a:endParaRPr lang="en-US" sz="1400" dirty="0"/>
                    </a:p>
                    <a:p>
                      <a:pPr algn="r"/>
                      <a:endParaRPr lang="en-US" sz="1400" dirty="0"/>
                    </a:p>
                    <a:p>
                      <a:pPr algn="r"/>
                      <a:r>
                        <a:rPr lang="en-US" sz="1400" dirty="0"/>
                        <a:t>12:30</a:t>
                      </a:r>
                    </a:p>
                  </a:txBody>
                  <a:tcPr marL="0" marR="0" marT="0" marB="0">
                    <a:solidFill>
                      <a:schemeClr val="tx2">
                        <a:lumMod val="20000"/>
                        <a:lumOff val="80000"/>
                      </a:schemeClr>
                    </a:solidFill>
                  </a:tcPr>
                </a:tc>
                <a:tc>
                  <a:txBody>
                    <a:bodyPr/>
                    <a:lstStyle/>
                    <a:p>
                      <a:pPr marL="0" indent="0">
                        <a:buFont typeface="Arial" panose="020B0604020202020204" pitchFamily="34" charset="0"/>
                        <a:buNone/>
                      </a:pPr>
                      <a:r>
                        <a:rPr lang="en-US" sz="1200" dirty="0"/>
                        <a:t>802.1 Opening</a:t>
                      </a:r>
                    </a:p>
                  </a:txBody>
                  <a:tcPr marL="36000" marR="36000" marT="36000" marB="36000">
                    <a:solidFill>
                      <a:schemeClr val="tx2">
                        <a:lumMod val="40000"/>
                        <a:lumOff val="60000"/>
                      </a:schemeClr>
                    </a:solidFill>
                  </a:tcPr>
                </a:tc>
                <a:tc>
                  <a:txBody>
                    <a:bodyPr/>
                    <a:lstStyle/>
                    <a:p>
                      <a:pPr marL="0" indent="-82550" algn="l" defTabSz="457200" rtl="0" eaLnBrk="1" latinLnBrk="0" hangingPunct="1">
                        <a:buFont typeface="Arial" pitchFamily="34" charset="0"/>
                        <a:buNone/>
                      </a:pPr>
                      <a:endParaRPr lang="en-US" sz="1200" kern="1200" dirty="0">
                        <a:solidFill>
                          <a:schemeClr val="dk1"/>
                        </a:solidFill>
                        <a:latin typeface="+mn-lt"/>
                        <a:ea typeface="+mn-ea"/>
                        <a:cs typeface="+mn-cs"/>
                      </a:endParaRPr>
                    </a:p>
                  </a:txBody>
                  <a:tcPr marL="36000" marR="36000" marT="36000" marB="36000">
                    <a:noFill/>
                  </a:tcPr>
                </a:tc>
                <a:tc>
                  <a:txBody>
                    <a:bodyPr/>
                    <a:lstStyle/>
                    <a:p>
                      <a:endParaRPr lang="en-US" sz="1200" dirty="0"/>
                    </a:p>
                  </a:txBody>
                  <a:tcPr marL="36000" marR="36000" marT="36000" marB="36000">
                    <a:no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3"/>
                  </a:ext>
                </a:extLst>
              </a:tr>
              <a:tr h="201006">
                <a:tc>
                  <a:txBody>
                    <a:bodyPr/>
                    <a:lstStyle/>
                    <a:p>
                      <a:pPr algn="r"/>
                      <a:endParaRPr lang="en-US" sz="1600" dirty="0"/>
                    </a:p>
                  </a:txBody>
                  <a:tcPr marL="0" marR="0" marT="0" marB="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600" dirty="0"/>
                    </a:p>
                  </a:txBody>
                  <a:tcPr marL="36000" marR="36000" marT="36000" marB="3600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a:solidFill>
                          <a:schemeClr val="dk1"/>
                        </a:solidFill>
                        <a:latin typeface="+mn-lt"/>
                        <a:ea typeface="+mn-ea"/>
                        <a:cs typeface="+mn-cs"/>
                      </a:endParaRPr>
                    </a:p>
                  </a:txBody>
                  <a:tcPr marL="36000" marR="36000" marT="36000" marB="36000">
                    <a:solidFill>
                      <a:schemeClr val="bg1"/>
                    </a:solidFill>
                  </a:tcPr>
                </a:tc>
                <a:tc>
                  <a:txBody>
                    <a:bodyPr/>
                    <a:lstStyle/>
                    <a:p>
                      <a:endParaRPr lang="en-US" sz="1600" dirty="0"/>
                    </a:p>
                  </a:txBody>
                  <a:tcPr marL="36000" marR="36000" marT="36000" marB="36000">
                    <a:solidFill>
                      <a:schemeClr val="bg1"/>
                    </a:solidFill>
                  </a:tcPr>
                </a:tc>
                <a:tc>
                  <a:txBody>
                    <a:bodyPr/>
                    <a:lstStyle/>
                    <a:p>
                      <a:endParaRPr lang="en-US" sz="1600" dirty="0"/>
                    </a:p>
                  </a:txBody>
                  <a:tcPr marL="36000" marR="36000" marT="36000" marB="36000">
                    <a:solidFill>
                      <a:schemeClr val="bg1"/>
                    </a:solidFill>
                  </a:tcPr>
                </a:tc>
                <a:tc>
                  <a:txBody>
                    <a:bodyPr/>
                    <a:lstStyle/>
                    <a:p>
                      <a:endParaRPr lang="en-US" sz="1600" dirty="0"/>
                    </a:p>
                  </a:txBody>
                  <a:tcPr marL="36000" marR="36000" marT="36000" marB="36000">
                    <a:solidFill>
                      <a:schemeClr val="bg1"/>
                    </a:solidFill>
                  </a:tcPr>
                </a:tc>
                <a:extLst>
                  <a:ext uri="{0D108BD9-81ED-4DB2-BD59-A6C34878D82A}">
                    <a16:rowId xmlns:a16="http://schemas.microsoft.com/office/drawing/2014/main" val="10004"/>
                  </a:ext>
                </a:extLst>
              </a:tr>
              <a:tr h="632298">
                <a:tc>
                  <a:txBody>
                    <a:bodyPr/>
                    <a:lstStyle/>
                    <a:p>
                      <a:pPr algn="r"/>
                      <a:r>
                        <a:rPr lang="en-US" sz="1400" dirty="0"/>
                        <a:t>13:30</a:t>
                      </a:r>
                    </a:p>
                    <a:p>
                      <a:pPr algn="r"/>
                      <a:br>
                        <a:rPr lang="en-US" sz="1400" dirty="0"/>
                      </a:br>
                      <a:endParaRPr lang="en-US" sz="1400" dirty="0"/>
                    </a:p>
                    <a:p>
                      <a:pPr algn="r"/>
                      <a:r>
                        <a:rPr lang="en-US" sz="1400" dirty="0"/>
                        <a:t>15:30</a:t>
                      </a:r>
                    </a:p>
                  </a:txBody>
                  <a:tcPr marL="0" marR="0" marT="0" marB="0">
                    <a:solidFill>
                      <a:schemeClr val="tx2">
                        <a:lumMod val="20000"/>
                        <a:lumOff val="8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OmniRAN opening</a:t>
                      </a:r>
                    </a:p>
                    <a:p>
                      <a:endParaRPr lang="en-US" sz="12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r>
                        <a:rPr lang="en-US" sz="1200" dirty="0"/>
                        <a:t>OmniRAN closing</a:t>
                      </a:r>
                    </a:p>
                  </a:txBody>
                  <a:tcPr marL="36000" marR="36000" marT="36000" marB="36000">
                    <a:solidFill>
                      <a:schemeClr val="tx2">
                        <a:lumMod val="60000"/>
                        <a:lumOff val="40000"/>
                      </a:schemeClr>
                    </a:solidFill>
                  </a:tcPr>
                </a:tc>
                <a:tc>
                  <a:txBody>
                    <a:bodyPr/>
                    <a:lstStyle/>
                    <a:p>
                      <a:r>
                        <a:rPr lang="en-US" sz="1200" dirty="0"/>
                        <a:t>802.1 Closing</a:t>
                      </a:r>
                    </a:p>
                  </a:txBody>
                  <a:tcPr marL="36000" marR="36000" marT="36000" marB="36000">
                    <a:solidFill>
                      <a:schemeClr val="tx2">
                        <a:lumMod val="40000"/>
                        <a:lumOff val="60000"/>
                      </a:schemeClr>
                    </a:solidFill>
                  </a:tcPr>
                </a:tc>
                <a:tc>
                  <a:txBody>
                    <a:bodyPr/>
                    <a:lstStyle/>
                    <a:p>
                      <a:r>
                        <a:rPr lang="en-US" sz="1200" dirty="0"/>
                        <a:t>EC Closing</a:t>
                      </a:r>
                    </a:p>
                    <a:p>
                      <a:r>
                        <a:rPr lang="en-US" sz="900" dirty="0"/>
                        <a:t>Starts at 13:00</a:t>
                      </a:r>
                    </a:p>
                  </a:txBody>
                  <a:tcPr marL="36000" marR="36000" marT="36000" marB="36000">
                    <a:solidFill>
                      <a:schemeClr val="bg1">
                        <a:lumMod val="85000"/>
                      </a:schemeClr>
                    </a:solidFill>
                  </a:tcPr>
                </a:tc>
                <a:extLst>
                  <a:ext uri="{0D108BD9-81ED-4DB2-BD59-A6C34878D82A}">
                    <a16:rowId xmlns:a16="http://schemas.microsoft.com/office/drawing/2014/main" val="10006"/>
                  </a:ext>
                </a:extLst>
              </a:tr>
              <a:tr h="0">
                <a:tc>
                  <a:txBody>
                    <a:bodyPr/>
                    <a:lstStyle/>
                    <a:p>
                      <a:pPr algn="r"/>
                      <a:endParaRPr lang="en-US" sz="800" dirty="0"/>
                    </a:p>
                  </a:txBody>
                  <a:tcPr marL="0" marR="0" marT="0" marB="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tx2">
                        <a:lumMod val="40000"/>
                        <a:lumOff val="60000"/>
                      </a:schemeClr>
                    </a:solidFill>
                  </a:tcPr>
                </a:tc>
                <a:tc>
                  <a:txBody>
                    <a:bodyPr/>
                    <a:lstStyle/>
                    <a:p>
                      <a:endParaRPr lang="en-US" sz="800" dirty="0"/>
                    </a:p>
                  </a:txBody>
                  <a:tcPr marL="36000" marR="36000" marT="36000" marB="36000">
                    <a:solidFill>
                      <a:schemeClr val="bg1">
                        <a:lumMod val="85000"/>
                      </a:schemeClr>
                    </a:solidFill>
                  </a:tcPr>
                </a:tc>
                <a:extLst>
                  <a:ext uri="{0D108BD9-81ED-4DB2-BD59-A6C34878D82A}">
                    <a16:rowId xmlns:a16="http://schemas.microsoft.com/office/drawing/2014/main" val="10008"/>
                  </a:ext>
                </a:extLst>
              </a:tr>
              <a:tr h="639904">
                <a:tc>
                  <a:txBody>
                    <a:bodyPr/>
                    <a:lstStyle/>
                    <a:p>
                      <a:pPr algn="r"/>
                      <a:r>
                        <a:rPr lang="en-US" sz="1400" dirty="0"/>
                        <a:t>16:00</a:t>
                      </a:r>
                    </a:p>
                    <a:p>
                      <a:pPr algn="r"/>
                      <a:endParaRPr lang="en-US" sz="1400" dirty="0"/>
                    </a:p>
                    <a:p>
                      <a:pPr algn="r"/>
                      <a:endParaRPr lang="en-US" sz="1400" dirty="0"/>
                    </a:p>
                    <a:p>
                      <a:pPr algn="r"/>
                      <a:r>
                        <a:rPr lang="en-US" sz="1400" dirty="0"/>
                        <a:t>18:00</a:t>
                      </a:r>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lumMod val="85000"/>
                      </a:schemeClr>
                    </a:solidFill>
                  </a:tcPr>
                </a:tc>
                <a:extLst>
                  <a:ext uri="{0D108BD9-81ED-4DB2-BD59-A6C34878D82A}">
                    <a16:rowId xmlns:a16="http://schemas.microsoft.com/office/drawing/2014/main" val="10009"/>
                  </a:ext>
                </a:extLst>
              </a:tr>
              <a:tr h="0">
                <a:tc>
                  <a:txBody>
                    <a:bodyPr/>
                    <a:lstStyle/>
                    <a:p>
                      <a:pPr algn="r"/>
                      <a:endParaRPr lang="en-US" sz="1200" dirty="0"/>
                    </a:p>
                  </a:txBody>
                  <a:tcPr marL="0" marR="0" marT="0" marB="0">
                    <a:noFill/>
                  </a:tcPr>
                </a:tc>
                <a:tc>
                  <a:txBody>
                    <a:bodyPr/>
                    <a:lstStyle/>
                    <a:p>
                      <a:endParaRPr lang="en-US" sz="1200" dirty="0"/>
                    </a:p>
                  </a:txBody>
                  <a:tcPr marL="36000" marR="36000" marT="36000" marB="36000">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noFill/>
                  </a:tcPr>
                </a:tc>
                <a:extLst>
                  <a:ext uri="{0D108BD9-81ED-4DB2-BD59-A6C34878D82A}">
                    <a16:rowId xmlns:a16="http://schemas.microsoft.com/office/drawing/2014/main" val="1213880732"/>
                  </a:ext>
                </a:extLst>
              </a:tr>
              <a:tr h="292285">
                <a:tc>
                  <a:txBody>
                    <a:bodyPr/>
                    <a:lstStyle/>
                    <a:p>
                      <a:pPr algn="r"/>
                      <a:r>
                        <a:rPr lang="en-US" sz="1400" dirty="0"/>
                        <a:t>19:00</a:t>
                      </a:r>
                    </a:p>
                    <a:p>
                      <a:pPr algn="r"/>
                      <a:endParaRPr lang="en-US" sz="1400" dirty="0"/>
                    </a:p>
                    <a:p>
                      <a:pPr algn="r"/>
                      <a:r>
                        <a:rPr lang="en-US" sz="1400" dirty="0"/>
                        <a:t>21:00</a:t>
                      </a:r>
                    </a:p>
                  </a:txBody>
                  <a:tcPr marL="0" marR="0" marT="0" marB="0">
                    <a:solidFill>
                      <a:schemeClr val="tx2">
                        <a:lumMod val="20000"/>
                        <a:lumOff val="80000"/>
                      </a:schemeClr>
                    </a:solidFill>
                  </a:tcPr>
                </a:tc>
                <a:tc>
                  <a:txBody>
                    <a:bodyPr/>
                    <a:lstStyle/>
                    <a:p>
                      <a:r>
                        <a:rPr lang="en-US" sz="1200" dirty="0"/>
                        <a:t>Tutorials</a:t>
                      </a:r>
                    </a:p>
                  </a:txBody>
                  <a:tcPr marL="36000" marR="36000" marT="36000" marB="36000">
                    <a:solidFill>
                      <a:schemeClr val="bg1">
                        <a:lumMod val="85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err="1"/>
                        <a:t>Nendica</a:t>
                      </a:r>
                      <a:endParaRPr lang="en-US" sz="1200" dirty="0"/>
                    </a:p>
                  </a:txBody>
                  <a:tcPr marL="36000" marR="36000" marT="36000" marB="36000">
                    <a:solidFill>
                      <a:schemeClr val="tx2">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Social</a:t>
                      </a:r>
                    </a:p>
                  </a:txBody>
                  <a:tcPr marL="36000" marR="36000" marT="36000" marB="36000">
                    <a:solidFill>
                      <a:schemeClr val="accent3"/>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extLst>
                  <a:ext uri="{0D108BD9-81ED-4DB2-BD59-A6C34878D82A}">
                    <a16:rowId xmlns:a16="http://schemas.microsoft.com/office/drawing/2014/main" val="387865039"/>
                  </a:ext>
                </a:extLst>
              </a:tr>
            </a:tbl>
          </a:graphicData>
        </a:graphic>
      </p:graphicFrame>
    </p:spTree>
    <p:extLst>
      <p:ext uri="{BB962C8B-B14F-4D97-AF65-F5344CB8AC3E}">
        <p14:creationId xmlns:p14="http://schemas.microsoft.com/office/powerpoint/2010/main" val="1026985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March 2019 F2F</a:t>
            </a:r>
          </a:p>
        </p:txBody>
      </p:sp>
      <p:sp>
        <p:nvSpPr>
          <p:cNvPr id="3" name="Content Placeholder 2"/>
          <p:cNvSpPr>
            <a:spLocks noGrp="1"/>
          </p:cNvSpPr>
          <p:nvPr>
            <p:ph idx="1"/>
          </p:nvPr>
        </p:nvSpPr>
        <p:spPr/>
        <p:txBody>
          <a:bodyPr>
            <a:normAutofit fontScale="85000" lnSpcReduction="20000"/>
          </a:bodyPr>
          <a:lstStyle/>
          <a:p>
            <a:r>
              <a:rPr lang="en-US" dirty="0"/>
              <a:t>Review of minutes</a:t>
            </a:r>
          </a:p>
          <a:p>
            <a:r>
              <a:rPr lang="en-US" dirty="0"/>
              <a:t>Reports</a:t>
            </a:r>
          </a:p>
          <a:p>
            <a:r>
              <a:rPr lang="en-US" dirty="0"/>
              <a:t>IEEE 802.1CF socialization activities</a:t>
            </a:r>
          </a:p>
          <a:p>
            <a:r>
              <a:rPr lang="en-US" dirty="0"/>
              <a:t>P802.1CQ contributions and discussions</a:t>
            </a:r>
          </a:p>
          <a:p>
            <a:r>
              <a:rPr lang="en-US" dirty="0"/>
              <a:t>Potential new project for OmniRAN TG</a:t>
            </a:r>
          </a:p>
          <a:p>
            <a:r>
              <a:rPr lang="en-US" dirty="0"/>
              <a:t>Conference calls until July 2019 F2F</a:t>
            </a:r>
          </a:p>
          <a:p>
            <a:r>
              <a:rPr lang="en-US" dirty="0"/>
              <a:t>Status report to IEEE 802 WGs</a:t>
            </a:r>
          </a:p>
          <a:p>
            <a:r>
              <a:rPr lang="en-US" dirty="0"/>
              <a:t>Liaisons</a:t>
            </a:r>
          </a:p>
          <a:p>
            <a:r>
              <a:rPr lang="en-US" dirty="0"/>
              <a:t>Next meeting</a:t>
            </a:r>
          </a:p>
          <a:p>
            <a:r>
              <a:rPr lang="en-US" dirty="0"/>
              <a:t>AOB</a:t>
            </a:r>
          </a:p>
        </p:txBody>
      </p:sp>
    </p:spTree>
    <p:extLst>
      <p:ext uri="{BB962C8B-B14F-4D97-AF65-F5344CB8AC3E}">
        <p14:creationId xmlns:p14="http://schemas.microsoft.com/office/powerpoint/2010/main" val="1778625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a:t>Conference Call</a:t>
            </a:r>
          </a:p>
        </p:txBody>
      </p:sp>
      <p:sp>
        <p:nvSpPr>
          <p:cNvPr id="3078" name="Rectangle 3"/>
          <p:cNvSpPr>
            <a:spLocks noGrp="1" noChangeArrowheads="1"/>
          </p:cNvSpPr>
          <p:nvPr>
            <p:ph type="body" idx="1"/>
          </p:nvPr>
        </p:nvSpPr>
        <p:spPr/>
        <p:txBody>
          <a:bodyPr>
            <a:normAutofit fontScale="62500" lnSpcReduction="20000"/>
          </a:bodyPr>
          <a:lstStyle/>
          <a:p>
            <a:r>
              <a:rPr lang="en-GB" dirty="0"/>
              <a:t>Wednesday, February 6th </a:t>
            </a:r>
            <a:r>
              <a:rPr lang="en-US" dirty="0"/>
              <a:t>, 2018 at 09:00-10:00am ET</a:t>
            </a:r>
          </a:p>
          <a:p>
            <a:endParaRPr lang="en-US" dirty="0"/>
          </a:p>
          <a:p>
            <a:r>
              <a:rPr lang="en-US" dirty="0"/>
              <a:t>Join WebEx meeting</a:t>
            </a:r>
          </a:p>
          <a:p>
            <a:pPr lvl="1"/>
            <a:r>
              <a:rPr lang="en-US" dirty="0">
                <a:hlinkClick r:id="rId3"/>
              </a:rPr>
              <a:t>https://nokiameetings.webex.com/nokiameetings/j.php?MTID=m192858cb96ce87ecd39c374226130849</a:t>
            </a:r>
            <a:endParaRPr lang="en-US" dirty="0"/>
          </a:p>
          <a:p>
            <a:pPr lvl="1"/>
            <a:r>
              <a:rPr lang="en-US" dirty="0"/>
              <a:t>Meeting number: 148 133 324  </a:t>
            </a:r>
          </a:p>
          <a:p>
            <a:pPr lvl="1"/>
            <a:r>
              <a:rPr lang="en-US" dirty="0"/>
              <a:t>Meeting password: OmniRAN</a:t>
            </a:r>
          </a:p>
          <a:p>
            <a:pPr lvl="1"/>
            <a:endParaRPr lang="en-US" dirty="0"/>
          </a:p>
          <a:p>
            <a:r>
              <a:rPr lang="en-US" dirty="0"/>
              <a:t>Join by phone </a:t>
            </a:r>
          </a:p>
          <a:p>
            <a:pPr lvl="1"/>
            <a:r>
              <a:rPr lang="en-US" dirty="0"/>
              <a:t>+1 972 445 9814 US Dallas </a:t>
            </a:r>
          </a:p>
          <a:p>
            <a:pPr lvl="1"/>
            <a:r>
              <a:rPr lang="en-US" dirty="0"/>
              <a:t>+44 2036087616 UK London </a:t>
            </a:r>
          </a:p>
          <a:p>
            <a:pPr lvl="1"/>
            <a:r>
              <a:rPr lang="en-US" dirty="0"/>
              <a:t>+86 1084056120, +86 1058965333 China Beijing</a:t>
            </a:r>
          </a:p>
          <a:p>
            <a:pPr lvl="1"/>
            <a:r>
              <a:rPr lang="en-US" dirty="0"/>
              <a:t>Access code: 148 133 324  </a:t>
            </a:r>
          </a:p>
          <a:p>
            <a:pPr lvl="1"/>
            <a:r>
              <a:rPr lang="en-US" dirty="0"/>
              <a:t>Global call-in numbers</a:t>
            </a:r>
          </a:p>
          <a:p>
            <a:pPr lvl="2"/>
            <a:r>
              <a:rPr lang="en-US" dirty="0">
                <a:hlinkClick r:id="rId4"/>
              </a:rPr>
              <a:t>https://nokiameetings.webex.com/nokiameetings/globalcallin.php?serviceType=MC&amp;ED=533523267&amp;tollFree=0</a:t>
            </a:r>
            <a:endParaRPr lang="en-US" dirty="0"/>
          </a:p>
        </p:txBody>
      </p:sp>
      <p:sp>
        <p:nvSpPr>
          <p:cNvPr id="3" name="Rectangle 2">
            <a:extLst>
              <a:ext uri="{FF2B5EF4-FFF2-40B4-BE49-F238E27FC236}">
                <a16:creationId xmlns:a16="http://schemas.microsoft.com/office/drawing/2014/main" id="{B514501E-FFB1-40E4-991C-924835E900F3}"/>
              </a:ext>
            </a:extLst>
          </p:cNvPr>
          <p:cNvSpPr>
            <a:spLocks noChangeArrowheads="1"/>
          </p:cNvSpPr>
          <p:nvPr/>
        </p:nvSpPr>
        <p:spPr bwMode="auto">
          <a:xfrm>
            <a:off x="0" y="105489"/>
            <a:ext cx="219932"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chemeClr val="tx1"/>
                </a:solidFill>
                <a:effectLst/>
                <a:latin typeface="Arial Unicode MS"/>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 proposal</a:t>
            </a:r>
          </a:p>
        </p:txBody>
      </p:sp>
      <p:sp>
        <p:nvSpPr>
          <p:cNvPr id="4104" name="Rectangle 5"/>
          <p:cNvSpPr>
            <a:spLocks noGrp="1" noChangeArrowheads="1"/>
          </p:cNvSpPr>
          <p:nvPr>
            <p:ph type="body" idx="1"/>
          </p:nvPr>
        </p:nvSpPr>
        <p:spPr/>
        <p:txBody>
          <a:bodyPr>
            <a:normAutofit lnSpcReduction="10000"/>
          </a:bodyPr>
          <a:lstStyle/>
          <a:p>
            <a:r>
              <a:rPr lang="en-US" dirty="0"/>
              <a:t>Minutes</a:t>
            </a:r>
          </a:p>
          <a:p>
            <a:r>
              <a:rPr lang="en-US" dirty="0"/>
              <a:t>Reports</a:t>
            </a:r>
          </a:p>
          <a:p>
            <a:r>
              <a:rPr lang="en-US" dirty="0"/>
              <a:t>P802.1CF conclusion</a:t>
            </a:r>
          </a:p>
          <a:p>
            <a:r>
              <a:rPr lang="en-US" dirty="0"/>
              <a:t>P802.1CQ contributions</a:t>
            </a:r>
          </a:p>
          <a:p>
            <a:r>
              <a:rPr lang="en-US" dirty="0"/>
              <a:t>Potential new standardization topic for OmniRAN TG</a:t>
            </a:r>
          </a:p>
          <a:p>
            <a:r>
              <a:rPr lang="en-US" dirty="0"/>
              <a:t>Next meeting</a:t>
            </a:r>
          </a:p>
          <a:p>
            <a:r>
              <a:rPr lang="en-US" dirty="0"/>
              <a:t>AOB</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a:t>Participants </a:t>
            </a:r>
            <a:r>
              <a:rPr lang="en-US" altLang="en-US" u="sng"/>
              <a:t>shall</a:t>
            </a:r>
            <a:r>
              <a:rPr lang="en-US" altLang="en-US"/>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a:br>
            <a:endParaRPr lang="en-US" altLang="en-US"/>
          </a:p>
          <a:p>
            <a:r>
              <a:rPr lang="en-US" altLang="en-US"/>
              <a:t>Participants </a:t>
            </a:r>
            <a:r>
              <a:rPr lang="en-US" altLang="en-US" u="sng"/>
              <a:t>should</a:t>
            </a:r>
            <a:r>
              <a:rPr lang="en-US" altLang="en-US"/>
              <a:t> inform the IEEE (or cause the IEEE to be informed) of the identity of any other holders of potential Essential Patent Claims</a:t>
            </a:r>
            <a:br>
              <a:rPr lang="en-US" altLang="en-US"/>
            </a:br>
            <a:endParaRPr lang="en-US" altLang="en-US"/>
          </a:p>
          <a:p>
            <a:pPr marL="0" indent="0">
              <a:buNone/>
            </a:pPr>
            <a:r>
              <a:rPr lang="en-US" altLang="en-US" sz="4100"/>
              <a:t>Early identification of holders of potential Essential Patent Claims is encouraged</a:t>
            </a:r>
          </a:p>
        </p:txBody>
      </p:sp>
    </p:spTree>
    <p:extLst>
      <p:ext uri="{BB962C8B-B14F-4D97-AF65-F5344CB8AC3E}">
        <p14:creationId xmlns:p14="http://schemas.microsoft.com/office/powerpoint/2010/main" val="3856850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a:t>Cause an LOA to be submitted to the IEEE-SA (patcom@ieee.org); or</a:t>
            </a:r>
          </a:p>
          <a:p>
            <a:pPr lvl="1">
              <a:lnSpc>
                <a:spcPct val="110000"/>
              </a:lnSpc>
              <a:spcBef>
                <a:spcPts val="1200"/>
              </a:spcBef>
            </a:pPr>
            <a:r>
              <a:rPr lang="en-US" altLang="en-US"/>
              <a:t>Provide the chair of this group with the identity of the holder(s) of any and all such claims as soon as possible; or</a:t>
            </a:r>
          </a:p>
          <a:p>
            <a:pPr lvl="1">
              <a:lnSpc>
                <a:spcPct val="110000"/>
              </a:lnSpc>
              <a:spcBef>
                <a:spcPts val="1200"/>
              </a:spcBef>
            </a:pPr>
            <a:r>
              <a:rPr lang="en-US" altLang="en-US"/>
              <a:t>Speak up now and respond to this Call for Potentially Essential Patents</a:t>
            </a:r>
          </a:p>
          <a:p>
            <a:pPr>
              <a:lnSpc>
                <a:spcPct val="110000"/>
              </a:lnSpc>
              <a:spcBef>
                <a:spcPts val="1200"/>
              </a:spcBef>
            </a:pPr>
            <a:r>
              <a:rPr lang="en-US" altLang="en-US"/>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3497563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a:t>All IEEE-SA standards meetings shall be conducted in compliance with all applicable laws, including antitrust and competition laws. </a:t>
            </a:r>
          </a:p>
          <a:p>
            <a:pPr lvl="1">
              <a:lnSpc>
                <a:spcPct val="110000"/>
              </a:lnSpc>
              <a:spcBef>
                <a:spcPts val="600"/>
              </a:spcBef>
            </a:pPr>
            <a:r>
              <a:rPr lang="en-US" altLang="en-US"/>
              <a:t>Don’t discuss the interpretation, validity, or essentiality of patents/patent claims. </a:t>
            </a:r>
          </a:p>
          <a:p>
            <a:pPr lvl="1">
              <a:lnSpc>
                <a:spcPct val="110000"/>
              </a:lnSpc>
              <a:spcBef>
                <a:spcPts val="600"/>
              </a:spcBef>
            </a:pPr>
            <a:r>
              <a:rPr lang="en-US" altLang="en-US"/>
              <a:t>Don’t discuss specific license rates, terms, or conditions.</a:t>
            </a:r>
          </a:p>
          <a:p>
            <a:pPr lvl="2">
              <a:lnSpc>
                <a:spcPct val="110000"/>
              </a:lnSpc>
              <a:spcBef>
                <a:spcPts val="600"/>
              </a:spcBef>
            </a:pPr>
            <a:r>
              <a:rPr lang="en-US" altLang="en-US"/>
              <a:t>Relative costs of different technical approaches that include relative costs of patent licensing terms may be discussed in standards development meetings. </a:t>
            </a:r>
          </a:p>
          <a:p>
            <a:pPr lvl="3">
              <a:lnSpc>
                <a:spcPct val="110000"/>
              </a:lnSpc>
              <a:spcBef>
                <a:spcPts val="600"/>
              </a:spcBef>
            </a:pPr>
            <a:r>
              <a:rPr lang="en-GB" altLang="en-US"/>
              <a:t>Technical considerations remain the primary focus</a:t>
            </a:r>
            <a:endParaRPr lang="en-US" altLang="en-US"/>
          </a:p>
          <a:p>
            <a:pPr lvl="1">
              <a:lnSpc>
                <a:spcPct val="110000"/>
              </a:lnSpc>
              <a:spcBef>
                <a:spcPts val="600"/>
              </a:spcBef>
            </a:pPr>
            <a:r>
              <a:rPr lang="en-US" altLang="en-US"/>
              <a:t>Don’t discuss or engage in the fixing of product prices, allocation of customers, or division of sales markets.</a:t>
            </a:r>
          </a:p>
          <a:p>
            <a:pPr lvl="1">
              <a:lnSpc>
                <a:spcPct val="110000"/>
              </a:lnSpc>
              <a:spcBef>
                <a:spcPts val="600"/>
              </a:spcBef>
            </a:pPr>
            <a:r>
              <a:rPr lang="en-US" altLang="en-US"/>
              <a:t>Don’t discuss the status or substance of ongoing or threatened litigation.</a:t>
            </a:r>
          </a:p>
          <a:p>
            <a:pPr lvl="1">
              <a:lnSpc>
                <a:spcPct val="110000"/>
              </a:lnSpc>
              <a:spcBef>
                <a:spcPts val="600"/>
              </a:spcBef>
            </a:pPr>
            <a:r>
              <a:rPr lang="en-US" altLang="en-US"/>
              <a:t>Don’t be silent if inappropriate topics are discussed … do formally object.</a:t>
            </a:r>
          </a:p>
          <a:p>
            <a:pPr lvl="1">
              <a:lnSpc>
                <a:spcPct val="110000"/>
              </a:lnSpc>
              <a:spcBef>
                <a:spcPts val="600"/>
              </a:spcBef>
            </a:pPr>
            <a:endParaRPr lang="en-US" altLang="en-US"/>
          </a:p>
          <a:p>
            <a:pPr>
              <a:lnSpc>
                <a:spcPct val="110000"/>
              </a:lnSpc>
              <a:spcBef>
                <a:spcPts val="600"/>
              </a:spcBef>
            </a:pPr>
            <a:r>
              <a:rPr lang="en-US" altLang="en-US"/>
              <a:t>For more details, see IEEE-SA Standards Board Operations Manual, clause 5.3.10 and Antitrust and Competition Policy: </a:t>
            </a:r>
            <a:br>
              <a:rPr lang="en-US" altLang="en-US"/>
            </a:br>
            <a:r>
              <a:rPr lang="en-US" altLang="en-US"/>
              <a:t>What You Need to Know at </a:t>
            </a:r>
            <a:r>
              <a:rPr lang="en-US" altLang="en-US">
                <a:hlinkClick r:id="rId2"/>
              </a:rPr>
              <a:t>http://standards.ieee.org/develop/policies/antitrust.pdf</a:t>
            </a:r>
            <a:endParaRPr lang="en-US" altLang="en-US"/>
          </a:p>
          <a:p>
            <a:endParaRPr lang="en-US" altLang="en-US"/>
          </a:p>
        </p:txBody>
      </p:sp>
    </p:spTree>
    <p:extLst>
      <p:ext uri="{BB962C8B-B14F-4D97-AF65-F5344CB8AC3E}">
        <p14:creationId xmlns:p14="http://schemas.microsoft.com/office/powerpoint/2010/main" val="1343510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a:t>Patent-related information</a:t>
            </a:r>
            <a:endParaRPr lang="en-US" altLang="en-US"/>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a:t>The patent policy and the procedures used to execute that policy are documented in the:</a:t>
            </a:r>
          </a:p>
          <a:p>
            <a:endParaRPr lang="en-US" altLang="en-US"/>
          </a:p>
          <a:p>
            <a:pPr lvl="1"/>
            <a:r>
              <a:rPr lang="en-US" altLang="en-US"/>
              <a:t>IEEE-SA Standards Board Bylaws </a:t>
            </a:r>
            <a:r>
              <a:rPr lang="en-US" altLang="en-US" sz="2600">
                <a:hlinkClick r:id="rId3"/>
              </a:rPr>
              <a:t>http://standards.ieee.org/develop/policies/bylaws/sect6-7.html#6</a:t>
            </a:r>
            <a:br>
              <a:rPr lang="en-US" altLang="en-US" sz="2600"/>
            </a:br>
            <a:endParaRPr lang="en-US" altLang="en-US" sz="2600"/>
          </a:p>
          <a:p>
            <a:pPr lvl="1"/>
            <a:r>
              <a:rPr lang="en-US" altLang="en-US"/>
              <a:t>IEEE-SA Standards Board Operations Manual </a:t>
            </a:r>
            <a:r>
              <a:rPr lang="en-US" altLang="en-US" sz="2600">
                <a:hlinkClick r:id="rId4"/>
              </a:rPr>
              <a:t>http://standards.ieee.org/develop/policies/opman/sect6.html#6.3</a:t>
            </a:r>
            <a:endParaRPr lang="en-US" altLang="en-US" sz="2600"/>
          </a:p>
          <a:p>
            <a:endParaRPr lang="en-US" altLang="en-US"/>
          </a:p>
          <a:p>
            <a:r>
              <a:rPr lang="en-US" altLang="en-US"/>
              <a:t>Material about the patent policy is available at </a:t>
            </a:r>
            <a:r>
              <a:rPr lang="en-US" altLang="en-US" sz="2600">
                <a:hlinkClick r:id="rId5"/>
              </a:rPr>
              <a:t>http://standards.ieee.org/about/sasb/patcom/materials.html</a:t>
            </a:r>
            <a:br>
              <a:rPr lang="en-US" altLang="en-US"/>
            </a:br>
            <a:endParaRPr lang="en-US" altLang="en-US"/>
          </a:p>
          <a:p>
            <a:r>
              <a:rPr lang="en-US" altLang="en-US" sz="4000"/>
              <a:t>If you have questions, contact the IEEE-SA Standards Board Patent Committee Administrator at </a:t>
            </a:r>
            <a:r>
              <a:rPr lang="en-US" altLang="en-US" sz="4000">
                <a:hlinkClick r:id="rId6"/>
              </a:rPr>
              <a:t>patcom@ieee.org</a:t>
            </a:r>
            <a:endParaRPr lang="en-US" altLang="en-US" sz="400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268786514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a:rPr>
              <a:t>https://standards.ieee.org/about/policies/bylaws/index.html</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26150864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a:t>Business #1</a:t>
            </a:r>
          </a:p>
        </p:txBody>
      </p:sp>
      <p:sp>
        <p:nvSpPr>
          <p:cNvPr id="3" name="Content Placeholder 2"/>
          <p:cNvSpPr>
            <a:spLocks noGrp="1"/>
          </p:cNvSpPr>
          <p:nvPr>
            <p:ph idx="1"/>
          </p:nvPr>
        </p:nvSpPr>
        <p:spPr>
          <a:xfrm>
            <a:off x="457200" y="979170"/>
            <a:ext cx="8229600" cy="2983230"/>
          </a:xfrm>
        </p:spPr>
        <p:txBody>
          <a:bodyPr>
            <a:normAutofit lnSpcReduction="10000"/>
          </a:bodyPr>
          <a:lstStyle/>
          <a:p>
            <a:r>
              <a:rPr lang="en-GB" sz="2400" dirty="0"/>
              <a:t>Call Meeting to Order</a:t>
            </a:r>
          </a:p>
          <a:p>
            <a:pPr lvl="1"/>
            <a:r>
              <a:rPr lang="en-GB" sz="2000" dirty="0"/>
              <a:t>Chair called meeting to order at 0900 AM ET</a:t>
            </a:r>
          </a:p>
          <a:p>
            <a:r>
              <a:rPr lang="en-GB" sz="2400" dirty="0"/>
              <a:t>Minutes taker:</a:t>
            </a:r>
          </a:p>
          <a:p>
            <a:pPr lvl="1"/>
            <a:r>
              <a:rPr lang="en-GB" sz="2000" dirty="0"/>
              <a:t>Hao is taking notes.</a:t>
            </a:r>
          </a:p>
          <a:p>
            <a:r>
              <a:rPr lang="en-GB" sz="2400" dirty="0"/>
              <a:t>Mandatory slides</a:t>
            </a:r>
          </a:p>
          <a:p>
            <a:pPr lvl="1"/>
            <a:r>
              <a:rPr lang="en-GB" sz="2000" dirty="0"/>
              <a:t>Mandatory slides were presented, no IPR announcements came up.</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123126571"/>
              </p:ext>
            </p:extLst>
          </p:nvPr>
        </p:nvGraphicFramePr>
        <p:xfrm>
          <a:off x="914400" y="3810000"/>
          <a:ext cx="7620001" cy="21336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664448">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solidFill>
                            <a:schemeClr val="tx1"/>
                          </a:solidFill>
                        </a:rPr>
                        <a:t>Name</a:t>
                      </a:r>
                    </a:p>
                  </a:txBody>
                  <a:tcPr/>
                </a:tc>
                <a:tc>
                  <a:txBody>
                    <a:bodyPr/>
                    <a:lstStyle/>
                    <a:p>
                      <a:r>
                        <a:rPr lang="en-US" sz="1400" dirty="0">
                          <a:solidFill>
                            <a:schemeClr val="tx1"/>
                          </a:solidFill>
                        </a:rPr>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1"/>
                  </a:ext>
                </a:extLst>
              </a:tr>
              <a:tr h="292100">
                <a:tc>
                  <a:txBody>
                    <a:bodyPr/>
                    <a:lstStyle/>
                    <a:p>
                      <a:pPr algn="just">
                        <a:spcAft>
                          <a:spcPts val="300"/>
                        </a:spcAft>
                      </a:pPr>
                      <a:r>
                        <a:rPr lang="en-US" sz="1400" dirty="0" err="1">
                          <a:solidFill>
                            <a:schemeClr val="tx1"/>
                          </a:solidFill>
                          <a:effectLst/>
                          <a:latin typeface="+mn-lt"/>
                        </a:rPr>
                        <a:t>Hao</a:t>
                      </a:r>
                      <a:r>
                        <a:rPr lang="en-US" sz="1400">
                          <a:solidFill>
                            <a:schemeClr val="tx1"/>
                          </a:solidFill>
                          <a:effectLst/>
                          <a:latin typeface="+mn-lt"/>
                        </a:rPr>
                        <a:t> Wang</a:t>
                      </a:r>
                    </a:p>
                  </a:txBody>
                  <a:tcPr marL="73025" marR="73025" marT="0" marB="0" anchor="ctr"/>
                </a:tc>
                <a:tc>
                  <a:txBody>
                    <a:bodyPr/>
                    <a:lstStyle/>
                    <a:p>
                      <a:pPr algn="just">
                        <a:spcAft>
                          <a:spcPts val="300"/>
                        </a:spcAft>
                      </a:pPr>
                      <a:r>
                        <a:rPr lang="en-US" sz="1400" dirty="0">
                          <a:solidFill>
                            <a:schemeClr val="tx1"/>
                          </a:solidFill>
                          <a:effectLst/>
                          <a:latin typeface="+mn-lt"/>
                        </a:rPr>
                        <a:t>Fujitsu</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2"/>
                  </a:ext>
                </a:extLst>
              </a:tr>
              <a:tr h="292100">
                <a:tc>
                  <a:txBody>
                    <a:bodyPr/>
                    <a:lstStyle/>
                    <a:p>
                      <a:pPr algn="just">
                        <a:spcAft>
                          <a:spcPts val="300"/>
                        </a:spcAft>
                      </a:pPr>
                      <a:r>
                        <a:rPr lang="en-US" sz="1400" dirty="0">
                          <a:solidFill>
                            <a:schemeClr val="tx1"/>
                          </a:solidFill>
                          <a:effectLst/>
                          <a:latin typeface="+mn-lt"/>
                        </a:rPr>
                        <a:t>Roger Marks</a:t>
                      </a:r>
                    </a:p>
                  </a:txBody>
                  <a:tcPr marL="73025" marR="73025" marT="0" marB="0" anchor="ct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err="1">
                          <a:solidFill>
                            <a:schemeClr val="tx1"/>
                          </a:solidFill>
                          <a:effectLst/>
                          <a:latin typeface="+mn-lt"/>
                        </a:rPr>
                        <a:t>EthAirNet</a:t>
                      </a:r>
                      <a:r>
                        <a:rPr lang="en-US" sz="1400" dirty="0">
                          <a:solidFill>
                            <a:schemeClr val="tx1"/>
                          </a:solidFill>
                          <a:effectLst/>
                          <a:latin typeface="+mn-lt"/>
                        </a:rPr>
                        <a:t> Assoc.</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r>
                        <a:rPr lang="en-US" sz="1400" dirty="0">
                          <a:solidFill>
                            <a:schemeClr val="tx1"/>
                          </a:solidFill>
                          <a:effectLst/>
                          <a:latin typeface="+mn-lt"/>
                        </a:rPr>
                        <a:t>Antonio de la Oliva</a:t>
                      </a:r>
                    </a:p>
                  </a:txBody>
                  <a:tcPr marL="73025" marR="73025" marT="0" marB="0" anchor="ctr"/>
                </a:tc>
                <a:tc>
                  <a:txBody>
                    <a:bodyPr/>
                    <a:lstStyle/>
                    <a:p>
                      <a:pPr algn="just">
                        <a:spcAft>
                          <a:spcPts val="300"/>
                        </a:spcAft>
                      </a:pPr>
                      <a:r>
                        <a:rPr lang="en-US" sz="1400" dirty="0">
                          <a:solidFill>
                            <a:schemeClr val="tx1"/>
                          </a:solidFill>
                          <a:effectLst/>
                          <a:latin typeface="+mn-lt"/>
                        </a:rPr>
                        <a:t>UC3M</a:t>
                      </a: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endParaRPr lang="en-US" sz="1400" dirty="0">
                        <a:solidFill>
                          <a:schemeClr val="tx1"/>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3858499741"/>
                  </a:ext>
                </a:extLst>
              </a:tr>
              <a:tr h="292100">
                <a:tc>
                  <a:txBody>
                    <a:bodyPr/>
                    <a:lstStyle/>
                    <a:p>
                      <a:pPr algn="just">
                        <a:spcAft>
                          <a:spcPts val="300"/>
                        </a:spcAft>
                      </a:pPr>
                      <a:endParaRPr lang="en-US" sz="1400" dirty="0">
                        <a:solidFill>
                          <a:schemeClr val="tx2">
                            <a:lumMod val="20000"/>
                            <a:lumOff val="80000"/>
                          </a:schemeClr>
                        </a:solidFill>
                        <a:effectLst/>
                        <a:latin typeface="+mn-lt"/>
                      </a:endParaRPr>
                    </a:p>
                  </a:txBody>
                  <a:tcPr marL="73025" marR="73025" marT="0" marB="0" anchor="ctr"/>
                </a:tc>
                <a:tc>
                  <a:txBody>
                    <a:bodyPr/>
                    <a:lstStyle/>
                    <a:p>
                      <a:pPr algn="just">
                        <a:spcAft>
                          <a:spcPts val="300"/>
                        </a:spcAft>
                      </a:pPr>
                      <a:endParaRPr lang="en-US" sz="1400" dirty="0">
                        <a:solidFill>
                          <a:schemeClr val="tx2">
                            <a:lumMod val="20000"/>
                            <a:lumOff val="80000"/>
                          </a:schemeClr>
                        </a:solidFill>
                        <a:effectLst/>
                        <a:latin typeface="+mn-lt"/>
                      </a:endParaRPr>
                    </a:p>
                  </a:txBody>
                  <a:tcPr marL="73025" marR="73025" marT="0" marB="0" anchor="ctr"/>
                </a:tc>
                <a:tc>
                  <a:txBody>
                    <a:bodyPr/>
                    <a:lstStyle/>
                    <a:p>
                      <a:endParaRPr lang="en-US" sz="1400">
                        <a:solidFill>
                          <a:schemeClr val="tx1"/>
                        </a:solidFill>
                        <a:latin typeface="+mn-lt"/>
                      </a:endParaRPr>
                    </a:p>
                  </a:txBody>
                  <a:tcPr anchor="ctr">
                    <a:solidFill>
                      <a:schemeClr val="bg1"/>
                    </a:solidFill>
                  </a:tcPr>
                </a:tc>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3581377084"/>
                  </a:ext>
                </a:extLst>
              </a:tr>
            </a:tbl>
          </a:graphicData>
        </a:graphic>
      </p:graphicFrame>
    </p:spTree>
    <p:extLst>
      <p:ext uri="{BB962C8B-B14F-4D97-AF65-F5344CB8AC3E}">
        <p14:creationId xmlns:p14="http://schemas.microsoft.com/office/powerpoint/2010/main" val="2339049820"/>
      </p:ext>
    </p:extLst>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3353</TotalTime>
  <Words>1563</Words>
  <Application>Microsoft Office PowerPoint</Application>
  <PresentationFormat>On-screen Show (4:3)</PresentationFormat>
  <Paragraphs>197</Paragraphs>
  <Slides>15</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ＭＳ Ｐゴシック</vt:lpstr>
      <vt:lpstr>Arial</vt:lpstr>
      <vt:lpstr>Arial Unicode MS</vt:lpstr>
      <vt:lpstr>Helvetica</vt:lpstr>
      <vt:lpstr>Times</vt:lpstr>
      <vt:lpstr>Times New Roman</vt:lpstr>
      <vt:lpstr>Template</vt:lpstr>
      <vt:lpstr>IEEE 802.1 OmniRAN TG February 6th , 2019 Conference Call</vt:lpstr>
      <vt:lpstr>Conference Call</vt:lpstr>
      <vt:lpstr>Agenda proposal</vt:lpstr>
      <vt:lpstr>Participants have a duty to inform the IEEE</vt:lpstr>
      <vt:lpstr>Ways to inform IEEE</vt:lpstr>
      <vt:lpstr>Other guidelines for IEEE WG meetings</vt:lpstr>
      <vt:lpstr>Patent-related information</vt:lpstr>
      <vt:lpstr>Participation in IEEE 802 Meetings</vt:lpstr>
      <vt:lpstr>Business #1</vt:lpstr>
      <vt:lpstr>Agenda</vt:lpstr>
      <vt:lpstr>Business #2</vt:lpstr>
      <vt:lpstr>Business #3</vt:lpstr>
      <vt:lpstr>Business #4</vt:lpstr>
      <vt:lpstr>March 2019 Agenda Graphics</vt:lpstr>
      <vt:lpstr>Agenda proposal for March 2019 F2F</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515</cp:revision>
  <cp:lastPrinted>1998-02-10T13:28:06Z</cp:lastPrinted>
  <dcterms:created xsi:type="dcterms:W3CDTF">2011-12-30T17:06:23Z</dcterms:created>
  <dcterms:modified xsi:type="dcterms:W3CDTF">2019-02-06T17:47:14Z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1aa2129-79ec-42c0-bfac-e5b7a0374572_Enabled">
    <vt:lpwstr>True</vt:lpwstr>
  </property>
  <property fmtid="{D5CDD505-2E9C-101B-9397-08002B2CF9AE}" pid="3" name="MSIP_Label_b1aa2129-79ec-42c0-bfac-e5b7a0374572_SiteId">
    <vt:lpwstr>5d471751-9675-428d-917b-70f44f9630b0</vt:lpwstr>
  </property>
  <property fmtid="{D5CDD505-2E9C-101B-9397-08002B2CF9AE}" pid="4" name="MSIP_Label_b1aa2129-79ec-42c0-bfac-e5b7a0374572_Ref">
    <vt:lpwstr>https://api.informationprotection.azure.com/api/5d471751-9675-428d-917b-70f44f9630b0</vt:lpwstr>
  </property>
  <property fmtid="{D5CDD505-2E9C-101B-9397-08002B2CF9AE}" pid="5" name="MSIP_Label_b1aa2129-79ec-42c0-bfac-e5b7a0374572_Owner">
    <vt:lpwstr>maximilian.riegel@nokia.com</vt:lpwstr>
  </property>
  <property fmtid="{D5CDD505-2E9C-101B-9397-08002B2CF9AE}" pid="6" name="MSIP_Label_b1aa2129-79ec-42c0-bfac-e5b7a0374572_SetDate">
    <vt:lpwstr>2018-04-12T22:20:24.4853183+02:00</vt:lpwstr>
  </property>
  <property fmtid="{D5CDD505-2E9C-101B-9397-08002B2CF9AE}" pid="7" name="MSIP_Label_b1aa2129-79ec-42c0-bfac-e5b7a0374572_Name">
    <vt:lpwstr>Public</vt:lpwstr>
  </property>
  <property fmtid="{D5CDD505-2E9C-101B-9397-08002B2CF9AE}" pid="8" name="MSIP_Label_b1aa2129-79ec-42c0-bfac-e5b7a0374572_Application">
    <vt:lpwstr>Microsoft Azure Information Protection</vt:lpwstr>
  </property>
  <property fmtid="{D5CDD505-2E9C-101B-9397-08002B2CF9AE}" pid="9" name="MSIP_Label_b1aa2129-79ec-42c0-bfac-e5b7a0374572_Extended_MSFT_Method">
    <vt:lpwstr>Manual</vt:lpwstr>
  </property>
  <property fmtid="{D5CDD505-2E9C-101B-9397-08002B2CF9AE}" pid="10" name="Sensitivity">
    <vt:lpwstr>Public</vt:lpwstr>
  </property>
</Properties>
</file>