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4"/>
  </p:notesMasterIdLst>
  <p:handoutMasterIdLst>
    <p:handoutMasterId r:id="rId25"/>
  </p:handoutMasterIdLst>
  <p:sldIdLst>
    <p:sldId id="262" r:id="rId2"/>
    <p:sldId id="298" r:id="rId3"/>
    <p:sldId id="371" r:id="rId4"/>
    <p:sldId id="370" r:id="rId5"/>
    <p:sldId id="367" r:id="rId6"/>
    <p:sldId id="368" r:id="rId7"/>
    <p:sldId id="346" r:id="rId8"/>
    <p:sldId id="347" r:id="rId9"/>
    <p:sldId id="348" r:id="rId10"/>
    <p:sldId id="349" r:id="rId11"/>
    <p:sldId id="320" r:id="rId12"/>
    <p:sldId id="331" r:id="rId13"/>
    <p:sldId id="369" r:id="rId14"/>
    <p:sldId id="309" r:id="rId15"/>
    <p:sldId id="332" r:id="rId16"/>
    <p:sldId id="344" r:id="rId17"/>
    <p:sldId id="365" r:id="rId18"/>
    <p:sldId id="373" r:id="rId19"/>
    <p:sldId id="351" r:id="rId20"/>
    <p:sldId id="372" r:id="rId21"/>
    <p:sldId id="345" r:id="rId22"/>
    <p:sldId id="336"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29" autoAdjust="0"/>
    <p:restoredTop sz="95559" autoAdjust="0"/>
  </p:normalViewPr>
  <p:slideViewPr>
    <p:cSldViewPr>
      <p:cViewPr varScale="1">
        <p:scale>
          <a:sx n="100" d="100"/>
          <a:sy n="100" d="100"/>
        </p:scale>
        <p:origin x="1424" y="1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5</a:t>
            </a:fld>
            <a:endParaRPr lang="en-US"/>
          </a:p>
        </p:txBody>
      </p:sp>
    </p:spTree>
    <p:extLst>
      <p:ext uri="{BB962C8B-B14F-4D97-AF65-F5344CB8AC3E}">
        <p14:creationId xmlns:p14="http://schemas.microsoft.com/office/powerpoint/2010/main" val="451343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10</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6141320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48474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hasCustomPrompt="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544237" y="76200"/>
            <a:ext cx="2371163" cy="307777"/>
          </a:xfrm>
          <a:prstGeom prst="rect">
            <a:avLst/>
          </a:prstGeom>
        </p:spPr>
        <p:txBody>
          <a:bodyPr wrap="none">
            <a:spAutoFit/>
          </a:bodyPr>
          <a:lstStyle/>
          <a:p>
            <a:pPr algn="r"/>
            <a:r>
              <a:rPr lang="en-US" sz="1400" b="1" dirty="0">
                <a:effectLst/>
                <a:latin typeface="+mj-lt"/>
              </a:rPr>
              <a:t>omniran-18-0094-01-00TG</a:t>
            </a:r>
            <a:endParaRPr lang="en-US" sz="1400" b="1" dirty="0">
              <a:latin typeface="+mj-lt"/>
            </a:endParaRP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itu.int/net4/ITU-T/roadmap#?topic=0.130&amp;workgroup=1.1178.1422&amp;searchValue=&amp;page=1&amp;sort=Revelance" TargetMode="External"/><Relationship Id="rId2" Type="http://schemas.openxmlformats.org/officeDocument/2006/relationships/hyperlink" Target="http://www.ieee802.org/3/minutes/nov18/incoming/JCA_IMT2020_LS-05_to_IEEE_802d3.pdf" TargetMode="External"/><Relationship Id="rId1" Type="http://schemas.openxmlformats.org/officeDocument/2006/relationships/slideLayout" Target="../slideLayouts/slideLayout2.xml"/><Relationship Id="rId4" Type="http://schemas.openxmlformats.org/officeDocument/2006/relationships/hyperlink" Target="https://www.itu.int/net4/ITU-T/roadmap#?topic=0.130&amp;workgroup=1.1178&amp;searchValue=&amp;page=1&amp;sort=Revelance"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omniran/dcn/19/omniran-19-0001-00-CQ00-ieee-802-1cq-threat-analysi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oriental-hiroshima-jp.book.direct/en-gb"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8/11-18-1988-02-0arc-proposed-response-to-liaison-from-wba-on-mac-address-randomization-impcats.docx" TargetMode="External"/><Relationship Id="rId2" Type="http://schemas.openxmlformats.org/officeDocument/2006/relationships/hyperlink" Target="https://mentor.ieee.org/802.11/dcn/18/11-18-1579-01-0000-2018-09-liaison-from-wba-re-mac-randomization-impacts.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802.org/1/files/public/docs2019/admin-koto-Hiroshima-interim-info-0918-v02.pdf" TargetMode="External"/><Relationship Id="rId2" Type="http://schemas.openxmlformats.org/officeDocument/2006/relationships/hyperlink" Target="https://www.regonline.com/builder/site/custom.aspx?EventID=2235732&amp;_i=/5z/U53yw6Y%3d"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a:t>IEEE 802.1 OmniRAN TG</a:t>
            </a:r>
            <a:br>
              <a:rPr lang="en-US" dirty="0"/>
            </a:br>
            <a:r>
              <a:rPr lang="en-US" dirty="0"/>
              <a:t>January 2019 F2F Meeting</a:t>
            </a:r>
            <a:br>
              <a:rPr lang="en-US" dirty="0"/>
            </a:br>
            <a:r>
              <a:rPr lang="en-US" dirty="0"/>
              <a:t>Hiroshima, Japan</a:t>
            </a:r>
          </a:p>
        </p:txBody>
      </p:sp>
      <p:sp>
        <p:nvSpPr>
          <p:cNvPr id="3" name="Subtitle 2"/>
          <p:cNvSpPr>
            <a:spLocks noGrp="1"/>
          </p:cNvSpPr>
          <p:nvPr>
            <p:ph type="subTitle" idx="1"/>
          </p:nvPr>
        </p:nvSpPr>
        <p:spPr/>
        <p:txBody>
          <a:bodyPr/>
          <a:lstStyle/>
          <a:p>
            <a:r>
              <a:rPr lang="en-US" dirty="0"/>
              <a:t>2019-01-14</a:t>
            </a:r>
          </a:p>
          <a:p>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dirty="0"/>
              <a:t>Patent-related information</a:t>
            </a:r>
            <a:endParaRPr lang="en-US" altLang="en-US" dirty="0"/>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dirty="0"/>
              <a:t>The patent policy and the procedures used to execute that policy are documented in the:</a:t>
            </a:r>
          </a:p>
          <a:p>
            <a:endParaRPr lang="en-US" altLang="en-US" dirty="0"/>
          </a:p>
          <a:p>
            <a:pPr lvl="1"/>
            <a:r>
              <a:rPr lang="en-US" altLang="en-US" dirty="0"/>
              <a:t>IEEE-SA Standards Board Bylaws </a:t>
            </a:r>
            <a:r>
              <a:rPr lang="en-US" altLang="en-US" sz="2600" dirty="0">
                <a:hlinkClick r:id="rId3"/>
              </a:rPr>
              <a:t>http://standards.ieee.org/develop/policies/bylaws/sect6-7.html#6</a:t>
            </a:r>
            <a:br>
              <a:rPr lang="en-US" altLang="en-US" sz="2600" dirty="0"/>
            </a:br>
            <a:endParaRPr lang="en-US" altLang="en-US" sz="2600" dirty="0"/>
          </a:p>
          <a:p>
            <a:pPr lvl="1"/>
            <a:r>
              <a:rPr lang="en-US" altLang="en-US" dirty="0"/>
              <a:t>IEEE-SA Standards Board Operations Manual </a:t>
            </a:r>
            <a:r>
              <a:rPr lang="en-US" altLang="en-US" sz="2600" dirty="0">
                <a:hlinkClick r:id="rId4"/>
              </a:rPr>
              <a:t>http://standards.ieee.org/develop/policies/opman/sect6.html#6.3</a:t>
            </a:r>
            <a:endParaRPr lang="en-US" altLang="en-US" sz="2600" dirty="0"/>
          </a:p>
          <a:p>
            <a:endParaRPr lang="en-US" altLang="en-US" dirty="0"/>
          </a:p>
          <a:p>
            <a:r>
              <a:rPr lang="en-US" altLang="en-US" dirty="0"/>
              <a:t>Material about the patent policy is available at </a:t>
            </a:r>
            <a:r>
              <a:rPr lang="en-US" altLang="en-US" sz="2600" dirty="0">
                <a:hlinkClick r:id="rId5"/>
              </a:rPr>
              <a:t>http://standards.ieee.org/about/sasb/patcom/materials.html</a:t>
            </a:r>
            <a:br>
              <a:rPr lang="en-US" altLang="en-US" dirty="0"/>
            </a:br>
            <a:endParaRPr lang="en-US" altLang="en-US" dirty="0"/>
          </a:p>
          <a:p>
            <a:r>
              <a:rPr lang="en-US" altLang="en-US" sz="4000" dirty="0"/>
              <a:t>If you have questions, contact the IEEE-SA Standards Board Patent Committee Administrator at </a:t>
            </a:r>
            <a:r>
              <a:rPr lang="en-US" altLang="en-US" sz="4000" dirty="0">
                <a:hlinkClick r:id="rId6"/>
              </a:rPr>
              <a:t>patcom@ieee.org</a:t>
            </a:r>
            <a:endParaRPr lang="en-US" altLang="en-US" sz="4000" dirty="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1686817116"/>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Business #1</a:t>
            </a:r>
          </a:p>
        </p:txBody>
      </p:sp>
      <p:sp>
        <p:nvSpPr>
          <p:cNvPr id="3" name="Content Placeholder 2"/>
          <p:cNvSpPr>
            <a:spLocks noGrp="1"/>
          </p:cNvSpPr>
          <p:nvPr>
            <p:ph idx="1"/>
          </p:nvPr>
        </p:nvSpPr>
        <p:spPr>
          <a:xfrm>
            <a:off x="457200" y="979170"/>
            <a:ext cx="8229600" cy="2068830"/>
          </a:xfrm>
        </p:spPr>
        <p:txBody>
          <a:bodyPr>
            <a:normAutofit fontScale="85000" lnSpcReduction="20000"/>
          </a:bodyPr>
          <a:lstStyle/>
          <a:p>
            <a:r>
              <a:rPr lang="en-GB" sz="2400" dirty="0"/>
              <a:t>Call Meeting to Order</a:t>
            </a:r>
          </a:p>
          <a:p>
            <a:pPr lvl="1"/>
            <a:r>
              <a:rPr lang="en-GB" sz="2000" dirty="0"/>
              <a:t>Chair called meeting to order at ..</a:t>
            </a:r>
            <a:endParaRPr lang="en-GB" sz="1600" dirty="0"/>
          </a:p>
          <a:p>
            <a:r>
              <a:rPr lang="en-GB" sz="2400" dirty="0"/>
              <a:t>Minutes taker:</a:t>
            </a:r>
          </a:p>
          <a:p>
            <a:pPr lvl="1"/>
            <a:r>
              <a:rPr lang="en-GB" sz="2000" dirty="0"/>
              <a:t>.. volunteered to take notes.</a:t>
            </a:r>
          </a:p>
          <a:p>
            <a:r>
              <a:rPr lang="en-GB" sz="2400" dirty="0"/>
              <a:t>Mandatory slides</a:t>
            </a:r>
          </a:p>
          <a:p>
            <a:pPr lvl="1"/>
            <a:r>
              <a:rPr lang="en-GB" sz="2000" dirty="0"/>
              <a:t>Mandatory slides were presented, ..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766683732"/>
              </p:ext>
            </p:extLst>
          </p:nvPr>
        </p:nvGraphicFramePr>
        <p:xfrm>
          <a:off x="877956" y="2971800"/>
          <a:ext cx="7620001" cy="33528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tx1"/>
                          </a:solidFill>
                          <a:effectLst/>
                          <a:latin typeface="+mn-lt"/>
                        </a:rPr>
                        <a:t>Hao</a:t>
                      </a:r>
                      <a:r>
                        <a:rPr lang="en-US" sz="1400" dirty="0">
                          <a:solidFill>
                            <a:schemeClr val="tx1"/>
                          </a:solidFill>
                          <a:effectLst/>
                          <a:latin typeface="+mn-lt"/>
                        </a:rPr>
                        <a:t> Wang</a:t>
                      </a:r>
                    </a:p>
                  </a:txBody>
                  <a:tcPr marL="73025" marR="73025" marT="0" marB="0" anchor="ctr"/>
                </a:tc>
                <a:tc>
                  <a:txBody>
                    <a:bodyPr/>
                    <a:lstStyle/>
                    <a:p>
                      <a:pPr algn="just">
                        <a:spcAft>
                          <a:spcPts val="300"/>
                        </a:spcAft>
                      </a:pPr>
                      <a:r>
                        <a:rPr lang="en-US" sz="1400">
                          <a:solidFill>
                            <a:schemeClr val="tx1"/>
                          </a:solidFill>
                          <a:effectLst/>
                          <a:latin typeface="+mn-lt"/>
                        </a:rPr>
                        <a:t>Fujitsu</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2"/>
                  </a:ext>
                </a:extLst>
              </a:tr>
              <a:tr h="292100">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a:solidFill>
                            <a:schemeClr val="tx1"/>
                          </a:solidFill>
                          <a:effectLst/>
                          <a:latin typeface="+mn-lt"/>
                        </a:rPr>
                        <a:t>Antonio de la Oliva</a:t>
                      </a:r>
                    </a:p>
                  </a:txBody>
                  <a:tcPr marL="73025" marR="73025" marT="0" marB="0" anchor="ct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a:solidFill>
                            <a:schemeClr val="tx1"/>
                          </a:solidFill>
                          <a:effectLst/>
                          <a:latin typeface="+mn-lt"/>
                        </a:rPr>
                        <a:t>UC3M, IDCC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5"/>
                  </a:ext>
                </a:extLst>
              </a:tr>
              <a:tr h="292100">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6"/>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7"/>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8"/>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9"/>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62478751"/>
                  </a:ext>
                </a:extLst>
              </a:tr>
            </a:tbl>
          </a:graphicData>
        </a:graphic>
      </p:graphicFrame>
    </p:spTree>
    <p:extLst>
      <p:ext uri="{BB962C8B-B14F-4D97-AF65-F5344CB8AC3E}">
        <p14:creationId xmlns:p14="http://schemas.microsoft.com/office/powerpoint/2010/main" val="6263546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Agenda proposal for January 2019 F2F</a:t>
            </a:r>
            <a:endParaRPr lang="en-US" dirty="0"/>
          </a:p>
        </p:txBody>
      </p:sp>
      <p:sp>
        <p:nvSpPr>
          <p:cNvPr id="3" name="Content Placeholder 2"/>
          <p:cNvSpPr>
            <a:spLocks noGrp="1"/>
          </p:cNvSpPr>
          <p:nvPr>
            <p:ph idx="1"/>
          </p:nvPr>
        </p:nvSpPr>
        <p:spPr/>
        <p:txBody>
          <a:bodyPr>
            <a:normAutofit fontScale="62500" lnSpcReduction="20000"/>
          </a:bodyPr>
          <a:lstStyle/>
          <a:p>
            <a:r>
              <a:rPr lang="en-US" dirty="0"/>
              <a:t>Review of minutes</a:t>
            </a:r>
          </a:p>
          <a:p>
            <a:r>
              <a:rPr lang="en-US" dirty="0"/>
              <a:t>Reports</a:t>
            </a:r>
          </a:p>
          <a:p>
            <a:r>
              <a:rPr lang="en-US" dirty="0"/>
              <a:t>IEEE 802.1CF socialization activities</a:t>
            </a:r>
          </a:p>
          <a:p>
            <a:r>
              <a:rPr lang="en-US" dirty="0"/>
              <a:t>P802.1CQ contributions and discussions</a:t>
            </a:r>
          </a:p>
          <a:p>
            <a:pPr lvl="1"/>
            <a:r>
              <a:rPr lang="en-US" dirty="0"/>
              <a:t>Requirements and scenarios documentation</a:t>
            </a:r>
          </a:p>
          <a:p>
            <a:pPr lvl="1"/>
            <a:r>
              <a:rPr lang="en-US" dirty="0"/>
              <a:t>Security threats of dynamic local address assignment protocol</a:t>
            </a:r>
          </a:p>
          <a:p>
            <a:pPr lvl="1"/>
            <a:r>
              <a:rPr lang="en-US" dirty="0"/>
              <a:t>802.1 position on MAC randomization</a:t>
            </a:r>
          </a:p>
          <a:p>
            <a:r>
              <a:rPr lang="en-US" dirty="0"/>
              <a:t>Input to liaison response to ITU-T JCA-IMT2020</a:t>
            </a:r>
          </a:p>
          <a:p>
            <a:r>
              <a:rPr lang="en-US" dirty="0"/>
              <a:t>Potential </a:t>
            </a:r>
            <a:r>
              <a:rPr lang="en-US" dirty="0" err="1"/>
              <a:t>Nendica</a:t>
            </a:r>
            <a:r>
              <a:rPr lang="en-US" dirty="0"/>
              <a:t> related contributions preview</a:t>
            </a:r>
          </a:p>
          <a:p>
            <a:r>
              <a:rPr lang="en-US" dirty="0"/>
              <a:t>Potential new projects for OmniRAN TG</a:t>
            </a:r>
          </a:p>
          <a:p>
            <a:r>
              <a:rPr lang="en-US" dirty="0"/>
              <a:t>Conference calls until March 2019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20514067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r>
              <a:rPr lang="en-US" dirty="0"/>
              <a:t>Schedules</a:t>
            </a:r>
          </a:p>
        </p:txBody>
      </p:sp>
      <p:sp>
        <p:nvSpPr>
          <p:cNvPr id="3" name="Content Placeholder 2"/>
          <p:cNvSpPr>
            <a:spLocks noGrp="1"/>
          </p:cNvSpPr>
          <p:nvPr>
            <p:ph idx="1"/>
          </p:nvPr>
        </p:nvSpPr>
        <p:spPr>
          <a:xfrm>
            <a:off x="457200" y="762000"/>
            <a:ext cx="8229600" cy="5364163"/>
          </a:xfrm>
        </p:spPr>
        <p:txBody>
          <a:bodyPr>
            <a:normAutofit fontScale="62500" lnSpcReduction="20000"/>
          </a:bodyPr>
          <a:lstStyle/>
          <a:p>
            <a:r>
              <a:rPr lang="en-US" dirty="0"/>
              <a:t>Mon, 13:30 – 15:30</a:t>
            </a:r>
          </a:p>
          <a:p>
            <a:pPr lvl="1"/>
            <a:r>
              <a:rPr lang="en-US" dirty="0"/>
              <a:t>Review of minutes</a:t>
            </a:r>
          </a:p>
          <a:p>
            <a:pPr lvl="1"/>
            <a:r>
              <a:rPr lang="en-US" dirty="0"/>
              <a:t>Reports</a:t>
            </a:r>
          </a:p>
          <a:p>
            <a:pPr lvl="1"/>
            <a:r>
              <a:rPr lang="en-US" dirty="0"/>
              <a:t>IEEE 802.1CF socialization activities</a:t>
            </a:r>
          </a:p>
          <a:p>
            <a:pPr lvl="1"/>
            <a:r>
              <a:rPr lang="en-US" dirty="0"/>
              <a:t>Potential </a:t>
            </a:r>
            <a:r>
              <a:rPr lang="en-US" dirty="0" err="1"/>
              <a:t>Nendica</a:t>
            </a:r>
            <a:r>
              <a:rPr lang="en-US" dirty="0"/>
              <a:t> related contributions preview</a:t>
            </a:r>
          </a:p>
          <a:p>
            <a:pPr lvl="1"/>
            <a:r>
              <a:rPr lang="en-US" dirty="0"/>
              <a:t>Input to liaison response to ITU-T JCA-IMT2020</a:t>
            </a:r>
          </a:p>
          <a:p>
            <a:pPr lvl="1"/>
            <a:r>
              <a:rPr lang="en-US" dirty="0"/>
              <a:t>..</a:t>
            </a:r>
          </a:p>
          <a:p>
            <a:r>
              <a:rPr lang="en-US" dirty="0"/>
              <a:t>Tue, 10:30 – 15:30</a:t>
            </a:r>
          </a:p>
          <a:p>
            <a:pPr lvl="1"/>
            <a:r>
              <a:rPr lang="en-US" dirty="0"/>
              <a:t>P802.1CQ contributions and discussions</a:t>
            </a:r>
          </a:p>
          <a:p>
            <a:pPr lvl="2"/>
            <a:r>
              <a:rPr lang="en-US" dirty="0"/>
              <a:t>Requirements and scenarios documentation</a:t>
            </a:r>
          </a:p>
          <a:p>
            <a:pPr lvl="2"/>
            <a:r>
              <a:rPr lang="en-US" dirty="0"/>
              <a:t>Security threats of dynamic local address assignment protocol</a:t>
            </a:r>
          </a:p>
          <a:p>
            <a:pPr lvl="2"/>
            <a:r>
              <a:rPr lang="en-US" dirty="0"/>
              <a:t>802.1 position on MAC randomization</a:t>
            </a:r>
          </a:p>
          <a:p>
            <a:r>
              <a:rPr lang="en-US" dirty="0"/>
              <a:t>Wed, 13:30 – 15:30</a:t>
            </a:r>
          </a:p>
          <a:p>
            <a:pPr lvl="1"/>
            <a:r>
              <a:rPr lang="en-US" dirty="0"/>
              <a:t>Potential new projects for OmniRAN TG</a:t>
            </a:r>
          </a:p>
          <a:p>
            <a:pPr lvl="1"/>
            <a:r>
              <a:rPr lang="en-US" dirty="0"/>
              <a:t>Conference calls until March 2019 F2F</a:t>
            </a:r>
          </a:p>
          <a:p>
            <a:pPr lvl="1"/>
            <a:r>
              <a:rPr lang="en-US" dirty="0"/>
              <a:t>Status report to IEEE 802 WGs</a:t>
            </a:r>
          </a:p>
          <a:p>
            <a:pPr lvl="1"/>
            <a:r>
              <a:rPr lang="en-US" dirty="0"/>
              <a:t>Next meeting</a:t>
            </a:r>
          </a:p>
          <a:p>
            <a:pPr lvl="1"/>
            <a:r>
              <a:rPr lang="en-US" dirty="0"/>
              <a:t>AOB</a:t>
            </a:r>
          </a:p>
          <a:p>
            <a:pPr lvl="1"/>
            <a:endParaRPr lang="en-US" dirty="0"/>
          </a:p>
        </p:txBody>
      </p:sp>
    </p:spTree>
    <p:extLst>
      <p:ext uri="{BB962C8B-B14F-4D97-AF65-F5344CB8AC3E}">
        <p14:creationId xmlns:p14="http://schemas.microsoft.com/office/powerpoint/2010/main" val="1919686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p:txBody>
          <a:bodyPr>
            <a:normAutofit/>
          </a:bodyPr>
          <a:lstStyle/>
          <a:p>
            <a:r>
              <a:rPr lang="en-US" dirty="0"/>
              <a:t>Agenda approval</a:t>
            </a:r>
          </a:p>
          <a:p>
            <a:pPr lvl="1"/>
            <a:r>
              <a:rPr lang="en-US" dirty="0"/>
              <a:t>..</a:t>
            </a:r>
          </a:p>
          <a:p>
            <a:r>
              <a:rPr lang="en-US" dirty="0"/>
              <a:t>Review of minutes</a:t>
            </a:r>
          </a:p>
          <a:p>
            <a:pPr lvl="1"/>
            <a:r>
              <a:rPr lang="en-US" dirty="0"/>
              <a:t>..</a:t>
            </a:r>
          </a:p>
          <a:p>
            <a:r>
              <a:rPr lang="en-US" dirty="0"/>
              <a:t>Reports</a:t>
            </a:r>
          </a:p>
          <a:p>
            <a:pPr lvl="1"/>
            <a:r>
              <a:rPr lang="en-US" dirty="0"/>
              <a:t>..</a:t>
            </a:r>
          </a:p>
          <a:p>
            <a:pPr lvl="1"/>
            <a:endParaRPr lang="en-US" dirty="0"/>
          </a:p>
        </p:txBody>
      </p:sp>
    </p:spTree>
    <p:extLst>
      <p:ext uri="{BB962C8B-B14F-4D97-AF65-F5344CB8AC3E}">
        <p14:creationId xmlns:p14="http://schemas.microsoft.com/office/powerpoint/2010/main" val="5582725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B107E-A4FB-42CF-9C30-4E500648B54F}"/>
              </a:ext>
            </a:extLst>
          </p:cNvPr>
          <p:cNvSpPr>
            <a:spLocks noGrp="1"/>
          </p:cNvSpPr>
          <p:nvPr>
            <p:ph type="title"/>
          </p:nvPr>
        </p:nvSpPr>
        <p:spPr/>
        <p:txBody>
          <a:bodyPr/>
          <a:lstStyle/>
          <a:p>
            <a:r>
              <a:rPr lang="en-US" dirty="0"/>
              <a:t>Business #3</a:t>
            </a:r>
          </a:p>
        </p:txBody>
      </p:sp>
      <p:sp>
        <p:nvSpPr>
          <p:cNvPr id="3" name="Content Placeholder 2">
            <a:extLst>
              <a:ext uri="{FF2B5EF4-FFF2-40B4-BE49-F238E27FC236}">
                <a16:creationId xmlns:a16="http://schemas.microsoft.com/office/drawing/2014/main" id="{8CC028B5-3A83-4DB9-935E-5932FDAA2585}"/>
              </a:ext>
            </a:extLst>
          </p:cNvPr>
          <p:cNvSpPr>
            <a:spLocks noGrp="1"/>
          </p:cNvSpPr>
          <p:nvPr>
            <p:ph idx="1"/>
          </p:nvPr>
        </p:nvSpPr>
        <p:spPr>
          <a:xfrm>
            <a:off x="457200" y="1219200"/>
            <a:ext cx="8229600" cy="5257800"/>
          </a:xfrm>
        </p:spPr>
        <p:txBody>
          <a:bodyPr>
            <a:normAutofit/>
          </a:bodyPr>
          <a:lstStyle/>
          <a:p>
            <a:r>
              <a:rPr lang="en-US" dirty="0"/>
              <a:t>IEEE 802.1CF socialization activities</a:t>
            </a:r>
          </a:p>
          <a:p>
            <a:pPr lvl="1"/>
            <a:r>
              <a:rPr lang="en-US" dirty="0"/>
              <a:t>..</a:t>
            </a:r>
          </a:p>
          <a:p>
            <a:r>
              <a:rPr lang="en-US" dirty="0"/>
              <a:t>Potential </a:t>
            </a:r>
            <a:r>
              <a:rPr lang="en-US" dirty="0" err="1"/>
              <a:t>Nendica</a:t>
            </a:r>
            <a:r>
              <a:rPr lang="en-US" dirty="0"/>
              <a:t> related contributions preview</a:t>
            </a:r>
          </a:p>
          <a:p>
            <a:pPr lvl="1"/>
            <a:r>
              <a:rPr lang="en-US" dirty="0"/>
              <a:t>..</a:t>
            </a:r>
          </a:p>
          <a:p>
            <a:r>
              <a:rPr lang="en-US" dirty="0"/>
              <a:t>Input to liaison response to ITU-T JCA-IMT2020</a:t>
            </a:r>
          </a:p>
          <a:p>
            <a:pPr lvl="1"/>
            <a:r>
              <a:rPr lang="en-US" dirty="0"/>
              <a:t>Next two slides</a:t>
            </a:r>
          </a:p>
        </p:txBody>
      </p:sp>
    </p:spTree>
    <p:extLst>
      <p:ext uri="{BB962C8B-B14F-4D97-AF65-F5344CB8AC3E}">
        <p14:creationId xmlns:p14="http://schemas.microsoft.com/office/powerpoint/2010/main" val="31774900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BB222-5D5A-EA45-A6E0-7862838321EE}"/>
              </a:ext>
            </a:extLst>
          </p:cNvPr>
          <p:cNvSpPr>
            <a:spLocks noGrp="1"/>
          </p:cNvSpPr>
          <p:nvPr>
            <p:ph type="title"/>
          </p:nvPr>
        </p:nvSpPr>
        <p:spPr>
          <a:xfrm>
            <a:off x="457200" y="274638"/>
            <a:ext cx="8229600" cy="792162"/>
          </a:xfrm>
        </p:spPr>
        <p:txBody>
          <a:bodyPr/>
          <a:lstStyle/>
          <a:p>
            <a:r>
              <a:rPr lang="en-US" dirty="0"/>
              <a:t>Liaison letter from ITU-T JCA-IMT2020</a:t>
            </a:r>
            <a:br>
              <a:rPr lang="en-US" sz="1400" dirty="0"/>
            </a:br>
            <a:r>
              <a:rPr lang="en-US" sz="1400" dirty="0"/>
              <a:t>Glenn Parson assigned creation of response proposal to </a:t>
            </a:r>
            <a:r>
              <a:rPr lang="en-US" sz="1400" dirty="0" err="1"/>
              <a:t>OmniRAN</a:t>
            </a:r>
            <a:r>
              <a:rPr lang="en-US" sz="1400" dirty="0"/>
              <a:t> TG</a:t>
            </a:r>
            <a:endParaRPr lang="en-US" dirty="0"/>
          </a:p>
        </p:txBody>
      </p:sp>
      <p:sp>
        <p:nvSpPr>
          <p:cNvPr id="3" name="Content Placeholder 2">
            <a:extLst>
              <a:ext uri="{FF2B5EF4-FFF2-40B4-BE49-F238E27FC236}">
                <a16:creationId xmlns:a16="http://schemas.microsoft.com/office/drawing/2014/main" id="{06EF90F3-CA25-6441-B96F-A2041F78835E}"/>
              </a:ext>
            </a:extLst>
          </p:cNvPr>
          <p:cNvSpPr>
            <a:spLocks noGrp="1"/>
          </p:cNvSpPr>
          <p:nvPr>
            <p:ph idx="1"/>
          </p:nvPr>
        </p:nvSpPr>
        <p:spPr>
          <a:xfrm>
            <a:off x="457200" y="1066800"/>
            <a:ext cx="8229600" cy="5486400"/>
          </a:xfrm>
        </p:spPr>
        <p:txBody>
          <a:bodyPr>
            <a:noAutofit/>
          </a:bodyPr>
          <a:lstStyle/>
          <a:p>
            <a:pPr marL="0" indent="0">
              <a:lnSpc>
                <a:spcPct val="85000"/>
              </a:lnSpc>
              <a:spcBef>
                <a:spcPts val="0"/>
              </a:spcBef>
              <a:buNone/>
            </a:pPr>
            <a:r>
              <a:rPr lang="en-US" sz="1200" dirty="0"/>
              <a:t>I Max,</a:t>
            </a:r>
            <a:br>
              <a:rPr lang="en-US" sz="1200" dirty="0"/>
            </a:br>
            <a:br>
              <a:rPr lang="en-US" sz="1200" dirty="0"/>
            </a:br>
            <a:r>
              <a:rPr lang="en-US" sz="1200" dirty="0"/>
              <a:t>I am going to ask </a:t>
            </a:r>
            <a:r>
              <a:rPr lang="en-US" sz="1200" dirty="0" err="1"/>
              <a:t>OmniRAN</a:t>
            </a:r>
            <a:r>
              <a:rPr lang="en-US" sz="1200" dirty="0"/>
              <a:t> to respond to this liaison.</a:t>
            </a:r>
            <a:br>
              <a:rPr lang="en-US" sz="1200" dirty="0"/>
            </a:br>
            <a:br>
              <a:rPr lang="en-US" sz="1200" dirty="0"/>
            </a:br>
            <a:r>
              <a:rPr lang="en-US" sz="1200" dirty="0"/>
              <a:t>I'll ask Scott to help you understand what additional info they are looking for.</a:t>
            </a:r>
            <a:br>
              <a:rPr lang="en-US" sz="1200" dirty="0"/>
            </a:br>
            <a:br>
              <a:rPr lang="en-US" sz="1200" dirty="0"/>
            </a:br>
            <a:r>
              <a:rPr lang="en-US" sz="1200" dirty="0"/>
              <a:t>Glenn.</a:t>
            </a:r>
            <a:br>
              <a:rPr lang="en-US" sz="1200" dirty="0"/>
            </a:br>
            <a:br>
              <a:rPr lang="en-US" sz="1200" dirty="0"/>
            </a:br>
            <a:r>
              <a:rPr lang="en-US" sz="1200" dirty="0"/>
              <a:t>-----Original Message-----</a:t>
            </a:r>
            <a:br>
              <a:rPr lang="en-US" sz="1200" dirty="0"/>
            </a:br>
            <a:r>
              <a:rPr lang="en-US" sz="1200" dirty="0"/>
              <a:t>From: Law, David &lt;</a:t>
            </a:r>
            <a:r>
              <a:rPr lang="en-US" sz="1200" dirty="0" err="1"/>
              <a:t>dlaw@hpe.com</a:t>
            </a:r>
            <a:r>
              <a:rPr lang="en-US" sz="1200" dirty="0"/>
              <a:t>&gt; </a:t>
            </a:r>
            <a:br>
              <a:rPr lang="en-US" sz="1200" dirty="0"/>
            </a:br>
            <a:r>
              <a:rPr lang="en-US" sz="1200" dirty="0"/>
              <a:t>Sent: Thursday, November 08, 2018 2:39 PM</a:t>
            </a:r>
            <a:br>
              <a:rPr lang="en-US" sz="1200" dirty="0"/>
            </a:br>
            <a:r>
              <a:rPr lang="en-US" sz="1200" dirty="0"/>
              <a:t>To: Paul </a:t>
            </a:r>
            <a:r>
              <a:rPr lang="en-US" sz="1200" dirty="0" err="1"/>
              <a:t>Nikolich</a:t>
            </a:r>
            <a:r>
              <a:rPr lang="en-US" sz="1200" dirty="0"/>
              <a:t> &lt;</a:t>
            </a:r>
            <a:r>
              <a:rPr lang="en-US" sz="1200" dirty="0" err="1"/>
              <a:t>p.nikolich@ieee.org</a:t>
            </a:r>
            <a:r>
              <a:rPr lang="en-US" sz="1200" dirty="0"/>
              <a:t>&gt; &lt;</a:t>
            </a:r>
            <a:r>
              <a:rPr lang="en-US" sz="1200" dirty="0" err="1"/>
              <a:t>p.nikolich@ieee.org</a:t>
            </a:r>
            <a:r>
              <a:rPr lang="en-US" sz="1200" dirty="0"/>
              <a:t>&gt;</a:t>
            </a:r>
            <a:br>
              <a:rPr lang="en-US" sz="1200" dirty="0"/>
            </a:br>
            <a:r>
              <a:rPr lang="en-US" sz="1200" dirty="0"/>
              <a:t>Cc: Adam Healey &lt;</a:t>
            </a:r>
            <a:r>
              <a:rPr lang="en-US" sz="1200" dirty="0" err="1"/>
              <a:t>adam.healey@broadcom.com</a:t>
            </a:r>
            <a:r>
              <a:rPr lang="en-US" sz="1200" dirty="0"/>
              <a:t>&gt; &lt;</a:t>
            </a:r>
            <a:r>
              <a:rPr lang="en-US" sz="1200" dirty="0" err="1"/>
              <a:t>adam.healey@broadcom.com</a:t>
            </a:r>
            <a:r>
              <a:rPr lang="en-US" sz="1200" dirty="0"/>
              <a:t>&gt;; Glenn Parsons &lt;</a:t>
            </a:r>
            <a:r>
              <a:rPr lang="en-US" sz="1200" dirty="0" err="1"/>
              <a:t>glenn.parsons@ericsson.com</a:t>
            </a:r>
            <a:r>
              <a:rPr lang="en-US" sz="1200" dirty="0"/>
              <a:t>&gt;</a:t>
            </a:r>
            <a:br>
              <a:rPr lang="en-US" sz="1200" dirty="0"/>
            </a:br>
            <a:r>
              <a:rPr lang="en-US" sz="1200" dirty="0"/>
              <a:t>Subject: Liaison letter from ITU-T JCA-IMT2020</a:t>
            </a:r>
            <a:br>
              <a:rPr lang="en-US" sz="1200" dirty="0"/>
            </a:br>
            <a:br>
              <a:rPr lang="en-US" sz="1200" dirty="0"/>
            </a:br>
            <a:r>
              <a:rPr lang="en-US" sz="1200" dirty="0"/>
              <a:t>Hi Paul,</a:t>
            </a:r>
            <a:br>
              <a:rPr lang="en-US" sz="1200" dirty="0"/>
            </a:br>
            <a:br>
              <a:rPr lang="en-US" sz="1200" dirty="0"/>
            </a:br>
            <a:r>
              <a:rPr lang="en-US" sz="1200" dirty="0"/>
              <a:t>I just wanted to let you know that IEEE 802.3, and IEEE 8012.1, received a liaison letter from ITU-T JCA-IMT2020 inviting us to update the information in the IMT2020 roadmap, the letter is available at &lt;</a:t>
            </a:r>
            <a:r>
              <a:rPr lang="en-US" sz="1200" dirty="0">
                <a:hlinkClick r:id="rId2"/>
              </a:rPr>
              <a:t>http://www.ieee802.org/3/minutes/nov18/incoming/JCA_IMT2020_LS-05_to_IEEE_802d3.pdf</a:t>
            </a:r>
            <a:r>
              <a:rPr lang="en-US" sz="1200" dirty="0"/>
              <a:t>&gt;. While I note that there are IEEE 802.11, IEEE 802.19, IEEE 802.21 and IEEE 802.22 standards and projects listed on the roadmap under IEEE 802 &lt;</a:t>
            </a:r>
            <a:r>
              <a:rPr lang="en-US" sz="1200" dirty="0">
                <a:hlinkClick r:id="rId3"/>
              </a:rPr>
              <a:t>https://www.itu.int/net4/ITU-T/roadmap#?topic=0.130&amp;workgroup=1.1178.1422&amp;searchValue=&amp;page=1&amp;sort=Revelance</a:t>
            </a:r>
            <a:r>
              <a:rPr lang="en-US" sz="1200" dirty="0"/>
              <a:t>&gt; I don't see them on the 'for action' list on the letter, which I assume is also the list that the letter was sent to.</a:t>
            </a:r>
            <a:br>
              <a:rPr lang="en-US" sz="1200" dirty="0"/>
            </a:br>
            <a:br>
              <a:rPr lang="en-US" sz="1200" dirty="0"/>
            </a:br>
            <a:r>
              <a:rPr lang="en-US" sz="1200" dirty="0"/>
              <a:t>I also note that IEEE 802.1, IEEE 802.15, IEEE 802.16 and IEEE 802.3 Working Group have separate listings in the roadmap, whereas the Working Groups I listed above are all under one listing for IEEE 802 &lt;</a:t>
            </a:r>
            <a:r>
              <a:rPr lang="en-US" sz="1200" dirty="0">
                <a:hlinkClick r:id="rId4"/>
              </a:rPr>
              <a:t>https://www.itu.int/net4/ITU-T/roadmap#?topic=0.130&amp;workgroup=1.1178&amp;searchValue=&amp;page=1&amp;sort=Revelance</a:t>
            </a:r>
            <a:r>
              <a:rPr lang="en-US" sz="1200" dirty="0"/>
              <a:t>&gt;.</a:t>
            </a:r>
            <a:br>
              <a:rPr lang="en-US" sz="1200" dirty="0"/>
            </a:br>
            <a:br>
              <a:rPr lang="en-US" sz="1200" dirty="0"/>
            </a:br>
            <a:r>
              <a:rPr lang="en-US" sz="1200" dirty="0"/>
              <a:t>It seems to me that this letter maybe should be shared with all the IEEE 802 Chair so that they may have the opportunity to provide updates, if they wish.</a:t>
            </a:r>
            <a:br>
              <a:rPr lang="en-US" sz="1200" dirty="0"/>
            </a:br>
            <a:br>
              <a:rPr lang="en-US" sz="1200" dirty="0"/>
            </a:br>
            <a:r>
              <a:rPr lang="en-US" sz="1200" dirty="0"/>
              <a:t>Best regards,</a:t>
            </a:r>
            <a:br>
              <a:rPr lang="en-US" sz="1200" dirty="0"/>
            </a:br>
            <a:r>
              <a:rPr lang="en-US" sz="1200" dirty="0"/>
              <a:t>David</a:t>
            </a:r>
          </a:p>
        </p:txBody>
      </p:sp>
    </p:spTree>
    <p:extLst>
      <p:ext uri="{BB962C8B-B14F-4D97-AF65-F5344CB8AC3E}">
        <p14:creationId xmlns:p14="http://schemas.microsoft.com/office/powerpoint/2010/main" val="17723363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C4507-D82E-9047-A21B-AC9FBCE69EA0}"/>
              </a:ext>
            </a:extLst>
          </p:cNvPr>
          <p:cNvSpPr>
            <a:spLocks noGrp="1"/>
          </p:cNvSpPr>
          <p:nvPr>
            <p:ph type="title"/>
          </p:nvPr>
        </p:nvSpPr>
        <p:spPr/>
        <p:txBody>
          <a:bodyPr/>
          <a:lstStyle/>
          <a:p>
            <a:r>
              <a:rPr lang="en-US"/>
              <a:t>IMT 2020 standards landscape database on https://www.itu.int/net4/ITU-T/roadmap/#</a:t>
            </a:r>
          </a:p>
        </p:txBody>
      </p:sp>
      <p:sp>
        <p:nvSpPr>
          <p:cNvPr id="3" name="Content Placeholder 2">
            <a:extLst>
              <a:ext uri="{FF2B5EF4-FFF2-40B4-BE49-F238E27FC236}">
                <a16:creationId xmlns:a16="http://schemas.microsoft.com/office/drawing/2014/main" id="{C8695151-309C-D743-8869-C9242CCA4090}"/>
              </a:ext>
            </a:extLst>
          </p:cNvPr>
          <p:cNvSpPr>
            <a:spLocks noGrp="1"/>
          </p:cNvSpPr>
          <p:nvPr>
            <p:ph idx="1"/>
          </p:nvPr>
        </p:nvSpPr>
        <p:spPr/>
        <p:txBody>
          <a:bodyPr/>
          <a:lstStyle/>
          <a:p>
            <a:r>
              <a:rPr lang="en-US" dirty="0"/>
              <a:t>IEEE 802 related issues:</a:t>
            </a:r>
          </a:p>
          <a:p>
            <a:pPr lvl="1"/>
            <a:r>
              <a:rPr lang="en-US" dirty="0"/>
              <a:t>IEEE 802 standards appearing on several different levels</a:t>
            </a:r>
          </a:p>
          <a:p>
            <a:pPr lvl="1"/>
            <a:r>
              <a:rPr lang="en-US" dirty="0"/>
              <a:t>..</a:t>
            </a:r>
          </a:p>
        </p:txBody>
      </p:sp>
    </p:spTree>
    <p:extLst>
      <p:ext uri="{BB962C8B-B14F-4D97-AF65-F5344CB8AC3E}">
        <p14:creationId xmlns:p14="http://schemas.microsoft.com/office/powerpoint/2010/main" val="28089257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D7E40-2417-E642-9D8D-0DDCD35F3639}"/>
              </a:ext>
            </a:extLst>
          </p:cNvPr>
          <p:cNvSpPr>
            <a:spLocks noGrp="1"/>
          </p:cNvSpPr>
          <p:nvPr>
            <p:ph type="title"/>
          </p:nvPr>
        </p:nvSpPr>
        <p:spPr/>
        <p:txBody>
          <a:bodyPr/>
          <a:lstStyle/>
          <a:p>
            <a:r>
              <a:rPr lang="en-US" dirty="0"/>
              <a:t>Business #4</a:t>
            </a:r>
          </a:p>
        </p:txBody>
      </p:sp>
      <p:sp>
        <p:nvSpPr>
          <p:cNvPr id="3" name="Content Placeholder 2">
            <a:extLst>
              <a:ext uri="{FF2B5EF4-FFF2-40B4-BE49-F238E27FC236}">
                <a16:creationId xmlns:a16="http://schemas.microsoft.com/office/drawing/2014/main" id="{85FED408-FB2D-B444-B9F9-BA3D03A66B15}"/>
              </a:ext>
            </a:extLst>
          </p:cNvPr>
          <p:cNvSpPr>
            <a:spLocks noGrp="1"/>
          </p:cNvSpPr>
          <p:nvPr>
            <p:ph idx="1"/>
          </p:nvPr>
        </p:nvSpPr>
        <p:spPr>
          <a:xfrm>
            <a:off x="457200" y="1295400"/>
            <a:ext cx="8229600" cy="4953000"/>
          </a:xfrm>
        </p:spPr>
        <p:txBody>
          <a:bodyPr>
            <a:normAutofit/>
          </a:bodyPr>
          <a:lstStyle/>
          <a:p>
            <a:r>
              <a:rPr lang="en-US" dirty="0"/>
              <a:t>P802.1CQ contributions and discussions</a:t>
            </a:r>
          </a:p>
          <a:p>
            <a:pPr lvl="1"/>
            <a:r>
              <a:rPr lang="en-US" dirty="0"/>
              <a:t>Requirements and scenarios documentation</a:t>
            </a:r>
          </a:p>
          <a:p>
            <a:pPr lvl="2"/>
            <a:endParaRPr lang="en-US" dirty="0"/>
          </a:p>
          <a:p>
            <a:pPr lvl="1"/>
            <a:r>
              <a:rPr lang="en-US" dirty="0"/>
              <a:t>Security threats of dynamic local address assignment protocol</a:t>
            </a:r>
          </a:p>
          <a:p>
            <a:pPr lvl="2"/>
            <a:r>
              <a:rPr lang="en-US" dirty="0">
                <a:hlinkClick r:id="rId2"/>
              </a:rPr>
              <a:t>https://mentor.ieee.org/omniran/dcn/19/omniran-19-0001-00-CQ00-ieee-802-1cq-threat-analysis.pdf</a:t>
            </a:r>
            <a:endParaRPr lang="en-US" dirty="0"/>
          </a:p>
          <a:p>
            <a:pPr lvl="1"/>
            <a:r>
              <a:rPr lang="en-US" dirty="0"/>
              <a:t>802.1 position on MAC randomization</a:t>
            </a:r>
          </a:p>
          <a:p>
            <a:pPr lvl="1"/>
            <a:endParaRPr lang="en-US" dirty="0"/>
          </a:p>
          <a:p>
            <a:pPr marL="0" indent="0">
              <a:buNone/>
            </a:pPr>
            <a:endParaRPr lang="en-US" dirty="0"/>
          </a:p>
        </p:txBody>
      </p:sp>
    </p:spTree>
    <p:extLst>
      <p:ext uri="{BB962C8B-B14F-4D97-AF65-F5344CB8AC3E}">
        <p14:creationId xmlns:p14="http://schemas.microsoft.com/office/powerpoint/2010/main" val="2185324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January 2019 F2F Meeting</a:t>
            </a:r>
          </a:p>
        </p:txBody>
      </p:sp>
      <p:sp>
        <p:nvSpPr>
          <p:cNvPr id="3" name="Content Placeholder 2"/>
          <p:cNvSpPr>
            <a:spLocks noGrp="1"/>
          </p:cNvSpPr>
          <p:nvPr>
            <p:ph idx="1"/>
          </p:nvPr>
        </p:nvSpPr>
        <p:spPr>
          <a:xfrm>
            <a:off x="457200" y="1600200"/>
            <a:ext cx="8229600" cy="4648200"/>
          </a:xfrm>
        </p:spPr>
        <p:txBody>
          <a:bodyPr>
            <a:normAutofit fontScale="85000" lnSpcReduction="20000"/>
          </a:bodyPr>
          <a:lstStyle/>
          <a:p>
            <a:r>
              <a:rPr lang="en-US" dirty="0"/>
              <a:t>Venue:</a:t>
            </a:r>
          </a:p>
          <a:p>
            <a:pPr lvl="1"/>
            <a:r>
              <a:rPr lang="en-US" dirty="0"/>
              <a:t>Hiroshima Oriental Hotel</a:t>
            </a:r>
            <a:br>
              <a:rPr lang="en-US" dirty="0"/>
            </a:br>
            <a:r>
              <a:rPr lang="en-US" dirty="0"/>
              <a:t>Hiroshima 6-10, </a:t>
            </a:r>
            <a:r>
              <a:rPr lang="en-US" dirty="0" err="1"/>
              <a:t>Tanakamachi</a:t>
            </a:r>
            <a:r>
              <a:rPr lang="en-US" dirty="0"/>
              <a:t>, Naka-</a:t>
            </a:r>
            <a:r>
              <a:rPr lang="en-US" dirty="0" err="1"/>
              <a:t>ku</a:t>
            </a:r>
            <a:r>
              <a:rPr lang="en-US" dirty="0"/>
              <a:t>, </a:t>
            </a:r>
            <a:br>
              <a:rPr lang="en-US" dirty="0"/>
            </a:br>
            <a:r>
              <a:rPr lang="en-US" dirty="0"/>
              <a:t>Hiroshima, Japan 730-0026 </a:t>
            </a:r>
            <a:br>
              <a:rPr lang="en-US" dirty="0"/>
            </a:br>
            <a:r>
              <a:rPr lang="en-US" dirty="0">
                <a:hlinkClick r:id="rId2"/>
              </a:rPr>
              <a:t>http://oriental-hiroshima-jp.book.direct/en-gb</a:t>
            </a:r>
            <a:endParaRPr lang="en-US" dirty="0"/>
          </a:p>
          <a:p>
            <a:pPr lvl="1"/>
            <a:endParaRPr lang="en-US" dirty="0"/>
          </a:p>
          <a:p>
            <a:r>
              <a:rPr lang="en-US" dirty="0"/>
              <a:t>OmniRAN TG sessions:</a:t>
            </a:r>
          </a:p>
          <a:p>
            <a:pPr lvl="1"/>
            <a:r>
              <a:rPr lang="en-US" dirty="0"/>
              <a:t>Mon, 	Jan 14</a:t>
            </a:r>
            <a:r>
              <a:rPr lang="en-US" baseline="30000" dirty="0"/>
              <a:t>th</a:t>
            </a:r>
            <a:r>
              <a:rPr lang="en-US" dirty="0"/>
              <a:t> ,	13:30-15:30</a:t>
            </a:r>
          </a:p>
          <a:p>
            <a:pPr lvl="2"/>
            <a:r>
              <a:rPr lang="en-US" dirty="0"/>
              <a:t>Meeting room: Themis (3F)</a:t>
            </a:r>
          </a:p>
          <a:p>
            <a:pPr lvl="1"/>
            <a:r>
              <a:rPr lang="en-US" dirty="0"/>
              <a:t>Tue, 	Jan 15</a:t>
            </a:r>
            <a:r>
              <a:rPr lang="en-US" baseline="30000" dirty="0"/>
              <a:t>th</a:t>
            </a:r>
            <a:r>
              <a:rPr lang="en-US" dirty="0"/>
              <a:t> , 	10:30-15:30</a:t>
            </a:r>
          </a:p>
          <a:p>
            <a:pPr lvl="2"/>
            <a:r>
              <a:rPr lang="en-US" dirty="0"/>
              <a:t>Meeting room: Themis (3F)</a:t>
            </a:r>
          </a:p>
          <a:p>
            <a:pPr lvl="1"/>
            <a:r>
              <a:rPr lang="en-US" dirty="0"/>
              <a:t>Wed,	Jan 16</a:t>
            </a:r>
            <a:r>
              <a:rPr lang="en-US" baseline="30000" dirty="0"/>
              <a:t>th</a:t>
            </a:r>
            <a:r>
              <a:rPr lang="en-US" dirty="0"/>
              <a:t> ,	13:30-15:30</a:t>
            </a:r>
          </a:p>
          <a:p>
            <a:pPr lvl="2"/>
            <a:r>
              <a:rPr lang="en-US" dirty="0"/>
              <a:t>Meeting room: Themis (3F)</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2B8B8-01C9-8E4D-AC80-32C2C8BCD595}"/>
              </a:ext>
            </a:extLst>
          </p:cNvPr>
          <p:cNvSpPr>
            <a:spLocks noGrp="1"/>
          </p:cNvSpPr>
          <p:nvPr>
            <p:ph type="title"/>
          </p:nvPr>
        </p:nvSpPr>
        <p:spPr/>
        <p:txBody>
          <a:bodyPr/>
          <a:lstStyle/>
          <a:p>
            <a:r>
              <a:rPr lang="en-US" dirty="0"/>
              <a:t>MAC randomization</a:t>
            </a:r>
          </a:p>
        </p:txBody>
      </p:sp>
      <p:sp>
        <p:nvSpPr>
          <p:cNvPr id="3" name="Content Placeholder 2">
            <a:extLst>
              <a:ext uri="{FF2B5EF4-FFF2-40B4-BE49-F238E27FC236}">
                <a16:creationId xmlns:a16="http://schemas.microsoft.com/office/drawing/2014/main" id="{C230FCDB-5E65-7C49-BD8A-C8B3D501B770}"/>
              </a:ext>
            </a:extLst>
          </p:cNvPr>
          <p:cNvSpPr>
            <a:spLocks noGrp="1"/>
          </p:cNvSpPr>
          <p:nvPr>
            <p:ph idx="1"/>
          </p:nvPr>
        </p:nvSpPr>
        <p:spPr>
          <a:xfrm>
            <a:off x="457200" y="1600200"/>
            <a:ext cx="8229600" cy="4724400"/>
          </a:xfrm>
        </p:spPr>
        <p:txBody>
          <a:bodyPr>
            <a:normAutofit fontScale="62500" lnSpcReduction="20000"/>
          </a:bodyPr>
          <a:lstStyle/>
          <a:p>
            <a:r>
              <a:rPr lang="en" dirty="0"/>
              <a:t>Randomized MAC address assignment became quite common in the wireless domain, mainly as a mean to prevent simple ways of tracking terminals.</a:t>
            </a:r>
          </a:p>
          <a:p>
            <a:r>
              <a:rPr lang="en" dirty="0"/>
              <a:t>The Wireless Broadband Alliance representing many of the operators of public Wi-Fi access sent in September 2018 a liaison letter to IEEE 802.11 with the operational issues caused by randomized MAC addresses of Wi-Fi terminals:</a:t>
            </a:r>
          </a:p>
          <a:p>
            <a:pPr lvl="1"/>
            <a:r>
              <a:rPr lang="en" dirty="0">
                <a:hlinkClick r:id="rId2"/>
              </a:rPr>
              <a:t>https://mentor.ieee.org/802.11/dcn/18/11-18-1579-01-0000-2018-09-liaison-from-wba-re-mac-randomization-impacts.docx</a:t>
            </a:r>
            <a:endParaRPr lang="en" dirty="0"/>
          </a:p>
          <a:p>
            <a:pPr lvl="1"/>
            <a:endParaRPr lang="en" dirty="0"/>
          </a:p>
          <a:p>
            <a:r>
              <a:rPr lang="en" dirty="0"/>
              <a:t>The 802.11 reviewed and discussed the liaison letter and created at the November plenary meeting a response to WBA explaining the mitigation of the operational issues from an 802.11 perspective:</a:t>
            </a:r>
          </a:p>
          <a:p>
            <a:pPr lvl="1"/>
            <a:r>
              <a:rPr lang="en" dirty="0">
                <a:hlinkClick r:id="rId3"/>
              </a:rPr>
              <a:t>https://mentor.ieee.org/802.11/dcn/18/11-18-1988-02-0arc-proposed-response-to-liaison-from-wba-on-mac-address-randomization-impcats.docx</a:t>
            </a:r>
            <a:endParaRPr lang="en" dirty="0"/>
          </a:p>
          <a:p>
            <a:pPr lvl="1"/>
            <a:endParaRPr lang="en" dirty="0"/>
          </a:p>
          <a:p>
            <a:r>
              <a:rPr lang="en" dirty="0"/>
              <a:t> Would 802.1 concur with the statements of 802.11?</a:t>
            </a:r>
          </a:p>
        </p:txBody>
      </p:sp>
    </p:spTree>
    <p:extLst>
      <p:ext uri="{BB962C8B-B14F-4D97-AF65-F5344CB8AC3E}">
        <p14:creationId xmlns:p14="http://schemas.microsoft.com/office/powerpoint/2010/main" val="26024448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D92EE-591F-4649-99C1-0852C294431D}"/>
              </a:ext>
            </a:extLst>
          </p:cNvPr>
          <p:cNvSpPr>
            <a:spLocks noGrp="1"/>
          </p:cNvSpPr>
          <p:nvPr>
            <p:ph type="title"/>
          </p:nvPr>
        </p:nvSpPr>
        <p:spPr>
          <a:xfrm>
            <a:off x="457200" y="274638"/>
            <a:ext cx="8229600" cy="639762"/>
          </a:xfrm>
        </p:spPr>
        <p:txBody>
          <a:bodyPr/>
          <a:lstStyle/>
          <a:p>
            <a:r>
              <a:rPr lang="en-US" dirty="0"/>
              <a:t>Business #5</a:t>
            </a:r>
          </a:p>
        </p:txBody>
      </p:sp>
      <p:sp>
        <p:nvSpPr>
          <p:cNvPr id="3" name="Content Placeholder 2">
            <a:extLst>
              <a:ext uri="{FF2B5EF4-FFF2-40B4-BE49-F238E27FC236}">
                <a16:creationId xmlns:a16="http://schemas.microsoft.com/office/drawing/2014/main" id="{CBF755BC-0C11-49D2-A333-A1423F1AF3F0}"/>
              </a:ext>
            </a:extLst>
          </p:cNvPr>
          <p:cNvSpPr>
            <a:spLocks noGrp="1"/>
          </p:cNvSpPr>
          <p:nvPr>
            <p:ph idx="1"/>
          </p:nvPr>
        </p:nvSpPr>
        <p:spPr>
          <a:xfrm>
            <a:off x="457200" y="1143000"/>
            <a:ext cx="8229600" cy="5715000"/>
          </a:xfrm>
        </p:spPr>
        <p:txBody>
          <a:bodyPr>
            <a:normAutofit/>
          </a:bodyPr>
          <a:lstStyle/>
          <a:p>
            <a:r>
              <a:rPr lang="en-US" dirty="0"/>
              <a:t>Discussions about potential future work in OmniRAN</a:t>
            </a:r>
          </a:p>
          <a:p>
            <a:pPr lvl="1"/>
            <a:r>
              <a:rPr lang="en-US" dirty="0"/>
              <a:t>..</a:t>
            </a:r>
          </a:p>
        </p:txBody>
      </p:sp>
    </p:spTree>
    <p:extLst>
      <p:ext uri="{BB962C8B-B14F-4D97-AF65-F5344CB8AC3E}">
        <p14:creationId xmlns:p14="http://schemas.microsoft.com/office/powerpoint/2010/main" val="20139358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#6</a:t>
            </a:r>
          </a:p>
        </p:txBody>
      </p:sp>
      <p:sp>
        <p:nvSpPr>
          <p:cNvPr id="3" name="Content Placeholder 2"/>
          <p:cNvSpPr>
            <a:spLocks noGrp="1"/>
          </p:cNvSpPr>
          <p:nvPr>
            <p:ph idx="1"/>
          </p:nvPr>
        </p:nvSpPr>
        <p:spPr/>
        <p:txBody>
          <a:bodyPr>
            <a:normAutofit fontScale="92500" lnSpcReduction="20000"/>
          </a:bodyPr>
          <a:lstStyle/>
          <a:p>
            <a:r>
              <a:rPr lang="en-US" dirty="0"/>
              <a:t>Conference calls until March 2019 F2F</a:t>
            </a:r>
          </a:p>
          <a:p>
            <a:pPr lvl="1"/>
            <a:r>
              <a:rPr lang="en-US" dirty="0"/>
              <a:t>..</a:t>
            </a:r>
          </a:p>
          <a:p>
            <a:r>
              <a:rPr lang="en-US" dirty="0"/>
              <a:t>Status report to IEEE 802 WGs</a:t>
            </a:r>
          </a:p>
          <a:p>
            <a:pPr lvl="1"/>
            <a:r>
              <a:rPr lang="en-US" dirty="0"/>
              <a:t>..</a:t>
            </a:r>
          </a:p>
          <a:p>
            <a:r>
              <a:rPr lang="en-US" dirty="0"/>
              <a:t>Next meeting</a:t>
            </a:r>
          </a:p>
          <a:p>
            <a:pPr lvl="1"/>
            <a:r>
              <a:rPr lang="en-US" dirty="0"/>
              <a:t>..</a:t>
            </a:r>
          </a:p>
          <a:p>
            <a:r>
              <a:rPr lang="en-US" dirty="0"/>
              <a:t>AOB</a:t>
            </a:r>
          </a:p>
          <a:p>
            <a:pPr lvl="1"/>
            <a:r>
              <a:rPr lang="en-US" dirty="0"/>
              <a:t>..</a:t>
            </a:r>
          </a:p>
          <a:p>
            <a:pPr lvl="1"/>
            <a:endParaRPr lang="en-US" dirty="0"/>
          </a:p>
          <a:p>
            <a:pPr marL="0" indent="0">
              <a:buNone/>
            </a:pPr>
            <a:r>
              <a:rPr lang="en-US" dirty="0"/>
              <a:t>Meeting adjourned by chair at ..</a:t>
            </a:r>
          </a:p>
          <a:p>
            <a:endParaRPr lang="en-US" dirty="0"/>
          </a:p>
        </p:txBody>
      </p:sp>
    </p:spTree>
    <p:extLst>
      <p:ext uri="{BB962C8B-B14F-4D97-AF65-F5344CB8AC3E}">
        <p14:creationId xmlns:p14="http://schemas.microsoft.com/office/powerpoint/2010/main" val="1569418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4191F-977E-D244-898B-2596E5697419}"/>
              </a:ext>
            </a:extLst>
          </p:cNvPr>
          <p:cNvSpPr>
            <a:spLocks noGrp="1"/>
          </p:cNvSpPr>
          <p:nvPr>
            <p:ph type="title"/>
          </p:nvPr>
        </p:nvSpPr>
        <p:spPr/>
        <p:txBody>
          <a:bodyPr/>
          <a:lstStyle/>
          <a:p>
            <a:r>
              <a:rPr lang="en-US" dirty="0"/>
              <a:t>Further meeting logistics</a:t>
            </a:r>
          </a:p>
        </p:txBody>
      </p:sp>
      <p:sp>
        <p:nvSpPr>
          <p:cNvPr id="3" name="Content Placeholder 2">
            <a:extLst>
              <a:ext uri="{FF2B5EF4-FFF2-40B4-BE49-F238E27FC236}">
                <a16:creationId xmlns:a16="http://schemas.microsoft.com/office/drawing/2014/main" id="{39F311F7-9BBD-464C-91D5-A9E836E3679C}"/>
              </a:ext>
            </a:extLst>
          </p:cNvPr>
          <p:cNvSpPr>
            <a:spLocks noGrp="1"/>
          </p:cNvSpPr>
          <p:nvPr>
            <p:ph idx="1"/>
          </p:nvPr>
        </p:nvSpPr>
        <p:spPr>
          <a:xfrm>
            <a:off x="457200" y="1600200"/>
            <a:ext cx="8229600" cy="4800600"/>
          </a:xfrm>
        </p:spPr>
        <p:txBody>
          <a:bodyPr>
            <a:normAutofit fontScale="70000" lnSpcReduction="20000"/>
          </a:bodyPr>
          <a:lstStyle/>
          <a:p>
            <a:r>
              <a:rPr lang="en" dirty="0"/>
              <a:t>Breaks Service</a:t>
            </a:r>
          </a:p>
          <a:p>
            <a:pPr lvl="1"/>
            <a:r>
              <a:rPr lang="en" dirty="0"/>
              <a:t>Morning Coffee/Tea			10:00 – 10:30</a:t>
            </a:r>
          </a:p>
          <a:p>
            <a:pPr lvl="1"/>
            <a:r>
              <a:rPr lang="en" dirty="0"/>
              <a:t>Afternoon Coffee/Tea and Snacks		15:30 – 16:00</a:t>
            </a:r>
          </a:p>
          <a:p>
            <a:r>
              <a:rPr lang="en" dirty="0"/>
              <a:t>Lunch Service</a:t>
            </a:r>
          </a:p>
          <a:p>
            <a:pPr lvl="1"/>
            <a:r>
              <a:rPr lang="en" dirty="0"/>
              <a:t>Lunch is provided at Rainbow Room (3F)	12:30 – 13:30</a:t>
            </a:r>
          </a:p>
          <a:p>
            <a:pPr lvl="1"/>
            <a:endParaRPr lang="en" dirty="0"/>
          </a:p>
          <a:p>
            <a:r>
              <a:rPr lang="en" dirty="0"/>
              <a:t>Internet:</a:t>
            </a:r>
          </a:p>
          <a:p>
            <a:pPr lvl="1"/>
            <a:r>
              <a:rPr lang="en" dirty="0"/>
              <a:t>SSID:		8021hiroshima</a:t>
            </a:r>
          </a:p>
          <a:p>
            <a:pPr lvl="1"/>
            <a:r>
              <a:rPr lang="en" dirty="0"/>
              <a:t>Password:	</a:t>
            </a:r>
            <a:r>
              <a:rPr lang="en" dirty="0" err="1"/>
              <a:t>Republic_of_Okonomi</a:t>
            </a:r>
            <a:endParaRPr lang="en" dirty="0"/>
          </a:p>
          <a:p>
            <a:pPr lvl="1"/>
            <a:endParaRPr lang="en" dirty="0"/>
          </a:p>
          <a:p>
            <a:r>
              <a:rPr lang="en" dirty="0"/>
              <a:t>Further information</a:t>
            </a:r>
          </a:p>
          <a:p>
            <a:pPr lvl="1"/>
            <a:r>
              <a:rPr lang="en" dirty="0">
                <a:hlinkClick r:id="rId2"/>
              </a:rPr>
              <a:t>https://www.regonline.com/builder/site/custom.aspx?EventID=2235732&amp;_i=%2f5z%2fU53yw6Y%3d</a:t>
            </a:r>
            <a:endParaRPr lang="en" dirty="0"/>
          </a:p>
          <a:p>
            <a:pPr lvl="1"/>
            <a:r>
              <a:rPr lang="en" dirty="0">
                <a:hlinkClick r:id="rId3"/>
              </a:rPr>
              <a:t>http://www.ieee802.org/1/files/public/docs2019/admin-koto-Hiroshima-interim-info-0918-v02.pdf</a:t>
            </a:r>
            <a:endParaRPr lang="de-DE" dirty="0"/>
          </a:p>
        </p:txBody>
      </p:sp>
    </p:spTree>
    <p:extLst>
      <p:ext uri="{BB962C8B-B14F-4D97-AF65-F5344CB8AC3E}">
        <p14:creationId xmlns:p14="http://schemas.microsoft.com/office/powerpoint/2010/main" val="758079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B3CEE01-373F-B547-8BF7-7BA57386B822}"/>
              </a:ext>
            </a:extLst>
          </p:cNvPr>
          <p:cNvSpPr>
            <a:spLocks noGrp="1"/>
          </p:cNvSpPr>
          <p:nvPr>
            <p:ph type="title"/>
          </p:nvPr>
        </p:nvSpPr>
        <p:spPr/>
        <p:txBody>
          <a:bodyPr/>
          <a:lstStyle/>
          <a:p>
            <a:r>
              <a:rPr lang="en-US" dirty="0"/>
              <a:t>Networking Social Information</a:t>
            </a:r>
          </a:p>
        </p:txBody>
      </p:sp>
      <p:sp>
        <p:nvSpPr>
          <p:cNvPr id="4" name="Content Placeholder 3">
            <a:extLst>
              <a:ext uri="{FF2B5EF4-FFF2-40B4-BE49-F238E27FC236}">
                <a16:creationId xmlns:a16="http://schemas.microsoft.com/office/drawing/2014/main" id="{61CF6382-7991-604C-881B-3195BE15D775}"/>
              </a:ext>
            </a:extLst>
          </p:cNvPr>
          <p:cNvSpPr>
            <a:spLocks noGrp="1"/>
          </p:cNvSpPr>
          <p:nvPr>
            <p:ph idx="1"/>
          </p:nvPr>
        </p:nvSpPr>
        <p:spPr>
          <a:xfrm>
            <a:off x="457200" y="1600200"/>
            <a:ext cx="8229600" cy="4800600"/>
          </a:xfrm>
        </p:spPr>
        <p:txBody>
          <a:bodyPr>
            <a:normAutofit fontScale="70000" lnSpcReduction="20000"/>
          </a:bodyPr>
          <a:lstStyle/>
          <a:p>
            <a:r>
              <a:rPr lang="en-US" dirty="0"/>
              <a:t>Wednesday, January 16th, 19:00 – 21:00</a:t>
            </a:r>
          </a:p>
          <a:p>
            <a:pPr lvl="1"/>
            <a:r>
              <a:rPr lang="en-US" dirty="0"/>
              <a:t>Rainbow Room (3F)</a:t>
            </a:r>
          </a:p>
          <a:p>
            <a:pPr lvl="1"/>
            <a:endParaRPr lang="en-US" dirty="0"/>
          </a:p>
          <a:p>
            <a:r>
              <a:rPr lang="en-US" dirty="0"/>
              <a:t>Opening Ceremony “</a:t>
            </a:r>
            <a:r>
              <a:rPr lang="en-US" dirty="0" err="1"/>
              <a:t>Kagamibiraki</a:t>
            </a:r>
            <a:r>
              <a:rPr lang="en-US" dirty="0"/>
              <a:t>”</a:t>
            </a:r>
          </a:p>
          <a:p>
            <a:pPr lvl="1"/>
            <a:r>
              <a:rPr lang="en-US" dirty="0"/>
              <a:t>Breaking open a Sake Barrel</a:t>
            </a:r>
          </a:p>
          <a:p>
            <a:pPr lvl="1"/>
            <a:endParaRPr lang="en-US" dirty="0"/>
          </a:p>
          <a:p>
            <a:r>
              <a:rPr lang="en-US" dirty="0"/>
              <a:t>You can enjoy </a:t>
            </a:r>
            <a:r>
              <a:rPr lang="en-US" dirty="0" err="1"/>
              <a:t>washoku</a:t>
            </a:r>
            <a:r>
              <a:rPr lang="en-US" dirty="0"/>
              <a:t> meal served from each group;</a:t>
            </a:r>
          </a:p>
          <a:p>
            <a:pPr lvl="1"/>
            <a:r>
              <a:rPr lang="en-US" dirty="0" err="1"/>
              <a:t>Tsukidashi</a:t>
            </a:r>
            <a:r>
              <a:rPr lang="en-US" dirty="0"/>
              <a:t> (Appetizers)</a:t>
            </a:r>
          </a:p>
          <a:p>
            <a:pPr lvl="1"/>
            <a:r>
              <a:rPr lang="en-US" dirty="0" err="1"/>
              <a:t>Zensai</a:t>
            </a:r>
            <a:r>
              <a:rPr lang="en-US" dirty="0"/>
              <a:t> </a:t>
            </a:r>
            <a:r>
              <a:rPr lang="en-US" dirty="0" err="1"/>
              <a:t>Moriawase</a:t>
            </a:r>
            <a:r>
              <a:rPr lang="en-US" dirty="0"/>
              <a:t> (Hors d’oeuvre)</a:t>
            </a:r>
          </a:p>
          <a:p>
            <a:pPr lvl="1"/>
            <a:r>
              <a:rPr lang="en-US" dirty="0" err="1"/>
              <a:t>Owan</a:t>
            </a:r>
            <a:r>
              <a:rPr lang="en-US" dirty="0"/>
              <a:t> (Soup-type Appetizer)</a:t>
            </a:r>
          </a:p>
          <a:p>
            <a:pPr lvl="1"/>
            <a:r>
              <a:rPr lang="en-US" dirty="0" err="1"/>
              <a:t>Otsukuri</a:t>
            </a:r>
            <a:r>
              <a:rPr lang="en-US" dirty="0"/>
              <a:t> </a:t>
            </a:r>
            <a:r>
              <a:rPr lang="en-US" dirty="0" err="1"/>
              <a:t>Moriawase</a:t>
            </a:r>
            <a:r>
              <a:rPr lang="en-US" dirty="0"/>
              <a:t> (Sashimi)</a:t>
            </a:r>
          </a:p>
          <a:p>
            <a:pPr lvl="1"/>
            <a:r>
              <a:rPr lang="en-US" dirty="0" err="1"/>
              <a:t>Mushimono</a:t>
            </a:r>
            <a:r>
              <a:rPr lang="en-US" dirty="0"/>
              <a:t> (Steamed dish)</a:t>
            </a:r>
          </a:p>
          <a:p>
            <a:pPr lvl="1"/>
            <a:r>
              <a:rPr lang="en-US" dirty="0" err="1"/>
              <a:t>Yakimono</a:t>
            </a:r>
            <a:r>
              <a:rPr lang="en-US" dirty="0"/>
              <a:t> (Grilled dish)</a:t>
            </a:r>
          </a:p>
          <a:p>
            <a:pPr lvl="1"/>
            <a:r>
              <a:rPr lang="en-US" dirty="0" err="1"/>
              <a:t>Gohan</a:t>
            </a:r>
            <a:r>
              <a:rPr lang="en-US" dirty="0"/>
              <a:t> (Rice with Miso Soup)</a:t>
            </a:r>
          </a:p>
          <a:p>
            <a:pPr lvl="1"/>
            <a:r>
              <a:rPr lang="en-US" dirty="0"/>
              <a:t>Desserts</a:t>
            </a:r>
          </a:p>
        </p:txBody>
      </p:sp>
    </p:spTree>
    <p:extLst>
      <p:ext uri="{BB962C8B-B14F-4D97-AF65-F5344CB8AC3E}">
        <p14:creationId xmlns:p14="http://schemas.microsoft.com/office/powerpoint/2010/main" val="1885462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85800"/>
          </a:xfrm>
        </p:spPr>
        <p:txBody>
          <a:bodyPr/>
          <a:lstStyle/>
          <a:p>
            <a:r>
              <a:rPr lang="en-US" dirty="0"/>
              <a:t>January 2019 Agenda Graphics</a:t>
            </a:r>
          </a:p>
        </p:txBody>
      </p:sp>
      <p:graphicFrame>
        <p:nvGraphicFramePr>
          <p:cNvPr id="3" name="Table 2"/>
          <p:cNvGraphicFramePr>
            <a:graphicFrameLocks noGrp="1"/>
          </p:cNvGraphicFramePr>
          <p:nvPr>
            <p:extLst/>
          </p:nvPr>
        </p:nvGraphicFramePr>
        <p:xfrm>
          <a:off x="457198" y="1066800"/>
          <a:ext cx="8229602" cy="5303274"/>
        </p:xfrm>
        <a:graphic>
          <a:graphicData uri="http://schemas.openxmlformats.org/drawingml/2006/table">
            <a:tbl>
              <a:tblPr firstRow="1" bandRow="1">
                <a:tableStyleId>{5C22544A-7EE6-4342-B048-85BDC9FD1C3A}</a:tableStyleId>
              </a:tblPr>
              <a:tblGrid>
                <a:gridCol w="644677">
                  <a:extLst>
                    <a:ext uri="{9D8B030D-6E8A-4147-A177-3AD203B41FA5}">
                      <a16:colId xmlns:a16="http://schemas.microsoft.com/office/drawing/2014/main" val="20000"/>
                    </a:ext>
                  </a:extLst>
                </a:gridCol>
                <a:gridCol w="1516985">
                  <a:extLst>
                    <a:ext uri="{9D8B030D-6E8A-4147-A177-3AD203B41FA5}">
                      <a16:colId xmlns:a16="http://schemas.microsoft.com/office/drawing/2014/main" val="20001"/>
                    </a:ext>
                  </a:extLst>
                </a:gridCol>
                <a:gridCol w="1516985">
                  <a:extLst>
                    <a:ext uri="{9D8B030D-6E8A-4147-A177-3AD203B41FA5}">
                      <a16:colId xmlns:a16="http://schemas.microsoft.com/office/drawing/2014/main" val="20002"/>
                    </a:ext>
                  </a:extLst>
                </a:gridCol>
                <a:gridCol w="1516985">
                  <a:extLst>
                    <a:ext uri="{9D8B030D-6E8A-4147-A177-3AD203B41FA5}">
                      <a16:colId xmlns:a16="http://schemas.microsoft.com/office/drawing/2014/main" val="20003"/>
                    </a:ext>
                  </a:extLst>
                </a:gridCol>
                <a:gridCol w="1516985">
                  <a:extLst>
                    <a:ext uri="{9D8B030D-6E8A-4147-A177-3AD203B41FA5}">
                      <a16:colId xmlns:a16="http://schemas.microsoft.com/office/drawing/2014/main" val="3038447786"/>
                    </a:ext>
                  </a:extLst>
                </a:gridCol>
                <a:gridCol w="1516985">
                  <a:extLst>
                    <a:ext uri="{9D8B030D-6E8A-4147-A177-3AD203B41FA5}">
                      <a16:colId xmlns:a16="http://schemas.microsoft.com/office/drawing/2014/main" val="3538146721"/>
                    </a:ext>
                  </a:extLst>
                </a:gridCol>
              </a:tblGrid>
              <a:tr h="290874">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1/14</a:t>
                      </a:r>
                    </a:p>
                  </a:txBody>
                  <a:tcPr marL="0" marR="0" marT="0" marB="0">
                    <a:solidFill>
                      <a:schemeClr val="bg1"/>
                    </a:solidFill>
                  </a:tcPr>
                </a:tc>
                <a:tc>
                  <a:txBody>
                    <a:bodyPr/>
                    <a:lstStyle/>
                    <a:p>
                      <a:pPr algn="ctr"/>
                      <a:r>
                        <a:rPr lang="en-US" sz="1800" dirty="0">
                          <a:solidFill>
                            <a:schemeClr val="tx2"/>
                          </a:solidFill>
                        </a:rPr>
                        <a:t>Tue 1/15</a:t>
                      </a:r>
                    </a:p>
                  </a:txBody>
                  <a:tcPr marL="0" marR="0" marT="0" marB="0">
                    <a:solidFill>
                      <a:schemeClr val="bg1"/>
                    </a:solidFill>
                  </a:tcPr>
                </a:tc>
                <a:tc>
                  <a:txBody>
                    <a:bodyPr/>
                    <a:lstStyle/>
                    <a:p>
                      <a:pPr algn="ctr"/>
                      <a:r>
                        <a:rPr lang="en-US" sz="1800" dirty="0">
                          <a:solidFill>
                            <a:schemeClr val="tx2"/>
                          </a:solidFill>
                        </a:rPr>
                        <a:t>Wed 1/16</a:t>
                      </a:r>
                    </a:p>
                  </a:txBody>
                  <a:tcPr marL="0" marR="0" marT="0" marB="0">
                    <a:solidFill>
                      <a:schemeClr val="bg1"/>
                    </a:solidFill>
                  </a:tcPr>
                </a:tc>
                <a:tc>
                  <a:txBody>
                    <a:bodyPr/>
                    <a:lstStyle/>
                    <a:p>
                      <a:pPr algn="ctr"/>
                      <a:r>
                        <a:rPr lang="en-US" sz="1800" dirty="0">
                          <a:solidFill>
                            <a:schemeClr val="tx2"/>
                          </a:solidFill>
                        </a:rPr>
                        <a:t>Thu 1/17</a:t>
                      </a:r>
                    </a:p>
                  </a:txBody>
                  <a:tcPr marL="0" marR="0" marT="0" marB="0">
                    <a:solidFill>
                      <a:schemeClr val="bg1"/>
                    </a:solidFill>
                  </a:tcPr>
                </a:tc>
                <a:tc>
                  <a:txBody>
                    <a:bodyPr/>
                    <a:lstStyle/>
                    <a:p>
                      <a:pPr algn="ctr"/>
                      <a:r>
                        <a:rPr lang="en-US" sz="1800" dirty="0">
                          <a:solidFill>
                            <a:schemeClr val="tx2"/>
                          </a:solidFill>
                        </a:rPr>
                        <a:t>Fri 1/18</a:t>
                      </a:r>
                    </a:p>
                  </a:txBody>
                  <a:tcPr marL="0" marR="0" marT="0" marB="0">
                    <a:solidFill>
                      <a:schemeClr val="bg1"/>
                    </a:solidFill>
                  </a:tcPr>
                </a:tc>
                <a:extLst>
                  <a:ext uri="{0D108BD9-81ED-4DB2-BD59-A6C34878D82A}">
                    <a16:rowId xmlns:a16="http://schemas.microsoft.com/office/drawing/2014/main" val="10000"/>
                  </a:ext>
                </a:extLst>
              </a:tr>
              <a:tr h="654102">
                <a:tc>
                  <a:txBody>
                    <a:bodyPr/>
                    <a:lstStyle/>
                    <a:p>
                      <a:pPr algn="r"/>
                      <a:r>
                        <a:rPr lang="en-US" sz="1400" dirty="0"/>
                        <a:t>08:00</a:t>
                      </a:r>
                    </a:p>
                    <a:p>
                      <a:pPr algn="r"/>
                      <a:endParaRPr lang="en-US" sz="1400" dirty="0"/>
                    </a:p>
                    <a:p>
                      <a:pPr algn="r"/>
                      <a:endParaRPr lang="en-US" sz="1400" dirty="0"/>
                    </a:p>
                    <a:p>
                      <a:pPr algn="r"/>
                      <a:r>
                        <a:rPr lang="en-US" sz="1400" dirty="0"/>
                        <a:t>10:00</a:t>
                      </a:r>
                    </a:p>
                  </a:txBody>
                  <a:tcPr marL="0" marR="0" marT="0" marB="0">
                    <a:solidFill>
                      <a:schemeClr val="accent1">
                        <a:lumMod val="40000"/>
                        <a:lumOff val="60000"/>
                      </a:schemeClr>
                    </a:solidFill>
                  </a:tcPr>
                </a:tc>
                <a:tc>
                  <a:txBody>
                    <a:bodyPr/>
                    <a:lstStyle/>
                    <a:p>
                      <a:endParaRPr lang="en-US" sz="1200" dirty="0"/>
                    </a:p>
                  </a:txBody>
                  <a:tcPr marL="36000" marR="36000" marT="36000" marB="36000">
                    <a:solidFill>
                      <a:schemeClr val="bg1"/>
                    </a:solidFill>
                  </a:tcPr>
                </a:tc>
                <a:tc>
                  <a:txBody>
                    <a:bodyPr/>
                    <a:lstStyle/>
                    <a:p>
                      <a:r>
                        <a:rPr lang="en-US" sz="1200" dirty="0"/>
                        <a:t>Maintenance</a:t>
                      </a:r>
                    </a:p>
                  </a:txBody>
                  <a:tcPr marL="36000" marR="36000" marT="36000" marB="36000">
                    <a:solidFill>
                      <a:schemeClr val="tx2">
                        <a:lumMod val="40000"/>
                        <a:lumOff val="60000"/>
                      </a:schemeClr>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extLst>
                  <a:ext uri="{0D108BD9-81ED-4DB2-BD59-A6C34878D82A}">
                    <a16:rowId xmlns:a16="http://schemas.microsoft.com/office/drawing/2014/main" val="10001"/>
                  </a:ext>
                </a:extLst>
              </a:tr>
              <a:tr h="0">
                <a:tc>
                  <a:txBody>
                    <a:bodyPr/>
                    <a:lstStyle/>
                    <a:p>
                      <a:pPr algn="r"/>
                      <a:endParaRPr lang="en-US" sz="800" dirty="0"/>
                    </a:p>
                  </a:txBody>
                  <a:tcPr marL="0" marR="0" marT="0" marB="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extLst>
                  <a:ext uri="{0D108BD9-81ED-4DB2-BD59-A6C34878D82A}">
                    <a16:rowId xmlns:a16="http://schemas.microsoft.com/office/drawing/2014/main" val="10002"/>
                  </a:ext>
                </a:extLst>
              </a:tr>
              <a:tr h="654102">
                <a:tc>
                  <a:txBody>
                    <a:bodyPr/>
                    <a:lstStyle/>
                    <a:p>
                      <a:pPr algn="r"/>
                      <a:r>
                        <a:rPr lang="en-US" sz="1400" dirty="0"/>
                        <a:t>10:30</a:t>
                      </a:r>
                      <a:br>
                        <a:rPr lang="en-US" sz="1400" dirty="0"/>
                      </a:br>
                      <a:endParaRPr lang="en-US" sz="1400" dirty="0"/>
                    </a:p>
                    <a:p>
                      <a:pPr algn="r"/>
                      <a:endParaRPr lang="en-US" sz="1400" dirty="0"/>
                    </a:p>
                    <a:p>
                      <a:pPr algn="r"/>
                      <a:r>
                        <a:rPr lang="en-US" sz="1400" dirty="0"/>
                        <a:t>12:30</a:t>
                      </a:r>
                    </a:p>
                  </a:txBody>
                  <a:tcPr marL="0" marR="0" marT="0" marB="0">
                    <a:solidFill>
                      <a:schemeClr val="tx2">
                        <a:lumMod val="20000"/>
                        <a:lumOff val="80000"/>
                      </a:schemeClr>
                    </a:solidFill>
                  </a:tcPr>
                </a:tc>
                <a:tc>
                  <a:txBody>
                    <a:bodyPr/>
                    <a:lstStyle/>
                    <a:p>
                      <a:pPr marL="0" indent="0">
                        <a:buFont typeface="Arial" panose="020B0604020202020204" pitchFamily="34" charset="0"/>
                        <a:buNone/>
                      </a:pPr>
                      <a:endParaRPr lang="en-US" sz="1200" dirty="0"/>
                    </a:p>
                  </a:txBody>
                  <a:tcPr marL="36000" marR="36000" marT="36000" marB="36000">
                    <a:solidFill>
                      <a:schemeClr val="bg1"/>
                    </a:solidFill>
                  </a:tcPr>
                </a:tc>
                <a:tc>
                  <a:txBody>
                    <a:bodyPr/>
                    <a:lstStyle/>
                    <a:p>
                      <a:pPr marL="0" indent="-82550" algn="l" defTabSz="457200" rtl="0" eaLnBrk="1" latinLnBrk="0" hangingPunct="1">
                        <a:buFont typeface="Arial" pitchFamily="34" charset="0"/>
                        <a:buNone/>
                      </a:pPr>
                      <a:r>
                        <a:rPr lang="en-US" sz="1200" kern="1200" dirty="0">
                          <a:solidFill>
                            <a:schemeClr val="dk1"/>
                          </a:solidFill>
                          <a:latin typeface="+mn-lt"/>
                          <a:ea typeface="+mn-ea"/>
                          <a:cs typeface="+mn-cs"/>
                        </a:rPr>
                        <a:t>802.1CQ w/ remote participation</a:t>
                      </a:r>
                    </a:p>
                  </a:txBody>
                  <a:tcPr marL="36000" marR="36000" marT="36000" marB="36000">
                    <a:solidFill>
                      <a:schemeClr val="tx2">
                        <a:lumMod val="60000"/>
                        <a:lumOff val="40000"/>
                      </a:schemeClr>
                    </a:solidFill>
                  </a:tcPr>
                </a:tc>
                <a:tc>
                  <a:txBody>
                    <a:bodyPr/>
                    <a:lstStyle/>
                    <a:p>
                      <a:r>
                        <a:rPr lang="en-US" sz="1200" dirty="0"/>
                        <a:t>Remote participation </a:t>
                      </a:r>
                      <a:r>
                        <a:rPr lang="en-US" sz="1200" dirty="0" err="1"/>
                        <a:t>Nendica</a:t>
                      </a:r>
                      <a:r>
                        <a:rPr lang="en-US" sz="1200" dirty="0"/>
                        <a:t> </a:t>
                      </a:r>
                    </a:p>
                  </a:txBody>
                  <a:tcPr marL="36000" marR="36000" marT="36000" marB="36000">
                    <a:solidFill>
                      <a:schemeClr val="bg2">
                        <a:lumMod val="75000"/>
                      </a:schemeClr>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3"/>
                  </a:ext>
                </a:extLst>
              </a:tr>
              <a:tr h="201006">
                <a:tc>
                  <a:txBody>
                    <a:bodyPr/>
                    <a:lstStyle/>
                    <a:p>
                      <a:pPr algn="r"/>
                      <a:endParaRPr lang="en-US" sz="1600" dirty="0"/>
                    </a:p>
                  </a:txBody>
                  <a:tcPr marL="0" marR="0" marT="0" marB="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600" dirty="0"/>
                    </a:p>
                  </a:txBody>
                  <a:tcPr marL="36000" marR="36000" marT="36000" marB="3600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a:solidFill>
                          <a:schemeClr val="dk1"/>
                        </a:solidFill>
                        <a:latin typeface="+mn-lt"/>
                        <a:ea typeface="+mn-ea"/>
                        <a:cs typeface="+mn-cs"/>
                      </a:endParaRPr>
                    </a:p>
                  </a:txBody>
                  <a:tcPr marL="36000" marR="36000" marT="36000" marB="36000">
                    <a:solidFill>
                      <a:schemeClr val="bg1"/>
                    </a:solidFill>
                  </a:tcPr>
                </a:tc>
                <a:tc>
                  <a:txBody>
                    <a:bodyPr/>
                    <a:lstStyle/>
                    <a:p>
                      <a:endParaRPr lang="en-US" sz="1600" dirty="0"/>
                    </a:p>
                  </a:txBody>
                  <a:tcPr marL="36000" marR="36000" marT="36000" marB="36000">
                    <a:solidFill>
                      <a:schemeClr val="bg1"/>
                    </a:solidFill>
                  </a:tcPr>
                </a:tc>
                <a:tc>
                  <a:txBody>
                    <a:bodyPr/>
                    <a:lstStyle/>
                    <a:p>
                      <a:endParaRPr lang="en-US" sz="1600" dirty="0"/>
                    </a:p>
                  </a:txBody>
                  <a:tcPr marL="36000" marR="36000" marT="36000" marB="36000">
                    <a:solidFill>
                      <a:schemeClr val="bg1"/>
                    </a:solidFill>
                  </a:tcPr>
                </a:tc>
                <a:tc>
                  <a:txBody>
                    <a:bodyPr/>
                    <a:lstStyle/>
                    <a:p>
                      <a:endParaRPr lang="en-US" sz="1600" dirty="0"/>
                    </a:p>
                  </a:txBody>
                  <a:tcPr marL="36000" marR="36000" marT="36000" marB="36000">
                    <a:solidFill>
                      <a:schemeClr val="bg1"/>
                    </a:solidFill>
                  </a:tcPr>
                </a:tc>
                <a:extLst>
                  <a:ext uri="{0D108BD9-81ED-4DB2-BD59-A6C34878D82A}">
                    <a16:rowId xmlns:a16="http://schemas.microsoft.com/office/drawing/2014/main" val="10004"/>
                  </a:ext>
                </a:extLst>
              </a:tr>
              <a:tr h="632298">
                <a:tc>
                  <a:txBody>
                    <a:bodyPr/>
                    <a:lstStyle/>
                    <a:p>
                      <a:pPr algn="r"/>
                      <a:r>
                        <a:rPr lang="en-US" sz="1400" dirty="0"/>
                        <a:t>13:30</a:t>
                      </a:r>
                    </a:p>
                    <a:p>
                      <a:pPr algn="r"/>
                      <a:br>
                        <a:rPr lang="en-US" sz="1400" dirty="0"/>
                      </a:br>
                      <a:endParaRPr lang="en-US" sz="1400" dirty="0"/>
                    </a:p>
                    <a:p>
                      <a:pPr algn="r"/>
                      <a:r>
                        <a:rPr lang="en-US" sz="1400" dirty="0"/>
                        <a:t>15:30</a:t>
                      </a:r>
                    </a:p>
                  </a:txBody>
                  <a:tcPr marL="0" marR="0" marT="0" marB="0">
                    <a:solidFill>
                      <a:schemeClr val="tx2">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OmniRAN opening</a:t>
                      </a:r>
                    </a:p>
                    <a:p>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r>
                        <a:rPr lang="en-US" sz="1200" dirty="0"/>
                        <a:t>OmniRAN closing</a:t>
                      </a:r>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6"/>
                  </a:ext>
                </a:extLst>
              </a:tr>
              <a:tr h="0">
                <a:tc>
                  <a:txBody>
                    <a:bodyPr/>
                    <a:lstStyle/>
                    <a:p>
                      <a:pPr algn="r"/>
                      <a:endParaRPr lang="en-US" sz="800" dirty="0"/>
                    </a:p>
                  </a:txBody>
                  <a:tcPr marL="0" marR="0" marT="0" marB="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extLst>
                  <a:ext uri="{0D108BD9-81ED-4DB2-BD59-A6C34878D82A}">
                    <a16:rowId xmlns:a16="http://schemas.microsoft.com/office/drawing/2014/main" val="10008"/>
                  </a:ext>
                </a:extLst>
              </a:tr>
              <a:tr h="639904">
                <a:tc>
                  <a:txBody>
                    <a:bodyPr/>
                    <a:lstStyle/>
                    <a:p>
                      <a:pPr algn="r"/>
                      <a:r>
                        <a:rPr lang="en-US" sz="1400" dirty="0"/>
                        <a:t>16:00</a:t>
                      </a:r>
                    </a:p>
                    <a:p>
                      <a:pPr algn="r"/>
                      <a:endParaRPr lang="en-US" sz="1400" dirty="0"/>
                    </a:p>
                    <a:p>
                      <a:pPr algn="r"/>
                      <a:endParaRPr lang="en-US" sz="1400" dirty="0"/>
                    </a:p>
                    <a:p>
                      <a:pPr algn="r"/>
                      <a:r>
                        <a:rPr lang="en-US" sz="1400" dirty="0"/>
                        <a:t>18:00</a:t>
                      </a:r>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extLst>
                  <a:ext uri="{0D108BD9-81ED-4DB2-BD59-A6C34878D82A}">
                    <a16:rowId xmlns:a16="http://schemas.microsoft.com/office/drawing/2014/main" val="10009"/>
                  </a:ext>
                </a:extLst>
              </a:tr>
              <a:tr h="0">
                <a:tc>
                  <a:txBody>
                    <a:bodyPr/>
                    <a:lstStyle/>
                    <a:p>
                      <a:pPr algn="r"/>
                      <a:endParaRPr lang="en-US" sz="1200" dirty="0"/>
                    </a:p>
                  </a:txBody>
                  <a:tcPr marL="0" marR="0" marT="0" marB="0">
                    <a:noFill/>
                  </a:tcPr>
                </a:tc>
                <a:tc>
                  <a:txBody>
                    <a:bodyPr/>
                    <a:lstStyle/>
                    <a:p>
                      <a:endParaRPr lang="en-US" sz="1200" dirty="0"/>
                    </a:p>
                  </a:txBody>
                  <a:tcPr marL="36000" marR="36000" marT="36000" marB="36000">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noFill/>
                  </a:tcPr>
                </a:tc>
                <a:extLst>
                  <a:ext uri="{0D108BD9-81ED-4DB2-BD59-A6C34878D82A}">
                    <a16:rowId xmlns:a16="http://schemas.microsoft.com/office/drawing/2014/main" val="1213880732"/>
                  </a:ext>
                </a:extLst>
              </a:tr>
              <a:tr h="292285">
                <a:tc>
                  <a:txBody>
                    <a:bodyPr/>
                    <a:lstStyle/>
                    <a:p>
                      <a:pPr algn="r"/>
                      <a:r>
                        <a:rPr lang="en-US" sz="1400" dirty="0"/>
                        <a:t>19:00</a:t>
                      </a:r>
                    </a:p>
                    <a:p>
                      <a:pPr algn="r"/>
                      <a:endParaRPr lang="en-US" sz="1400" dirty="0"/>
                    </a:p>
                    <a:p>
                      <a:pPr algn="r"/>
                      <a:r>
                        <a:rPr lang="en-US" sz="1400" dirty="0"/>
                        <a:t>21:00</a:t>
                      </a:r>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Social</a:t>
                      </a:r>
                    </a:p>
                  </a:txBody>
                  <a:tcPr marL="36000" marR="36000" marT="36000" marB="36000">
                    <a:solidFill>
                      <a:schemeClr val="accent3"/>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extLst>
                  <a:ext uri="{0D108BD9-81ED-4DB2-BD59-A6C34878D82A}">
                    <a16:rowId xmlns:a16="http://schemas.microsoft.com/office/drawing/2014/main" val="387865039"/>
                  </a:ext>
                </a:extLst>
              </a:tr>
            </a:tbl>
          </a:graphicData>
        </a:graphic>
      </p:graphicFrame>
    </p:spTree>
    <p:extLst>
      <p:ext uri="{BB962C8B-B14F-4D97-AF65-F5344CB8AC3E}">
        <p14:creationId xmlns:p14="http://schemas.microsoft.com/office/powerpoint/2010/main" val="32910887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Agenda proposal for January 2019 F2F</a:t>
            </a:r>
            <a:endParaRPr lang="en-US" dirty="0"/>
          </a:p>
        </p:txBody>
      </p:sp>
      <p:sp>
        <p:nvSpPr>
          <p:cNvPr id="3" name="Content Placeholder 2"/>
          <p:cNvSpPr>
            <a:spLocks noGrp="1"/>
          </p:cNvSpPr>
          <p:nvPr>
            <p:ph idx="1"/>
          </p:nvPr>
        </p:nvSpPr>
        <p:spPr/>
        <p:txBody>
          <a:bodyPr>
            <a:normAutofit fontScale="62500" lnSpcReduction="20000"/>
          </a:bodyPr>
          <a:lstStyle/>
          <a:p>
            <a:r>
              <a:rPr lang="en-US" dirty="0"/>
              <a:t>Review of minutes</a:t>
            </a:r>
          </a:p>
          <a:p>
            <a:r>
              <a:rPr lang="en-US" dirty="0"/>
              <a:t>Reports</a:t>
            </a:r>
          </a:p>
          <a:p>
            <a:r>
              <a:rPr lang="en-US" dirty="0"/>
              <a:t>IEEE 802.1CF socialization activities</a:t>
            </a:r>
          </a:p>
          <a:p>
            <a:r>
              <a:rPr lang="en-US" dirty="0"/>
              <a:t>P802.1CQ contributions and discussions</a:t>
            </a:r>
          </a:p>
          <a:p>
            <a:pPr lvl="1"/>
            <a:r>
              <a:rPr lang="en-US" dirty="0"/>
              <a:t>Requirements and scenarios documentation</a:t>
            </a:r>
          </a:p>
          <a:p>
            <a:pPr lvl="1"/>
            <a:r>
              <a:rPr lang="en-US" dirty="0"/>
              <a:t>Security threats of dynamic local address assignment protocol</a:t>
            </a:r>
          </a:p>
          <a:p>
            <a:pPr lvl="1"/>
            <a:r>
              <a:rPr lang="en-US" dirty="0"/>
              <a:t>802.1 position on MAC randomization</a:t>
            </a:r>
          </a:p>
          <a:p>
            <a:r>
              <a:rPr lang="en-US" dirty="0"/>
              <a:t>Input to liaison response to ITU-T JCA-IMT2020</a:t>
            </a:r>
          </a:p>
          <a:p>
            <a:r>
              <a:rPr lang="en-US" dirty="0"/>
              <a:t>Potential </a:t>
            </a:r>
            <a:r>
              <a:rPr lang="en-US" dirty="0" err="1"/>
              <a:t>Nendica</a:t>
            </a:r>
            <a:r>
              <a:rPr lang="en-US" dirty="0"/>
              <a:t> related contributions preview</a:t>
            </a:r>
          </a:p>
          <a:p>
            <a:r>
              <a:rPr lang="en-US" dirty="0"/>
              <a:t>Potential new projects for OmniRAN TG</a:t>
            </a:r>
          </a:p>
          <a:p>
            <a:r>
              <a:rPr lang="en-US" dirty="0"/>
              <a:t>Conference calls until March 2019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16324835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dirty="0"/>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dirty="0"/>
              <a:t>Participants </a:t>
            </a:r>
            <a:r>
              <a:rPr lang="en-US" altLang="en-US" u="sng" dirty="0"/>
              <a:t>shall</a:t>
            </a:r>
            <a:r>
              <a:rPr lang="en-US" altLang="en-US" dirty="0"/>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dirty="0"/>
            </a:br>
            <a:endParaRPr lang="en-US" altLang="en-US" dirty="0"/>
          </a:p>
          <a:p>
            <a:r>
              <a:rPr lang="en-US" altLang="en-US" dirty="0"/>
              <a:t>Participants </a:t>
            </a:r>
            <a:r>
              <a:rPr lang="en-US" altLang="en-US" u="sng" dirty="0"/>
              <a:t>should</a:t>
            </a:r>
            <a:r>
              <a:rPr lang="en-US" altLang="en-US" dirty="0"/>
              <a:t> inform the IEEE (or cause the IEEE to be informed) of the identity of any other holders of potential Essential Patent Claims</a:t>
            </a:r>
            <a:br>
              <a:rPr lang="en-US" altLang="en-US" dirty="0"/>
            </a:br>
            <a:endParaRPr lang="en-US" altLang="en-US" dirty="0"/>
          </a:p>
          <a:p>
            <a:pPr marL="0" indent="0">
              <a:buNone/>
            </a:pPr>
            <a:r>
              <a:rPr lang="en-US" altLang="en-US" sz="4100" dirty="0"/>
              <a:t>Early identification of holders of potential Essential Patent Claims is encouraged</a:t>
            </a:r>
          </a:p>
        </p:txBody>
      </p:sp>
    </p:spTree>
    <p:extLst>
      <p:ext uri="{BB962C8B-B14F-4D97-AF65-F5344CB8AC3E}">
        <p14:creationId xmlns:p14="http://schemas.microsoft.com/office/powerpoint/2010/main" val="32576979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dirty="0"/>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dirty="0"/>
              <a:t>Cause an LOA to be submitted to the IEEE-SA (patcom@ieee.org); or</a:t>
            </a:r>
          </a:p>
          <a:p>
            <a:pPr lvl="1">
              <a:lnSpc>
                <a:spcPct val="110000"/>
              </a:lnSpc>
              <a:spcBef>
                <a:spcPts val="1200"/>
              </a:spcBef>
            </a:pPr>
            <a:r>
              <a:rPr lang="en-US" altLang="en-US" dirty="0"/>
              <a:t>Provide the chair of this group with the identity of the holder(s) of any and all such claims as soon as possible; or</a:t>
            </a:r>
          </a:p>
          <a:p>
            <a:pPr lvl="1">
              <a:lnSpc>
                <a:spcPct val="110000"/>
              </a:lnSpc>
              <a:spcBef>
                <a:spcPts val="1200"/>
              </a:spcBef>
            </a:pPr>
            <a:r>
              <a:rPr lang="en-US" altLang="en-US" dirty="0"/>
              <a:t>Speak up now and respond to this Call for Potentially Essential Patents</a:t>
            </a:r>
          </a:p>
          <a:p>
            <a:pPr>
              <a:lnSpc>
                <a:spcPct val="110000"/>
              </a:lnSpc>
              <a:spcBef>
                <a:spcPts val="1200"/>
              </a:spcBef>
            </a:pPr>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10057757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dirty="0"/>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dirty="0"/>
              <a:t>All IEEE-SA standards meetings shall be conducted in compliance with all applicable laws, including antitrust and competition laws. </a:t>
            </a:r>
          </a:p>
          <a:p>
            <a:pPr lvl="1">
              <a:lnSpc>
                <a:spcPct val="110000"/>
              </a:lnSpc>
              <a:spcBef>
                <a:spcPts val="600"/>
              </a:spcBef>
            </a:pPr>
            <a:r>
              <a:rPr lang="en-US" altLang="en-US" dirty="0"/>
              <a:t>Don’t discuss the interpretation, validity, or essentiality of patents/patent claims. </a:t>
            </a:r>
          </a:p>
          <a:p>
            <a:pPr lvl="1">
              <a:lnSpc>
                <a:spcPct val="110000"/>
              </a:lnSpc>
              <a:spcBef>
                <a:spcPts val="600"/>
              </a:spcBef>
            </a:pPr>
            <a:r>
              <a:rPr lang="en-US" altLang="en-US" dirty="0"/>
              <a:t>Don’t discuss specific license rates, terms, or conditions.</a:t>
            </a:r>
          </a:p>
          <a:p>
            <a:pPr lvl="2">
              <a:lnSpc>
                <a:spcPct val="110000"/>
              </a:lnSpc>
              <a:spcBef>
                <a:spcPts val="600"/>
              </a:spcBef>
            </a:pPr>
            <a:r>
              <a:rPr lang="en-US" altLang="en-US" dirty="0"/>
              <a:t>Relative costs of different technical approaches that include relative costs of patent licensing terms may be discussed in standards development meetings. </a:t>
            </a:r>
          </a:p>
          <a:p>
            <a:pPr lvl="3">
              <a:lnSpc>
                <a:spcPct val="110000"/>
              </a:lnSpc>
              <a:spcBef>
                <a:spcPts val="600"/>
              </a:spcBef>
            </a:pPr>
            <a:r>
              <a:rPr lang="en-GB" altLang="en-US" dirty="0"/>
              <a:t>Technical considerations remain the primary focus</a:t>
            </a:r>
            <a:endParaRPr lang="en-US" altLang="en-US" dirty="0"/>
          </a:p>
          <a:p>
            <a:pPr lvl="1">
              <a:lnSpc>
                <a:spcPct val="110000"/>
              </a:lnSpc>
              <a:spcBef>
                <a:spcPts val="600"/>
              </a:spcBef>
            </a:pPr>
            <a:r>
              <a:rPr lang="en-US" altLang="en-US" dirty="0"/>
              <a:t>Don’t discuss or engage in the fixing of product prices, allocation of customers, or division of sales markets.</a:t>
            </a:r>
          </a:p>
          <a:p>
            <a:pPr lvl="1">
              <a:lnSpc>
                <a:spcPct val="110000"/>
              </a:lnSpc>
              <a:spcBef>
                <a:spcPts val="600"/>
              </a:spcBef>
            </a:pPr>
            <a:r>
              <a:rPr lang="en-US" altLang="en-US" dirty="0"/>
              <a:t>Don’t discuss the status or substance of ongoing or threatened litigation.</a:t>
            </a:r>
          </a:p>
          <a:p>
            <a:pPr lvl="1">
              <a:lnSpc>
                <a:spcPct val="110000"/>
              </a:lnSpc>
              <a:spcBef>
                <a:spcPts val="600"/>
              </a:spcBef>
            </a:pPr>
            <a:r>
              <a:rPr lang="en-US" altLang="en-US" dirty="0"/>
              <a:t>Don’t be silent if inappropriate topics are discussed … do formally object.</a:t>
            </a:r>
          </a:p>
          <a:p>
            <a:pPr lvl="1">
              <a:lnSpc>
                <a:spcPct val="110000"/>
              </a:lnSpc>
              <a:spcBef>
                <a:spcPts val="600"/>
              </a:spcBef>
            </a:pPr>
            <a:endParaRPr lang="en-US" altLang="en-US" dirty="0"/>
          </a:p>
          <a:p>
            <a:pPr>
              <a:lnSpc>
                <a:spcPct val="110000"/>
              </a:lnSpc>
              <a:spcBef>
                <a:spcPts val="600"/>
              </a:spcBef>
            </a:pPr>
            <a:r>
              <a:rPr lang="en-US" altLang="en-US" dirty="0"/>
              <a:t>For more details, see IEEE-SA Standards Board Operations Manual, clause 5.3.10 and Antitrust and Competition Policy: </a:t>
            </a:r>
            <a:br>
              <a:rPr lang="en-US" altLang="en-US" dirty="0"/>
            </a:br>
            <a:r>
              <a:rPr lang="en-US" altLang="en-US" dirty="0"/>
              <a:t>What You Need to Know at </a:t>
            </a:r>
            <a:r>
              <a:rPr lang="en-US" altLang="en-US" dirty="0">
                <a:hlinkClick r:id="rId2"/>
              </a:rPr>
              <a:t>http://standards.ieee.org/develop/policies/antitrust.pdf</a:t>
            </a:r>
            <a:endParaRPr lang="en-US" altLang="en-US" dirty="0"/>
          </a:p>
          <a:p>
            <a:endParaRPr lang="en-US" altLang="en-US" dirty="0"/>
          </a:p>
        </p:txBody>
      </p:sp>
    </p:spTree>
    <p:extLst>
      <p:ext uri="{BB962C8B-B14F-4D97-AF65-F5344CB8AC3E}">
        <p14:creationId xmlns:p14="http://schemas.microsoft.com/office/powerpoint/2010/main" val="4087789815"/>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3837</TotalTime>
  <Words>1360</Words>
  <Application>Microsoft Macintosh PowerPoint</Application>
  <PresentationFormat>On-screen Show (4:3)</PresentationFormat>
  <Paragraphs>234</Paragraphs>
  <Slides>22</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Helvetica</vt:lpstr>
      <vt:lpstr>Times</vt:lpstr>
      <vt:lpstr>Times New Roman</vt:lpstr>
      <vt:lpstr>Template</vt:lpstr>
      <vt:lpstr>IEEE 802.1 OmniRAN TG January 2019 F2F Meeting Hiroshima, Japan</vt:lpstr>
      <vt:lpstr>January 2019 F2F Meeting</vt:lpstr>
      <vt:lpstr>Further meeting logistics</vt:lpstr>
      <vt:lpstr>Networking Social Information</vt:lpstr>
      <vt:lpstr>January 2019 Agenda Graphics</vt:lpstr>
      <vt:lpstr>Agenda proposal for January 2019 F2F</vt:lpstr>
      <vt:lpstr>Participants have a duty to inform the IEEE</vt:lpstr>
      <vt:lpstr>Ways to inform IEEE</vt:lpstr>
      <vt:lpstr>Other guidelines for IEEE WG meetings</vt:lpstr>
      <vt:lpstr>Patent-related information</vt:lpstr>
      <vt:lpstr>Participation in IEEE 802 Meetings</vt:lpstr>
      <vt:lpstr>Business #1</vt:lpstr>
      <vt:lpstr>Agenda proposal for January 2019 F2F</vt:lpstr>
      <vt:lpstr>Schedules</vt:lpstr>
      <vt:lpstr>Business #2</vt:lpstr>
      <vt:lpstr>Business #3</vt:lpstr>
      <vt:lpstr>Liaison letter from ITU-T JCA-IMT2020 Glenn Parson assigned creation of response proposal to OmniRAN TG</vt:lpstr>
      <vt:lpstr>IMT 2020 standards landscape database on https://www.itu.int/net4/ITU-T/roadmap/#</vt:lpstr>
      <vt:lpstr>Business #4</vt:lpstr>
      <vt:lpstr>MAC randomization</vt:lpstr>
      <vt:lpstr>Business #5</vt:lpstr>
      <vt:lpstr>Business #6</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447</cp:revision>
  <cp:lastPrinted>1998-02-10T13:28:06Z</cp:lastPrinted>
  <dcterms:created xsi:type="dcterms:W3CDTF">2011-12-30T17:06:23Z</dcterms:created>
  <dcterms:modified xsi:type="dcterms:W3CDTF">2019-01-14T03:29:26Z</dcterms:modified>
</cp:coreProperties>
</file>