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30" r:id="rId14"/>
    <p:sldId id="331" r:id="rId15"/>
    <p:sldId id="324" r:id="rId16"/>
    <p:sldId id="329" r:id="rId17"/>
    <p:sldId id="32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82" autoAdjust="0"/>
    <p:restoredTop sz="95604" autoAdjust="0"/>
  </p:normalViewPr>
  <p:slideViewPr>
    <p:cSldViewPr>
      <p:cViewPr varScale="1">
        <p:scale>
          <a:sx n="103" d="100"/>
          <a:sy n="103" d="100"/>
        </p:scale>
        <p:origin x="108" y="6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16</a:t>
            </a:fld>
            <a:endParaRPr lang="en-US"/>
          </a:p>
        </p:txBody>
      </p:sp>
    </p:spTree>
    <p:extLst>
      <p:ext uri="{BB962C8B-B14F-4D97-AF65-F5344CB8AC3E}">
        <p14:creationId xmlns:p14="http://schemas.microsoft.com/office/powerpoint/2010/main" val="85067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omniran-18-0092-02-00TG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omniran/dcn/18/omniran-18-0091-01-00TG-nov-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579-01-0000-2018-09-liaison-from-wba-re-mac-randomization-impacts.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9793214bccb92ce65fdc66e79dd6b9f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December 11</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2018-12-11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92500"/>
          </a:bodyPr>
          <a:lstStyle/>
          <a:p>
            <a:r>
              <a:rPr lang="en-US" dirty="0"/>
              <a:t>Minutes</a:t>
            </a:r>
          </a:p>
          <a:p>
            <a:r>
              <a:rPr lang="en-US" dirty="0"/>
              <a:t>Reports</a:t>
            </a:r>
          </a:p>
          <a:p>
            <a:r>
              <a:rPr lang="en-US" dirty="0"/>
              <a:t>Result of 802.1CF 2nd sponsor recirculation </a:t>
            </a:r>
          </a:p>
          <a:p>
            <a:r>
              <a:rPr lang="en-US" dirty="0"/>
              <a:t>Comment resolution, if required </a:t>
            </a:r>
          </a:p>
          <a:p>
            <a:r>
              <a:rPr lang="en-US" dirty="0"/>
              <a:t>Conclusion on going forward with 802.1CF </a:t>
            </a:r>
          </a:p>
          <a:p>
            <a:r>
              <a:rPr lang="en-US" dirty="0"/>
              <a:t>Plans, schedules and agenda proposal for Jan ’19 interim meeting </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62500" lnSpcReduction="20000"/>
          </a:bodyPr>
          <a:lstStyle/>
          <a:p>
            <a:r>
              <a:rPr lang="en-US" dirty="0"/>
              <a:t>Minutes</a:t>
            </a:r>
          </a:p>
          <a:p>
            <a:pPr lvl="1"/>
            <a:r>
              <a:rPr lang="en-US" dirty="0">
                <a:hlinkClick r:id="rId2"/>
              </a:rPr>
              <a:t>https://mentor.ieee.org/omniran/dcn/18/omniran-18-0091-01-00TG-nov-2018-f2f-meeting-minutes.docx</a:t>
            </a:r>
            <a:endParaRPr lang="en-US" dirty="0"/>
          </a:p>
          <a:p>
            <a:pPr lvl="2"/>
            <a:r>
              <a:rPr lang="en-US" dirty="0"/>
              <a:t>Review postponed to the upcoming F2F meeting</a:t>
            </a:r>
          </a:p>
          <a:p>
            <a:r>
              <a:rPr lang="en-US" dirty="0"/>
              <a:t>Reports</a:t>
            </a:r>
          </a:p>
          <a:p>
            <a:pPr lvl="1"/>
            <a:r>
              <a:rPr lang="en-US" dirty="0"/>
              <a:t>Chair reported about 802.11 response to WBA regarding MAC randomization</a:t>
            </a:r>
          </a:p>
          <a:p>
            <a:pPr lvl="2"/>
            <a:r>
              <a:rPr lang="en-US" dirty="0">
                <a:hlinkClick r:id="rId3"/>
              </a:rPr>
              <a:t>https://mentor.ieee.org/802.11/dcn/18/11-18-1988-02-0arc-proposed-response-to-liaison-from-wba-on-mac-address-randomization-impcats.docx</a:t>
            </a:r>
            <a:endParaRPr lang="en-US" dirty="0"/>
          </a:p>
          <a:p>
            <a:pPr lvl="2"/>
            <a:r>
              <a:rPr lang="en-US" dirty="0"/>
              <a:t>Related liaison letter from WBA:</a:t>
            </a:r>
          </a:p>
          <a:p>
            <a:pPr lvl="3"/>
            <a:r>
              <a:rPr lang="en-US" dirty="0">
                <a:hlinkClick r:id="rId4"/>
              </a:rPr>
              <a:t>https://mentor.ieee.org/802.11/dcn/18/11-18-1579-01-0000-2018-09-liaison-from-wba-re-mac-randomization-impacts.docx</a:t>
            </a:r>
            <a:endParaRPr lang="en-US" dirty="0"/>
          </a:p>
          <a:p>
            <a:pPr lvl="2"/>
            <a:r>
              <a:rPr lang="en-US" dirty="0"/>
              <a:t>802.1 chair asked for 802.1 position on MAC randomization</a:t>
            </a:r>
          </a:p>
          <a:p>
            <a:pPr lvl="1"/>
            <a:r>
              <a:rPr lang="en-US" dirty="0"/>
              <a:t>Antonio reported about investigations regarding security threats of dynamic MAC address assignment so far not indicating need for special precautionary.</a:t>
            </a:r>
          </a:p>
          <a:p>
            <a:pPr lvl="2"/>
            <a:r>
              <a:rPr lang="en-US" dirty="0"/>
              <a:t>Usual system threats like DoD attacks through exhausting address pool exists and demand mitigation.</a:t>
            </a:r>
          </a:p>
          <a:p>
            <a:pPr lvl="3"/>
            <a:endParaRPr lang="en-US" dirty="0"/>
          </a:p>
          <a:p>
            <a:pPr lvl="2"/>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r>
              <a:rPr lang="en-US" dirty="0"/>
              <a:t>Result of 802.1CF 2nd sponsor recirculation </a:t>
            </a:r>
          </a:p>
          <a:p>
            <a:pPr lvl="1"/>
            <a:r>
              <a:rPr lang="en-US" dirty="0"/>
              <a:t>More details on following slides.</a:t>
            </a:r>
          </a:p>
          <a:p>
            <a:pPr lvl="1"/>
            <a:r>
              <a:rPr lang="en-US" dirty="0"/>
              <a:t>2</a:t>
            </a:r>
            <a:r>
              <a:rPr lang="en-US" baseline="30000" dirty="0"/>
              <a:t>nd</a:t>
            </a:r>
            <a:r>
              <a:rPr lang="en-US" dirty="0"/>
              <a:t> recirculation closed on December 10</a:t>
            </a:r>
            <a:r>
              <a:rPr lang="en-US" baseline="30000" dirty="0"/>
              <a:t>th</a:t>
            </a:r>
            <a:r>
              <a:rPr lang="en-US" dirty="0"/>
              <a:t>, 23:59pm ET</a:t>
            </a:r>
          </a:p>
          <a:p>
            <a:pPr lvl="1"/>
            <a:r>
              <a:rPr lang="en-US" dirty="0"/>
              <a:t>One additional Approve and one additional Abstain vote.</a:t>
            </a:r>
          </a:p>
          <a:p>
            <a:pPr lvl="1"/>
            <a:r>
              <a:rPr lang="en-US" dirty="0"/>
              <a:t>No new Disapprove vote in second recirculation</a:t>
            </a:r>
          </a:p>
          <a:p>
            <a:pPr lvl="1"/>
            <a:r>
              <a:rPr lang="en-US" dirty="0"/>
              <a:t>No new must-be-satisfied comment</a:t>
            </a:r>
          </a:p>
          <a:p>
            <a:pPr lvl="1"/>
            <a:r>
              <a:rPr lang="en-US" dirty="0"/>
              <a:t>No new technical comment</a:t>
            </a:r>
          </a:p>
          <a:p>
            <a:pPr lvl="1"/>
            <a:r>
              <a:rPr lang="en-US" dirty="0"/>
              <a:t>One outstanding Disapprove vote, same as in previous recirculation.</a:t>
            </a:r>
          </a:p>
          <a:p>
            <a:pPr lvl="1"/>
            <a:r>
              <a:rPr lang="en-US" dirty="0"/>
              <a:t>Sponsor ballot completed!</a:t>
            </a:r>
          </a:p>
          <a:p>
            <a:r>
              <a:rPr lang="en-US" dirty="0"/>
              <a:t>Comment resolution, if required </a:t>
            </a:r>
          </a:p>
          <a:p>
            <a:pPr lvl="1"/>
            <a:r>
              <a:rPr lang="en-US" dirty="0"/>
              <a:t>No comments to resolve.</a:t>
            </a:r>
          </a:p>
          <a:p>
            <a:r>
              <a:rPr lang="en-US" dirty="0"/>
              <a:t>Conclusion on going forward with 802.1CF </a:t>
            </a:r>
          </a:p>
          <a:p>
            <a:pPr lvl="1"/>
            <a:r>
              <a:rPr lang="en-US" dirty="0"/>
              <a:t>Group concluded that conditions of conditional EC approval of forwarding to REVCOM have been met, and P802.1CF-D3.1 is due to be forwarded to REVCOM for ratification.</a:t>
            </a:r>
          </a:p>
          <a:p>
            <a:pPr lvl="1"/>
            <a:endParaRPr lang="en-US" dirty="0"/>
          </a:p>
          <a:p>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0E497-6227-4686-A5C9-64FD57D17E1F}"/>
              </a:ext>
            </a:extLst>
          </p:cNvPr>
          <p:cNvSpPr>
            <a:spLocks noGrp="1"/>
          </p:cNvSpPr>
          <p:nvPr>
            <p:ph type="title"/>
          </p:nvPr>
        </p:nvSpPr>
        <p:spPr/>
        <p:txBody>
          <a:bodyPr/>
          <a:lstStyle/>
          <a:p>
            <a:r>
              <a:rPr lang="en-US" dirty="0"/>
              <a:t>Recirculation #2 did not result in any technical comment</a:t>
            </a:r>
          </a:p>
        </p:txBody>
      </p:sp>
      <p:pic>
        <p:nvPicPr>
          <p:cNvPr id="4" name="Picture 3">
            <a:extLst>
              <a:ext uri="{FF2B5EF4-FFF2-40B4-BE49-F238E27FC236}">
                <a16:creationId xmlns:a16="http://schemas.microsoft.com/office/drawing/2014/main" id="{74D106CB-D0E5-468B-A13B-5DB7DDADAC2C}"/>
              </a:ext>
            </a:extLst>
          </p:cNvPr>
          <p:cNvPicPr>
            <a:picLocks noChangeAspect="1"/>
          </p:cNvPicPr>
          <p:nvPr/>
        </p:nvPicPr>
        <p:blipFill>
          <a:blip r:embed="rId2"/>
          <a:stretch>
            <a:fillRect/>
          </a:stretch>
        </p:blipFill>
        <p:spPr>
          <a:xfrm>
            <a:off x="457200" y="1600200"/>
            <a:ext cx="8077200" cy="3962400"/>
          </a:xfrm>
          <a:prstGeom prst="rect">
            <a:avLst/>
          </a:prstGeom>
        </p:spPr>
      </p:pic>
    </p:spTree>
    <p:extLst>
      <p:ext uri="{BB962C8B-B14F-4D97-AF65-F5344CB8AC3E}">
        <p14:creationId xmlns:p14="http://schemas.microsoft.com/office/powerpoint/2010/main" val="246501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7BBD390-6FE9-4824-B9AF-31418C8E2FB7}"/>
              </a:ext>
            </a:extLst>
          </p:cNvPr>
          <p:cNvSpPr>
            <a:spLocks noGrp="1"/>
          </p:cNvSpPr>
          <p:nvPr>
            <p:ph type="title"/>
          </p:nvPr>
        </p:nvSpPr>
        <p:spPr/>
        <p:txBody>
          <a:bodyPr/>
          <a:lstStyle/>
          <a:p>
            <a:r>
              <a:rPr lang="en-US" dirty="0"/>
              <a:t>Recirculation #2 results in comparison </a:t>
            </a:r>
            <a:br>
              <a:rPr lang="en-US" dirty="0"/>
            </a:br>
            <a:r>
              <a:rPr lang="en-US" dirty="0"/>
              <a:t>to Recirculation #1</a:t>
            </a:r>
          </a:p>
        </p:txBody>
      </p:sp>
      <p:pic>
        <p:nvPicPr>
          <p:cNvPr id="4" name="Picture 3">
            <a:extLst>
              <a:ext uri="{FF2B5EF4-FFF2-40B4-BE49-F238E27FC236}">
                <a16:creationId xmlns:a16="http://schemas.microsoft.com/office/drawing/2014/main" id="{80ADF71E-F8EE-4F2F-A4AA-9609EB93C5F5}"/>
              </a:ext>
            </a:extLst>
          </p:cNvPr>
          <p:cNvPicPr>
            <a:picLocks noChangeAspect="1"/>
          </p:cNvPicPr>
          <p:nvPr/>
        </p:nvPicPr>
        <p:blipFill>
          <a:blip r:embed="rId2"/>
          <a:stretch>
            <a:fillRect/>
          </a:stretch>
        </p:blipFill>
        <p:spPr>
          <a:xfrm>
            <a:off x="304800" y="1600200"/>
            <a:ext cx="5567207" cy="5029200"/>
          </a:xfrm>
          <a:prstGeom prst="rect">
            <a:avLst/>
          </a:prstGeom>
        </p:spPr>
      </p:pic>
      <p:pic>
        <p:nvPicPr>
          <p:cNvPr id="5" name="Picture 4">
            <a:extLst>
              <a:ext uri="{FF2B5EF4-FFF2-40B4-BE49-F238E27FC236}">
                <a16:creationId xmlns:a16="http://schemas.microsoft.com/office/drawing/2014/main" id="{29252DE3-6F96-4BD0-9A9F-87BCCF1F30A2}"/>
              </a:ext>
            </a:extLst>
          </p:cNvPr>
          <p:cNvPicPr>
            <a:picLocks noChangeAspect="1"/>
          </p:cNvPicPr>
          <p:nvPr/>
        </p:nvPicPr>
        <p:blipFill>
          <a:blip r:embed="rId3"/>
          <a:stretch>
            <a:fillRect/>
          </a:stretch>
        </p:blipFill>
        <p:spPr>
          <a:xfrm>
            <a:off x="4876800" y="1947948"/>
            <a:ext cx="3124200" cy="4613376"/>
          </a:xfrm>
          <a:prstGeom prst="rect">
            <a:avLst/>
          </a:prstGeom>
          <a:solidFill>
            <a:srgbClr val="FFFFFF">
              <a:shade val="85000"/>
            </a:srgbClr>
          </a:solidFill>
          <a:ln w="88900" cap="sq">
            <a:solidFill>
              <a:schemeClr val="bg2">
                <a:lumMod val="75000"/>
              </a:schemeClr>
            </a:solidFill>
            <a:miter lim="800000"/>
          </a:ln>
          <a:effectLst>
            <a:outerShdw blurRad="50800" dist="38100" dir="2700000" algn="tl" rotWithShape="0">
              <a:prstClr val="black">
                <a:alpha val="40000"/>
              </a:prstClr>
            </a:outerShdw>
          </a:effectLst>
          <a:scene3d>
            <a:camera prst="orthographicFront"/>
            <a:lightRig rig="twoPt" dir="t">
              <a:rot lat="0" lon="0" rev="7200000"/>
            </a:lightRig>
          </a:scene3d>
          <a:sp3d>
            <a:bevelT w="25400" h="19050"/>
            <a:contourClr>
              <a:srgbClr val="FFFFFF"/>
            </a:contourClr>
          </a:sp3d>
        </p:spPr>
      </p:pic>
      <p:cxnSp>
        <p:nvCxnSpPr>
          <p:cNvPr id="10" name="Straight Arrow Connector 9">
            <a:extLst>
              <a:ext uri="{FF2B5EF4-FFF2-40B4-BE49-F238E27FC236}">
                <a16:creationId xmlns:a16="http://schemas.microsoft.com/office/drawing/2014/main" id="{018F5943-6961-491C-B9AC-505C8DF932E6}"/>
              </a:ext>
            </a:extLst>
          </p:cNvPr>
          <p:cNvCxnSpPr/>
          <p:nvPr/>
        </p:nvCxnSpPr>
        <p:spPr bwMode="auto">
          <a:xfrm flipH="1">
            <a:off x="1752600" y="4572000"/>
            <a:ext cx="32766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36EF5F2E-679B-4422-A735-5EABF9CC98B6}"/>
              </a:ext>
            </a:extLst>
          </p:cNvPr>
          <p:cNvCxnSpPr>
            <a:cxnSpLocks/>
          </p:cNvCxnSpPr>
          <p:nvPr/>
        </p:nvCxnSpPr>
        <p:spPr bwMode="auto">
          <a:xfrm flipH="1">
            <a:off x="3352800" y="5181600"/>
            <a:ext cx="1676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a:extLst>
              <a:ext uri="{FF2B5EF4-FFF2-40B4-BE49-F238E27FC236}">
                <a16:creationId xmlns:a16="http://schemas.microsoft.com/office/drawing/2014/main" id="{EEB41667-4803-4BAD-8D72-AAA1AC56772A}"/>
              </a:ext>
            </a:extLst>
          </p:cNvPr>
          <p:cNvSpPr txBox="1"/>
          <p:nvPr/>
        </p:nvSpPr>
        <p:spPr>
          <a:xfrm>
            <a:off x="3657765" y="4425187"/>
            <a:ext cx="990271" cy="276999"/>
          </a:xfrm>
          <a:prstGeom prst="rect">
            <a:avLst/>
          </a:prstGeom>
          <a:solidFill>
            <a:schemeClr val="bg1"/>
          </a:solidFill>
        </p:spPr>
        <p:txBody>
          <a:bodyPr wrap="none" lIns="18288" rIns="18288" rtlCol="0">
            <a:spAutoFit/>
          </a:bodyPr>
          <a:lstStyle/>
          <a:p>
            <a:r>
              <a:rPr lang="en-US" dirty="0">
                <a:latin typeface="+mn-lt"/>
              </a:rPr>
              <a:t>+1 APPROVE</a:t>
            </a:r>
          </a:p>
        </p:txBody>
      </p:sp>
      <p:sp>
        <p:nvSpPr>
          <p:cNvPr id="14" name="TextBox 13">
            <a:extLst>
              <a:ext uri="{FF2B5EF4-FFF2-40B4-BE49-F238E27FC236}">
                <a16:creationId xmlns:a16="http://schemas.microsoft.com/office/drawing/2014/main" id="{886EDB2E-9941-473A-98A4-88D06CBF43F9}"/>
              </a:ext>
            </a:extLst>
          </p:cNvPr>
          <p:cNvSpPr txBox="1"/>
          <p:nvPr/>
        </p:nvSpPr>
        <p:spPr>
          <a:xfrm>
            <a:off x="3678101" y="5034787"/>
            <a:ext cx="893899" cy="276999"/>
          </a:xfrm>
          <a:prstGeom prst="rect">
            <a:avLst/>
          </a:prstGeom>
          <a:solidFill>
            <a:schemeClr val="bg1"/>
          </a:solidFill>
        </p:spPr>
        <p:txBody>
          <a:bodyPr wrap="none" lIns="18288" rIns="18288" rtlCol="0">
            <a:spAutoFit/>
          </a:bodyPr>
          <a:lstStyle/>
          <a:p>
            <a:r>
              <a:rPr lang="en-US" dirty="0">
                <a:latin typeface="+mn-lt"/>
              </a:rPr>
              <a:t>+1 ABSTAIN</a:t>
            </a:r>
          </a:p>
        </p:txBody>
      </p:sp>
    </p:spTree>
    <p:extLst>
      <p:ext uri="{BB962C8B-B14F-4D97-AF65-F5344CB8AC3E}">
        <p14:creationId xmlns:p14="http://schemas.microsoft.com/office/powerpoint/2010/main" val="1365739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62500" lnSpcReduction="20000"/>
          </a:bodyPr>
          <a:lstStyle/>
          <a:p>
            <a:r>
              <a:rPr lang="en-US" dirty="0"/>
              <a:t>Plans, schedules and agenda proposal for Jan ’19 interim meeting </a:t>
            </a:r>
          </a:p>
          <a:p>
            <a:pPr lvl="1"/>
            <a:r>
              <a:rPr lang="en-US" dirty="0"/>
              <a:t>See following two slides</a:t>
            </a:r>
          </a:p>
          <a:p>
            <a:pPr lvl="2"/>
            <a:r>
              <a:rPr lang="en-US" dirty="0"/>
              <a:t>Agenda proposal and proposed scheduling of OmniRAN TG sessions accepted by group.</a:t>
            </a:r>
          </a:p>
          <a:p>
            <a:r>
              <a:rPr lang="en-US" dirty="0"/>
              <a:t>Next meeting</a:t>
            </a:r>
          </a:p>
          <a:p>
            <a:pPr lvl="1"/>
            <a:r>
              <a:rPr lang="en-US" dirty="0"/>
              <a:t>F2F meeting at IEEE 802.1 interim meeting in Hiroshima, JP, on January 14</a:t>
            </a:r>
            <a:r>
              <a:rPr lang="en-US" baseline="30000" dirty="0"/>
              <a:t>th</a:t>
            </a:r>
            <a:r>
              <a:rPr lang="en-US" dirty="0"/>
              <a:t> , 2019</a:t>
            </a:r>
          </a:p>
          <a:p>
            <a:r>
              <a:rPr lang="en-US" dirty="0"/>
              <a:t>AOB</a:t>
            </a:r>
          </a:p>
          <a:p>
            <a:pPr lvl="1"/>
            <a:r>
              <a:rPr lang="en-US" dirty="0"/>
              <a:t>Hao asked about plans for discussions at Hiroshima meeting regarding the 802.24 Network Integration topic.</a:t>
            </a:r>
          </a:p>
          <a:p>
            <a:pPr lvl="2"/>
            <a:r>
              <a:rPr lang="en-US" dirty="0"/>
              <a:t>Chair responded that discussions would require involvement of 802.24, which is meeting the same week in St. Louis at the wireless interim meeting. </a:t>
            </a:r>
            <a:br>
              <a:rPr lang="en-US" dirty="0"/>
            </a:br>
            <a:r>
              <a:rPr lang="en-US" dirty="0"/>
              <a:t>But 802.1CF related aspects and ideas may be discussed under the topic ‘IEEE 802.1CF socialization activities’ in Hiroshima. </a:t>
            </a:r>
          </a:p>
          <a:p>
            <a:pPr lvl="2"/>
            <a:r>
              <a:rPr lang="en-US" dirty="0"/>
              <a:t>The 802.24 Network Integration topic is aimed to result in a white paper. So far there is no indication that further normative standardization work may result out of the white paper.</a:t>
            </a:r>
          </a:p>
          <a:p>
            <a:pPr marL="0" indent="0">
              <a:buNone/>
            </a:pPr>
            <a:r>
              <a:rPr lang="en-US" dirty="0"/>
              <a:t>Adjourned by chair at 10:10 AM ET.</a:t>
            </a:r>
          </a:p>
        </p:txBody>
      </p:sp>
    </p:spTree>
    <p:extLst>
      <p:ext uri="{BB962C8B-B14F-4D97-AF65-F5344CB8AC3E}">
        <p14:creationId xmlns:p14="http://schemas.microsoft.com/office/powerpoint/2010/main" val="355004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January 2019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333059951"/>
              </p:ext>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1/14</a:t>
                      </a:r>
                    </a:p>
                  </a:txBody>
                  <a:tcPr marL="0" marR="0" marT="0" marB="0">
                    <a:solidFill>
                      <a:schemeClr val="bg1"/>
                    </a:solidFill>
                  </a:tcPr>
                </a:tc>
                <a:tc>
                  <a:txBody>
                    <a:bodyPr/>
                    <a:lstStyle/>
                    <a:p>
                      <a:pPr algn="ctr"/>
                      <a:r>
                        <a:rPr lang="en-US" sz="1800" dirty="0">
                          <a:solidFill>
                            <a:schemeClr val="tx2"/>
                          </a:solidFill>
                        </a:rPr>
                        <a:t>Tue 1/15</a:t>
                      </a:r>
                    </a:p>
                  </a:txBody>
                  <a:tcPr marL="0" marR="0" marT="0" marB="0">
                    <a:solidFill>
                      <a:schemeClr val="bg1"/>
                    </a:solidFill>
                  </a:tcPr>
                </a:tc>
                <a:tc>
                  <a:txBody>
                    <a:bodyPr/>
                    <a:lstStyle/>
                    <a:p>
                      <a:pPr algn="ctr"/>
                      <a:r>
                        <a:rPr lang="en-US" sz="1800" dirty="0">
                          <a:solidFill>
                            <a:schemeClr val="tx2"/>
                          </a:solidFill>
                        </a:rPr>
                        <a:t>Wed 1/16</a:t>
                      </a:r>
                    </a:p>
                  </a:txBody>
                  <a:tcPr marL="0" marR="0" marT="0" marB="0">
                    <a:solidFill>
                      <a:schemeClr val="bg1"/>
                    </a:solidFill>
                  </a:tcPr>
                </a:tc>
                <a:tc>
                  <a:txBody>
                    <a:bodyPr/>
                    <a:lstStyle/>
                    <a:p>
                      <a:pPr algn="ctr"/>
                      <a:r>
                        <a:rPr lang="en-US" sz="1800" dirty="0">
                          <a:solidFill>
                            <a:schemeClr val="tx2"/>
                          </a:solidFill>
                        </a:rPr>
                        <a:t>Thu 1/17</a:t>
                      </a:r>
                    </a:p>
                  </a:txBody>
                  <a:tcPr marL="0" marR="0" marT="0" marB="0">
                    <a:solidFill>
                      <a:schemeClr val="bg1"/>
                    </a:solidFill>
                  </a:tcPr>
                </a:tc>
                <a:tc>
                  <a:txBody>
                    <a:bodyPr/>
                    <a:lstStyle/>
                    <a:p>
                      <a:pPr algn="ctr"/>
                      <a:r>
                        <a:rPr lang="en-US" sz="1800" dirty="0">
                          <a:solidFill>
                            <a:schemeClr val="tx2"/>
                          </a:solidFill>
                        </a:rPr>
                        <a:t>Fri 1/18</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0" indent="-82550" algn="l" defTabSz="457200" rtl="0" eaLnBrk="1" latinLnBrk="0" hangingPunct="1">
                        <a:buFont typeface="Arial" pitchFamily="34" charset="0"/>
                        <a:buNone/>
                      </a:pPr>
                      <a:r>
                        <a:rPr lang="en-US" sz="1200" kern="1200" dirty="0">
                          <a:solidFill>
                            <a:schemeClr val="dk1"/>
                          </a:solidFill>
                          <a:latin typeface="+mn-lt"/>
                          <a:ea typeface="+mn-ea"/>
                          <a:cs typeface="+mn-cs"/>
                        </a:rPr>
                        <a:t>802.1CQ w/ remote participation</a:t>
                      </a:r>
                    </a:p>
                  </a:txBody>
                  <a:tcPr marL="36000" marR="36000" marT="36000" marB="36000">
                    <a:solidFill>
                      <a:schemeClr val="tx2">
                        <a:lumMod val="60000"/>
                        <a:lumOff val="40000"/>
                      </a:schemeClr>
                    </a:solidFill>
                  </a:tcPr>
                </a:tc>
                <a:tc>
                  <a:txBody>
                    <a:bodyPr/>
                    <a:lstStyle/>
                    <a:p>
                      <a:r>
                        <a:rPr lang="en-US" sz="1200" dirty="0"/>
                        <a:t>Remote participation </a:t>
                      </a:r>
                      <a:r>
                        <a:rPr lang="en-US" sz="1200" dirty="0" err="1"/>
                        <a:t>Nendica</a:t>
                      </a:r>
                      <a:r>
                        <a:rPr lang="en-US" sz="1200" dirty="0"/>
                        <a:t> </a:t>
                      </a:r>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102698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77862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December 11th </a:t>
            </a:r>
            <a:r>
              <a:rPr lang="en-US" dirty="0"/>
              <a:t>, 2018 at 09:30-11:00am ET</a:t>
            </a:r>
          </a:p>
          <a:p>
            <a:endParaRPr lang="en-US" dirty="0"/>
          </a:p>
          <a:p>
            <a:r>
              <a:rPr lang="en-US" dirty="0"/>
              <a:t>Join WebEx meeting</a:t>
            </a:r>
          </a:p>
          <a:p>
            <a:pPr lvl="1"/>
            <a:r>
              <a:rPr lang="en-US" dirty="0">
                <a:hlinkClick r:id="rId3"/>
              </a:rPr>
              <a:t>https://nokiameetings.webex.com/nokiameetings/j.php?MTID=m9793214bccb92ce65fdc66e79dd6b9f0</a:t>
            </a:r>
            <a:r>
              <a:rPr lang="en-US" dirty="0"/>
              <a:t> </a:t>
            </a:r>
          </a:p>
          <a:p>
            <a:pPr lvl="1"/>
            <a:r>
              <a:rPr lang="en-US" dirty="0"/>
              <a:t>Meeting number: 950 404 767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950 404 767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92500" lnSpcReduction="10000"/>
          </a:bodyPr>
          <a:lstStyle/>
          <a:p>
            <a:r>
              <a:rPr lang="en-US" dirty="0"/>
              <a:t>Minutes</a:t>
            </a:r>
          </a:p>
          <a:p>
            <a:r>
              <a:rPr lang="en-US" dirty="0"/>
              <a:t>Reports</a:t>
            </a:r>
          </a:p>
          <a:p>
            <a:r>
              <a:rPr lang="en-US" dirty="0"/>
              <a:t>Result of 802.1CF 2nd sponsor recirculation </a:t>
            </a:r>
          </a:p>
          <a:p>
            <a:r>
              <a:rPr lang="en-US" dirty="0"/>
              <a:t>Comment resolution, if required </a:t>
            </a:r>
          </a:p>
          <a:p>
            <a:r>
              <a:rPr lang="en-US" dirty="0"/>
              <a:t>Conclusion on going forward with 802.1CF </a:t>
            </a:r>
          </a:p>
          <a:p>
            <a:r>
              <a:rPr lang="en-US" dirty="0"/>
              <a:t>Plans, schedules and agenda proposal for Jan ’19 interim meeting </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09:35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89914625"/>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3363</TotalTime>
  <Words>1384</Words>
  <Application>Microsoft Office PowerPoint</Application>
  <PresentationFormat>On-screen Show (4:3)</PresentationFormat>
  <Paragraphs>205</Paragraphs>
  <Slides>17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Arial Unicode MS</vt:lpstr>
      <vt:lpstr>Helvetica</vt:lpstr>
      <vt:lpstr>Times</vt:lpstr>
      <vt:lpstr>Times New Roman</vt:lpstr>
      <vt:lpstr>Template</vt:lpstr>
      <vt:lpstr>IEEE 802.1 OmniRAN TG December 11th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Recirculation #2 did not result in any technical comment</vt:lpstr>
      <vt:lpstr>Recirculation #2 results in comparison  to Recirculation #1</vt:lpstr>
      <vt:lpstr>Business #4</vt:lpstr>
      <vt:lpstr>January 2019 Agenda Graphics</vt:lpstr>
      <vt:lpstr>Agenda proposal for January 2019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512</cp:revision>
  <cp:lastPrinted>1998-02-10T13:28:06Z</cp:lastPrinted>
  <dcterms:created xsi:type="dcterms:W3CDTF">2011-12-30T17:06:23Z</dcterms:created>
  <dcterms:modified xsi:type="dcterms:W3CDTF">2018-12-11T15:34:05Z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