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65" r:id="rId3"/>
    <p:sldId id="266" r:id="rId4"/>
    <p:sldId id="315" r:id="rId5"/>
    <p:sldId id="316" r:id="rId6"/>
    <p:sldId id="317" r:id="rId7"/>
    <p:sldId id="318" r:id="rId8"/>
    <p:sldId id="319" r:id="rId9"/>
    <p:sldId id="320" r:id="rId10"/>
    <p:sldId id="297" r:id="rId11"/>
    <p:sldId id="309" r:id="rId12"/>
    <p:sldId id="323" r:id="rId13"/>
    <p:sldId id="330" r:id="rId14"/>
    <p:sldId id="331" r:id="rId15"/>
    <p:sldId id="324" r:id="rId16"/>
    <p:sldId id="329" r:id="rId17"/>
    <p:sldId id="326"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882" autoAdjust="0"/>
    <p:restoredTop sz="95604" autoAdjust="0"/>
  </p:normalViewPr>
  <p:slideViewPr>
    <p:cSldViewPr>
      <p:cViewPr varScale="1">
        <p:scale>
          <a:sx n="115" d="100"/>
          <a:sy n="115" d="100"/>
        </p:scale>
        <p:origin x="29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a:t>
            </a:fld>
            <a:endParaRPr lang="en-US"/>
          </a:p>
        </p:txBody>
      </p:sp>
    </p:spTree>
    <p:extLst>
      <p:ext uri="{BB962C8B-B14F-4D97-AF65-F5344CB8AC3E}">
        <p14:creationId xmlns:p14="http://schemas.microsoft.com/office/powerpoint/2010/main" val="1877772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7</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52180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9513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16</a:t>
            </a:fld>
            <a:endParaRPr lang="en-US"/>
          </a:p>
        </p:txBody>
      </p:sp>
    </p:spTree>
    <p:extLst>
      <p:ext uri="{BB962C8B-B14F-4D97-AF65-F5344CB8AC3E}">
        <p14:creationId xmlns:p14="http://schemas.microsoft.com/office/powerpoint/2010/main" val="8506781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omniran-18-0092-00-00TG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omniran/dcn/18/omniran-18-0091-01-00TG-nov-2018-f2f-meeting-minutes.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9793214bccb92ce65fdc66e79dd6b9f0"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26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standards.ieee.org/about/policies/bylaws/index.html"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December 11</a:t>
            </a:r>
            <a:r>
              <a:rPr lang="en-US" baseline="30000" dirty="0"/>
              <a:t>th</a:t>
            </a:r>
            <a:r>
              <a:rPr lang="en-US" dirty="0"/>
              <a:t> , 2018 Conference Call</a:t>
            </a:r>
          </a:p>
        </p:txBody>
      </p:sp>
      <p:sp>
        <p:nvSpPr>
          <p:cNvPr id="3" name="Subtitle 2"/>
          <p:cNvSpPr>
            <a:spLocks noGrp="1"/>
          </p:cNvSpPr>
          <p:nvPr>
            <p:ph type="subTitle" idx="1"/>
          </p:nvPr>
        </p:nvSpPr>
        <p:spPr/>
        <p:txBody>
          <a:bodyPr/>
          <a:lstStyle/>
          <a:p>
            <a:r>
              <a:rPr lang="en-US" dirty="0"/>
              <a:t>2018-12-11</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a:xfrm>
            <a:off x="457200" y="1524000"/>
            <a:ext cx="8229600" cy="4876800"/>
          </a:xfrm>
        </p:spPr>
        <p:txBody>
          <a:bodyPr>
            <a:normAutofit fontScale="92500"/>
          </a:bodyPr>
          <a:lstStyle/>
          <a:p>
            <a:r>
              <a:rPr lang="en-US" dirty="0"/>
              <a:t>Minutes</a:t>
            </a:r>
          </a:p>
          <a:p>
            <a:r>
              <a:rPr lang="en-US" dirty="0"/>
              <a:t>Reports</a:t>
            </a:r>
          </a:p>
          <a:p>
            <a:r>
              <a:rPr lang="en-US" dirty="0"/>
              <a:t>Result of 802.1CF 2nd sponsor recirculation </a:t>
            </a:r>
          </a:p>
          <a:p>
            <a:r>
              <a:rPr lang="en-US" dirty="0"/>
              <a:t>Comment resolution, if required </a:t>
            </a:r>
          </a:p>
          <a:p>
            <a:r>
              <a:rPr lang="en-US" dirty="0"/>
              <a:t>Conclusion on going forward with 802.1CF </a:t>
            </a:r>
          </a:p>
          <a:p>
            <a:r>
              <a:rPr lang="en-US" dirty="0"/>
              <a:t>Plans, schedules and agenda proposal for Jan ’19 interim meeting </a:t>
            </a:r>
          </a:p>
          <a:p>
            <a:r>
              <a:rPr lang="en-US" dirty="0"/>
              <a:t>Next meeting</a:t>
            </a:r>
          </a:p>
          <a:p>
            <a:r>
              <a:rPr lang="en-US" dirty="0"/>
              <a:t>AOB</a:t>
            </a:r>
          </a:p>
        </p:txBody>
      </p:sp>
    </p:spTree>
    <p:extLst>
      <p:ext uri="{BB962C8B-B14F-4D97-AF65-F5344CB8AC3E}">
        <p14:creationId xmlns:p14="http://schemas.microsoft.com/office/powerpoint/2010/main" val="283237095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#2</a:t>
            </a:r>
          </a:p>
        </p:txBody>
      </p:sp>
      <p:sp>
        <p:nvSpPr>
          <p:cNvPr id="3" name="Content Placeholder 2"/>
          <p:cNvSpPr>
            <a:spLocks noGrp="1"/>
          </p:cNvSpPr>
          <p:nvPr>
            <p:ph idx="1"/>
          </p:nvPr>
        </p:nvSpPr>
        <p:spPr/>
        <p:txBody>
          <a:bodyPr>
            <a:normAutofit/>
          </a:bodyPr>
          <a:lstStyle/>
          <a:p>
            <a:r>
              <a:rPr lang="en-US" dirty="0"/>
              <a:t>Minutes</a:t>
            </a:r>
          </a:p>
          <a:p>
            <a:pPr lvl="1"/>
            <a:r>
              <a:rPr lang="en-US" dirty="0">
                <a:hlinkClick r:id="rId2"/>
              </a:rPr>
              <a:t>https://mentor.ieee.org/omniran/dcn/18/omniran-18-0091-01-00TG-nov-2018-f2f-meeting-minutes.docx</a:t>
            </a:r>
            <a:endParaRPr lang="en-US" dirty="0"/>
          </a:p>
          <a:p>
            <a:pPr lvl="2"/>
            <a:r>
              <a:rPr lang="en-US" dirty="0"/>
              <a:t>Review ..</a:t>
            </a:r>
          </a:p>
          <a:p>
            <a:r>
              <a:rPr lang="en-US" dirty="0"/>
              <a:t>Reports</a:t>
            </a:r>
          </a:p>
          <a:p>
            <a:pPr lvl="1"/>
            <a:r>
              <a:rPr lang="en-US" dirty="0"/>
              <a:t>..</a:t>
            </a:r>
          </a:p>
          <a:p>
            <a:pPr marL="0" indent="0">
              <a:buNone/>
            </a:pPr>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226266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#3</a:t>
            </a:r>
          </a:p>
        </p:txBody>
      </p:sp>
      <p:sp>
        <p:nvSpPr>
          <p:cNvPr id="3" name="Content Placeholder 2"/>
          <p:cNvSpPr>
            <a:spLocks noGrp="1"/>
          </p:cNvSpPr>
          <p:nvPr>
            <p:ph idx="1"/>
          </p:nvPr>
        </p:nvSpPr>
        <p:spPr>
          <a:xfrm>
            <a:off x="457200" y="1600200"/>
            <a:ext cx="8229600" cy="4876800"/>
          </a:xfrm>
        </p:spPr>
        <p:txBody>
          <a:bodyPr>
            <a:normAutofit fontScale="92500" lnSpcReduction="10000"/>
          </a:bodyPr>
          <a:lstStyle/>
          <a:p>
            <a:r>
              <a:rPr lang="en-US" dirty="0"/>
              <a:t>Result of 802.1CF 2nd sponsor recirculation </a:t>
            </a:r>
          </a:p>
          <a:p>
            <a:pPr lvl="1"/>
            <a:r>
              <a:rPr lang="en-US" dirty="0"/>
              <a:t>Details on following slides.</a:t>
            </a:r>
          </a:p>
          <a:p>
            <a:pPr lvl="1"/>
            <a:r>
              <a:rPr lang="en-US" dirty="0"/>
              <a:t>Recirculation resulted in one additional approve and one additional abstain vote.</a:t>
            </a:r>
          </a:p>
          <a:p>
            <a:pPr lvl="1"/>
            <a:r>
              <a:rPr lang="en-US" dirty="0"/>
              <a:t>No new technical comment, no new disapprove vote.</a:t>
            </a:r>
          </a:p>
          <a:p>
            <a:pPr lvl="1"/>
            <a:r>
              <a:rPr lang="en-US" dirty="0"/>
              <a:t>Sponsor ballot completed!</a:t>
            </a:r>
          </a:p>
          <a:p>
            <a:r>
              <a:rPr lang="en-US" dirty="0"/>
              <a:t>Comment resolution, if required </a:t>
            </a:r>
          </a:p>
          <a:p>
            <a:pPr lvl="1"/>
            <a:r>
              <a:rPr lang="en-US" dirty="0"/>
              <a:t>No comments to resolve.</a:t>
            </a:r>
          </a:p>
          <a:p>
            <a:r>
              <a:rPr lang="en-US" dirty="0"/>
              <a:t>Conclusion on going forward with 802.1CF </a:t>
            </a:r>
          </a:p>
          <a:p>
            <a:pPr lvl="1"/>
            <a:r>
              <a:rPr lang="en-US" dirty="0"/>
              <a:t>..</a:t>
            </a:r>
          </a:p>
          <a:p>
            <a:pPr lvl="1"/>
            <a:endParaRPr lang="en-US" dirty="0"/>
          </a:p>
          <a:p>
            <a:endParaRPr lang="de-DE" dirty="0"/>
          </a:p>
          <a:p>
            <a:pPr lvl="1"/>
            <a:endParaRPr lang="de-DE" dirty="0"/>
          </a:p>
          <a:p>
            <a:pPr lvl="1"/>
            <a:endParaRPr lang="en-US" dirty="0"/>
          </a:p>
          <a:p>
            <a:pPr lvl="1"/>
            <a:endParaRPr lang="en-US" dirty="0"/>
          </a:p>
        </p:txBody>
      </p:sp>
    </p:spTree>
    <p:extLst>
      <p:ext uri="{BB962C8B-B14F-4D97-AF65-F5344CB8AC3E}">
        <p14:creationId xmlns:p14="http://schemas.microsoft.com/office/powerpoint/2010/main" val="4008895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0E497-6227-4686-A5C9-64FD57D17E1F}"/>
              </a:ext>
            </a:extLst>
          </p:cNvPr>
          <p:cNvSpPr>
            <a:spLocks noGrp="1"/>
          </p:cNvSpPr>
          <p:nvPr>
            <p:ph type="title"/>
          </p:nvPr>
        </p:nvSpPr>
        <p:spPr/>
        <p:txBody>
          <a:bodyPr/>
          <a:lstStyle/>
          <a:p>
            <a:r>
              <a:rPr lang="en-US" dirty="0"/>
              <a:t>Recirculation #2 did not result in any technical comment</a:t>
            </a:r>
          </a:p>
        </p:txBody>
      </p:sp>
      <p:pic>
        <p:nvPicPr>
          <p:cNvPr id="4" name="Picture 3">
            <a:extLst>
              <a:ext uri="{FF2B5EF4-FFF2-40B4-BE49-F238E27FC236}">
                <a16:creationId xmlns:a16="http://schemas.microsoft.com/office/drawing/2014/main" id="{74D106CB-D0E5-468B-A13B-5DB7DDADAC2C}"/>
              </a:ext>
            </a:extLst>
          </p:cNvPr>
          <p:cNvPicPr>
            <a:picLocks noChangeAspect="1"/>
          </p:cNvPicPr>
          <p:nvPr/>
        </p:nvPicPr>
        <p:blipFill>
          <a:blip r:embed="rId2"/>
          <a:stretch>
            <a:fillRect/>
          </a:stretch>
        </p:blipFill>
        <p:spPr>
          <a:xfrm>
            <a:off x="457200" y="1600200"/>
            <a:ext cx="8077200" cy="3962400"/>
          </a:xfrm>
          <a:prstGeom prst="rect">
            <a:avLst/>
          </a:prstGeom>
        </p:spPr>
      </p:pic>
    </p:spTree>
    <p:extLst>
      <p:ext uri="{BB962C8B-B14F-4D97-AF65-F5344CB8AC3E}">
        <p14:creationId xmlns:p14="http://schemas.microsoft.com/office/powerpoint/2010/main" val="246501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57BBD390-6FE9-4824-B9AF-31418C8E2FB7}"/>
              </a:ext>
            </a:extLst>
          </p:cNvPr>
          <p:cNvSpPr>
            <a:spLocks noGrp="1"/>
          </p:cNvSpPr>
          <p:nvPr>
            <p:ph type="title"/>
          </p:nvPr>
        </p:nvSpPr>
        <p:spPr/>
        <p:txBody>
          <a:bodyPr/>
          <a:lstStyle/>
          <a:p>
            <a:r>
              <a:rPr lang="en-US" dirty="0"/>
              <a:t>Recirculation #2 results in comparison </a:t>
            </a:r>
            <a:br>
              <a:rPr lang="en-US" dirty="0"/>
            </a:br>
            <a:r>
              <a:rPr lang="en-US" dirty="0"/>
              <a:t>to Recirculation #1</a:t>
            </a:r>
          </a:p>
        </p:txBody>
      </p:sp>
      <p:pic>
        <p:nvPicPr>
          <p:cNvPr id="4" name="Picture 3">
            <a:extLst>
              <a:ext uri="{FF2B5EF4-FFF2-40B4-BE49-F238E27FC236}">
                <a16:creationId xmlns:a16="http://schemas.microsoft.com/office/drawing/2014/main" id="{80ADF71E-F8EE-4F2F-A4AA-9609EB93C5F5}"/>
              </a:ext>
            </a:extLst>
          </p:cNvPr>
          <p:cNvPicPr>
            <a:picLocks noChangeAspect="1"/>
          </p:cNvPicPr>
          <p:nvPr/>
        </p:nvPicPr>
        <p:blipFill>
          <a:blip r:embed="rId2"/>
          <a:stretch>
            <a:fillRect/>
          </a:stretch>
        </p:blipFill>
        <p:spPr>
          <a:xfrm>
            <a:off x="304800" y="1600200"/>
            <a:ext cx="5567207" cy="5029200"/>
          </a:xfrm>
          <a:prstGeom prst="rect">
            <a:avLst/>
          </a:prstGeom>
        </p:spPr>
      </p:pic>
      <p:pic>
        <p:nvPicPr>
          <p:cNvPr id="5" name="Picture 4">
            <a:extLst>
              <a:ext uri="{FF2B5EF4-FFF2-40B4-BE49-F238E27FC236}">
                <a16:creationId xmlns:a16="http://schemas.microsoft.com/office/drawing/2014/main" id="{29252DE3-6F96-4BD0-9A9F-87BCCF1F30A2}"/>
              </a:ext>
            </a:extLst>
          </p:cNvPr>
          <p:cNvPicPr>
            <a:picLocks noChangeAspect="1"/>
          </p:cNvPicPr>
          <p:nvPr/>
        </p:nvPicPr>
        <p:blipFill>
          <a:blip r:embed="rId3"/>
          <a:stretch>
            <a:fillRect/>
          </a:stretch>
        </p:blipFill>
        <p:spPr>
          <a:xfrm>
            <a:off x="4876800" y="1947948"/>
            <a:ext cx="3124200" cy="4613376"/>
          </a:xfrm>
          <a:prstGeom prst="rect">
            <a:avLst/>
          </a:prstGeom>
          <a:solidFill>
            <a:srgbClr val="FFFFFF">
              <a:shade val="85000"/>
            </a:srgbClr>
          </a:solidFill>
          <a:ln w="88900" cap="sq">
            <a:solidFill>
              <a:schemeClr val="bg2">
                <a:lumMod val="75000"/>
              </a:schemeClr>
            </a:solidFill>
            <a:miter lim="800000"/>
          </a:ln>
          <a:effectLst>
            <a:outerShdw blurRad="50800" dist="38100" dir="2700000" algn="tl" rotWithShape="0">
              <a:prstClr val="black">
                <a:alpha val="40000"/>
              </a:prstClr>
            </a:outerShdw>
          </a:effectLst>
          <a:scene3d>
            <a:camera prst="orthographicFront"/>
            <a:lightRig rig="twoPt" dir="t">
              <a:rot lat="0" lon="0" rev="7200000"/>
            </a:lightRig>
          </a:scene3d>
          <a:sp3d>
            <a:bevelT w="25400" h="19050"/>
            <a:contourClr>
              <a:srgbClr val="FFFFFF"/>
            </a:contourClr>
          </a:sp3d>
        </p:spPr>
      </p:pic>
      <p:cxnSp>
        <p:nvCxnSpPr>
          <p:cNvPr id="10" name="Straight Arrow Connector 9">
            <a:extLst>
              <a:ext uri="{FF2B5EF4-FFF2-40B4-BE49-F238E27FC236}">
                <a16:creationId xmlns:a16="http://schemas.microsoft.com/office/drawing/2014/main" id="{018F5943-6961-491C-B9AC-505C8DF932E6}"/>
              </a:ext>
            </a:extLst>
          </p:cNvPr>
          <p:cNvCxnSpPr/>
          <p:nvPr/>
        </p:nvCxnSpPr>
        <p:spPr bwMode="auto">
          <a:xfrm flipH="1">
            <a:off x="1752600" y="4572000"/>
            <a:ext cx="32766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a:extLst>
              <a:ext uri="{FF2B5EF4-FFF2-40B4-BE49-F238E27FC236}">
                <a16:creationId xmlns:a16="http://schemas.microsoft.com/office/drawing/2014/main" id="{36EF5F2E-679B-4422-A735-5EABF9CC98B6}"/>
              </a:ext>
            </a:extLst>
          </p:cNvPr>
          <p:cNvCxnSpPr>
            <a:cxnSpLocks/>
          </p:cNvCxnSpPr>
          <p:nvPr/>
        </p:nvCxnSpPr>
        <p:spPr bwMode="auto">
          <a:xfrm flipH="1">
            <a:off x="3352800" y="5181600"/>
            <a:ext cx="1676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3" name="TextBox 12">
            <a:extLst>
              <a:ext uri="{FF2B5EF4-FFF2-40B4-BE49-F238E27FC236}">
                <a16:creationId xmlns:a16="http://schemas.microsoft.com/office/drawing/2014/main" id="{EEB41667-4803-4BAD-8D72-AAA1AC56772A}"/>
              </a:ext>
            </a:extLst>
          </p:cNvPr>
          <p:cNvSpPr txBox="1"/>
          <p:nvPr/>
        </p:nvSpPr>
        <p:spPr>
          <a:xfrm>
            <a:off x="3657765" y="4425187"/>
            <a:ext cx="990271" cy="276999"/>
          </a:xfrm>
          <a:prstGeom prst="rect">
            <a:avLst/>
          </a:prstGeom>
          <a:solidFill>
            <a:schemeClr val="bg1"/>
          </a:solidFill>
        </p:spPr>
        <p:txBody>
          <a:bodyPr wrap="none" lIns="18288" rIns="18288" rtlCol="0">
            <a:spAutoFit/>
          </a:bodyPr>
          <a:lstStyle/>
          <a:p>
            <a:r>
              <a:rPr lang="en-US" dirty="0">
                <a:latin typeface="+mn-lt"/>
              </a:rPr>
              <a:t>+1 APPROVE</a:t>
            </a:r>
          </a:p>
        </p:txBody>
      </p:sp>
      <p:sp>
        <p:nvSpPr>
          <p:cNvPr id="14" name="TextBox 13">
            <a:extLst>
              <a:ext uri="{FF2B5EF4-FFF2-40B4-BE49-F238E27FC236}">
                <a16:creationId xmlns:a16="http://schemas.microsoft.com/office/drawing/2014/main" id="{886EDB2E-9941-473A-98A4-88D06CBF43F9}"/>
              </a:ext>
            </a:extLst>
          </p:cNvPr>
          <p:cNvSpPr txBox="1"/>
          <p:nvPr/>
        </p:nvSpPr>
        <p:spPr>
          <a:xfrm>
            <a:off x="3678101" y="5034787"/>
            <a:ext cx="893899" cy="276999"/>
          </a:xfrm>
          <a:prstGeom prst="rect">
            <a:avLst/>
          </a:prstGeom>
          <a:solidFill>
            <a:schemeClr val="bg1"/>
          </a:solidFill>
        </p:spPr>
        <p:txBody>
          <a:bodyPr wrap="none" lIns="18288" rIns="18288" rtlCol="0">
            <a:spAutoFit/>
          </a:bodyPr>
          <a:lstStyle/>
          <a:p>
            <a:r>
              <a:rPr lang="en-US" dirty="0">
                <a:latin typeface="+mn-lt"/>
              </a:rPr>
              <a:t>+1 ABSTAIN</a:t>
            </a:r>
          </a:p>
        </p:txBody>
      </p:sp>
    </p:spTree>
    <p:extLst>
      <p:ext uri="{BB962C8B-B14F-4D97-AF65-F5344CB8AC3E}">
        <p14:creationId xmlns:p14="http://schemas.microsoft.com/office/powerpoint/2010/main" val="13657394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#4</a:t>
            </a:r>
          </a:p>
        </p:txBody>
      </p:sp>
      <p:sp>
        <p:nvSpPr>
          <p:cNvPr id="3" name="Content Placeholder 2"/>
          <p:cNvSpPr>
            <a:spLocks noGrp="1"/>
          </p:cNvSpPr>
          <p:nvPr>
            <p:ph idx="1"/>
          </p:nvPr>
        </p:nvSpPr>
        <p:spPr/>
        <p:txBody>
          <a:bodyPr>
            <a:normAutofit lnSpcReduction="10000"/>
          </a:bodyPr>
          <a:lstStyle/>
          <a:p>
            <a:r>
              <a:rPr lang="en-US" dirty="0"/>
              <a:t>Plans, schedules and agenda proposal for Jan ’19 interim meeting </a:t>
            </a:r>
          </a:p>
          <a:p>
            <a:pPr lvl="1"/>
            <a:r>
              <a:rPr lang="en-US" dirty="0"/>
              <a:t>See following two slides</a:t>
            </a:r>
          </a:p>
          <a:p>
            <a:r>
              <a:rPr lang="en-US" dirty="0"/>
              <a:t>Next meeting</a:t>
            </a:r>
          </a:p>
          <a:p>
            <a:pPr lvl="1"/>
            <a:r>
              <a:rPr lang="en-US" dirty="0"/>
              <a:t>F2F meeting at IEEE 802.1 interim meeting in Hiroshima, JP, on January 14</a:t>
            </a:r>
            <a:r>
              <a:rPr lang="en-US" baseline="30000" dirty="0"/>
              <a:t>th</a:t>
            </a:r>
            <a:r>
              <a:rPr lang="en-US" dirty="0"/>
              <a:t> , 2019</a:t>
            </a:r>
          </a:p>
          <a:p>
            <a:r>
              <a:rPr lang="en-US" dirty="0"/>
              <a:t>AOB</a:t>
            </a:r>
          </a:p>
          <a:p>
            <a:pPr lvl="1"/>
            <a:r>
              <a:rPr lang="en-US" dirty="0"/>
              <a:t>..</a:t>
            </a:r>
          </a:p>
          <a:p>
            <a:pPr marL="0" indent="0">
              <a:buNone/>
            </a:pPr>
            <a:r>
              <a:rPr lang="en-US" dirty="0"/>
              <a:t>Adjourned by chair at .. AM ET.</a:t>
            </a:r>
          </a:p>
        </p:txBody>
      </p:sp>
    </p:spTree>
    <p:extLst>
      <p:ext uri="{BB962C8B-B14F-4D97-AF65-F5344CB8AC3E}">
        <p14:creationId xmlns:p14="http://schemas.microsoft.com/office/powerpoint/2010/main" val="355004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85800"/>
          </a:xfrm>
        </p:spPr>
        <p:txBody>
          <a:bodyPr/>
          <a:lstStyle/>
          <a:p>
            <a:r>
              <a:rPr lang="en-US" dirty="0"/>
              <a:t>January 2019 Agenda Graphics</a:t>
            </a:r>
          </a:p>
        </p:txBody>
      </p:sp>
      <p:graphicFrame>
        <p:nvGraphicFramePr>
          <p:cNvPr id="3" name="Table 2"/>
          <p:cNvGraphicFramePr>
            <a:graphicFrameLocks noGrp="1"/>
          </p:cNvGraphicFramePr>
          <p:nvPr>
            <p:extLst>
              <p:ext uri="{D42A27DB-BD31-4B8C-83A1-F6EECF244321}">
                <p14:modId xmlns:p14="http://schemas.microsoft.com/office/powerpoint/2010/main" val="1333059951"/>
              </p:ext>
            </p:extLst>
          </p:nvPr>
        </p:nvGraphicFramePr>
        <p:xfrm>
          <a:off x="457198" y="1066800"/>
          <a:ext cx="8229602" cy="5303274"/>
        </p:xfrm>
        <a:graphic>
          <a:graphicData uri="http://schemas.openxmlformats.org/drawingml/2006/table">
            <a:tbl>
              <a:tblPr firstRow="1" bandRow="1">
                <a:tableStyleId>{5C22544A-7EE6-4342-B048-85BDC9FD1C3A}</a:tableStyleId>
              </a:tblPr>
              <a:tblGrid>
                <a:gridCol w="644677">
                  <a:extLst>
                    <a:ext uri="{9D8B030D-6E8A-4147-A177-3AD203B41FA5}">
                      <a16:colId xmlns:a16="http://schemas.microsoft.com/office/drawing/2014/main" val="20000"/>
                    </a:ext>
                  </a:extLst>
                </a:gridCol>
                <a:gridCol w="1516985">
                  <a:extLst>
                    <a:ext uri="{9D8B030D-6E8A-4147-A177-3AD203B41FA5}">
                      <a16:colId xmlns:a16="http://schemas.microsoft.com/office/drawing/2014/main" val="20001"/>
                    </a:ext>
                  </a:extLst>
                </a:gridCol>
                <a:gridCol w="1516985">
                  <a:extLst>
                    <a:ext uri="{9D8B030D-6E8A-4147-A177-3AD203B41FA5}">
                      <a16:colId xmlns:a16="http://schemas.microsoft.com/office/drawing/2014/main" val="20002"/>
                    </a:ext>
                  </a:extLst>
                </a:gridCol>
                <a:gridCol w="1516985">
                  <a:extLst>
                    <a:ext uri="{9D8B030D-6E8A-4147-A177-3AD203B41FA5}">
                      <a16:colId xmlns:a16="http://schemas.microsoft.com/office/drawing/2014/main" val="20003"/>
                    </a:ext>
                  </a:extLst>
                </a:gridCol>
                <a:gridCol w="1516985">
                  <a:extLst>
                    <a:ext uri="{9D8B030D-6E8A-4147-A177-3AD203B41FA5}">
                      <a16:colId xmlns:a16="http://schemas.microsoft.com/office/drawing/2014/main" val="3038447786"/>
                    </a:ext>
                  </a:extLst>
                </a:gridCol>
                <a:gridCol w="1516985">
                  <a:extLst>
                    <a:ext uri="{9D8B030D-6E8A-4147-A177-3AD203B41FA5}">
                      <a16:colId xmlns:a16="http://schemas.microsoft.com/office/drawing/2014/main" val="3538146721"/>
                    </a:ext>
                  </a:extLst>
                </a:gridCol>
              </a:tblGrid>
              <a:tr h="290874">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1/14</a:t>
                      </a:r>
                    </a:p>
                  </a:txBody>
                  <a:tcPr marL="0" marR="0" marT="0" marB="0">
                    <a:solidFill>
                      <a:schemeClr val="bg1"/>
                    </a:solidFill>
                  </a:tcPr>
                </a:tc>
                <a:tc>
                  <a:txBody>
                    <a:bodyPr/>
                    <a:lstStyle/>
                    <a:p>
                      <a:pPr algn="ctr"/>
                      <a:r>
                        <a:rPr lang="en-US" sz="1800" dirty="0">
                          <a:solidFill>
                            <a:schemeClr val="tx2"/>
                          </a:solidFill>
                        </a:rPr>
                        <a:t>Tue 1/15</a:t>
                      </a:r>
                    </a:p>
                  </a:txBody>
                  <a:tcPr marL="0" marR="0" marT="0" marB="0">
                    <a:solidFill>
                      <a:schemeClr val="bg1"/>
                    </a:solidFill>
                  </a:tcPr>
                </a:tc>
                <a:tc>
                  <a:txBody>
                    <a:bodyPr/>
                    <a:lstStyle/>
                    <a:p>
                      <a:pPr algn="ctr"/>
                      <a:r>
                        <a:rPr lang="en-US" sz="1800" dirty="0">
                          <a:solidFill>
                            <a:schemeClr val="tx2"/>
                          </a:solidFill>
                        </a:rPr>
                        <a:t>Wed 1/16</a:t>
                      </a:r>
                    </a:p>
                  </a:txBody>
                  <a:tcPr marL="0" marR="0" marT="0" marB="0">
                    <a:solidFill>
                      <a:schemeClr val="bg1"/>
                    </a:solidFill>
                  </a:tcPr>
                </a:tc>
                <a:tc>
                  <a:txBody>
                    <a:bodyPr/>
                    <a:lstStyle/>
                    <a:p>
                      <a:pPr algn="ctr"/>
                      <a:r>
                        <a:rPr lang="en-US" sz="1800" dirty="0">
                          <a:solidFill>
                            <a:schemeClr val="tx2"/>
                          </a:solidFill>
                        </a:rPr>
                        <a:t>Thu 1/17</a:t>
                      </a:r>
                    </a:p>
                  </a:txBody>
                  <a:tcPr marL="0" marR="0" marT="0" marB="0">
                    <a:solidFill>
                      <a:schemeClr val="bg1"/>
                    </a:solidFill>
                  </a:tcPr>
                </a:tc>
                <a:tc>
                  <a:txBody>
                    <a:bodyPr/>
                    <a:lstStyle/>
                    <a:p>
                      <a:pPr algn="ctr"/>
                      <a:r>
                        <a:rPr lang="en-US" sz="1800" dirty="0">
                          <a:solidFill>
                            <a:schemeClr val="tx2"/>
                          </a:solidFill>
                        </a:rPr>
                        <a:t>Fri 1/18</a:t>
                      </a:r>
                    </a:p>
                  </a:txBody>
                  <a:tcPr marL="0" marR="0" marT="0" marB="0">
                    <a:solidFill>
                      <a:schemeClr val="bg1"/>
                    </a:solidFill>
                  </a:tcPr>
                </a:tc>
                <a:extLst>
                  <a:ext uri="{0D108BD9-81ED-4DB2-BD59-A6C34878D82A}">
                    <a16:rowId xmlns:a16="http://schemas.microsoft.com/office/drawing/2014/main" val="10000"/>
                  </a:ext>
                </a:extLst>
              </a:tr>
              <a:tr h="654102">
                <a:tc>
                  <a:txBody>
                    <a:bodyPr/>
                    <a:lstStyle/>
                    <a:p>
                      <a:pPr algn="r"/>
                      <a:r>
                        <a:rPr lang="en-US" sz="1400" dirty="0"/>
                        <a:t>08:00</a:t>
                      </a:r>
                    </a:p>
                    <a:p>
                      <a:pPr algn="r"/>
                      <a:endParaRPr lang="en-US" sz="1400" dirty="0"/>
                    </a:p>
                    <a:p>
                      <a:pPr algn="r"/>
                      <a:endParaRPr lang="en-US" sz="1400" dirty="0"/>
                    </a:p>
                    <a:p>
                      <a:pPr algn="r"/>
                      <a:r>
                        <a:rPr lang="en-US" sz="1400" dirty="0"/>
                        <a:t>10:00</a:t>
                      </a:r>
                    </a:p>
                  </a:txBody>
                  <a:tcPr marL="0" marR="0" marT="0" marB="0">
                    <a:solidFill>
                      <a:schemeClr val="accent1">
                        <a:lumMod val="40000"/>
                        <a:lumOff val="60000"/>
                      </a:schemeClr>
                    </a:solidFill>
                  </a:tcPr>
                </a:tc>
                <a:tc>
                  <a:txBody>
                    <a:bodyPr/>
                    <a:lstStyle/>
                    <a:p>
                      <a:endParaRPr lang="en-US" sz="1200" dirty="0"/>
                    </a:p>
                  </a:txBody>
                  <a:tcPr marL="36000" marR="36000" marT="36000" marB="36000">
                    <a:solidFill>
                      <a:schemeClr val="bg1"/>
                    </a:solidFill>
                  </a:tcPr>
                </a:tc>
                <a:tc>
                  <a:txBody>
                    <a:bodyPr/>
                    <a:lstStyle/>
                    <a:p>
                      <a:r>
                        <a:rPr lang="en-US" sz="1200" dirty="0"/>
                        <a:t>Maintenance</a:t>
                      </a:r>
                    </a:p>
                  </a:txBody>
                  <a:tcPr marL="36000" marR="36000" marT="36000" marB="36000">
                    <a:solidFill>
                      <a:schemeClr val="tx2">
                        <a:lumMod val="40000"/>
                        <a:lumOff val="60000"/>
                      </a:schemeClr>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extLst>
                  <a:ext uri="{0D108BD9-81ED-4DB2-BD59-A6C34878D82A}">
                    <a16:rowId xmlns:a16="http://schemas.microsoft.com/office/drawing/2014/main" val="10001"/>
                  </a:ext>
                </a:extLst>
              </a:tr>
              <a:tr h="0">
                <a:tc>
                  <a:txBody>
                    <a:bodyPr/>
                    <a:lstStyle/>
                    <a:p>
                      <a:pPr algn="r"/>
                      <a:endParaRPr lang="en-US" sz="800" dirty="0"/>
                    </a:p>
                  </a:txBody>
                  <a:tcPr marL="0" marR="0" marT="0" marB="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extLst>
                  <a:ext uri="{0D108BD9-81ED-4DB2-BD59-A6C34878D82A}">
                    <a16:rowId xmlns:a16="http://schemas.microsoft.com/office/drawing/2014/main" val="10002"/>
                  </a:ext>
                </a:extLst>
              </a:tr>
              <a:tr h="654102">
                <a:tc>
                  <a:txBody>
                    <a:bodyPr/>
                    <a:lstStyle/>
                    <a:p>
                      <a:pPr algn="r"/>
                      <a:r>
                        <a:rPr lang="en-US" sz="1400" dirty="0"/>
                        <a:t>10:30</a:t>
                      </a:r>
                      <a:br>
                        <a:rPr lang="en-US" sz="1400" dirty="0"/>
                      </a:br>
                      <a:endParaRPr lang="en-US" sz="1400" dirty="0"/>
                    </a:p>
                    <a:p>
                      <a:pPr algn="r"/>
                      <a:endParaRPr lang="en-US" sz="1400" dirty="0"/>
                    </a:p>
                    <a:p>
                      <a:pPr algn="r"/>
                      <a:r>
                        <a:rPr lang="en-US" sz="1400" dirty="0"/>
                        <a:t>12:30</a:t>
                      </a:r>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a:txBody>
                    <a:bodyPr/>
                    <a:lstStyle/>
                    <a:p>
                      <a:pPr marL="0" indent="-82550" algn="l" defTabSz="457200" rtl="0" eaLnBrk="1" latinLnBrk="0" hangingPunct="1">
                        <a:buFont typeface="Arial" pitchFamily="34" charset="0"/>
                        <a:buNone/>
                      </a:pPr>
                      <a:r>
                        <a:rPr lang="en-US" sz="1200" kern="1200" dirty="0">
                          <a:solidFill>
                            <a:schemeClr val="dk1"/>
                          </a:solidFill>
                          <a:latin typeface="+mn-lt"/>
                          <a:ea typeface="+mn-ea"/>
                          <a:cs typeface="+mn-cs"/>
                        </a:rPr>
                        <a:t>802.1CQ w/ remote participation</a:t>
                      </a:r>
                    </a:p>
                  </a:txBody>
                  <a:tcPr marL="36000" marR="36000" marT="36000" marB="36000">
                    <a:solidFill>
                      <a:schemeClr val="tx2">
                        <a:lumMod val="60000"/>
                        <a:lumOff val="40000"/>
                      </a:schemeClr>
                    </a:solidFill>
                  </a:tcPr>
                </a:tc>
                <a:tc>
                  <a:txBody>
                    <a:bodyPr/>
                    <a:lstStyle/>
                    <a:p>
                      <a:r>
                        <a:rPr lang="en-US" sz="1200" dirty="0"/>
                        <a:t>Remote participation </a:t>
                      </a:r>
                      <a:r>
                        <a:rPr lang="en-US" sz="1200" dirty="0" err="1"/>
                        <a:t>Nendica</a:t>
                      </a:r>
                      <a:r>
                        <a:rPr lang="en-US" sz="1200" dirty="0"/>
                        <a:t> </a:t>
                      </a:r>
                    </a:p>
                  </a:txBody>
                  <a:tcPr marL="36000" marR="36000" marT="36000" marB="36000">
                    <a:solidFill>
                      <a:schemeClr val="bg2">
                        <a:lumMod val="75000"/>
                      </a:schemeClr>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3"/>
                  </a:ext>
                </a:extLst>
              </a:tr>
              <a:tr h="201006">
                <a:tc>
                  <a:txBody>
                    <a:bodyPr/>
                    <a:lstStyle/>
                    <a:p>
                      <a:pPr algn="r"/>
                      <a:endParaRPr lang="en-US" sz="1600" dirty="0"/>
                    </a:p>
                  </a:txBody>
                  <a:tcPr marL="0" marR="0" marT="0" marB="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6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mn-lt"/>
                        <a:ea typeface="+mn-ea"/>
                        <a:cs typeface="+mn-cs"/>
                      </a:endParaRPr>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extLst>
                  <a:ext uri="{0D108BD9-81ED-4DB2-BD59-A6C34878D82A}">
                    <a16:rowId xmlns:a16="http://schemas.microsoft.com/office/drawing/2014/main" val="10004"/>
                  </a:ext>
                </a:extLst>
              </a:tr>
              <a:tr h="632298">
                <a:tc>
                  <a:txBody>
                    <a:bodyPr/>
                    <a:lstStyle/>
                    <a:p>
                      <a:pPr algn="r"/>
                      <a:r>
                        <a:rPr lang="en-US" sz="1400" dirty="0"/>
                        <a:t>13:30</a:t>
                      </a:r>
                    </a:p>
                    <a:p>
                      <a:pPr algn="r"/>
                      <a:br>
                        <a:rPr lang="en-US" sz="1400" dirty="0"/>
                      </a:br>
                      <a:endParaRPr lang="en-US" sz="1400" dirty="0"/>
                    </a:p>
                    <a:p>
                      <a:pPr algn="r"/>
                      <a:r>
                        <a:rPr lang="en-US" sz="1400" dirty="0"/>
                        <a:t>15:30</a:t>
                      </a:r>
                    </a:p>
                  </a:txBody>
                  <a:tcPr marL="0" marR="0" marT="0" marB="0">
                    <a:solidFill>
                      <a:schemeClr val="tx2">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OmniRAN opening</a:t>
                      </a:r>
                    </a:p>
                    <a:p>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r>
                        <a:rPr lang="en-US" sz="1200" dirty="0"/>
                        <a:t>OmniRAN closing</a:t>
                      </a:r>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6"/>
                  </a:ext>
                </a:extLst>
              </a:tr>
              <a:tr h="0">
                <a:tc>
                  <a:txBody>
                    <a:bodyPr/>
                    <a:lstStyle/>
                    <a:p>
                      <a:pPr algn="r"/>
                      <a:endParaRPr lang="en-US" sz="800" dirty="0"/>
                    </a:p>
                  </a:txBody>
                  <a:tcPr marL="0" marR="0" marT="0" marB="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extLst>
                  <a:ext uri="{0D108BD9-81ED-4DB2-BD59-A6C34878D82A}">
                    <a16:rowId xmlns:a16="http://schemas.microsoft.com/office/drawing/2014/main" val="10008"/>
                  </a:ext>
                </a:extLst>
              </a:tr>
              <a:tr h="639904">
                <a:tc>
                  <a:txBody>
                    <a:bodyPr/>
                    <a:lstStyle/>
                    <a:p>
                      <a:pPr algn="r"/>
                      <a:r>
                        <a:rPr lang="en-US" sz="1400" dirty="0"/>
                        <a:t>16:00</a:t>
                      </a:r>
                    </a:p>
                    <a:p>
                      <a:pPr algn="r"/>
                      <a:endParaRPr lang="en-US" sz="1400" dirty="0"/>
                    </a:p>
                    <a:p>
                      <a:pPr algn="r"/>
                      <a:endParaRPr lang="en-US" sz="1400" dirty="0"/>
                    </a:p>
                    <a:p>
                      <a:pPr algn="r"/>
                      <a:r>
                        <a:rPr lang="en-US" sz="1400" dirty="0"/>
                        <a:t>18:00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extLst>
                  <a:ext uri="{0D108BD9-81ED-4DB2-BD59-A6C34878D82A}">
                    <a16:rowId xmlns:a16="http://schemas.microsoft.com/office/drawing/2014/main" val="10009"/>
                  </a:ext>
                </a:extLst>
              </a:tr>
              <a:tr h="0">
                <a:tc>
                  <a:txBody>
                    <a:bodyPr/>
                    <a:lstStyle/>
                    <a:p>
                      <a:pPr algn="r"/>
                      <a:endParaRPr lang="en-US" sz="1200" dirty="0"/>
                    </a:p>
                  </a:txBody>
                  <a:tcPr marL="0" marR="0" marT="0" marB="0">
                    <a:noFill/>
                  </a:tcPr>
                </a:tc>
                <a:tc>
                  <a:txBody>
                    <a:bodyPr/>
                    <a:lstStyle/>
                    <a:p>
                      <a:endParaRPr lang="en-US" sz="1200" dirty="0"/>
                    </a:p>
                  </a:txBody>
                  <a:tcPr marL="36000" marR="36000" marT="36000" marB="36000">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extLst>
                  <a:ext uri="{0D108BD9-81ED-4DB2-BD59-A6C34878D82A}">
                    <a16:rowId xmlns:a16="http://schemas.microsoft.com/office/drawing/2014/main" val="1213880732"/>
                  </a:ext>
                </a:extLst>
              </a:tr>
              <a:tr h="292285">
                <a:tc>
                  <a:txBody>
                    <a:bodyPr/>
                    <a:lstStyle/>
                    <a:p>
                      <a:pPr algn="r"/>
                      <a:r>
                        <a:rPr lang="en-US" sz="1400" dirty="0"/>
                        <a:t>19:00</a:t>
                      </a:r>
                    </a:p>
                    <a:p>
                      <a:pPr algn="r"/>
                      <a:endParaRPr lang="en-US" sz="1400" dirty="0"/>
                    </a:p>
                    <a:p>
                      <a:pPr algn="r"/>
                      <a:r>
                        <a:rPr lang="en-US" sz="1400" dirty="0"/>
                        <a:t>21:00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Social</a:t>
                      </a:r>
                    </a:p>
                  </a:txBody>
                  <a:tcPr marL="36000" marR="36000" marT="36000" marB="36000">
                    <a:solidFill>
                      <a:schemeClr val="accent3"/>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extLst>
                  <a:ext uri="{0D108BD9-81ED-4DB2-BD59-A6C34878D82A}">
                    <a16:rowId xmlns:a16="http://schemas.microsoft.com/office/drawing/2014/main" val="387865039"/>
                  </a:ext>
                </a:extLst>
              </a:tr>
            </a:tbl>
          </a:graphicData>
        </a:graphic>
      </p:graphicFrame>
    </p:spTree>
    <p:extLst>
      <p:ext uri="{BB962C8B-B14F-4D97-AF65-F5344CB8AC3E}">
        <p14:creationId xmlns:p14="http://schemas.microsoft.com/office/powerpoint/2010/main" val="1026985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January 2019 F2F</a:t>
            </a:r>
          </a:p>
        </p:txBody>
      </p:sp>
      <p:sp>
        <p:nvSpPr>
          <p:cNvPr id="3" name="Content Placeholder 2"/>
          <p:cNvSpPr>
            <a:spLocks noGrp="1"/>
          </p:cNvSpPr>
          <p:nvPr>
            <p:ph idx="1"/>
          </p:nvPr>
        </p:nvSpPr>
        <p:spPr/>
        <p:txBody>
          <a:bodyPr>
            <a:normAutofit fontScale="85000" lnSpcReduction="20000"/>
          </a:bodyPr>
          <a:lstStyle/>
          <a:p>
            <a:r>
              <a:rPr lang="en-US" dirty="0"/>
              <a:t>Review of minutes</a:t>
            </a:r>
          </a:p>
          <a:p>
            <a:r>
              <a:rPr lang="en-US" dirty="0"/>
              <a:t>Reports</a:t>
            </a:r>
          </a:p>
          <a:p>
            <a:r>
              <a:rPr lang="en-US" dirty="0"/>
              <a:t>IEEE 802.1CF socialization activities</a:t>
            </a:r>
          </a:p>
          <a:p>
            <a:r>
              <a:rPr lang="en-US" dirty="0"/>
              <a:t>P802.1CQ contributions and discussions</a:t>
            </a:r>
          </a:p>
          <a:p>
            <a:r>
              <a:rPr lang="en-US" dirty="0" err="1"/>
              <a:t>Nendica</a:t>
            </a:r>
            <a:r>
              <a:rPr lang="en-US" dirty="0"/>
              <a:t> related contributions preview</a:t>
            </a:r>
          </a:p>
          <a:p>
            <a:r>
              <a:rPr lang="en-US" dirty="0"/>
              <a:t>Potential new projects for OmniRAN TG</a:t>
            </a:r>
          </a:p>
          <a:p>
            <a:r>
              <a:rPr lang="en-US" dirty="0"/>
              <a:t>Conference calls until March 2019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1778625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Conference Call</a:t>
            </a:r>
          </a:p>
        </p:txBody>
      </p:sp>
      <p:sp>
        <p:nvSpPr>
          <p:cNvPr id="3078" name="Rectangle 3"/>
          <p:cNvSpPr>
            <a:spLocks noGrp="1" noChangeArrowheads="1"/>
          </p:cNvSpPr>
          <p:nvPr>
            <p:ph type="body" idx="1"/>
          </p:nvPr>
        </p:nvSpPr>
        <p:spPr/>
        <p:txBody>
          <a:bodyPr>
            <a:normAutofit fontScale="62500" lnSpcReduction="20000"/>
          </a:bodyPr>
          <a:lstStyle/>
          <a:p>
            <a:r>
              <a:rPr lang="en-GB" dirty="0"/>
              <a:t>Tuesday, December 11th </a:t>
            </a:r>
            <a:r>
              <a:rPr lang="en-US" dirty="0"/>
              <a:t>, 2018 at 09:30-11:00am ET</a:t>
            </a:r>
          </a:p>
          <a:p>
            <a:endParaRPr lang="en-US" dirty="0"/>
          </a:p>
          <a:p>
            <a:r>
              <a:rPr lang="en-US" dirty="0"/>
              <a:t>Join WebEx meeting</a:t>
            </a:r>
          </a:p>
          <a:p>
            <a:pPr lvl="1"/>
            <a:r>
              <a:rPr lang="en-US" dirty="0">
                <a:hlinkClick r:id="rId3"/>
              </a:rPr>
              <a:t>https://nokiameetings.webex.com/nokiameetings/j.php?MTID=m9793214bccb92ce65fdc66e79dd6b9f0</a:t>
            </a:r>
            <a:r>
              <a:rPr lang="en-US" dirty="0"/>
              <a:t> </a:t>
            </a:r>
          </a:p>
          <a:p>
            <a:pPr lvl="1"/>
            <a:r>
              <a:rPr lang="en-US" dirty="0"/>
              <a:t>Meeting number: 950 404 767  </a:t>
            </a:r>
          </a:p>
          <a:p>
            <a:pPr lvl="1"/>
            <a:r>
              <a:rPr lang="en-US" dirty="0"/>
              <a:t>Meeting password: OmniRAN</a:t>
            </a:r>
          </a:p>
          <a:p>
            <a:pPr lvl="1"/>
            <a:endParaRPr lang="en-US" dirty="0"/>
          </a:p>
          <a:p>
            <a:r>
              <a:rPr lang="en-US" dirty="0"/>
              <a:t>Join by phone </a:t>
            </a:r>
          </a:p>
          <a:p>
            <a:pPr lvl="1"/>
            <a:r>
              <a:rPr lang="en-US" dirty="0"/>
              <a:t>+1 972 445 9814 US Dallas </a:t>
            </a:r>
          </a:p>
          <a:p>
            <a:pPr lvl="1"/>
            <a:r>
              <a:rPr lang="en-US" dirty="0"/>
              <a:t>+44 2036087616 UK London </a:t>
            </a:r>
          </a:p>
          <a:p>
            <a:pPr lvl="1"/>
            <a:r>
              <a:rPr lang="en-US" dirty="0"/>
              <a:t>+86 1084056120, +86 1058965333 China Beijing</a:t>
            </a:r>
          </a:p>
          <a:p>
            <a:pPr lvl="1"/>
            <a:r>
              <a:rPr lang="en-US" dirty="0"/>
              <a:t>Access code: 950 404 767  </a:t>
            </a:r>
          </a:p>
          <a:p>
            <a:pPr lvl="1"/>
            <a:r>
              <a:rPr lang="en-US" dirty="0"/>
              <a:t>Global call-in numbers</a:t>
            </a:r>
          </a:p>
          <a:p>
            <a:pPr lvl="2"/>
            <a:r>
              <a:rPr lang="en-US" dirty="0">
                <a:hlinkClick r:id="rId4"/>
              </a:rPr>
              <a:t>https://nokiameetings.webex.com/nokiameetings/globalcallin.php?serviceType=MC&amp;ED=533523267&amp;tollFree=0</a:t>
            </a:r>
            <a:endParaRPr lang="en-US" dirty="0"/>
          </a:p>
        </p:txBody>
      </p:sp>
      <p:sp>
        <p:nvSpPr>
          <p:cNvPr id="3" name="Rectangle 2">
            <a:extLst>
              <a:ext uri="{FF2B5EF4-FFF2-40B4-BE49-F238E27FC236}">
                <a16:creationId xmlns:a16="http://schemas.microsoft.com/office/drawing/2014/main" id="{B514501E-FFB1-40E4-991C-924835E900F3}"/>
              </a:ext>
            </a:extLst>
          </p:cNvPr>
          <p:cNvSpPr>
            <a:spLocks noChangeArrowheads="1"/>
          </p:cNvSpPr>
          <p:nvPr/>
        </p:nvSpPr>
        <p:spPr bwMode="auto">
          <a:xfrm>
            <a:off x="0" y="105489"/>
            <a:ext cx="219932"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Arial Unicode MS"/>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p>
        </p:txBody>
      </p:sp>
      <p:sp>
        <p:nvSpPr>
          <p:cNvPr id="4104" name="Rectangle 5"/>
          <p:cNvSpPr>
            <a:spLocks noGrp="1" noChangeArrowheads="1"/>
          </p:cNvSpPr>
          <p:nvPr>
            <p:ph type="body" idx="1"/>
          </p:nvPr>
        </p:nvSpPr>
        <p:spPr/>
        <p:txBody>
          <a:bodyPr>
            <a:normAutofit fontScale="92500" lnSpcReduction="10000"/>
          </a:bodyPr>
          <a:lstStyle/>
          <a:p>
            <a:r>
              <a:rPr lang="en-US" dirty="0"/>
              <a:t>Minutes</a:t>
            </a:r>
          </a:p>
          <a:p>
            <a:r>
              <a:rPr lang="en-US" dirty="0"/>
              <a:t>Reports</a:t>
            </a:r>
          </a:p>
          <a:p>
            <a:r>
              <a:rPr lang="en-US" dirty="0"/>
              <a:t>Result of 802.1CF 2nd sponsor recirculation </a:t>
            </a:r>
          </a:p>
          <a:p>
            <a:r>
              <a:rPr lang="en-US" dirty="0"/>
              <a:t>Comment resolution, if required </a:t>
            </a:r>
          </a:p>
          <a:p>
            <a:r>
              <a:rPr lang="en-US" dirty="0"/>
              <a:t>Conclusion on going forward with 802.1CF </a:t>
            </a:r>
          </a:p>
          <a:p>
            <a:r>
              <a:rPr lang="en-US" dirty="0"/>
              <a:t>Plans, schedules and agenda proposal for Jan ’19 interim meeting </a:t>
            </a:r>
          </a:p>
          <a:p>
            <a:r>
              <a:rPr lang="en-US" dirty="0"/>
              <a:t>Next meeting</a:t>
            </a:r>
          </a:p>
          <a:p>
            <a:r>
              <a:rPr lang="en-US" dirty="0"/>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a:t>Participants </a:t>
            </a:r>
            <a:r>
              <a:rPr lang="en-US" altLang="en-US" u="sng"/>
              <a:t>shall</a:t>
            </a:r>
            <a:r>
              <a:rPr lang="en-US" altLang="en-US"/>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a:br>
            <a:endParaRPr lang="en-US" altLang="en-US"/>
          </a:p>
          <a:p>
            <a:r>
              <a:rPr lang="en-US" altLang="en-US"/>
              <a:t>Participants </a:t>
            </a:r>
            <a:r>
              <a:rPr lang="en-US" altLang="en-US" u="sng"/>
              <a:t>should</a:t>
            </a:r>
            <a:r>
              <a:rPr lang="en-US" altLang="en-US"/>
              <a:t> inform the IEEE (or cause the IEEE to be informed) of the identity of any other holders of potential Essential Patent Claims</a:t>
            </a:r>
            <a:br>
              <a:rPr lang="en-US" altLang="en-US"/>
            </a:br>
            <a:endParaRPr lang="en-US" altLang="en-US"/>
          </a:p>
          <a:p>
            <a:pPr marL="0" indent="0">
              <a:buNone/>
            </a:pPr>
            <a:r>
              <a:rPr lang="en-US" altLang="en-US" sz="4100"/>
              <a:t>Early identification of holders of potential Essential Patent Claims is encouraged</a:t>
            </a:r>
          </a:p>
        </p:txBody>
      </p:sp>
    </p:spTree>
    <p:extLst>
      <p:ext uri="{BB962C8B-B14F-4D97-AF65-F5344CB8AC3E}">
        <p14:creationId xmlns:p14="http://schemas.microsoft.com/office/powerpoint/2010/main" val="385685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a:t>Cause an LOA to be submitted to the IEEE-SA (patcom@ieee.org); or</a:t>
            </a:r>
          </a:p>
          <a:p>
            <a:pPr lvl="1">
              <a:lnSpc>
                <a:spcPct val="110000"/>
              </a:lnSpc>
              <a:spcBef>
                <a:spcPts val="1200"/>
              </a:spcBef>
            </a:pPr>
            <a:r>
              <a:rPr lang="en-US" altLang="en-US"/>
              <a:t>Provide the chair of this group with the identity of the holder(s) of any and all such claims as soon as possible; or</a:t>
            </a:r>
          </a:p>
          <a:p>
            <a:pPr lvl="1">
              <a:lnSpc>
                <a:spcPct val="110000"/>
              </a:lnSpc>
              <a:spcBef>
                <a:spcPts val="1200"/>
              </a:spcBef>
            </a:pPr>
            <a:r>
              <a:rPr lang="en-US" altLang="en-US"/>
              <a:t>Speak up now and respond to this Call for Potentially Essential Patents</a:t>
            </a:r>
          </a:p>
          <a:p>
            <a:pPr>
              <a:lnSpc>
                <a:spcPct val="110000"/>
              </a:lnSpc>
              <a:spcBef>
                <a:spcPts val="1200"/>
              </a:spcBef>
            </a:pPr>
            <a:r>
              <a:rPr lang="en-US" altLang="en-US"/>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3497563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a:t>All IEEE-SA standards meetings shall be conducted in compliance with all applicable laws, including antitrust and competition laws. </a:t>
            </a:r>
          </a:p>
          <a:p>
            <a:pPr lvl="1">
              <a:lnSpc>
                <a:spcPct val="110000"/>
              </a:lnSpc>
              <a:spcBef>
                <a:spcPts val="600"/>
              </a:spcBef>
            </a:pPr>
            <a:r>
              <a:rPr lang="en-US" altLang="en-US"/>
              <a:t>Don’t discuss the interpretation, validity, or essentiality of patents/patent claims. </a:t>
            </a:r>
          </a:p>
          <a:p>
            <a:pPr lvl="1">
              <a:lnSpc>
                <a:spcPct val="110000"/>
              </a:lnSpc>
              <a:spcBef>
                <a:spcPts val="600"/>
              </a:spcBef>
            </a:pPr>
            <a:r>
              <a:rPr lang="en-US" altLang="en-US"/>
              <a:t>Don’t discuss specific license rates, terms, or conditions.</a:t>
            </a:r>
          </a:p>
          <a:p>
            <a:pPr lvl="2">
              <a:lnSpc>
                <a:spcPct val="110000"/>
              </a:lnSpc>
              <a:spcBef>
                <a:spcPts val="600"/>
              </a:spcBef>
            </a:pPr>
            <a:r>
              <a:rPr lang="en-US" altLang="en-US"/>
              <a:t>Relative costs of different technical approaches that include relative costs of patent licensing terms may be discussed in standards development meetings. </a:t>
            </a:r>
          </a:p>
          <a:p>
            <a:pPr lvl="3">
              <a:lnSpc>
                <a:spcPct val="110000"/>
              </a:lnSpc>
              <a:spcBef>
                <a:spcPts val="600"/>
              </a:spcBef>
            </a:pPr>
            <a:r>
              <a:rPr lang="en-GB" altLang="en-US"/>
              <a:t>Technical considerations remain the primary focus</a:t>
            </a:r>
            <a:endParaRPr lang="en-US" altLang="en-US"/>
          </a:p>
          <a:p>
            <a:pPr lvl="1">
              <a:lnSpc>
                <a:spcPct val="110000"/>
              </a:lnSpc>
              <a:spcBef>
                <a:spcPts val="600"/>
              </a:spcBef>
            </a:pPr>
            <a:r>
              <a:rPr lang="en-US" altLang="en-US"/>
              <a:t>Don’t discuss or engage in the fixing of product prices, allocation of customers, or division of sales markets.</a:t>
            </a:r>
          </a:p>
          <a:p>
            <a:pPr lvl="1">
              <a:lnSpc>
                <a:spcPct val="110000"/>
              </a:lnSpc>
              <a:spcBef>
                <a:spcPts val="600"/>
              </a:spcBef>
            </a:pPr>
            <a:r>
              <a:rPr lang="en-US" altLang="en-US"/>
              <a:t>Don’t discuss the status or substance of ongoing or threatened litigation.</a:t>
            </a:r>
          </a:p>
          <a:p>
            <a:pPr lvl="1">
              <a:lnSpc>
                <a:spcPct val="110000"/>
              </a:lnSpc>
              <a:spcBef>
                <a:spcPts val="600"/>
              </a:spcBef>
            </a:pPr>
            <a:r>
              <a:rPr lang="en-US" altLang="en-US"/>
              <a:t>Don’t be silent if inappropriate topics are discussed … do formally object.</a:t>
            </a:r>
          </a:p>
          <a:p>
            <a:pPr lvl="1">
              <a:lnSpc>
                <a:spcPct val="110000"/>
              </a:lnSpc>
              <a:spcBef>
                <a:spcPts val="600"/>
              </a:spcBef>
            </a:pPr>
            <a:endParaRPr lang="en-US" altLang="en-US"/>
          </a:p>
          <a:p>
            <a:pPr>
              <a:lnSpc>
                <a:spcPct val="110000"/>
              </a:lnSpc>
              <a:spcBef>
                <a:spcPts val="600"/>
              </a:spcBef>
            </a:pPr>
            <a:r>
              <a:rPr lang="en-US" altLang="en-US"/>
              <a:t>For more details, see IEEE-SA Standards Board Operations Manual, clause 5.3.10 and Antitrust and Competition Policy: </a:t>
            </a:r>
            <a:br>
              <a:rPr lang="en-US" altLang="en-US"/>
            </a:br>
            <a:r>
              <a:rPr lang="en-US" altLang="en-US"/>
              <a:t>What You Need to Know at </a:t>
            </a:r>
            <a:r>
              <a:rPr lang="en-US" altLang="en-US">
                <a:hlinkClick r:id="rId2"/>
              </a:rPr>
              <a:t>http://standards.ieee.org/develop/policies/antitrust.pdf</a:t>
            </a:r>
            <a:endParaRPr lang="en-US" altLang="en-US"/>
          </a:p>
          <a:p>
            <a:endParaRPr lang="en-US" altLang="en-US"/>
          </a:p>
        </p:txBody>
      </p:sp>
    </p:spTree>
    <p:extLst>
      <p:ext uri="{BB962C8B-B14F-4D97-AF65-F5344CB8AC3E}">
        <p14:creationId xmlns:p14="http://schemas.microsoft.com/office/powerpoint/2010/main" val="1343510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a:t>Patent-related information</a:t>
            </a:r>
            <a:endParaRPr lang="en-US" altLang="en-US"/>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a:t>The patent policy and the procedures used to execute that policy are documented in the:</a:t>
            </a:r>
          </a:p>
          <a:p>
            <a:endParaRPr lang="en-US" altLang="en-US"/>
          </a:p>
          <a:p>
            <a:pPr lvl="1"/>
            <a:r>
              <a:rPr lang="en-US" altLang="en-US"/>
              <a:t>IEEE-SA Standards Board Bylaws </a:t>
            </a:r>
            <a:r>
              <a:rPr lang="en-US" altLang="en-US" sz="2600">
                <a:hlinkClick r:id="rId3"/>
              </a:rPr>
              <a:t>http://standards.ieee.org/develop/policies/bylaws/sect6-7.html#6</a:t>
            </a:r>
            <a:br>
              <a:rPr lang="en-US" altLang="en-US" sz="2600"/>
            </a:br>
            <a:endParaRPr lang="en-US" altLang="en-US" sz="2600"/>
          </a:p>
          <a:p>
            <a:pPr lvl="1"/>
            <a:r>
              <a:rPr lang="en-US" altLang="en-US"/>
              <a:t>IEEE-SA Standards Board Operations Manual </a:t>
            </a:r>
            <a:r>
              <a:rPr lang="en-US" altLang="en-US" sz="2600">
                <a:hlinkClick r:id="rId4"/>
              </a:rPr>
              <a:t>http://standards.ieee.org/develop/policies/opman/sect6.html#6.3</a:t>
            </a:r>
            <a:endParaRPr lang="en-US" altLang="en-US" sz="2600"/>
          </a:p>
          <a:p>
            <a:endParaRPr lang="en-US" altLang="en-US"/>
          </a:p>
          <a:p>
            <a:r>
              <a:rPr lang="en-US" altLang="en-US"/>
              <a:t>Material about the patent policy is available at </a:t>
            </a:r>
            <a:r>
              <a:rPr lang="en-US" altLang="en-US" sz="2600">
                <a:hlinkClick r:id="rId5"/>
              </a:rPr>
              <a:t>http://standards.ieee.org/about/sasb/patcom/materials.html</a:t>
            </a:r>
            <a:br>
              <a:rPr lang="en-US" altLang="en-US"/>
            </a:br>
            <a:endParaRPr lang="en-US" altLang="en-US"/>
          </a:p>
          <a:p>
            <a:r>
              <a:rPr lang="en-US" altLang="en-US" sz="4000"/>
              <a:t>If you have questions, contact the IEEE-SA Standards Board Patent Committee Administrator at </a:t>
            </a:r>
            <a:r>
              <a:rPr lang="en-US" altLang="en-US" sz="4000">
                <a:hlinkClick r:id="rId6"/>
              </a:rPr>
              <a:t>patcom@ieee.org</a:t>
            </a:r>
            <a:endParaRPr lang="en-US" altLang="en-US" sz="400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68786514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a:rPr>
              <a:t>https://standards.ieee.org/about/policies/bylaws/index.html</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26150864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Business #1</a:t>
            </a:r>
          </a:p>
        </p:txBody>
      </p:sp>
      <p:sp>
        <p:nvSpPr>
          <p:cNvPr id="3" name="Content Placeholder 2"/>
          <p:cNvSpPr>
            <a:spLocks noGrp="1"/>
          </p:cNvSpPr>
          <p:nvPr>
            <p:ph idx="1"/>
          </p:nvPr>
        </p:nvSpPr>
        <p:spPr>
          <a:xfrm>
            <a:off x="457200" y="979170"/>
            <a:ext cx="8229600" cy="2983230"/>
          </a:xfrm>
        </p:spPr>
        <p:txBody>
          <a:bodyPr>
            <a:normAutofit lnSpcReduction="10000"/>
          </a:bodyPr>
          <a:lstStyle/>
          <a:p>
            <a:r>
              <a:rPr lang="en-GB" sz="2400" dirty="0"/>
              <a:t>Call Meeting to Order</a:t>
            </a:r>
          </a:p>
          <a:p>
            <a:pPr lvl="1"/>
            <a:r>
              <a:rPr lang="en-GB" sz="2000" dirty="0"/>
              <a:t>Chair called meeting to order at .. AM ET</a:t>
            </a:r>
          </a:p>
          <a:p>
            <a:r>
              <a:rPr lang="en-GB" sz="2400" dirty="0"/>
              <a:t>Minutes taker:</a:t>
            </a:r>
          </a:p>
          <a:p>
            <a:pPr lvl="1"/>
            <a:r>
              <a:rPr lang="en-GB" sz="2000" dirty="0"/>
              <a:t>.. is taking notes.</a:t>
            </a:r>
          </a:p>
          <a:p>
            <a:r>
              <a:rPr lang="en-GB" sz="2400" dirty="0"/>
              <a:t>Mandatory slides</a:t>
            </a:r>
          </a:p>
          <a:p>
            <a:pPr lvl="1"/>
            <a:r>
              <a:rPr lang="en-GB" sz="2000" dirty="0"/>
              <a:t>Mandatory slides were presented, .. IPR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909555298"/>
              </p:ext>
            </p:extLst>
          </p:nvPr>
        </p:nvGraphicFramePr>
        <p:xfrm>
          <a:off x="914400" y="3810000"/>
          <a:ext cx="7620001" cy="21336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solidFill>
                            <a:schemeClr val="tx1"/>
                          </a:solidFill>
                        </a:rPr>
                        <a:t>Name</a:t>
                      </a:r>
                    </a:p>
                  </a:txBody>
                  <a:tcPr/>
                </a:tc>
                <a:tc>
                  <a:txBody>
                    <a:bodyPr/>
                    <a:lstStyle/>
                    <a:p>
                      <a:r>
                        <a:rPr lang="en-US" sz="1400" dirty="0">
                          <a:solidFill>
                            <a:schemeClr val="tx1"/>
                          </a:solidFill>
                        </a:rPr>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a:solidFill>
                            <a:schemeClr val="tx1"/>
                          </a:solidFill>
                          <a:effectLst/>
                          <a:latin typeface="+mn-lt"/>
                        </a:rPr>
                        <a:t> Wang</a:t>
                      </a:r>
                    </a:p>
                  </a:txBody>
                  <a:tcPr marL="73025" marR="73025" marT="0" marB="0" anchor="ctr"/>
                </a:tc>
                <a:tc>
                  <a:txBody>
                    <a:bodyPr/>
                    <a:lstStyle/>
                    <a:p>
                      <a:pPr algn="just">
                        <a:spcAft>
                          <a:spcPts val="300"/>
                        </a:spcAft>
                      </a:pPr>
                      <a:r>
                        <a:rPr lang="en-US" sz="1400" dirty="0">
                          <a:solidFill>
                            <a:schemeClr val="tx1"/>
                          </a:solidFill>
                          <a:effectLst/>
                          <a:latin typeface="+mn-lt"/>
                        </a:rPr>
                        <a:t>Fujitsu</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2"/>
                  </a:ext>
                </a:extLst>
              </a:tr>
              <a:tr h="292100">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a:solidFill>
                            <a:schemeClr val="tx2">
                              <a:lumMod val="20000"/>
                              <a:lumOff val="80000"/>
                            </a:schemeClr>
                          </a:solidFill>
                          <a:effectLst/>
                          <a:latin typeface="+mn-lt"/>
                        </a:rPr>
                        <a:t>Walter Pienciak</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Adv. Cog. Arch.</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dirty="0">
                          <a:solidFill>
                            <a:schemeClr val="tx2">
                              <a:lumMod val="20000"/>
                              <a:lumOff val="80000"/>
                            </a:schemeClr>
                          </a:solidFill>
                          <a:effectLst/>
                          <a:latin typeface="+mn-lt"/>
                        </a:rPr>
                        <a:t>Antonio de la Oliva</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UC3M</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r>
                        <a:rPr lang="en-US" sz="1400" dirty="0">
                          <a:solidFill>
                            <a:schemeClr val="tx2">
                              <a:lumMod val="20000"/>
                              <a:lumOff val="80000"/>
                            </a:schemeClr>
                          </a:solidFill>
                          <a:effectLst/>
                          <a:latin typeface="+mn-lt"/>
                        </a:rPr>
                        <a:t>Roger Marks</a:t>
                      </a:r>
                    </a:p>
                  </a:txBody>
                  <a:tcPr marL="73025" marR="73025" marT="0" marB="0" anchor="ct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err="1">
                          <a:solidFill>
                            <a:schemeClr val="tx2">
                              <a:lumMod val="20000"/>
                              <a:lumOff val="80000"/>
                            </a:schemeClr>
                          </a:solidFill>
                          <a:effectLst/>
                          <a:latin typeface="+mn-lt"/>
                        </a:rPr>
                        <a:t>EthAirNet</a:t>
                      </a:r>
                      <a:r>
                        <a:rPr lang="en-US" sz="1400" dirty="0">
                          <a:solidFill>
                            <a:schemeClr val="tx2">
                              <a:lumMod val="20000"/>
                              <a:lumOff val="80000"/>
                            </a:schemeClr>
                          </a:solidFill>
                          <a:effectLst/>
                          <a:latin typeface="+mn-lt"/>
                        </a:rPr>
                        <a:t> Assoc.</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3858499741"/>
                  </a:ext>
                </a:extLst>
              </a:tr>
              <a:tr h="292100">
                <a:tc>
                  <a:txBody>
                    <a:bodyPr/>
                    <a:lstStyle/>
                    <a:p>
                      <a:pPr algn="just">
                        <a:spcAft>
                          <a:spcPts val="300"/>
                        </a:spcAft>
                      </a:pP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endParaRPr lang="en-US" sz="1400" dirty="0">
                        <a:solidFill>
                          <a:schemeClr val="tx2">
                            <a:lumMod val="20000"/>
                            <a:lumOff val="80000"/>
                          </a:schemeClr>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3581377084"/>
                  </a:ext>
                </a:extLst>
              </a:tr>
            </a:tbl>
          </a:graphicData>
        </a:graphic>
      </p:graphicFrame>
    </p:spTree>
    <p:extLst>
      <p:ext uri="{BB962C8B-B14F-4D97-AF65-F5344CB8AC3E}">
        <p14:creationId xmlns:p14="http://schemas.microsoft.com/office/powerpoint/2010/main" val="2339049820"/>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3281</TotalTime>
  <Words>1173</Words>
  <Application>Microsoft Office PowerPoint</Application>
  <PresentationFormat>On-screen Show (4:3)</PresentationFormat>
  <Paragraphs>188</Paragraphs>
  <Slides>17</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ＭＳ Ｐゴシック</vt:lpstr>
      <vt:lpstr>Arial</vt:lpstr>
      <vt:lpstr>Arial Unicode MS</vt:lpstr>
      <vt:lpstr>Helvetica</vt:lpstr>
      <vt:lpstr>Times</vt:lpstr>
      <vt:lpstr>Times New Roman</vt:lpstr>
      <vt:lpstr>Template</vt:lpstr>
      <vt:lpstr>IEEE 802.1 OmniRAN TG December 11th , 2018 Conference Call</vt:lpstr>
      <vt:lpstr>Conference Call</vt:lpstr>
      <vt:lpstr>Agenda proposal</vt:lpstr>
      <vt:lpstr>Participants have a duty to inform the IEEE</vt:lpstr>
      <vt:lpstr>Ways to inform IEEE</vt:lpstr>
      <vt:lpstr>Other guidelines for IEEE WG meetings</vt:lpstr>
      <vt:lpstr>Patent-related information</vt:lpstr>
      <vt:lpstr>Participation in IEEE 802 Meetings</vt:lpstr>
      <vt:lpstr>Business #1</vt:lpstr>
      <vt:lpstr>Agenda</vt:lpstr>
      <vt:lpstr>Business #2</vt:lpstr>
      <vt:lpstr>Business #3</vt:lpstr>
      <vt:lpstr>Recirculation #2 did not result in any technical comment</vt:lpstr>
      <vt:lpstr>Recirculation #2 results in comparison  to Recirculation #1</vt:lpstr>
      <vt:lpstr>Business #4</vt:lpstr>
      <vt:lpstr>January 2019 Agenda Graphics</vt:lpstr>
      <vt:lpstr>Agenda proposal for January 2019 F2F</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503</cp:revision>
  <cp:lastPrinted>1998-02-10T13:28:06Z</cp:lastPrinted>
  <dcterms:created xsi:type="dcterms:W3CDTF">2011-12-30T17:06:23Z</dcterms:created>
  <dcterms:modified xsi:type="dcterms:W3CDTF">2018-12-11T11:01:09Z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1aa2129-79ec-42c0-bfac-e5b7a0374572_Enabled">
    <vt:lpwstr>True</vt:lpwstr>
  </property>
  <property fmtid="{D5CDD505-2E9C-101B-9397-08002B2CF9AE}" pid="3" name="MSIP_Label_b1aa2129-79ec-42c0-bfac-e5b7a0374572_SiteId">
    <vt:lpwstr>5d471751-9675-428d-917b-70f44f9630b0</vt:lpwstr>
  </property>
  <property fmtid="{D5CDD505-2E9C-101B-9397-08002B2CF9AE}" pid="4" name="MSIP_Label_b1aa2129-79ec-42c0-bfac-e5b7a0374572_Ref">
    <vt:lpwstr>https://api.informationprotection.azure.com/api/5d471751-9675-428d-917b-70f44f9630b0</vt:lpwstr>
  </property>
  <property fmtid="{D5CDD505-2E9C-101B-9397-08002B2CF9AE}" pid="5" name="MSIP_Label_b1aa2129-79ec-42c0-bfac-e5b7a0374572_Owner">
    <vt:lpwstr>maximilian.riegel@nokia.com</vt:lpwstr>
  </property>
  <property fmtid="{D5CDD505-2E9C-101B-9397-08002B2CF9AE}" pid="6" name="MSIP_Label_b1aa2129-79ec-42c0-bfac-e5b7a0374572_SetDate">
    <vt:lpwstr>2018-04-12T22:20:24.4853183+02:00</vt:lpwstr>
  </property>
  <property fmtid="{D5CDD505-2E9C-101B-9397-08002B2CF9AE}" pid="7" name="MSIP_Label_b1aa2129-79ec-42c0-bfac-e5b7a0374572_Name">
    <vt:lpwstr>Public</vt:lpwstr>
  </property>
  <property fmtid="{D5CDD505-2E9C-101B-9397-08002B2CF9AE}" pid="8" name="MSIP_Label_b1aa2129-79ec-42c0-bfac-e5b7a0374572_Application">
    <vt:lpwstr>Microsoft Azure Information Protection</vt:lpwstr>
  </property>
  <property fmtid="{D5CDD505-2E9C-101B-9397-08002B2CF9AE}" pid="9" name="MSIP_Label_b1aa2129-79ec-42c0-bfac-e5b7a0374572_Extended_MSFT_Method">
    <vt:lpwstr>Manual</vt:lpwstr>
  </property>
  <property fmtid="{D5CDD505-2E9C-101B-9397-08002B2CF9AE}" pid="10" name="Sensitivity">
    <vt:lpwstr>Public</vt:lpwstr>
  </property>
</Properties>
</file>