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363" r:id="rId3"/>
    <p:sldId id="410" r:id="rId4"/>
    <p:sldId id="404" r:id="rId5"/>
    <p:sldId id="405" r:id="rId6"/>
    <p:sldId id="406" r:id="rId7"/>
    <p:sldId id="407" r:id="rId8"/>
    <p:sldId id="401" r:id="rId9"/>
    <p:sldId id="409" r:id="rId10"/>
    <p:sldId id="380" r:id="rId11"/>
    <p:sldId id="379" r:id="rId12"/>
    <p:sldId id="397" r:id="rId13"/>
    <p:sldId id="383" r:id="rId14"/>
    <p:sldId id="408" r:id="rId15"/>
    <p:sldId id="399" r:id="rId16"/>
    <p:sldId id="411" r:id="rId17"/>
    <p:sldId id="412" r:id="rId18"/>
    <p:sldId id="413" r:id="rId19"/>
    <p:sldId id="414" r:id="rId20"/>
    <p:sldId id="415" r:id="rId21"/>
    <p:sldId id="416" r:id="rId22"/>
    <p:sldId id="394" r:id="rId23"/>
    <p:sldId id="395" r:id="rId24"/>
    <p:sldId id="417" r:id="rId25"/>
    <p:sldId id="418" r:id="rId26"/>
    <p:sldId id="400" r:id="rId27"/>
    <p:sldId id="384" r:id="rId28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9" userDrawn="1">
          <p15:clr>
            <a:srgbClr val="A4A3A4"/>
          </p15:clr>
        </p15:guide>
        <p15:guide id="2" pos="30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EFF"/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7" autoAdjust="0"/>
    <p:restoredTop sz="95524" autoAdjust="0"/>
  </p:normalViewPr>
  <p:slideViewPr>
    <p:cSldViewPr>
      <p:cViewPr varScale="1">
        <p:scale>
          <a:sx n="119" d="100"/>
          <a:sy n="119" d="100"/>
        </p:scale>
        <p:origin x="1536" y="192"/>
      </p:cViewPr>
      <p:guideLst>
        <p:guide orient="horz" pos="4059"/>
        <p:guide pos="30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p14="http://schemas.microsoft.com/office/powerpoint/2010/main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16824" cy="936104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 bwMode="auto"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946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76375" y="6356350"/>
            <a:ext cx="65516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</a:t>
            </a: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72450" y="6356350"/>
            <a:ext cx="514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2C280-8405-45C9-A6A0-82E3F6AE71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03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-2 White - one col tier tex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2"/>
          <p:cNvSpPr>
            <a:spLocks noGrp="1"/>
          </p:cNvSpPr>
          <p:nvPr>
            <p:ph type="body" sz="quarter" idx="11" hasCustomPrompt="1"/>
          </p:nvPr>
        </p:nvSpPr>
        <p:spPr>
          <a:xfrm>
            <a:off x="417600" y="374400"/>
            <a:ext cx="8308800" cy="6111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2692800" y="6422400"/>
            <a:ext cx="2581200" cy="1632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>
                <a:solidFill>
                  <a:schemeClr val="tx2"/>
                </a:solidFill>
                <a:latin typeface="Nokia Pure Text" panose="020B0503020202020204" pitchFamily="34" charset="0"/>
                <a:ea typeface="Nokia Pure Text" panose="020B0503020202020204" pitchFamily="34" charset="0"/>
              </a:defRPr>
            </a:lvl1pPr>
          </a:lstStyle>
          <a:p>
            <a:r>
              <a:rPr lang="en-US">
                <a:cs typeface="Arial" panose="020B0604020202020204" pitchFamily="34" charset="0"/>
              </a:rPr>
              <a:t>Public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17600" y="1220755"/>
            <a:ext cx="8308800" cy="4966445"/>
          </a:xfrm>
          <a:prstGeom prst="rect">
            <a:avLst/>
          </a:prstGeom>
        </p:spPr>
        <p:txBody>
          <a:bodyPr lIns="0" tIns="0" rIns="0" bIns="0"/>
          <a:lstStyle>
            <a:lvl1pPr marL="230400" indent="-230400">
              <a:spcBef>
                <a:spcPts val="1200"/>
              </a:spcBef>
              <a:spcAft>
                <a:spcPts val="600"/>
              </a:spcAft>
              <a:defRPr sz="2400">
                <a:solidFill>
                  <a:schemeClr val="tx2"/>
                </a:solidFill>
                <a:latin typeface="+mn-lt"/>
              </a:defRPr>
            </a:lvl1pPr>
            <a:lvl2pPr marL="460800" indent="-230400">
              <a:spcBef>
                <a:spcPts val="0"/>
              </a:spcBef>
              <a:spcAft>
                <a:spcPts val="600"/>
              </a:spcAft>
              <a:defRPr sz="2000">
                <a:solidFill>
                  <a:schemeClr val="tx2"/>
                </a:solidFill>
                <a:latin typeface="+mn-lt"/>
              </a:defRPr>
            </a:lvl2pPr>
            <a:lvl3pPr marL="691200">
              <a:spcBef>
                <a:spcPts val="0"/>
              </a:spcBef>
              <a:spcAft>
                <a:spcPts val="600"/>
              </a:spcAft>
              <a:defRPr sz="1800">
                <a:solidFill>
                  <a:schemeClr val="tx2"/>
                </a:solidFill>
                <a:latin typeface="+mn-lt"/>
              </a:defRPr>
            </a:lvl3pPr>
            <a:lvl4pPr marL="921600">
              <a:spcBef>
                <a:spcPts val="0"/>
              </a:spcBef>
              <a:spcAft>
                <a:spcPts val="600"/>
              </a:spcAft>
              <a:defRPr sz="1200">
                <a:solidFill>
                  <a:schemeClr val="tx2"/>
                </a:solidFill>
                <a:latin typeface="+mn-lt"/>
              </a:defRPr>
            </a:lvl4pPr>
            <a:lvl5pPr marL="11520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  <a:latin typeface="+mn-lt"/>
              </a:defRPr>
            </a:lvl5pPr>
            <a:lvl6pPr marL="1382400" indent="-228600">
              <a:spcBef>
                <a:spcPts val="0"/>
              </a:spcBef>
              <a:spcAft>
                <a:spcPts val="600"/>
              </a:spcAft>
              <a:buFont typeface="Nokia Pure Text" panose="020B0503020202020204" pitchFamily="34" charset="0"/>
              <a:buChar char="‒"/>
              <a:defRPr sz="800" baseline="0">
                <a:solidFill>
                  <a:schemeClr val="tx2"/>
                </a:solidFill>
              </a:defRPr>
            </a:lvl6pPr>
            <a:lvl7pPr marL="1612800">
              <a:spcBef>
                <a:spcPts val="0"/>
              </a:spcBef>
              <a:spcAft>
                <a:spcPts val="600"/>
              </a:spcAft>
              <a:defRPr sz="700">
                <a:solidFill>
                  <a:schemeClr val="tx2"/>
                </a:solidFill>
              </a:defRPr>
            </a:lvl7pPr>
            <a:lvl8pPr marL="1843200">
              <a:spcBef>
                <a:spcPts val="0"/>
              </a:spcBef>
              <a:spcAft>
                <a:spcPts val="600"/>
              </a:spcAft>
              <a:defRPr sz="600">
                <a:solidFill>
                  <a:schemeClr val="tx2"/>
                </a:solidFill>
              </a:defRPr>
            </a:lvl8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45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544237" y="76200"/>
            <a:ext cx="23711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latin typeface="+mj-lt"/>
              </a:rPr>
              <a:t>omniran-18-0088-00-00TG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3.png"/><Relationship Id="rId5" Type="http://schemas.openxmlformats.org/officeDocument/2006/relationships/image" Target="../media/image14.emf"/><Relationship Id="rId10" Type="http://schemas.openxmlformats.org/officeDocument/2006/relationships/image" Target="../media/image18.emf"/><Relationship Id="rId4" Type="http://schemas.openxmlformats.org/officeDocument/2006/relationships/image" Target="../media/image13.emf"/><Relationship Id="rId9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6.emf"/><Relationship Id="rId5" Type="http://schemas.openxmlformats.org/officeDocument/2006/relationships/image" Target="../media/image14.emf"/><Relationship Id="rId10" Type="http://schemas.openxmlformats.org/officeDocument/2006/relationships/image" Target="../media/image3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3.png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6.emf"/><Relationship Id="rId9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image" Target="../media/image3.png"/><Relationship Id="rId5" Type="http://schemas.openxmlformats.org/officeDocument/2006/relationships/image" Target="../media/image14.emf"/><Relationship Id="rId10" Type="http://schemas.openxmlformats.org/officeDocument/2006/relationships/image" Target="../media/image16.emf"/><Relationship Id="rId4" Type="http://schemas.openxmlformats.org/officeDocument/2006/relationships/image" Target="../media/image6.emf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9001"/>
            <a:ext cx="7772400" cy="1971450"/>
          </a:xfrm>
        </p:spPr>
        <p:txBody>
          <a:bodyPr/>
          <a:lstStyle/>
          <a:p>
            <a:r>
              <a:rPr lang="en-US" sz="3600" dirty="0"/>
              <a:t>  Thoughts on </a:t>
            </a:r>
            <a:br>
              <a:rPr lang="en-US" sz="3600" dirty="0"/>
            </a:br>
            <a:r>
              <a:rPr lang="en-US" sz="3600" dirty="0"/>
              <a:t>IEEE 802 network integration </a:t>
            </a:r>
            <a:br>
              <a:rPr lang="en-US" sz="3600" dirty="0"/>
            </a:br>
            <a:r>
              <a:rPr lang="en-US" sz="3600" dirty="0"/>
              <a:t>with respect to P802.1CF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7000" y="3886200"/>
            <a:ext cx="6840000" cy="1752600"/>
          </a:xfrm>
        </p:spPr>
        <p:txBody>
          <a:bodyPr/>
          <a:lstStyle/>
          <a:p>
            <a:r>
              <a:rPr lang="en-US" dirty="0"/>
              <a:t>Max Riegel (Nokia Bell Labs)</a:t>
            </a:r>
          </a:p>
          <a:p>
            <a:r>
              <a:rPr lang="en-US" dirty="0"/>
              <a:t>2018-11-14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362"/>
          </a:xfrm>
        </p:spPr>
        <p:txBody>
          <a:bodyPr/>
          <a:lstStyle/>
          <a:p>
            <a:r>
              <a:rPr lang="en-US" dirty="0"/>
              <a:t>IEEE 802 access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09000"/>
            <a:ext cx="8229600" cy="2925000"/>
          </a:xfrm>
        </p:spPr>
        <p:txBody>
          <a:bodyPr/>
          <a:lstStyle/>
          <a:p>
            <a:r>
              <a:rPr lang="en-US" sz="1800" dirty="0"/>
              <a:t>IEEE 802 access network describes the layer 2 network between terminal and access router implemented through IEEE 802 technologies.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The part of the access infrastructure in scope of P802.1CF is shown through the shaded area of the protocol layer architecture of the data path.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EFCB67D-ADCE-BA4C-85C6-1485D23B7DD8}"/>
              </a:ext>
            </a:extLst>
          </p:cNvPr>
          <p:cNvGrpSpPr/>
          <p:nvPr/>
        </p:nvGrpSpPr>
        <p:grpSpPr>
          <a:xfrm>
            <a:off x="875291" y="3465650"/>
            <a:ext cx="7545828" cy="1988350"/>
            <a:chOff x="808266" y="3808001"/>
            <a:chExt cx="7545828" cy="1988350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CB615874-87E6-C341-A178-76906889B04F}"/>
                </a:ext>
              </a:extLst>
            </p:cNvPr>
            <p:cNvSpPr/>
            <p:nvPr/>
          </p:nvSpPr>
          <p:spPr bwMode="auto">
            <a:xfrm>
              <a:off x="809776" y="4666999"/>
              <a:ext cx="5569424" cy="11293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C448E79B-367B-6D4B-AB16-65FD66FA21AE}"/>
                </a:ext>
              </a:extLst>
            </p:cNvPr>
            <p:cNvSpPr/>
            <p:nvPr/>
          </p:nvSpPr>
          <p:spPr bwMode="auto">
            <a:xfrm>
              <a:off x="3335266" y="4669060"/>
              <a:ext cx="1935214" cy="741528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6F1BDA6A-1714-9F42-B2FB-7A0F14E87F92}"/>
                </a:ext>
              </a:extLst>
            </p:cNvPr>
            <p:cNvSpPr/>
            <p:nvPr/>
          </p:nvSpPr>
          <p:spPr bwMode="auto">
            <a:xfrm>
              <a:off x="827422" y="5256617"/>
              <a:ext cx="1922977" cy="98134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6DB87980-D65F-EA42-A4EC-3B383D86E1C9}"/>
                </a:ext>
              </a:extLst>
            </p:cNvPr>
            <p:cNvSpPr/>
            <p:nvPr/>
          </p:nvSpPr>
          <p:spPr bwMode="auto">
            <a:xfrm>
              <a:off x="2795400" y="5270725"/>
              <a:ext cx="989915" cy="8434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grpSp>
          <p:nvGrpSpPr>
            <p:cNvPr id="162" name="Group 11">
              <a:extLst>
                <a:ext uri="{FF2B5EF4-FFF2-40B4-BE49-F238E27FC236}">
                  <a16:creationId xmlns:a16="http://schemas.microsoft.com/office/drawing/2014/main" id="{51777407-F17F-E847-BFEA-C19AC3D5B91C}"/>
                </a:ext>
              </a:extLst>
            </p:cNvPr>
            <p:cNvGrpSpPr/>
            <p:nvPr/>
          </p:nvGrpSpPr>
          <p:grpSpPr>
            <a:xfrm>
              <a:off x="808266" y="3808002"/>
              <a:ext cx="708533" cy="1454991"/>
              <a:chOff x="971599" y="3538080"/>
              <a:chExt cx="1080121" cy="1331080"/>
            </a:xfrm>
          </p:grpSpPr>
          <p:sp>
            <p:nvSpPr>
              <p:cNvPr id="274" name="Rectangle 2">
                <a:extLst>
                  <a:ext uri="{FF2B5EF4-FFF2-40B4-BE49-F238E27FC236}">
                    <a16:creationId xmlns:a16="http://schemas.microsoft.com/office/drawing/2014/main" id="{9340DA04-F87B-694F-942E-BD24760D9DD2}"/>
                  </a:ext>
                </a:extLst>
              </p:cNvPr>
              <p:cNvSpPr/>
              <p:nvPr/>
            </p:nvSpPr>
            <p:spPr bwMode="auto">
              <a:xfrm>
                <a:off x="971599" y="4329100"/>
                <a:ext cx="1080121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Data Link</a:t>
                </a:r>
              </a:p>
            </p:txBody>
          </p:sp>
          <p:sp>
            <p:nvSpPr>
              <p:cNvPr id="275" name="Rectangle 3">
                <a:extLst>
                  <a:ext uri="{FF2B5EF4-FFF2-40B4-BE49-F238E27FC236}">
                    <a16:creationId xmlns:a16="http://schemas.microsoft.com/office/drawing/2014/main" id="{1E66A7B2-D6F9-0B47-8246-1461B8270059}"/>
                  </a:ext>
                </a:extLst>
              </p:cNvPr>
              <p:cNvSpPr/>
              <p:nvPr/>
            </p:nvSpPr>
            <p:spPr bwMode="auto">
              <a:xfrm>
                <a:off x="971600" y="459913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Physical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6" name="Rectangle 4">
                <a:extLst>
                  <a:ext uri="{FF2B5EF4-FFF2-40B4-BE49-F238E27FC236}">
                    <a16:creationId xmlns:a16="http://schemas.microsoft.com/office/drawing/2014/main" id="{BD11824F-D425-EB4B-AD70-C5520FF93F15}"/>
                  </a:ext>
                </a:extLst>
              </p:cNvPr>
              <p:cNvSpPr/>
              <p:nvPr/>
            </p:nvSpPr>
            <p:spPr bwMode="auto">
              <a:xfrm>
                <a:off x="971600" y="405907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Network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7" name="Rectangle 5">
                <a:extLst>
                  <a:ext uri="{FF2B5EF4-FFF2-40B4-BE49-F238E27FC236}">
                    <a16:creationId xmlns:a16="http://schemas.microsoft.com/office/drawing/2014/main" id="{93A9A40B-8E09-384C-93BB-085225233966}"/>
                  </a:ext>
                </a:extLst>
              </p:cNvPr>
              <p:cNvSpPr/>
              <p:nvPr/>
            </p:nvSpPr>
            <p:spPr bwMode="auto">
              <a:xfrm>
                <a:off x="971600" y="378904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Transport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8" name="Rectangle 8">
                <a:extLst>
                  <a:ext uri="{FF2B5EF4-FFF2-40B4-BE49-F238E27FC236}">
                    <a16:creationId xmlns:a16="http://schemas.microsoft.com/office/drawing/2014/main" id="{B7D7AF6E-8EA3-E146-B000-DDC4F72369DD}"/>
                  </a:ext>
                </a:extLst>
              </p:cNvPr>
              <p:cNvSpPr/>
              <p:nvPr/>
            </p:nvSpPr>
            <p:spPr bwMode="auto">
              <a:xfrm>
                <a:off x="971601" y="3538080"/>
                <a:ext cx="1080119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  <a:ea typeface="Arial Narrow" charset="0"/>
                    <a:cs typeface="Arial Narrow" charset="0"/>
                  </a:rPr>
                  <a:t>Application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Arial Narrow" charset="0"/>
                  <a:cs typeface="Arial Narrow" charset="0"/>
                </a:endParaRPr>
              </a:p>
            </p:txBody>
          </p:sp>
        </p:grpSp>
        <p:grpSp>
          <p:nvGrpSpPr>
            <p:cNvPr id="163" name="Group 6">
              <a:extLst>
                <a:ext uri="{FF2B5EF4-FFF2-40B4-BE49-F238E27FC236}">
                  <a16:creationId xmlns:a16="http://schemas.microsoft.com/office/drawing/2014/main" id="{2E1BDE79-5714-7942-A59A-A464ED2E3B22}"/>
                </a:ext>
              </a:extLst>
            </p:cNvPr>
            <p:cNvGrpSpPr/>
            <p:nvPr/>
          </p:nvGrpSpPr>
          <p:grpSpPr>
            <a:xfrm>
              <a:off x="2365628" y="4672659"/>
              <a:ext cx="744612" cy="590335"/>
              <a:chOff x="2252213" y="5581908"/>
              <a:chExt cx="1086386" cy="590335"/>
            </a:xfrm>
          </p:grpSpPr>
          <p:sp>
            <p:nvSpPr>
              <p:cNvPr id="269" name="Rectangle 31">
                <a:extLst>
                  <a:ext uri="{FF2B5EF4-FFF2-40B4-BE49-F238E27FC236}">
                    <a16:creationId xmlns:a16="http://schemas.microsoft.com/office/drawing/2014/main" id="{1DB5F026-2DEF-FE43-860F-336518B8C604}"/>
                  </a:ext>
                </a:extLst>
              </p:cNvPr>
              <p:cNvSpPr/>
              <p:nvPr/>
            </p:nvSpPr>
            <p:spPr bwMode="auto">
              <a:xfrm>
                <a:off x="2252213" y="5581908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DL</a:t>
                </a:r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EEB5E6F-38C0-BC48-8680-AED2DBD52580}"/>
                  </a:ext>
                </a:extLst>
              </p:cNvPr>
              <p:cNvSpPr/>
              <p:nvPr/>
            </p:nvSpPr>
            <p:spPr bwMode="auto">
              <a:xfrm>
                <a:off x="2252213" y="5877076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BB2D14CF-EB84-EE4E-A87D-63F910544FCD}"/>
                  </a:ext>
                </a:extLst>
              </p:cNvPr>
              <p:cNvSpPr/>
              <p:nvPr/>
            </p:nvSpPr>
            <p:spPr bwMode="auto">
              <a:xfrm>
                <a:off x="2796516" y="5586416"/>
                <a:ext cx="542083" cy="292608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DL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3F749C54-BD6F-4740-AC70-0026762086D1}"/>
                  </a:ext>
                </a:extLst>
              </p:cNvPr>
              <p:cNvSpPr/>
              <p:nvPr/>
            </p:nvSpPr>
            <p:spPr bwMode="auto">
              <a:xfrm>
                <a:off x="2796514" y="5875018"/>
                <a:ext cx="542085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73" name="Isosceles Triangle 33">
                <a:extLst>
                  <a:ext uri="{FF2B5EF4-FFF2-40B4-BE49-F238E27FC236}">
                    <a16:creationId xmlns:a16="http://schemas.microsoft.com/office/drawing/2014/main" id="{2A705286-115F-4E48-9453-E41293E47EC9}"/>
                  </a:ext>
                </a:extLst>
              </p:cNvPr>
              <p:cNvSpPr/>
              <p:nvPr/>
            </p:nvSpPr>
            <p:spPr bwMode="auto">
              <a:xfrm flipV="1">
                <a:off x="2252213" y="5588405"/>
                <a:ext cx="1086386" cy="71123"/>
              </a:xfrm>
              <a:prstGeom prst="triangle">
                <a:avLst>
                  <a:gd name="adj" fmla="val 49569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64" name="Group 231">
              <a:extLst>
                <a:ext uri="{FF2B5EF4-FFF2-40B4-BE49-F238E27FC236}">
                  <a16:creationId xmlns:a16="http://schemas.microsoft.com/office/drawing/2014/main" id="{A7F46532-FC10-F145-BCA4-EBDD75B53E84}"/>
                </a:ext>
              </a:extLst>
            </p:cNvPr>
            <p:cNvGrpSpPr/>
            <p:nvPr/>
          </p:nvGrpSpPr>
          <p:grpSpPr>
            <a:xfrm>
              <a:off x="7645561" y="3808001"/>
              <a:ext cx="708533" cy="1452934"/>
              <a:chOff x="971599" y="3539962"/>
              <a:chExt cx="1080121" cy="1329198"/>
            </a:xfrm>
          </p:grpSpPr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93F5CAA4-9C43-4E48-A0DD-1D4725E75FBA}"/>
                  </a:ext>
                </a:extLst>
              </p:cNvPr>
              <p:cNvSpPr/>
              <p:nvPr/>
            </p:nvSpPr>
            <p:spPr bwMode="auto">
              <a:xfrm>
                <a:off x="971599" y="4329100"/>
                <a:ext cx="1080121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Data Link</a:t>
                </a:r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E44AE518-CB1B-D948-81D3-3D5F2D9D66A1}"/>
                  </a:ext>
                </a:extLst>
              </p:cNvPr>
              <p:cNvSpPr/>
              <p:nvPr/>
            </p:nvSpPr>
            <p:spPr bwMode="auto">
              <a:xfrm>
                <a:off x="971600" y="459913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Physical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13294ACC-47CC-5849-99D7-70D04A2A5B77}"/>
                  </a:ext>
                </a:extLst>
              </p:cNvPr>
              <p:cNvSpPr/>
              <p:nvPr/>
            </p:nvSpPr>
            <p:spPr bwMode="auto">
              <a:xfrm>
                <a:off x="971600" y="405907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Network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214DE262-9A37-644F-A6EC-256B12D9DB9B}"/>
                  </a:ext>
                </a:extLst>
              </p:cNvPr>
              <p:cNvSpPr/>
              <p:nvPr/>
            </p:nvSpPr>
            <p:spPr bwMode="auto">
              <a:xfrm>
                <a:off x="971600" y="3789040"/>
                <a:ext cx="1080120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Transport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73AA2AC5-E527-1A4F-91D0-B9CA50C65D09}"/>
                  </a:ext>
                </a:extLst>
              </p:cNvPr>
              <p:cNvSpPr/>
              <p:nvPr/>
            </p:nvSpPr>
            <p:spPr bwMode="auto">
              <a:xfrm>
                <a:off x="971601" y="3539962"/>
                <a:ext cx="1080119" cy="27003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  <a:ea typeface="Arial Narrow" charset="0"/>
                    <a:cs typeface="Arial Narrow" charset="0"/>
                  </a:rPr>
                  <a:t>Application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Arial Narrow" charset="0"/>
                  <a:cs typeface="Arial Narrow" charset="0"/>
                </a:endParaRPr>
              </a:p>
            </p:txBody>
          </p: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9BF9CD8-11EF-8F43-932A-F194C5DAA5A3}"/>
                </a:ext>
              </a:extLst>
            </p:cNvPr>
            <p:cNvSpPr/>
            <p:nvPr/>
          </p:nvSpPr>
          <p:spPr bwMode="auto">
            <a:xfrm>
              <a:off x="6366504" y="4375435"/>
              <a:ext cx="553982" cy="31199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Network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0C973C80-92C7-1649-885D-902FDACB1D4A}"/>
                </a:ext>
              </a:extLst>
            </p:cNvPr>
            <p:cNvSpPr/>
            <p:nvPr/>
          </p:nvSpPr>
          <p:spPr bwMode="auto">
            <a:xfrm>
              <a:off x="5829348" y="4375435"/>
              <a:ext cx="544304" cy="30887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Network</a:t>
              </a:r>
            </a:p>
          </p:txBody>
        </p:sp>
        <p:sp>
          <p:nvSpPr>
            <p:cNvPr id="167" name="Isosceles Triangle 16">
              <a:extLst>
                <a:ext uri="{FF2B5EF4-FFF2-40B4-BE49-F238E27FC236}">
                  <a16:creationId xmlns:a16="http://schemas.microsoft.com/office/drawing/2014/main" id="{6B68267C-B0E4-1745-B714-FEC95E337061}"/>
                </a:ext>
              </a:extLst>
            </p:cNvPr>
            <p:cNvSpPr/>
            <p:nvPr/>
          </p:nvSpPr>
          <p:spPr bwMode="auto">
            <a:xfrm flipV="1">
              <a:off x="5829348" y="4371115"/>
              <a:ext cx="1091137" cy="111178"/>
            </a:xfrm>
            <a:prstGeom prst="triangle">
              <a:avLst>
                <a:gd name="adj" fmla="val 49569"/>
              </a:avLst>
            </a:prstGeom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D7FDF9D-244F-8846-9F09-F5A9B05A3C98}"/>
                </a:ext>
              </a:extLst>
            </p:cNvPr>
            <p:cNvSpPr/>
            <p:nvPr/>
          </p:nvSpPr>
          <p:spPr bwMode="auto">
            <a:xfrm>
              <a:off x="4820430" y="5265056"/>
              <a:ext cx="1539056" cy="900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66BC455-E522-A442-BFD8-D246960C1B56}"/>
                </a:ext>
              </a:extLst>
            </p:cNvPr>
            <p:cNvSpPr/>
            <p:nvPr/>
          </p:nvSpPr>
          <p:spPr bwMode="auto">
            <a:xfrm>
              <a:off x="6415994" y="5265052"/>
              <a:ext cx="1930051" cy="888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A8B745E-7D1A-0044-BCFA-D4D8F4EF5BA5}"/>
                </a:ext>
              </a:extLst>
            </p:cNvPr>
            <p:cNvSpPr/>
            <p:nvPr/>
          </p:nvSpPr>
          <p:spPr bwMode="auto">
            <a:xfrm>
              <a:off x="5834099" y="4684314"/>
              <a:ext cx="544303" cy="28873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Data Link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2E59BAF1-A431-334C-ABE3-62B240A63CBC}"/>
                </a:ext>
              </a:extLst>
            </p:cNvPr>
            <p:cNvSpPr/>
            <p:nvPr/>
          </p:nvSpPr>
          <p:spPr bwMode="auto">
            <a:xfrm>
              <a:off x="5834099" y="4973052"/>
              <a:ext cx="544303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Arial Narrow" charset="0"/>
                  <a:ea typeface="Arial Narrow" charset="0"/>
                  <a:cs typeface="Arial Narrow" charset="0"/>
                </a:rPr>
                <a:t>Physical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0AE31D66-9E21-014A-A7BE-5540BDD3BD8C}"/>
                </a:ext>
              </a:extLst>
            </p:cNvPr>
            <p:cNvSpPr/>
            <p:nvPr/>
          </p:nvSpPr>
          <p:spPr bwMode="auto">
            <a:xfrm>
              <a:off x="6378403" y="4684315"/>
              <a:ext cx="542082" cy="2823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charset="0"/>
                  <a:ea typeface="Arial Narrow" charset="0"/>
                  <a:cs typeface="Arial Narrow" charset="0"/>
                </a:rPr>
                <a:t>Data Link</a:t>
              </a: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9E370E1-A93F-1048-94CF-EBCE14C69998}"/>
                </a:ext>
              </a:extLst>
            </p:cNvPr>
            <p:cNvSpPr/>
            <p:nvPr/>
          </p:nvSpPr>
          <p:spPr bwMode="auto">
            <a:xfrm>
              <a:off x="6378400" y="4970994"/>
              <a:ext cx="542085" cy="295167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Arial Narrow" charset="0"/>
                  <a:ea typeface="Arial Narrow" charset="0"/>
                  <a:cs typeface="Arial Narrow" charset="0"/>
                </a:rPr>
                <a:t>Physical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grpSp>
          <p:nvGrpSpPr>
            <p:cNvPr id="182" name="Group 176">
              <a:extLst>
                <a:ext uri="{FF2B5EF4-FFF2-40B4-BE49-F238E27FC236}">
                  <a16:creationId xmlns:a16="http://schemas.microsoft.com/office/drawing/2014/main" id="{8E3BA71B-0B06-1749-BD0D-B0E54B8440E0}"/>
                </a:ext>
              </a:extLst>
            </p:cNvPr>
            <p:cNvGrpSpPr/>
            <p:nvPr/>
          </p:nvGrpSpPr>
          <p:grpSpPr>
            <a:xfrm>
              <a:off x="3425275" y="4674721"/>
              <a:ext cx="744612" cy="590335"/>
              <a:chOff x="2252213" y="5581908"/>
              <a:chExt cx="1086386" cy="590335"/>
            </a:xfrm>
          </p:grpSpPr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51EFED8D-2DC9-524A-8F39-EA78A29E8906}"/>
                  </a:ext>
                </a:extLst>
              </p:cNvPr>
              <p:cNvSpPr/>
              <p:nvPr/>
            </p:nvSpPr>
            <p:spPr bwMode="auto">
              <a:xfrm>
                <a:off x="2252213" y="5581908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DL</a:t>
                </a:r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93A49034-31C4-D645-A208-E275D0D44076}"/>
                  </a:ext>
                </a:extLst>
              </p:cNvPr>
              <p:cNvSpPr/>
              <p:nvPr/>
            </p:nvSpPr>
            <p:spPr bwMode="auto">
              <a:xfrm>
                <a:off x="2252213" y="5877076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94C051EB-96AA-AF4A-8458-E433E855442E}"/>
                  </a:ext>
                </a:extLst>
              </p:cNvPr>
              <p:cNvSpPr/>
              <p:nvPr/>
            </p:nvSpPr>
            <p:spPr bwMode="auto">
              <a:xfrm>
                <a:off x="2796516" y="5582556"/>
                <a:ext cx="542083" cy="29290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DL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FD14F8AA-2BAF-B043-96C2-86599DA90A84}"/>
                  </a:ext>
                </a:extLst>
              </p:cNvPr>
              <p:cNvSpPr/>
              <p:nvPr/>
            </p:nvSpPr>
            <p:spPr bwMode="auto">
              <a:xfrm>
                <a:off x="2796514" y="5875018"/>
                <a:ext cx="542085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63" name="Isosceles Triangle 90">
                <a:extLst>
                  <a:ext uri="{FF2B5EF4-FFF2-40B4-BE49-F238E27FC236}">
                    <a16:creationId xmlns:a16="http://schemas.microsoft.com/office/drawing/2014/main" id="{E27F818C-F0F1-FB4C-981C-D8D258DE5AAE}"/>
                  </a:ext>
                </a:extLst>
              </p:cNvPr>
              <p:cNvSpPr/>
              <p:nvPr/>
            </p:nvSpPr>
            <p:spPr bwMode="auto">
              <a:xfrm flipV="1">
                <a:off x="2252213" y="5588405"/>
                <a:ext cx="1086386" cy="71123"/>
              </a:xfrm>
              <a:prstGeom prst="triangle">
                <a:avLst>
                  <a:gd name="adj" fmla="val 49569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FCC560BE-E4A5-7A42-97CE-B01CB8AB30A7}"/>
                </a:ext>
              </a:extLst>
            </p:cNvPr>
            <p:cNvGrpSpPr/>
            <p:nvPr/>
          </p:nvGrpSpPr>
          <p:grpSpPr>
            <a:xfrm>
              <a:off x="4415385" y="4674721"/>
              <a:ext cx="744612" cy="590335"/>
              <a:chOff x="2252213" y="5581908"/>
              <a:chExt cx="1086386" cy="590335"/>
            </a:xfrm>
          </p:grpSpPr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73111EDE-3850-0740-AB8D-013BD50B88EE}"/>
                  </a:ext>
                </a:extLst>
              </p:cNvPr>
              <p:cNvSpPr/>
              <p:nvPr/>
            </p:nvSpPr>
            <p:spPr bwMode="auto">
              <a:xfrm>
                <a:off x="2252213" y="5581908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DL</a:t>
                </a:r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672B7E78-4E7F-8846-8F42-D186BB5FEA11}"/>
                  </a:ext>
                </a:extLst>
              </p:cNvPr>
              <p:cNvSpPr/>
              <p:nvPr/>
            </p:nvSpPr>
            <p:spPr bwMode="auto">
              <a:xfrm>
                <a:off x="2252213" y="5877076"/>
                <a:ext cx="544303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48B72171-FBC5-AE46-9303-3454B275B0F6}"/>
                  </a:ext>
                </a:extLst>
              </p:cNvPr>
              <p:cNvSpPr/>
              <p:nvPr/>
            </p:nvSpPr>
            <p:spPr bwMode="auto">
              <a:xfrm>
                <a:off x="2796516" y="5583403"/>
                <a:ext cx="542083" cy="292906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DL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72EED57C-5BF2-974D-9DB5-A1A133DC6DBF}"/>
                  </a:ext>
                </a:extLst>
              </p:cNvPr>
              <p:cNvSpPr/>
              <p:nvPr/>
            </p:nvSpPr>
            <p:spPr bwMode="auto">
              <a:xfrm>
                <a:off x="2796514" y="5875018"/>
                <a:ext cx="542085" cy="29516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latin typeface="+mn-lt"/>
                  </a:rPr>
                  <a:t>Phy</a:t>
                </a: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258" name="Isosceles Triangle 85">
                <a:extLst>
                  <a:ext uri="{FF2B5EF4-FFF2-40B4-BE49-F238E27FC236}">
                    <a16:creationId xmlns:a16="http://schemas.microsoft.com/office/drawing/2014/main" id="{E932505B-12F9-024A-B623-DF25DD08414C}"/>
                  </a:ext>
                </a:extLst>
              </p:cNvPr>
              <p:cNvSpPr/>
              <p:nvPr/>
            </p:nvSpPr>
            <p:spPr bwMode="auto">
              <a:xfrm flipV="1">
                <a:off x="2252213" y="5588405"/>
                <a:ext cx="1086386" cy="71123"/>
              </a:xfrm>
              <a:prstGeom prst="triangle">
                <a:avLst>
                  <a:gd name="adj" fmla="val 49569"/>
                </a:avLst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95A519C9-C861-1440-82DA-BE2FBB7A9871}"/>
                </a:ext>
              </a:extLst>
            </p:cNvPr>
            <p:cNvSpPr/>
            <p:nvPr/>
          </p:nvSpPr>
          <p:spPr bwMode="auto">
            <a:xfrm>
              <a:off x="3830321" y="5265056"/>
              <a:ext cx="945104" cy="9001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700" dirty="0">
                  <a:latin typeface="+mn-lt"/>
                </a:rPr>
                <a:t>Medium</a:t>
              </a:r>
              <a:endParaRPr kumimoji="0" 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7" name="Text Box 82">
              <a:extLst>
                <a:ext uri="{FF2B5EF4-FFF2-40B4-BE49-F238E27FC236}">
                  <a16:creationId xmlns:a16="http://schemas.microsoft.com/office/drawing/2014/main" id="{2C218F71-5368-FE4E-8653-C4E1CB73D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3489" y="5415351"/>
              <a:ext cx="593111" cy="153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hr-HR" sz="1050" i="1" dirty="0">
                  <a:latin typeface="+mn-lt"/>
                  <a:cs typeface="Arial" pitchFamily="34" charset="0"/>
                </a:rPr>
                <a:t>Backhaul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AF90FE15-F995-AF4D-96FD-AF7FED1416C1}"/>
                </a:ext>
              </a:extLst>
            </p:cNvPr>
            <p:cNvSpPr/>
            <p:nvPr/>
          </p:nvSpPr>
          <p:spPr bwMode="auto">
            <a:xfrm>
              <a:off x="2291696" y="4669061"/>
              <a:ext cx="887104" cy="741528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2" name="Text Box 82">
              <a:extLst>
                <a:ext uri="{FF2B5EF4-FFF2-40B4-BE49-F238E27FC236}">
                  <a16:creationId xmlns:a16="http://schemas.microsoft.com/office/drawing/2014/main" id="{0B6182CD-4B62-7F42-9033-35747AB66F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7612" y="5435823"/>
              <a:ext cx="718145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sz="1050" i="1" dirty="0" err="1">
                  <a:latin typeface="+mn-lt"/>
                  <a:cs typeface="Arial" pitchFamily="34" charset="0"/>
                </a:rPr>
                <a:t>Node</a:t>
              </a:r>
              <a:r>
                <a:rPr lang="de-DE" sz="1050" i="1" dirty="0">
                  <a:latin typeface="+mn-lt"/>
                  <a:cs typeface="Arial" pitchFamily="34" charset="0"/>
                </a:rPr>
                <a:t> </a:t>
              </a:r>
              <a:r>
                <a:rPr lang="de-DE" sz="1050" i="1" dirty="0" err="1">
                  <a:latin typeface="+mn-lt"/>
                  <a:cs typeface="Arial" pitchFamily="34" charset="0"/>
                </a:rPr>
                <a:t>of</a:t>
              </a:r>
              <a:br>
                <a:rPr lang="de-DE" sz="1050" i="1" dirty="0">
                  <a:latin typeface="+mn-lt"/>
                  <a:cs typeface="Arial" pitchFamily="34" charset="0"/>
                </a:rPr>
              </a:br>
              <a:r>
                <a:rPr lang="de-DE" sz="1050" i="1" dirty="0" err="1">
                  <a:latin typeface="+mn-lt"/>
                  <a:cs typeface="Arial" pitchFamily="34" charset="0"/>
                </a:rPr>
                <a:t>Attachment</a:t>
              </a:r>
              <a:r>
                <a:rPr lang="hr-HR" sz="1050" i="1" dirty="0">
                  <a:latin typeface="+mn-lt"/>
                  <a:cs typeface="Arial" pitchFamily="34" charset="0"/>
                </a:rPr>
                <a:t>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77EF306F-DE90-0643-A8A7-DDCCB29810F5}"/>
                </a:ext>
              </a:extLst>
            </p:cNvPr>
            <p:cNvSpPr/>
            <p:nvPr/>
          </p:nvSpPr>
          <p:spPr bwMode="auto">
            <a:xfrm>
              <a:off x="816600" y="4673824"/>
              <a:ext cx="762000" cy="741528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4" name="Text Box 82">
              <a:extLst>
                <a:ext uri="{FF2B5EF4-FFF2-40B4-BE49-F238E27FC236}">
                  <a16:creationId xmlns:a16="http://schemas.microsoft.com/office/drawing/2014/main" id="{2CB9753D-8682-B142-83FD-5656F037D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327" y="5435823"/>
              <a:ext cx="561051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sz="1050" i="1" dirty="0">
                  <a:latin typeface="+mn-lt"/>
                  <a:cs typeface="Arial" pitchFamily="34" charset="0"/>
                </a:rPr>
                <a:t>Terminal</a:t>
              </a:r>
              <a:br>
                <a:rPr lang="de-DE" sz="1050" i="1" dirty="0">
                  <a:latin typeface="+mn-lt"/>
                  <a:cs typeface="Arial" pitchFamily="34" charset="0"/>
                </a:rPr>
              </a:br>
              <a:r>
                <a:rPr lang="de-DE" sz="1050" i="1" dirty="0">
                  <a:latin typeface="+mn-lt"/>
                  <a:cs typeface="Arial" pitchFamily="34" charset="0"/>
                </a:rPr>
                <a:t>Interface</a:t>
              </a:r>
              <a:r>
                <a:rPr lang="hr-HR" sz="1050" i="1" dirty="0">
                  <a:latin typeface="+mn-lt"/>
                  <a:cs typeface="Arial" pitchFamily="34" charset="0"/>
                </a:rPr>
                <a:t>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5" name="Text Box 82">
              <a:extLst>
                <a:ext uri="{FF2B5EF4-FFF2-40B4-BE49-F238E27FC236}">
                  <a16:creationId xmlns:a16="http://schemas.microsoft.com/office/drawing/2014/main" id="{76156920-63BF-2D47-AB67-5B917DAE0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8787" y="5435823"/>
              <a:ext cx="876843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de-DE" sz="1050" i="1" dirty="0">
                  <a:latin typeface="+mn-lt"/>
                  <a:cs typeface="Arial" pitchFamily="34" charset="0"/>
                </a:rPr>
                <a:t>Access Router</a:t>
              </a:r>
              <a:br>
                <a:rPr lang="de-DE" sz="1050" i="1" dirty="0">
                  <a:latin typeface="+mn-lt"/>
                  <a:cs typeface="Arial" pitchFamily="34" charset="0"/>
                </a:rPr>
              </a:br>
              <a:r>
                <a:rPr lang="de-DE" sz="1050" i="1" dirty="0">
                  <a:latin typeface="+mn-lt"/>
                  <a:cs typeface="Arial" pitchFamily="34" charset="0"/>
                </a:rPr>
                <a:t>Interface</a:t>
              </a:r>
              <a:r>
                <a:rPr lang="hr-HR" sz="1050" i="1" dirty="0">
                  <a:latin typeface="+mn-lt"/>
                  <a:cs typeface="Arial" pitchFamily="34" charset="0"/>
                </a:rPr>
                <a:t> </a:t>
              </a:r>
              <a:endParaRPr lang="en-US" sz="1050" i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23BC77C5-5F47-1348-B8C5-39E6EB2CC75A}"/>
                </a:ext>
              </a:extLst>
            </p:cNvPr>
            <p:cNvSpPr/>
            <p:nvPr/>
          </p:nvSpPr>
          <p:spPr bwMode="auto">
            <a:xfrm>
              <a:off x="5762926" y="4687471"/>
              <a:ext cx="609600" cy="727880"/>
            </a:xfrm>
            <a:prstGeom prst="roundRect">
              <a:avLst>
                <a:gd name="adj" fmla="val 10396"/>
              </a:avLst>
            </a:prstGeom>
            <a:noFill/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197" name="Text Box 82">
              <a:extLst>
                <a:ext uri="{FF2B5EF4-FFF2-40B4-BE49-F238E27FC236}">
                  <a16:creationId xmlns:a16="http://schemas.microsoft.com/office/drawing/2014/main" id="{7F4B0A38-A842-E44C-BB87-BAB06DC3F3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225" y="5617255"/>
              <a:ext cx="1534074" cy="16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de-DE" sz="1100" b="1" i="1" dirty="0" err="1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Scope</a:t>
              </a:r>
              <a:r>
                <a:rPr lang="de-DE" sz="1100" b="1" i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1100" b="1" i="1" dirty="0" err="1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of</a:t>
              </a:r>
              <a:r>
                <a:rPr lang="de-DE" sz="1100" b="1" i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  <a:r>
                <a:rPr lang="de-DE" sz="1100" b="1" i="1" dirty="0" err="1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specification</a:t>
              </a:r>
              <a:r>
                <a:rPr lang="hr-HR" sz="1100" b="1" i="1" dirty="0">
                  <a:solidFill>
                    <a:schemeClr val="accent1"/>
                  </a:solidFill>
                  <a:latin typeface="+mn-lt"/>
                  <a:cs typeface="Arial" pitchFamily="34" charset="0"/>
                </a:rPr>
                <a:t> </a:t>
              </a:r>
              <a:endParaRPr lang="en-US" sz="1100" b="1" i="1" dirty="0">
                <a:solidFill>
                  <a:schemeClr val="accent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0175EBC-5FB3-734D-A1A4-B87ECECA36EF}"/>
              </a:ext>
            </a:extLst>
          </p:cNvPr>
          <p:cNvGrpSpPr/>
          <p:nvPr/>
        </p:nvGrpSpPr>
        <p:grpSpPr>
          <a:xfrm>
            <a:off x="792000" y="1314000"/>
            <a:ext cx="7787825" cy="1481012"/>
            <a:chOff x="724975" y="1603458"/>
            <a:chExt cx="7787825" cy="1481012"/>
          </a:xfrm>
        </p:grpSpPr>
        <p:sp>
          <p:nvSpPr>
            <p:cNvPr id="157" name="AutoShape 13">
              <a:extLst>
                <a:ext uri="{FF2B5EF4-FFF2-40B4-BE49-F238E27FC236}">
                  <a16:creationId xmlns:a16="http://schemas.microsoft.com/office/drawing/2014/main" id="{A63BCC8B-0DB4-C042-B9A1-2995295AE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400" y="1691435"/>
              <a:ext cx="1219200" cy="618134"/>
            </a:xfrm>
            <a:prstGeom prst="flowChartAlternateProcess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318600A8-E9DB-754A-B644-767BA7850A9D}"/>
                </a:ext>
              </a:extLst>
            </p:cNvPr>
            <p:cNvSpPr/>
            <p:nvPr/>
          </p:nvSpPr>
          <p:spPr bwMode="auto">
            <a:xfrm>
              <a:off x="2227811" y="2057240"/>
              <a:ext cx="2895653" cy="788515"/>
            </a:xfrm>
            <a:prstGeom prst="roundRect">
              <a:avLst>
                <a:gd name="adj" fmla="val 12403"/>
              </a:avLst>
            </a:prstGeom>
            <a:solidFill>
              <a:srgbClr val="A7E8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0E85A1E1-7085-3141-BA31-A1B49C75DBBB}"/>
                </a:ext>
              </a:extLst>
            </p:cNvPr>
            <p:cNvSpPr/>
            <p:nvPr/>
          </p:nvSpPr>
          <p:spPr bwMode="auto">
            <a:xfrm>
              <a:off x="7446000" y="1767635"/>
              <a:ext cx="1066800" cy="1075335"/>
            </a:xfrm>
            <a:prstGeom prst="roundRect">
              <a:avLst>
                <a:gd name="adj" fmla="val 1240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5" name="AutoShape 13">
              <a:extLst>
                <a:ext uri="{FF2B5EF4-FFF2-40B4-BE49-F238E27FC236}">
                  <a16:creationId xmlns:a16="http://schemas.microsoft.com/office/drawing/2014/main" id="{2DB1D74F-7A78-614E-AE22-68006EA2BF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400" y="2377235"/>
              <a:ext cx="1219200" cy="465735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6" name="Freeform 14">
              <a:extLst>
                <a:ext uri="{FF2B5EF4-FFF2-40B4-BE49-F238E27FC236}">
                  <a16:creationId xmlns:a16="http://schemas.microsoft.com/office/drawing/2014/main" id="{27FB049B-6E15-1146-A601-5B75A2C0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9753" y="2125778"/>
              <a:ext cx="560632" cy="1479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"/>
                </a:cxn>
                <a:cxn ang="0">
                  <a:pos x="499" y="90"/>
                </a:cxn>
                <a:cxn ang="0">
                  <a:pos x="499" y="0"/>
                </a:cxn>
              </a:cxnLst>
              <a:rect l="0" t="0" r="r" b="b"/>
              <a:pathLst>
                <a:path w="499" h="90">
                  <a:moveTo>
                    <a:pt x="0" y="0"/>
                  </a:moveTo>
                  <a:lnTo>
                    <a:pt x="0" y="90"/>
                  </a:lnTo>
                  <a:lnTo>
                    <a:pt x="499" y="90"/>
                  </a:lnTo>
                  <a:lnTo>
                    <a:pt x="49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77" name="AutoShape 22">
              <a:extLst>
                <a:ext uri="{FF2B5EF4-FFF2-40B4-BE49-F238E27FC236}">
                  <a16:creationId xmlns:a16="http://schemas.microsoft.com/office/drawing/2014/main" id="{151DA58F-C3F6-D14E-8E55-AEAE98DE8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6276" y="2045139"/>
              <a:ext cx="360362" cy="197779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 dirty="0">
                <a:latin typeface="+mn-lt"/>
                <a:ea typeface="ＭＳ Ｐゴシック" pitchFamily="34" charset="-128"/>
              </a:endParaRPr>
            </a:p>
          </p:txBody>
        </p:sp>
        <p:sp>
          <p:nvSpPr>
            <p:cNvPr id="178" name="Text Box 82">
              <a:extLst>
                <a:ext uri="{FF2B5EF4-FFF2-40B4-BE49-F238E27FC236}">
                  <a16:creationId xmlns:a16="http://schemas.microsoft.com/office/drawing/2014/main" id="{DE0929D5-2CB6-224F-A9A2-86DCB14F6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5860" y="2057240"/>
              <a:ext cx="1335302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hr-HR" sz="1400" dirty="0">
                  <a:latin typeface="+mn-lt"/>
                  <a:cs typeface="Arial" pitchFamily="34" charset="0"/>
                </a:rPr>
                <a:t>Access</a:t>
              </a:r>
              <a:r>
                <a:rPr lang="en-US" sz="1400" dirty="0">
                  <a:latin typeface="+mn-lt"/>
                  <a:cs typeface="Arial" pitchFamily="34" charset="0"/>
                </a:rPr>
                <a:t> Network</a:t>
              </a:r>
              <a:r>
                <a:rPr lang="hr-HR" sz="1400" dirty="0">
                  <a:latin typeface="+mn-lt"/>
                  <a:cs typeface="Arial" pitchFamily="34" charset="0"/>
                </a:rPr>
                <a:t> </a:t>
              </a:r>
              <a:endParaRPr lang="en-US" sz="1400" dirty="0">
                <a:latin typeface="+mn-lt"/>
                <a:cs typeface="Arial" pitchFamily="34" charset="0"/>
              </a:endParaRPr>
            </a:p>
          </p:txBody>
        </p:sp>
        <p:pic>
          <p:nvPicPr>
            <p:cNvPr id="179" name="Picture 372" descr="switch">
              <a:extLst>
                <a:ext uri="{FF2B5EF4-FFF2-40B4-BE49-F238E27FC236}">
                  <a16:creationId xmlns:a16="http://schemas.microsoft.com/office/drawing/2014/main" id="{2A181725-4E65-9048-B0D9-878877E3C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3560290" y="2529635"/>
              <a:ext cx="503237" cy="183852"/>
            </a:xfrm>
            <a:prstGeom prst="rect">
              <a:avLst/>
            </a:prstGeom>
            <a:noFill/>
          </p:spPr>
        </p:pic>
        <p:sp>
          <p:nvSpPr>
            <p:cNvPr id="180" name="Text Box 82">
              <a:extLst>
                <a:ext uri="{FF2B5EF4-FFF2-40B4-BE49-F238E27FC236}">
                  <a16:creationId xmlns:a16="http://schemas.microsoft.com/office/drawing/2014/main" id="{2C0E73EB-43C5-B549-BA3B-E3AE3B46BE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1679" y="2388195"/>
              <a:ext cx="1165384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Access Router</a:t>
              </a:r>
            </a:p>
          </p:txBody>
        </p:sp>
        <p:sp>
          <p:nvSpPr>
            <p:cNvPr id="181" name="Text Box 82">
              <a:extLst>
                <a:ext uri="{FF2B5EF4-FFF2-40B4-BE49-F238E27FC236}">
                  <a16:creationId xmlns:a16="http://schemas.microsoft.com/office/drawing/2014/main" id="{FA0B9656-778C-174A-89D5-532A8A2CF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27544" y="1815492"/>
              <a:ext cx="894476" cy="409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Information</a:t>
              </a:r>
              <a:br>
                <a:rPr lang="en-US" sz="1400" dirty="0">
                  <a:latin typeface="+mn-lt"/>
                  <a:cs typeface="Arial" pitchFamily="34" charset="0"/>
                </a:rPr>
              </a:br>
              <a:r>
                <a:rPr lang="en-US" sz="1400" dirty="0">
                  <a:latin typeface="+mn-lt"/>
                  <a:cs typeface="Arial" pitchFamily="34" charset="0"/>
                </a:rPr>
                <a:t>Server</a:t>
              </a:r>
            </a:p>
          </p:txBody>
        </p:sp>
        <p:pic>
          <p:nvPicPr>
            <p:cNvPr id="185" name="Picture 372" descr="switch">
              <a:extLst>
                <a:ext uri="{FF2B5EF4-FFF2-40B4-BE49-F238E27FC236}">
                  <a16:creationId xmlns:a16="http://schemas.microsoft.com/office/drawing/2014/main" id="{8B24AC8A-67BA-5C40-A36B-D1D3B75B21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4460390" y="2578676"/>
              <a:ext cx="503237" cy="197662"/>
            </a:xfrm>
            <a:prstGeom prst="rect">
              <a:avLst/>
            </a:prstGeom>
            <a:noFill/>
          </p:spPr>
        </p:pic>
        <p:sp>
          <p:nvSpPr>
            <p:cNvPr id="186" name="Line 19">
              <a:extLst>
                <a:ext uri="{FF2B5EF4-FFF2-40B4-BE49-F238E27FC236}">
                  <a16:creationId xmlns:a16="http://schemas.microsoft.com/office/drawing/2014/main" id="{09569CD0-03DB-E54A-9F80-A0F49C7302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021762" y="2615360"/>
              <a:ext cx="443388" cy="802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89" name="Text Box 82">
              <a:extLst>
                <a:ext uri="{FF2B5EF4-FFF2-40B4-BE49-F238E27FC236}">
                  <a16:creationId xmlns:a16="http://schemas.microsoft.com/office/drawing/2014/main" id="{0CDEE980-4D30-D54C-96DF-FEA46F3E8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3116" y="1708096"/>
              <a:ext cx="985847" cy="344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Subscription</a:t>
              </a:r>
              <a:br>
                <a:rPr lang="en-US" sz="1400" dirty="0">
                  <a:latin typeface="+mn-lt"/>
                  <a:cs typeface="Arial" pitchFamily="34" charset="0"/>
                </a:rPr>
              </a:br>
              <a:r>
                <a:rPr lang="en-US" sz="1400" dirty="0">
                  <a:latin typeface="+mn-lt"/>
                  <a:cs typeface="Arial" pitchFamily="34" charset="0"/>
                </a:rPr>
                <a:t>Service</a:t>
              </a:r>
            </a:p>
          </p:txBody>
        </p:sp>
        <p:grpSp>
          <p:nvGrpSpPr>
            <p:cNvPr id="198" name="Group 224">
              <a:extLst>
                <a:ext uri="{FF2B5EF4-FFF2-40B4-BE49-F238E27FC236}">
                  <a16:creationId xmlns:a16="http://schemas.microsoft.com/office/drawing/2014/main" id="{E8C9938E-4BDF-A046-86E0-5D74AF6CE568}"/>
                </a:ext>
              </a:extLst>
            </p:cNvPr>
            <p:cNvGrpSpPr/>
            <p:nvPr/>
          </p:nvGrpSpPr>
          <p:grpSpPr>
            <a:xfrm>
              <a:off x="6513494" y="1920035"/>
              <a:ext cx="228600" cy="306387"/>
              <a:chOff x="7391400" y="2743200"/>
              <a:chExt cx="1031875" cy="1144587"/>
            </a:xfrm>
          </p:grpSpPr>
          <p:sp>
            <p:nvSpPr>
              <p:cNvPr id="243" name="Freeform 110">
                <a:extLst>
                  <a:ext uri="{FF2B5EF4-FFF2-40B4-BE49-F238E27FC236}">
                    <a16:creationId xmlns:a16="http://schemas.microsoft.com/office/drawing/2014/main" id="{CDB66704-0287-D444-8081-79DDA70E4E5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64265" y="2743200"/>
                <a:ext cx="159010" cy="1144587"/>
              </a:xfrm>
              <a:custGeom>
                <a:avLst/>
                <a:gdLst/>
                <a:ahLst/>
                <a:cxnLst>
                  <a:cxn ang="0">
                    <a:pos x="90" y="546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84" y="42"/>
                  </a:cxn>
                  <a:cxn ang="0">
                    <a:pos x="90" y="546"/>
                  </a:cxn>
                </a:cxnLst>
                <a:rect l="0" t="0" r="r" b="b"/>
                <a:pathLst>
                  <a:path w="90" h="546">
                    <a:moveTo>
                      <a:pt x="90" y="546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84" y="42"/>
                    </a:lnTo>
                    <a:lnTo>
                      <a:pt x="90" y="5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4" name="Rectangle 111">
                <a:extLst>
                  <a:ext uri="{FF2B5EF4-FFF2-40B4-BE49-F238E27FC236}">
                    <a16:creationId xmlns:a16="http://schemas.microsoft.com/office/drawing/2014/main" id="{11F23D85-AABC-D040-BC91-E8D359110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15082" y="2831457"/>
                <a:ext cx="862715" cy="10563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8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5" name="Oval 112">
                <a:extLst>
                  <a:ext uri="{FF2B5EF4-FFF2-40B4-BE49-F238E27FC236}">
                    <a16:creationId xmlns:a16="http://schemas.microsoft.com/office/drawing/2014/main" id="{4FD654A2-DD46-7843-BA6A-274B2D73F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25945" y="2969359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246" name="Group 113">
                <a:extLst>
                  <a:ext uri="{FF2B5EF4-FFF2-40B4-BE49-F238E27FC236}">
                    <a16:creationId xmlns:a16="http://schemas.microsoft.com/office/drawing/2014/main" id="{219A63CE-9EB9-6B4F-A652-8E08D9AB08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40261" y="3272744"/>
                <a:ext cx="514246" cy="300626"/>
                <a:chOff x="3216" y="2784"/>
                <a:chExt cx="192" cy="144"/>
              </a:xfrm>
            </p:grpSpPr>
            <p:sp>
              <p:nvSpPr>
                <p:cNvPr id="250" name="Line 114">
                  <a:extLst>
                    <a:ext uri="{FF2B5EF4-FFF2-40B4-BE49-F238E27FC236}">
                      <a16:creationId xmlns:a16="http://schemas.microsoft.com/office/drawing/2014/main" id="{84B27DD7-0FFF-1E4E-B9E7-ECFC8B532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78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1" name="Line 115">
                  <a:extLst>
                    <a:ext uri="{FF2B5EF4-FFF2-40B4-BE49-F238E27FC236}">
                      <a16:creationId xmlns:a16="http://schemas.microsoft.com/office/drawing/2014/main" id="{8DD0DEA7-8C76-0A40-9034-6B4286F05F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3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2" name="Line 116">
                  <a:extLst>
                    <a:ext uri="{FF2B5EF4-FFF2-40B4-BE49-F238E27FC236}">
                      <a16:creationId xmlns:a16="http://schemas.microsoft.com/office/drawing/2014/main" id="{2E43300E-D51A-F046-A320-731735A86B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8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53" name="Line 117">
                  <a:extLst>
                    <a:ext uri="{FF2B5EF4-FFF2-40B4-BE49-F238E27FC236}">
                      <a16:creationId xmlns:a16="http://schemas.microsoft.com/office/drawing/2014/main" id="{7836C40A-0020-1A49-9D20-B7070F663E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247" name="Freeform 118">
                <a:extLst>
                  <a:ext uri="{FF2B5EF4-FFF2-40B4-BE49-F238E27FC236}">
                    <a16:creationId xmlns:a16="http://schemas.microsoft.com/office/drawing/2014/main" id="{FC69930E-59DD-2147-8052-59F7D2FB9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2751474"/>
                <a:ext cx="1018342" cy="96531"/>
              </a:xfrm>
              <a:custGeom>
                <a:avLst/>
                <a:gdLst/>
                <a:ahLst/>
                <a:cxnLst>
                  <a:cxn ang="0">
                    <a:pos x="259" y="35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301" y="0"/>
                  </a:cxn>
                  <a:cxn ang="0">
                    <a:pos x="259" y="35"/>
                  </a:cxn>
                </a:cxnLst>
                <a:rect l="0" t="0" r="r" b="b"/>
                <a:pathLst>
                  <a:path w="301" h="35">
                    <a:moveTo>
                      <a:pt x="259" y="35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301" y="0"/>
                    </a:lnTo>
                    <a:lnTo>
                      <a:pt x="259" y="3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8" name="Oval 119">
                <a:extLst>
                  <a:ext uri="{FF2B5EF4-FFF2-40B4-BE49-F238E27FC236}">
                    <a16:creationId xmlns:a16="http://schemas.microsoft.com/office/drawing/2014/main" id="{B2A844B9-8E69-C94B-910A-398C98492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560560" y="2958327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49" name="Oval 120">
                <a:extLst>
                  <a:ext uri="{FF2B5EF4-FFF2-40B4-BE49-F238E27FC236}">
                    <a16:creationId xmlns:a16="http://schemas.microsoft.com/office/drawing/2014/main" id="{3C330B61-DE6F-EC46-A4AD-95B1C80055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43252" y="2958327"/>
                <a:ext cx="125178" cy="99289"/>
              </a:xfrm>
              <a:prstGeom prst="ellipse">
                <a:avLst/>
              </a:prstGeom>
              <a:solidFill>
                <a:srgbClr val="CCFF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199" name="Line 20">
              <a:extLst>
                <a:ext uri="{FF2B5EF4-FFF2-40B4-BE49-F238E27FC236}">
                  <a16:creationId xmlns:a16="http://schemas.microsoft.com/office/drawing/2014/main" id="{AB4D1C08-8431-894E-8BE8-DB5337344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6637" y="2676650"/>
              <a:ext cx="28351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pic>
          <p:nvPicPr>
            <p:cNvPr id="200" name="Picture 29">
              <a:extLst>
                <a:ext uri="{FF2B5EF4-FFF2-40B4-BE49-F238E27FC236}">
                  <a16:creationId xmlns:a16="http://schemas.microsoft.com/office/drawing/2014/main" id="{9936CBCF-DDE7-AD45-9047-BF8645FB9D4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grayscl/>
            </a:blip>
            <a:srcRect/>
            <a:stretch>
              <a:fillRect/>
            </a:stretch>
          </p:blipFill>
          <p:spPr bwMode="auto">
            <a:xfrm>
              <a:off x="6053298" y="2573579"/>
              <a:ext cx="478302" cy="2321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grpSp>
          <p:nvGrpSpPr>
            <p:cNvPr id="201" name="Group 211">
              <a:extLst>
                <a:ext uri="{FF2B5EF4-FFF2-40B4-BE49-F238E27FC236}">
                  <a16:creationId xmlns:a16="http://schemas.microsoft.com/office/drawing/2014/main" id="{FF9650C5-8CC6-A448-A837-7FC8694B1E74}"/>
                </a:ext>
              </a:extLst>
            </p:cNvPr>
            <p:cNvGrpSpPr/>
            <p:nvPr/>
          </p:nvGrpSpPr>
          <p:grpSpPr>
            <a:xfrm>
              <a:off x="7674600" y="2301035"/>
              <a:ext cx="304800" cy="458787"/>
              <a:chOff x="7391400" y="2743200"/>
              <a:chExt cx="1031875" cy="1144587"/>
            </a:xfrm>
          </p:grpSpPr>
          <p:sp>
            <p:nvSpPr>
              <p:cNvPr id="232" name="Freeform 110">
                <a:extLst>
                  <a:ext uri="{FF2B5EF4-FFF2-40B4-BE49-F238E27FC236}">
                    <a16:creationId xmlns:a16="http://schemas.microsoft.com/office/drawing/2014/main" id="{B25B8351-7A80-2141-9E1C-FC97A64715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64265" y="2743200"/>
                <a:ext cx="159010" cy="1144587"/>
              </a:xfrm>
              <a:custGeom>
                <a:avLst/>
                <a:gdLst/>
                <a:ahLst/>
                <a:cxnLst>
                  <a:cxn ang="0">
                    <a:pos x="90" y="546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84" y="42"/>
                  </a:cxn>
                  <a:cxn ang="0">
                    <a:pos x="90" y="546"/>
                  </a:cxn>
                </a:cxnLst>
                <a:rect l="0" t="0" r="r" b="b"/>
                <a:pathLst>
                  <a:path w="90" h="546">
                    <a:moveTo>
                      <a:pt x="90" y="546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84" y="42"/>
                    </a:lnTo>
                    <a:lnTo>
                      <a:pt x="90" y="5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3" name="Rectangle 111">
                <a:extLst>
                  <a:ext uri="{FF2B5EF4-FFF2-40B4-BE49-F238E27FC236}">
                    <a16:creationId xmlns:a16="http://schemas.microsoft.com/office/drawing/2014/main" id="{0DFCBDAD-155F-8047-9811-A2DC065FF8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15082" y="2831457"/>
                <a:ext cx="862715" cy="10563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8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4" name="Oval 112">
                <a:extLst>
                  <a:ext uri="{FF2B5EF4-FFF2-40B4-BE49-F238E27FC236}">
                    <a16:creationId xmlns:a16="http://schemas.microsoft.com/office/drawing/2014/main" id="{02DEC8C3-1531-B541-8448-41D3FFBC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25945" y="2969359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235" name="Group 113">
                <a:extLst>
                  <a:ext uri="{FF2B5EF4-FFF2-40B4-BE49-F238E27FC236}">
                    <a16:creationId xmlns:a16="http://schemas.microsoft.com/office/drawing/2014/main" id="{B02B14F5-2A7C-8F4B-8CBD-FDB3F1454C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40261" y="3272744"/>
                <a:ext cx="514246" cy="300626"/>
                <a:chOff x="3216" y="2784"/>
                <a:chExt cx="192" cy="144"/>
              </a:xfrm>
            </p:grpSpPr>
            <p:sp>
              <p:nvSpPr>
                <p:cNvPr id="239" name="Line 114">
                  <a:extLst>
                    <a:ext uri="{FF2B5EF4-FFF2-40B4-BE49-F238E27FC236}">
                      <a16:creationId xmlns:a16="http://schemas.microsoft.com/office/drawing/2014/main" id="{CFBFC4E4-C977-C44D-84E0-4CA6BDD14A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78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0" name="Line 115">
                  <a:extLst>
                    <a:ext uri="{FF2B5EF4-FFF2-40B4-BE49-F238E27FC236}">
                      <a16:creationId xmlns:a16="http://schemas.microsoft.com/office/drawing/2014/main" id="{2109AD4F-EEFF-3145-B8A9-587BF0AB40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3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1" name="Line 116">
                  <a:extLst>
                    <a:ext uri="{FF2B5EF4-FFF2-40B4-BE49-F238E27FC236}">
                      <a16:creationId xmlns:a16="http://schemas.microsoft.com/office/drawing/2014/main" id="{EEFD6171-59F1-A945-9C2C-507064F9A2A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8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42" name="Line 117">
                  <a:extLst>
                    <a:ext uri="{FF2B5EF4-FFF2-40B4-BE49-F238E27FC236}">
                      <a16:creationId xmlns:a16="http://schemas.microsoft.com/office/drawing/2014/main" id="{9450C5EE-D05F-DE40-B7FF-C3A793BEFF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236" name="Freeform 118">
                <a:extLst>
                  <a:ext uri="{FF2B5EF4-FFF2-40B4-BE49-F238E27FC236}">
                    <a16:creationId xmlns:a16="http://schemas.microsoft.com/office/drawing/2014/main" id="{F413145F-31B7-0249-B667-C72C3D1AF6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2751474"/>
                <a:ext cx="1018342" cy="96531"/>
              </a:xfrm>
              <a:custGeom>
                <a:avLst/>
                <a:gdLst/>
                <a:ahLst/>
                <a:cxnLst>
                  <a:cxn ang="0">
                    <a:pos x="259" y="35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301" y="0"/>
                  </a:cxn>
                  <a:cxn ang="0">
                    <a:pos x="259" y="35"/>
                  </a:cxn>
                </a:cxnLst>
                <a:rect l="0" t="0" r="r" b="b"/>
                <a:pathLst>
                  <a:path w="301" h="35">
                    <a:moveTo>
                      <a:pt x="259" y="35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301" y="0"/>
                    </a:lnTo>
                    <a:lnTo>
                      <a:pt x="259" y="3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7" name="Oval 119">
                <a:extLst>
                  <a:ext uri="{FF2B5EF4-FFF2-40B4-BE49-F238E27FC236}">
                    <a16:creationId xmlns:a16="http://schemas.microsoft.com/office/drawing/2014/main" id="{79C30784-9A05-0F48-A572-F1A10E010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560560" y="2958327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38" name="Oval 120">
                <a:extLst>
                  <a:ext uri="{FF2B5EF4-FFF2-40B4-BE49-F238E27FC236}">
                    <a16:creationId xmlns:a16="http://schemas.microsoft.com/office/drawing/2014/main" id="{CF03960D-82B7-674C-8C7E-E933064AA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43252" y="2958327"/>
                <a:ext cx="125178" cy="99289"/>
              </a:xfrm>
              <a:prstGeom prst="ellipse">
                <a:avLst/>
              </a:prstGeom>
              <a:solidFill>
                <a:srgbClr val="CCFF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grpSp>
          <p:nvGrpSpPr>
            <p:cNvPr id="202" name="Group 212">
              <a:extLst>
                <a:ext uri="{FF2B5EF4-FFF2-40B4-BE49-F238E27FC236}">
                  <a16:creationId xmlns:a16="http://schemas.microsoft.com/office/drawing/2014/main" id="{4747279F-4646-1949-827A-B96F588D8027}"/>
                </a:ext>
              </a:extLst>
            </p:cNvPr>
            <p:cNvGrpSpPr/>
            <p:nvPr/>
          </p:nvGrpSpPr>
          <p:grpSpPr>
            <a:xfrm>
              <a:off x="7952241" y="2251994"/>
              <a:ext cx="304800" cy="458787"/>
              <a:chOff x="7391400" y="2743200"/>
              <a:chExt cx="1031875" cy="1144587"/>
            </a:xfrm>
          </p:grpSpPr>
          <p:sp>
            <p:nvSpPr>
              <p:cNvPr id="221" name="Freeform 110">
                <a:extLst>
                  <a:ext uri="{FF2B5EF4-FFF2-40B4-BE49-F238E27FC236}">
                    <a16:creationId xmlns:a16="http://schemas.microsoft.com/office/drawing/2014/main" id="{E9D64E4D-1147-9340-B683-D9E109EC02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264265" y="2743200"/>
                <a:ext cx="159010" cy="1144587"/>
              </a:xfrm>
              <a:custGeom>
                <a:avLst/>
                <a:gdLst/>
                <a:ahLst/>
                <a:cxnLst>
                  <a:cxn ang="0">
                    <a:pos x="90" y="546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84" y="42"/>
                  </a:cxn>
                  <a:cxn ang="0">
                    <a:pos x="90" y="546"/>
                  </a:cxn>
                </a:cxnLst>
                <a:rect l="0" t="0" r="r" b="b"/>
                <a:pathLst>
                  <a:path w="90" h="546">
                    <a:moveTo>
                      <a:pt x="90" y="546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84" y="42"/>
                    </a:lnTo>
                    <a:lnTo>
                      <a:pt x="90" y="54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2" name="Rectangle 111">
                <a:extLst>
                  <a:ext uri="{FF2B5EF4-FFF2-40B4-BE49-F238E27FC236}">
                    <a16:creationId xmlns:a16="http://schemas.microsoft.com/office/drawing/2014/main" id="{1D15C23D-82D2-8D48-B3A0-0E9776D90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415082" y="2831457"/>
                <a:ext cx="862715" cy="105633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1588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3" name="Oval 112">
                <a:extLst>
                  <a:ext uri="{FF2B5EF4-FFF2-40B4-BE49-F238E27FC236}">
                    <a16:creationId xmlns:a16="http://schemas.microsoft.com/office/drawing/2014/main" id="{02909DA6-B09A-B140-BC13-52261642D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925945" y="2969359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grpSp>
            <p:nvGrpSpPr>
              <p:cNvPr id="224" name="Group 113">
                <a:extLst>
                  <a:ext uri="{FF2B5EF4-FFF2-40B4-BE49-F238E27FC236}">
                    <a16:creationId xmlns:a16="http://schemas.microsoft.com/office/drawing/2014/main" id="{C2377029-2ECF-A245-99AB-BE69BF18E8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7540261" y="3272744"/>
                <a:ext cx="514246" cy="300626"/>
                <a:chOff x="3216" y="2784"/>
                <a:chExt cx="192" cy="144"/>
              </a:xfrm>
            </p:grpSpPr>
            <p:sp>
              <p:nvSpPr>
                <p:cNvPr id="228" name="Line 114">
                  <a:extLst>
                    <a:ext uri="{FF2B5EF4-FFF2-40B4-BE49-F238E27FC236}">
                      <a16:creationId xmlns:a16="http://schemas.microsoft.com/office/drawing/2014/main" id="{14B52358-9DCC-2742-9865-A0D11CA585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784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29" name="Line 115">
                  <a:extLst>
                    <a:ext uri="{FF2B5EF4-FFF2-40B4-BE49-F238E27FC236}">
                      <a16:creationId xmlns:a16="http://schemas.microsoft.com/office/drawing/2014/main" id="{9DB76F9D-DF94-424B-A97A-8778B0A1B0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32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0" name="Line 116">
                  <a:extLst>
                    <a:ext uri="{FF2B5EF4-FFF2-40B4-BE49-F238E27FC236}">
                      <a16:creationId xmlns:a16="http://schemas.microsoft.com/office/drawing/2014/main" id="{5A4977C9-CEE2-9C40-9853-1E64A9B73D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880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31" name="Line 117">
                  <a:extLst>
                    <a:ext uri="{FF2B5EF4-FFF2-40B4-BE49-F238E27FC236}">
                      <a16:creationId xmlns:a16="http://schemas.microsoft.com/office/drawing/2014/main" id="{4E7B8B0B-7B0A-634D-BB62-CF17AB4809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6" y="2928"/>
                  <a:ext cx="192" cy="0"/>
                </a:xfrm>
                <a:prstGeom prst="line">
                  <a:avLst/>
                </a:prstGeom>
                <a:noFill/>
                <a:ln w="12700">
                  <a:solidFill>
                    <a:srgbClr val="CCEC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>
                    <a:latin typeface="+mn-lt"/>
                  </a:endParaRPr>
                </a:p>
              </p:txBody>
            </p:sp>
          </p:grpSp>
          <p:sp>
            <p:nvSpPr>
              <p:cNvPr id="225" name="Freeform 118">
                <a:extLst>
                  <a:ext uri="{FF2B5EF4-FFF2-40B4-BE49-F238E27FC236}">
                    <a16:creationId xmlns:a16="http://schemas.microsoft.com/office/drawing/2014/main" id="{6457F418-5A63-414D-937C-BDDEFEE01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2751474"/>
                <a:ext cx="1018342" cy="96531"/>
              </a:xfrm>
              <a:custGeom>
                <a:avLst/>
                <a:gdLst/>
                <a:ahLst/>
                <a:cxnLst>
                  <a:cxn ang="0">
                    <a:pos x="259" y="35"/>
                  </a:cxn>
                  <a:cxn ang="0">
                    <a:pos x="0" y="35"/>
                  </a:cxn>
                  <a:cxn ang="0">
                    <a:pos x="81" y="0"/>
                  </a:cxn>
                  <a:cxn ang="0">
                    <a:pos x="301" y="0"/>
                  </a:cxn>
                  <a:cxn ang="0">
                    <a:pos x="259" y="35"/>
                  </a:cxn>
                </a:cxnLst>
                <a:rect l="0" t="0" r="r" b="b"/>
                <a:pathLst>
                  <a:path w="301" h="35">
                    <a:moveTo>
                      <a:pt x="259" y="35"/>
                    </a:moveTo>
                    <a:lnTo>
                      <a:pt x="0" y="35"/>
                    </a:lnTo>
                    <a:lnTo>
                      <a:pt x="81" y="0"/>
                    </a:lnTo>
                    <a:lnTo>
                      <a:pt x="301" y="0"/>
                    </a:lnTo>
                    <a:lnTo>
                      <a:pt x="259" y="3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588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6" name="Oval 119">
                <a:extLst>
                  <a:ext uri="{FF2B5EF4-FFF2-40B4-BE49-F238E27FC236}">
                    <a16:creationId xmlns:a16="http://schemas.microsoft.com/office/drawing/2014/main" id="{AF1009EC-8595-A84C-A3FF-0805FCA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560560" y="2958327"/>
                <a:ext cx="125178" cy="99289"/>
              </a:xfrm>
              <a:prstGeom prst="ellipse">
                <a:avLst/>
              </a:prstGeom>
              <a:solidFill>
                <a:srgbClr val="FFC9C9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7" name="Oval 120">
                <a:extLst>
                  <a:ext uri="{FF2B5EF4-FFF2-40B4-BE49-F238E27FC236}">
                    <a16:creationId xmlns:a16="http://schemas.microsoft.com/office/drawing/2014/main" id="{7B08A149-91C0-B140-B943-D77D7D5DF3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43252" y="2958327"/>
                <a:ext cx="125178" cy="99289"/>
              </a:xfrm>
              <a:prstGeom prst="ellipse">
                <a:avLst/>
              </a:prstGeom>
              <a:solidFill>
                <a:srgbClr val="CCFF33"/>
              </a:soli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203" name="Rounded Rectangle 202">
              <a:extLst>
                <a:ext uri="{FF2B5EF4-FFF2-40B4-BE49-F238E27FC236}">
                  <a16:creationId xmlns:a16="http://schemas.microsoft.com/office/drawing/2014/main" id="{52814470-0800-864B-957A-DE6D3D534CC8}"/>
                </a:ext>
              </a:extLst>
            </p:cNvPr>
            <p:cNvSpPr/>
            <p:nvPr/>
          </p:nvSpPr>
          <p:spPr bwMode="auto">
            <a:xfrm>
              <a:off x="4056932" y="1603458"/>
              <a:ext cx="1070131" cy="390823"/>
            </a:xfrm>
            <a:prstGeom prst="roundRect">
              <a:avLst>
                <a:gd name="adj" fmla="val 23235"/>
              </a:avLst>
            </a:prstGeom>
            <a:solidFill>
              <a:srgbClr val="A7E8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pic>
          <p:nvPicPr>
            <p:cNvPr id="204" name="Picture 203" descr="mgmtStation.png">
              <a:extLst>
                <a:ext uri="{FF2B5EF4-FFF2-40B4-BE49-F238E27FC236}">
                  <a16:creationId xmlns:a16="http://schemas.microsoft.com/office/drawing/2014/main" id="{AD407A84-770D-A546-B5A2-F3D072DA5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grayscl/>
            </a:blip>
            <a:stretch>
              <a:fillRect/>
            </a:stretch>
          </p:blipFill>
          <p:spPr>
            <a:xfrm>
              <a:off x="4137891" y="1652039"/>
              <a:ext cx="412509" cy="310757"/>
            </a:xfrm>
            <a:prstGeom prst="rect">
              <a:avLst/>
            </a:prstGeom>
          </p:spPr>
        </p:pic>
        <p:sp>
          <p:nvSpPr>
            <p:cNvPr id="205" name="Text Box 82">
              <a:extLst>
                <a:ext uri="{FF2B5EF4-FFF2-40B4-BE49-F238E27FC236}">
                  <a16:creationId xmlns:a16="http://schemas.microsoft.com/office/drawing/2014/main" id="{342F80E0-0470-A543-B2F0-57010D6A1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5405" y="1737771"/>
              <a:ext cx="399148" cy="172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0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NMS</a:t>
              </a:r>
            </a:p>
          </p:txBody>
        </p:sp>
        <p:sp>
          <p:nvSpPr>
            <p:cNvPr id="206" name="Line 18">
              <a:extLst>
                <a:ext uri="{FF2B5EF4-FFF2-40B4-BE49-F238E27FC236}">
                  <a16:creationId xmlns:a16="http://schemas.microsoft.com/office/drawing/2014/main" id="{A9209383-4601-C546-A4CC-D6EB0CC92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4039" y="1999942"/>
              <a:ext cx="0" cy="714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07" name="AutoShape 11">
              <a:extLst>
                <a:ext uri="{FF2B5EF4-FFF2-40B4-BE49-F238E27FC236}">
                  <a16:creationId xmlns:a16="http://schemas.microsoft.com/office/drawing/2014/main" id="{FB46E51D-1C95-864E-AAC8-9EE995E77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000" y="1737771"/>
              <a:ext cx="881834" cy="788084"/>
            </a:xfrm>
            <a:prstGeom prst="flowChartAlternateProcess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pic>
          <p:nvPicPr>
            <p:cNvPr id="208" name="Picture 207" descr="MC900233613.WMF">
              <a:extLst>
                <a:ext uri="{FF2B5EF4-FFF2-40B4-BE49-F238E27FC236}">
                  <a16:creationId xmlns:a16="http://schemas.microsoft.com/office/drawing/2014/main" id="{19AC9EC2-8E66-1348-9625-2E331580A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130020" y="1872786"/>
              <a:ext cx="598646" cy="585065"/>
            </a:xfrm>
            <a:prstGeom prst="rect">
              <a:avLst/>
            </a:prstGeom>
          </p:spPr>
        </p:pic>
        <p:sp>
          <p:nvSpPr>
            <p:cNvPr id="209" name="AutoShape 11">
              <a:extLst>
                <a:ext uri="{FF2B5EF4-FFF2-40B4-BE49-F238E27FC236}">
                  <a16:creationId xmlns:a16="http://schemas.microsoft.com/office/drawing/2014/main" id="{D8C9EF2A-3904-0743-A22C-1A938F0E3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975" y="2097811"/>
              <a:ext cx="881834" cy="81009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0" name="Line 18">
              <a:extLst>
                <a:ext uri="{FF2B5EF4-FFF2-40B4-BE49-F238E27FC236}">
                  <a16:creationId xmlns:a16="http://schemas.microsoft.com/office/drawing/2014/main" id="{BA85252F-22F6-AE49-A6DA-0CBD287221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5206" y="2277831"/>
              <a:ext cx="765084" cy="271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1" name="Line 19">
              <a:extLst>
                <a:ext uri="{FF2B5EF4-FFF2-40B4-BE49-F238E27FC236}">
                  <a16:creationId xmlns:a16="http://schemas.microsoft.com/office/drawing/2014/main" id="{A80700A1-2212-CA4F-8607-FC5D2841FA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15184" y="2680201"/>
              <a:ext cx="945103" cy="926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212" name="Text Box 82">
              <a:extLst>
                <a:ext uri="{FF2B5EF4-FFF2-40B4-BE49-F238E27FC236}">
                  <a16:creationId xmlns:a16="http://schemas.microsoft.com/office/drawing/2014/main" id="{D15129BE-0F78-EE46-BEA8-1433262BE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985" y="2118165"/>
              <a:ext cx="675826" cy="204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en-US" sz="1400" dirty="0">
                  <a:latin typeface="+mn-lt"/>
                  <a:cs typeface="Arial" pitchFamily="34" charset="0"/>
                </a:rPr>
                <a:t>Terminal</a:t>
              </a:r>
            </a:p>
          </p:txBody>
        </p:sp>
        <p:pic>
          <p:nvPicPr>
            <p:cNvPr id="213" name="Picture 212" descr="j0223598.wmf">
              <a:extLst>
                <a:ext uri="{FF2B5EF4-FFF2-40B4-BE49-F238E27FC236}">
                  <a16:creationId xmlns:a16="http://schemas.microsoft.com/office/drawing/2014/main" id="{A76DB9B4-B87A-0643-BF07-E4172FFEC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044" y="2419269"/>
              <a:ext cx="488069" cy="398622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id="{69E274B1-F044-304A-A628-2099348C3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14013" y="2367841"/>
              <a:ext cx="283961" cy="422246"/>
            </a:xfrm>
            <a:prstGeom prst="rect">
              <a:avLst/>
            </a:prstGeom>
          </p:spPr>
        </p:pic>
        <p:pic>
          <p:nvPicPr>
            <p:cNvPr id="215" name="Picture 372" descr="switch">
              <a:extLst>
                <a:ext uri="{FF2B5EF4-FFF2-40B4-BE49-F238E27FC236}">
                  <a16:creationId xmlns:a16="http://schemas.microsoft.com/office/drawing/2014/main" id="{1A0154E5-BE7C-C54D-A70D-42CED6EA9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</a:blip>
            <a:srcRect/>
            <a:stretch>
              <a:fillRect/>
            </a:stretch>
          </p:blipFill>
          <p:spPr bwMode="auto">
            <a:xfrm>
              <a:off x="2615185" y="2232826"/>
              <a:ext cx="188202" cy="68758"/>
            </a:xfrm>
            <a:prstGeom prst="rect">
              <a:avLst/>
            </a:prstGeom>
            <a:noFill/>
          </p:spPr>
        </p:pic>
        <p:sp>
          <p:nvSpPr>
            <p:cNvPr id="216" name="Line 18">
              <a:extLst>
                <a:ext uri="{FF2B5EF4-FFF2-40B4-BE49-F238E27FC236}">
                  <a16:creationId xmlns:a16="http://schemas.microsoft.com/office/drawing/2014/main" id="{E68590CF-00EC-E444-B91F-0900DB8F98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15086" y="2277832"/>
              <a:ext cx="900099" cy="9001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lIns="0" tIns="0"/>
            <a:lstStyle/>
            <a:p>
              <a:endParaRPr lang="en-US" dirty="0">
                <a:latin typeface="+mn-lt"/>
              </a:endParaRPr>
            </a:p>
          </p:txBody>
        </p:sp>
        <p:grpSp>
          <p:nvGrpSpPr>
            <p:cNvPr id="217" name="Group 136">
              <a:extLst>
                <a:ext uri="{FF2B5EF4-FFF2-40B4-BE49-F238E27FC236}">
                  <a16:creationId xmlns:a16="http://schemas.microsoft.com/office/drawing/2014/main" id="{E787A5B3-EDDD-4748-A288-E4C56655ABA5}"/>
                </a:ext>
              </a:extLst>
            </p:cNvPr>
            <p:cNvGrpSpPr>
              <a:grpSpLocks/>
            </p:cNvGrpSpPr>
            <p:nvPr/>
          </p:nvGrpSpPr>
          <p:grpSpPr bwMode="auto">
            <a:xfrm rot="7567126" flipV="1">
              <a:off x="1409103" y="2124168"/>
              <a:ext cx="985965" cy="934640"/>
              <a:chOff x="2870" y="2211"/>
              <a:chExt cx="690" cy="728"/>
            </a:xfrm>
          </p:grpSpPr>
          <p:sp>
            <p:nvSpPr>
              <p:cNvPr id="219" name="Freeform 137">
                <a:extLst>
                  <a:ext uri="{FF2B5EF4-FFF2-40B4-BE49-F238E27FC236}">
                    <a16:creationId xmlns:a16="http://schemas.microsoft.com/office/drawing/2014/main" id="{D7762EA5-B185-8545-BB39-B97AE5521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" y="2551"/>
                <a:ext cx="461" cy="388"/>
              </a:xfrm>
              <a:custGeom>
                <a:avLst/>
                <a:gdLst/>
                <a:ahLst/>
                <a:cxnLst>
                  <a:cxn ang="0">
                    <a:pos x="111" y="28"/>
                  </a:cxn>
                  <a:cxn ang="0">
                    <a:pos x="116" y="30"/>
                  </a:cxn>
                  <a:cxn ang="0">
                    <a:pos x="128" y="0"/>
                  </a:cxn>
                  <a:cxn ang="0">
                    <a:pos x="149" y="5"/>
                  </a:cxn>
                  <a:cxn ang="0">
                    <a:pos x="0" y="247"/>
                  </a:cxn>
                  <a:cxn ang="0">
                    <a:pos x="111" y="28"/>
                  </a:cxn>
                </a:cxnLst>
                <a:rect l="0" t="0" r="r" b="b"/>
                <a:pathLst>
                  <a:path w="149" h="247">
                    <a:moveTo>
                      <a:pt x="111" y="28"/>
                    </a:moveTo>
                    <a:lnTo>
                      <a:pt x="116" y="30"/>
                    </a:lnTo>
                    <a:lnTo>
                      <a:pt x="128" y="0"/>
                    </a:lnTo>
                    <a:lnTo>
                      <a:pt x="149" y="5"/>
                    </a:lnTo>
                    <a:lnTo>
                      <a:pt x="0" y="247"/>
                    </a:lnTo>
                    <a:lnTo>
                      <a:pt x="111" y="28"/>
                    </a:lnTo>
                    <a:close/>
                  </a:path>
                </a:pathLst>
              </a:custGeom>
              <a:solidFill>
                <a:srgbClr val="F2BD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  <p:sp>
            <p:nvSpPr>
              <p:cNvPr id="220" name="Freeform 138">
                <a:extLst>
                  <a:ext uri="{FF2B5EF4-FFF2-40B4-BE49-F238E27FC236}">
                    <a16:creationId xmlns:a16="http://schemas.microsoft.com/office/drawing/2014/main" id="{B0D31C36-F5BD-014C-B590-843A59A00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8" y="2211"/>
                <a:ext cx="402" cy="384"/>
              </a:xfrm>
              <a:custGeom>
                <a:avLst/>
                <a:gdLst/>
                <a:ahLst/>
                <a:cxnLst>
                  <a:cxn ang="0">
                    <a:pos x="0" y="239"/>
                  </a:cxn>
                  <a:cxn ang="0">
                    <a:pos x="130" y="0"/>
                  </a:cxn>
                  <a:cxn ang="0">
                    <a:pos x="35" y="216"/>
                  </a:cxn>
                  <a:cxn ang="0">
                    <a:pos x="32" y="216"/>
                  </a:cxn>
                  <a:cxn ang="0">
                    <a:pos x="18" y="244"/>
                  </a:cxn>
                  <a:cxn ang="0">
                    <a:pos x="0" y="239"/>
                  </a:cxn>
                </a:cxnLst>
                <a:rect l="0" t="0" r="r" b="b"/>
                <a:pathLst>
                  <a:path w="130" h="244">
                    <a:moveTo>
                      <a:pt x="0" y="239"/>
                    </a:moveTo>
                    <a:lnTo>
                      <a:pt x="130" y="0"/>
                    </a:lnTo>
                    <a:lnTo>
                      <a:pt x="35" y="216"/>
                    </a:lnTo>
                    <a:lnTo>
                      <a:pt x="32" y="216"/>
                    </a:lnTo>
                    <a:lnTo>
                      <a:pt x="18" y="244"/>
                    </a:lnTo>
                    <a:lnTo>
                      <a:pt x="0" y="239"/>
                    </a:lnTo>
                    <a:close/>
                  </a:path>
                </a:pathLst>
              </a:custGeom>
              <a:solidFill>
                <a:srgbClr val="F2BD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+mn-lt"/>
                </a:endParaRPr>
              </a:p>
            </p:txBody>
          </p:sp>
        </p:grp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F71FF6F1-CA61-CC4B-8970-FC7A62CA7FD8}"/>
                </a:ext>
              </a:extLst>
            </p:cNvPr>
            <p:cNvCxnSpPr/>
            <p:nvPr/>
          </p:nvCxnSpPr>
          <p:spPr bwMode="auto">
            <a:xfrm>
              <a:off x="6305595" y="2267671"/>
              <a:ext cx="0" cy="108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580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 Access Network Reference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13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Comprehensive NRM shows highest level of details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NRM represents an abstract view on an access network</a:t>
            </a:r>
          </a:p>
          <a:p>
            <a:pPr lvl="1"/>
            <a:r>
              <a:rPr lang="en-US" dirty="0"/>
              <a:t>For the purpose to define interfaces</a:t>
            </a:r>
          </a:p>
          <a:p>
            <a:r>
              <a:rPr lang="en-US" dirty="0"/>
              <a:t>Control interfaces cover only attributes related to IEEE 802</a:t>
            </a:r>
          </a:p>
          <a:p>
            <a:pPr lvl="1"/>
            <a:r>
              <a:rPr lang="en-US" dirty="0"/>
              <a:t>Protocol details on control interfaces are out of scope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81629-6029-1144-A772-91C9C8D33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00" y="1809000"/>
            <a:ext cx="5400000" cy="33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3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000"/>
            <a:ext cx="8229600" cy="1143000"/>
          </a:xfrm>
        </p:spPr>
        <p:txBody>
          <a:bodyPr/>
          <a:lstStyle/>
          <a:p>
            <a:r>
              <a:rPr lang="en-US" dirty="0"/>
              <a:t>P802.1CF is able to cover the control of Time Sensitive Networks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000" y="1684344"/>
            <a:ext cx="4628879" cy="16006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0" y="1719000"/>
            <a:ext cx="3923358" cy="45183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P802.1CF access network represents the bridged connectivity between end stations</a:t>
            </a:r>
          </a:p>
          <a:p>
            <a:endParaRPr lang="en-US" dirty="0"/>
          </a:p>
          <a:p>
            <a:r>
              <a:rPr lang="en-US" dirty="0"/>
              <a:t>Access Network Control (ANC) provides centralized network configuration for TSN sessions</a:t>
            </a:r>
          </a:p>
          <a:p>
            <a:pPr lvl="1"/>
            <a:r>
              <a:rPr lang="en-US" dirty="0"/>
              <a:t>CNC is contained in ANC</a:t>
            </a:r>
            <a:br>
              <a:rPr lang="en-US" dirty="0"/>
            </a:br>
            <a:endParaRPr lang="en-US" dirty="0"/>
          </a:p>
          <a:p>
            <a:r>
              <a:rPr lang="en-US" dirty="0"/>
              <a:t>R8, R9, and ANC </a:t>
            </a:r>
            <a:br>
              <a:rPr lang="en-US" dirty="0"/>
            </a:br>
            <a:r>
              <a:rPr lang="en-US" dirty="0"/>
              <a:t>provide means to </a:t>
            </a:r>
            <a:br>
              <a:rPr lang="en-US" dirty="0"/>
            </a:br>
            <a:r>
              <a:rPr lang="en-US" dirty="0"/>
              <a:t>process User/Network </a:t>
            </a:r>
            <a:br>
              <a:rPr lang="en-US" dirty="0"/>
            </a:br>
            <a:r>
              <a:rPr lang="en-US" dirty="0"/>
              <a:t>Configuration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E3C9B-FE8C-BB4E-9DFB-C6CA8DB60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000" y="3294000"/>
            <a:ext cx="5455942" cy="329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53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128" y="1539000"/>
            <a:ext cx="4167872" cy="48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softwarization</a:t>
            </a:r>
            <a:br>
              <a:rPr lang="en-US" dirty="0"/>
            </a:br>
            <a:r>
              <a:rPr lang="en-US" sz="2400" dirty="0"/>
              <a:t>Building networks through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P802.1CF provides model for</a:t>
            </a:r>
            <a:br>
              <a:rPr lang="en-US" dirty="0"/>
            </a:br>
            <a:r>
              <a:rPr lang="en-US" dirty="0"/>
              <a:t>network virtualization of </a:t>
            </a:r>
            <a:br>
              <a:rPr lang="en-US" dirty="0"/>
            </a:br>
            <a:r>
              <a:rPr lang="en-US" dirty="0"/>
              <a:t>IEEE 802 access networks</a:t>
            </a:r>
          </a:p>
          <a:p>
            <a:r>
              <a:rPr lang="en-US" dirty="0"/>
              <a:t>Allows for realization of </a:t>
            </a:r>
            <a:br>
              <a:rPr lang="en-US" dirty="0"/>
            </a:br>
            <a:r>
              <a:rPr lang="en-US" dirty="0"/>
              <a:t>several separate networks</a:t>
            </a:r>
            <a:br>
              <a:rPr lang="en-US" dirty="0"/>
            </a:br>
            <a:r>
              <a:rPr lang="en-US" dirty="0"/>
              <a:t>on a common infrastructure</a:t>
            </a:r>
          </a:p>
          <a:p>
            <a:r>
              <a:rPr lang="en-US" dirty="0"/>
              <a:t>Virtualization establishes </a:t>
            </a:r>
            <a:br>
              <a:rPr lang="en-US" dirty="0"/>
            </a:br>
            <a:r>
              <a:rPr lang="en-US" dirty="0"/>
              <a:t>separate control instances</a:t>
            </a:r>
            <a:br>
              <a:rPr lang="en-US" dirty="0"/>
            </a:br>
            <a:r>
              <a:rPr lang="en-US" dirty="0"/>
              <a:t>for each of the networks</a:t>
            </a:r>
          </a:p>
          <a:p>
            <a:r>
              <a:rPr lang="en-US" dirty="0"/>
              <a:t>BTW: VLANs provide</a:t>
            </a:r>
            <a:br>
              <a:rPr lang="en-US" dirty="0"/>
            </a:br>
            <a:r>
              <a:rPr lang="en-US" dirty="0"/>
              <a:t>separate </a:t>
            </a:r>
            <a:r>
              <a:rPr lang="en-US" dirty="0" err="1"/>
              <a:t>datapaths</a:t>
            </a:r>
            <a:br>
              <a:rPr lang="en-US" dirty="0"/>
            </a:br>
            <a:r>
              <a:rPr lang="en-US" dirty="0"/>
              <a:t>under a common</a:t>
            </a:r>
            <a:br>
              <a:rPr lang="en-US" dirty="0"/>
            </a:br>
            <a:r>
              <a:rPr lang="en-US" dirty="0"/>
              <a:t>control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3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C0942-5A30-6A41-BF41-36FD76D09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362"/>
          </a:xfrm>
        </p:spPr>
        <p:txBody>
          <a:bodyPr/>
          <a:lstStyle/>
          <a:p>
            <a:r>
              <a:rPr lang="en-US" dirty="0"/>
              <a:t>Network integration with external networks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DD2787-C6DC-7645-9412-923D4543B489}"/>
              </a:ext>
            </a:extLst>
          </p:cNvPr>
          <p:cNvCxnSpPr/>
          <p:nvPr/>
        </p:nvCxnSpPr>
        <p:spPr bwMode="auto">
          <a:xfrm>
            <a:off x="6050598" y="999000"/>
            <a:ext cx="0" cy="436548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3ADEB22-5CAF-3847-840E-5E1F887E0C62}"/>
              </a:ext>
            </a:extLst>
          </p:cNvPr>
          <p:cNvCxnSpPr/>
          <p:nvPr/>
        </p:nvCxnSpPr>
        <p:spPr bwMode="auto">
          <a:xfrm>
            <a:off x="5780568" y="1236090"/>
            <a:ext cx="54006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B7A1339-8A32-224E-BEAD-6DF9A298261A}"/>
              </a:ext>
            </a:extLst>
          </p:cNvPr>
          <p:cNvSpPr txBox="1"/>
          <p:nvPr/>
        </p:nvSpPr>
        <p:spPr>
          <a:xfrm>
            <a:off x="2720443" y="1044215"/>
            <a:ext cx="2997424" cy="36933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4"/>
                </a:solidFill>
                <a:latin typeface="+mn-lt"/>
              </a:rPr>
              <a:t>IEEE 802 Access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869832-6E2E-3640-926D-2E383F9D7403}"/>
              </a:ext>
            </a:extLst>
          </p:cNvPr>
          <p:cNvSpPr txBox="1"/>
          <p:nvPr/>
        </p:nvSpPr>
        <p:spPr>
          <a:xfrm>
            <a:off x="6365443" y="104421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External Network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3F9BFD3-9013-8249-9FBB-D94EEFDF724F}"/>
              </a:ext>
            </a:extLst>
          </p:cNvPr>
          <p:cNvGrpSpPr/>
          <p:nvPr/>
        </p:nvGrpSpPr>
        <p:grpSpPr>
          <a:xfrm>
            <a:off x="965443" y="1583899"/>
            <a:ext cx="6878732" cy="4140316"/>
            <a:chOff x="1196625" y="1486210"/>
            <a:chExt cx="6878732" cy="4140316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6B749973-3748-014C-A21C-1F57AA930D9E}"/>
                </a:ext>
              </a:extLst>
            </p:cNvPr>
            <p:cNvSpPr/>
            <p:nvPr/>
          </p:nvSpPr>
          <p:spPr bwMode="auto">
            <a:xfrm>
              <a:off x="1196625" y="3427381"/>
              <a:ext cx="1280160" cy="1828800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821F8D2-FE30-4A4F-A784-F896A0CBBC34}"/>
                </a:ext>
              </a:extLst>
            </p:cNvPr>
            <p:cNvSpPr/>
            <p:nvPr/>
          </p:nvSpPr>
          <p:spPr bwMode="auto">
            <a:xfrm>
              <a:off x="3118905" y="3228565"/>
              <a:ext cx="2910558" cy="2028629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23DD05-803B-0D4C-BB33-781DFDBD02CA}"/>
                </a:ext>
              </a:extLst>
            </p:cNvPr>
            <p:cNvSpPr txBox="1"/>
            <p:nvPr/>
          </p:nvSpPr>
          <p:spPr>
            <a:xfrm>
              <a:off x="6390280" y="5257194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+mn-lt"/>
                </a:rPr>
                <a:t>Access Router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A451BE-C5EE-9141-AAF2-3E81FB146418}"/>
                </a:ext>
              </a:extLst>
            </p:cNvPr>
            <p:cNvSpPr txBox="1"/>
            <p:nvPr/>
          </p:nvSpPr>
          <p:spPr>
            <a:xfrm>
              <a:off x="3585053" y="5250092"/>
              <a:ext cx="1852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+mn-lt"/>
                </a:rPr>
                <a:t>Access Network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3E26A28-A105-0849-8BEF-76A635564F52}"/>
                </a:ext>
              </a:extLst>
            </p:cNvPr>
            <p:cNvSpPr txBox="1"/>
            <p:nvPr/>
          </p:nvSpPr>
          <p:spPr>
            <a:xfrm>
              <a:off x="1309818" y="5251165"/>
              <a:ext cx="10569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latin typeface="+mn-lt"/>
                </a:rPr>
                <a:t>Terminal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E2E5CCB-B4DE-8440-B8EA-9E7B3D8D3E85}"/>
                </a:ext>
              </a:extLst>
            </p:cNvPr>
            <p:cNvSpPr/>
            <p:nvPr/>
          </p:nvSpPr>
          <p:spPr bwMode="auto">
            <a:xfrm>
              <a:off x="6620671" y="3427381"/>
              <a:ext cx="1280402" cy="1828800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FA4640-34E3-B546-97AB-98F78F7DF892}"/>
                </a:ext>
              </a:extLst>
            </p:cNvPr>
            <p:cNvCxnSpPr/>
            <p:nvPr/>
          </p:nvCxnSpPr>
          <p:spPr bwMode="auto">
            <a:xfrm flipV="1">
              <a:off x="2359086" y="4799994"/>
              <a:ext cx="938965" cy="682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A611ED54-352E-0F41-B549-038F2E61F8DA}"/>
                </a:ext>
              </a:extLst>
            </p:cNvPr>
            <p:cNvSpPr/>
            <p:nvPr/>
          </p:nvSpPr>
          <p:spPr bwMode="auto">
            <a:xfrm>
              <a:off x="1543795" y="4096394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Terminal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Interface</a:t>
              </a: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1BD7E194-A467-7941-B730-740101F09B19}"/>
                </a:ext>
              </a:extLst>
            </p:cNvPr>
            <p:cNvGrpSpPr/>
            <p:nvPr/>
          </p:nvGrpSpPr>
          <p:grpSpPr>
            <a:xfrm>
              <a:off x="2557640" y="4723702"/>
              <a:ext cx="479618" cy="461425"/>
              <a:chOff x="2729564" y="5063075"/>
              <a:chExt cx="479618" cy="461425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C1F3737-A421-CD47-B712-9ED7F9DDF78C}"/>
                  </a:ext>
                </a:extLst>
              </p:cNvPr>
              <p:cNvSpPr txBox="1"/>
              <p:nvPr/>
            </p:nvSpPr>
            <p:spPr>
              <a:xfrm>
                <a:off x="2729564" y="51551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B3F368BF-F137-0C4B-9FE7-D156EC6136FD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F9FDFED-CD2B-9747-A7E0-2DEDEC5D16B1}"/>
                </a:ext>
              </a:extLst>
            </p:cNvPr>
            <p:cNvSpPr/>
            <p:nvPr/>
          </p:nvSpPr>
          <p:spPr bwMode="auto">
            <a:xfrm>
              <a:off x="3221850" y="1722384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Coordination and </a:t>
              </a:r>
              <a:r>
                <a:rPr lang="en-US" sz="1600">
                  <a:solidFill>
                    <a:srgbClr val="000000"/>
                  </a:solidFill>
                  <a:latin typeface="+mn-lt"/>
                </a:rPr>
                <a:t>Information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Service</a:t>
              </a:r>
            </a:p>
          </p:txBody>
        </p:sp>
        <p:cxnSp>
          <p:nvCxnSpPr>
            <p:cNvPr id="18" name="Elbow Connector 17">
              <a:extLst>
                <a:ext uri="{FF2B5EF4-FFF2-40B4-BE49-F238E27FC236}">
                  <a16:creationId xmlns:a16="http://schemas.microsoft.com/office/drawing/2014/main" id="{00092C57-5A22-8643-85AE-576FEF190075}"/>
                </a:ext>
              </a:extLst>
            </p:cNvPr>
            <p:cNvCxnSpPr/>
            <p:nvPr/>
          </p:nvCxnSpPr>
          <p:spPr bwMode="auto">
            <a:xfrm flipV="1">
              <a:off x="2359086" y="1620329"/>
              <a:ext cx="4306076" cy="2088368"/>
            </a:xfrm>
            <a:prstGeom prst="bentConnector3">
              <a:avLst>
                <a:gd name="adj1" fmla="val 982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9" name="Group 62">
              <a:extLst>
                <a:ext uri="{FF2B5EF4-FFF2-40B4-BE49-F238E27FC236}">
                  <a16:creationId xmlns:a16="http://schemas.microsoft.com/office/drawing/2014/main" id="{35DADA04-6857-854A-A144-7639A62B4F09}"/>
                </a:ext>
              </a:extLst>
            </p:cNvPr>
            <p:cNvGrpSpPr/>
            <p:nvPr/>
          </p:nvGrpSpPr>
          <p:grpSpPr>
            <a:xfrm>
              <a:off x="2700586" y="2780299"/>
              <a:ext cx="570824" cy="369332"/>
              <a:chOff x="2837267" y="4952817"/>
              <a:chExt cx="570824" cy="369332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D388F66-F691-6548-8879-B4A64A06DDB4}"/>
                  </a:ext>
                </a:extLst>
              </p:cNvPr>
              <p:cNvSpPr txBox="1"/>
              <p:nvPr/>
            </p:nvSpPr>
            <p:spPr>
              <a:xfrm>
                <a:off x="2928473" y="4952817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R2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1FEC87D-237D-F546-8F2E-AA1DBE7F8C3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06929450-4598-3249-8AAF-7383F7C95365}"/>
                </a:ext>
              </a:extLst>
            </p:cNvPr>
            <p:cNvGrpSpPr/>
            <p:nvPr/>
          </p:nvGrpSpPr>
          <p:grpSpPr>
            <a:xfrm>
              <a:off x="3782442" y="2780299"/>
              <a:ext cx="703828" cy="369332"/>
              <a:chOff x="2837267" y="4952817"/>
              <a:chExt cx="703828" cy="369332"/>
            </a:xfrm>
          </p:grpSpPr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84A76D-3455-E14A-959E-93C443FC9F4F}"/>
                  </a:ext>
                </a:extLst>
              </p:cNvPr>
              <p:cNvSpPr txBox="1"/>
              <p:nvPr/>
            </p:nvSpPr>
            <p:spPr>
              <a:xfrm>
                <a:off x="2933236" y="4952817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R10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E8AB872-67AD-C54E-8CA5-AFC771987D7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51CF12-DDE0-4546-9BFF-CAE5A7FDF67D}"/>
                </a:ext>
              </a:extLst>
            </p:cNvPr>
            <p:cNvCxnSpPr/>
            <p:nvPr/>
          </p:nvCxnSpPr>
          <p:spPr bwMode="auto">
            <a:xfrm>
              <a:off x="2359086" y="3874720"/>
              <a:ext cx="938965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2" name="Group 71">
              <a:extLst>
                <a:ext uri="{FF2B5EF4-FFF2-40B4-BE49-F238E27FC236}">
                  <a16:creationId xmlns:a16="http://schemas.microsoft.com/office/drawing/2014/main" id="{F6815976-7FC1-204C-9CF4-8A4DD9CCA77E}"/>
                </a:ext>
              </a:extLst>
            </p:cNvPr>
            <p:cNvGrpSpPr/>
            <p:nvPr/>
          </p:nvGrpSpPr>
          <p:grpSpPr>
            <a:xfrm>
              <a:off x="2572438" y="3789040"/>
              <a:ext cx="479618" cy="478678"/>
              <a:chOff x="2731663" y="5063075"/>
              <a:chExt cx="479618" cy="478678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55C0935-B4A0-7A4F-9C58-8B2ACC729C2F}"/>
                  </a:ext>
                </a:extLst>
              </p:cNvPr>
              <p:cNvSpPr txBox="1"/>
              <p:nvPr/>
            </p:nvSpPr>
            <p:spPr>
              <a:xfrm>
                <a:off x="2731663" y="5172421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R8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8CDD51E1-59A6-5245-AFE9-F80D10118CDD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70A6448D-41A6-8148-9576-CD27F6E2B7E1}"/>
                </a:ext>
              </a:extLst>
            </p:cNvPr>
            <p:cNvSpPr/>
            <p:nvPr/>
          </p:nvSpPr>
          <p:spPr bwMode="auto">
            <a:xfrm>
              <a:off x="3298051" y="3383995"/>
              <a:ext cx="2563364" cy="610089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>
                  <a:latin typeface="+mn-lt"/>
                </a:rPr>
                <a:t>Access Network Control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994E7DEA-B1FD-2C42-87C5-11247DE05FF6}"/>
                </a:ext>
              </a:extLst>
            </p:cNvPr>
            <p:cNvSpPr/>
            <p:nvPr/>
          </p:nvSpPr>
          <p:spPr bwMode="auto">
            <a:xfrm>
              <a:off x="1543795" y="3541704"/>
              <a:ext cx="822960" cy="548640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TEC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A1554BA-389A-C74C-881A-6578C40F82EB}"/>
                </a:ext>
              </a:extLst>
            </p:cNvPr>
            <p:cNvCxnSpPr/>
            <p:nvPr/>
          </p:nvCxnSpPr>
          <p:spPr bwMode="auto">
            <a:xfrm flipH="1">
              <a:off x="5829701" y="2442035"/>
              <a:ext cx="841508" cy="101602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335D730-5E38-EE4C-B52C-2347C9FB5E07}"/>
                </a:ext>
              </a:extLst>
            </p:cNvPr>
            <p:cNvSpPr/>
            <p:nvPr/>
          </p:nvSpPr>
          <p:spPr bwMode="auto">
            <a:xfrm>
              <a:off x="6620913" y="1486210"/>
              <a:ext cx="1280160" cy="1005840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Subscription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>
                  <a:ln>
                    <a:noFill/>
                  </a:ln>
                  <a:effectLst/>
                  <a:latin typeface="+mn-lt"/>
                </a:rPr>
                <a:t>Service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6A9B54D4-A7FF-5C45-9EA3-43BFC9629282}"/>
                </a:ext>
              </a:extLst>
            </p:cNvPr>
            <p:cNvSpPr/>
            <p:nvPr/>
          </p:nvSpPr>
          <p:spPr bwMode="auto">
            <a:xfrm>
              <a:off x="6725645" y="4100954"/>
              <a:ext cx="822960" cy="100584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Access Router</a:t>
              </a:r>
              <a:br>
                <a:rPr lang="en-US" sz="1600">
                  <a:latin typeface="+mn-lt"/>
                </a:rPr>
              </a:br>
              <a:r>
                <a:rPr lang="en-US" sz="1600">
                  <a:latin typeface="+mn-lt"/>
                </a:rPr>
                <a:t>Interface</a:t>
              </a:r>
              <a:endParaRPr kumimoji="0" lang="en-US" sz="16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4FDB56C-A645-644F-9E3B-F59FE1F4E1FF}"/>
                </a:ext>
              </a:extLst>
            </p:cNvPr>
            <p:cNvCxnSpPr>
              <a:stCxn id="41" idx="3"/>
            </p:cNvCxnSpPr>
            <p:nvPr/>
          </p:nvCxnSpPr>
          <p:spPr bwMode="auto">
            <a:xfrm flipV="1">
              <a:off x="5832140" y="4796825"/>
              <a:ext cx="893505" cy="316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9" name="Group 52">
              <a:extLst>
                <a:ext uri="{FF2B5EF4-FFF2-40B4-BE49-F238E27FC236}">
                  <a16:creationId xmlns:a16="http://schemas.microsoft.com/office/drawing/2014/main" id="{9A9CB500-64D7-E54F-A83F-21C0B3E87AE8}"/>
                </a:ext>
              </a:extLst>
            </p:cNvPr>
            <p:cNvGrpSpPr/>
            <p:nvPr/>
          </p:nvGrpSpPr>
          <p:grpSpPr>
            <a:xfrm>
              <a:off x="6112377" y="4714724"/>
              <a:ext cx="479618" cy="461425"/>
              <a:chOff x="2707957" y="5063075"/>
              <a:chExt cx="479618" cy="46142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CD787C91-2194-5042-9D1C-0B3A87EEDCD1}"/>
                  </a:ext>
                </a:extLst>
              </p:cNvPr>
              <p:cNvSpPr txBox="1"/>
              <p:nvPr/>
            </p:nvSpPr>
            <p:spPr>
              <a:xfrm>
                <a:off x="2707957" y="51551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R3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7E75B72D-D5AD-094A-A247-7FB0A1ECB837}"/>
                  </a:ext>
                </a:extLst>
              </p:cNvPr>
              <p:cNvSpPr/>
              <p:nvPr/>
            </p:nvSpPr>
            <p:spPr bwMode="auto">
              <a:xfrm>
                <a:off x="2824732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30" name="Group 55">
              <a:extLst>
                <a:ext uri="{FF2B5EF4-FFF2-40B4-BE49-F238E27FC236}">
                  <a16:creationId xmlns:a16="http://schemas.microsoft.com/office/drawing/2014/main" id="{81BEE823-06CA-134F-83CB-DE1B90DC5E44}"/>
                </a:ext>
              </a:extLst>
            </p:cNvPr>
            <p:cNvGrpSpPr/>
            <p:nvPr/>
          </p:nvGrpSpPr>
          <p:grpSpPr>
            <a:xfrm>
              <a:off x="6201000" y="2780299"/>
              <a:ext cx="578740" cy="369332"/>
              <a:chOff x="2901622" y="4955683"/>
              <a:chExt cx="578740" cy="369332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904F0A-EC13-8D4D-9CE1-E74DDB077C10}"/>
                  </a:ext>
                </a:extLst>
              </p:cNvPr>
              <p:cNvSpPr txBox="1"/>
              <p:nvPr/>
            </p:nvSpPr>
            <p:spPr>
              <a:xfrm>
                <a:off x="3000744" y="4955683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Arial" pitchFamily="34" charset="0"/>
                    <a:cs typeface="Arial" pitchFamily="34" charset="0"/>
                  </a:rPr>
                  <a:t>R4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BAAC2274-E95B-A84D-9D80-33E80394B3ED}"/>
                  </a:ext>
                </a:extLst>
              </p:cNvPr>
              <p:cNvSpPr/>
              <p:nvPr/>
            </p:nvSpPr>
            <p:spPr bwMode="auto">
              <a:xfrm>
                <a:off x="2901622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17842677-9858-6A46-8A74-2CAE57DE28B4}"/>
                </a:ext>
              </a:extLst>
            </p:cNvPr>
            <p:cNvSpPr/>
            <p:nvPr/>
          </p:nvSpPr>
          <p:spPr bwMode="auto">
            <a:xfrm>
              <a:off x="6718139" y="3543411"/>
              <a:ext cx="822960" cy="55613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ARC</a:t>
              </a:r>
            </a:p>
          </p:txBody>
        </p:sp>
        <p:grpSp>
          <p:nvGrpSpPr>
            <p:cNvPr id="32" name="Group 74">
              <a:extLst>
                <a:ext uri="{FF2B5EF4-FFF2-40B4-BE49-F238E27FC236}">
                  <a16:creationId xmlns:a16="http://schemas.microsoft.com/office/drawing/2014/main" id="{BAF3D52D-67B9-E94C-A72C-29D1E8EED9DF}"/>
                </a:ext>
              </a:extLst>
            </p:cNvPr>
            <p:cNvGrpSpPr/>
            <p:nvPr/>
          </p:nvGrpSpPr>
          <p:grpSpPr>
            <a:xfrm>
              <a:off x="6134921" y="3741939"/>
              <a:ext cx="479618" cy="468622"/>
              <a:chOff x="2860357" y="5063075"/>
              <a:chExt cx="479618" cy="468622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09C4305-7C02-0F44-8091-E4FCA3B33898}"/>
                  </a:ext>
                </a:extLst>
              </p:cNvPr>
              <p:cNvSpPr txBox="1"/>
              <p:nvPr/>
            </p:nvSpPr>
            <p:spPr>
              <a:xfrm>
                <a:off x="2860357" y="516236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R9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6FBF10E-83E8-8347-AD81-E4C309FAEE22}"/>
                  </a:ext>
                </a:extLst>
              </p:cNvPr>
              <p:cNvSpPr/>
              <p:nvPr/>
            </p:nvSpPr>
            <p:spPr bwMode="auto">
              <a:xfrm>
                <a:off x="2953382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A810535-A079-F342-AD22-CA21437CC211}"/>
                </a:ext>
              </a:extLst>
            </p:cNvPr>
            <p:cNvCxnSpPr>
              <a:endCxn id="31" idx="1"/>
            </p:cNvCxnSpPr>
            <p:nvPr/>
          </p:nvCxnSpPr>
          <p:spPr bwMode="auto">
            <a:xfrm flipV="1">
              <a:off x="5845821" y="3821480"/>
              <a:ext cx="872318" cy="125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4" name="Group 159">
              <a:extLst>
                <a:ext uri="{FF2B5EF4-FFF2-40B4-BE49-F238E27FC236}">
                  <a16:creationId xmlns:a16="http://schemas.microsoft.com/office/drawing/2014/main" id="{7442B44C-DD54-E043-A82D-97F22C641096}"/>
                </a:ext>
              </a:extLst>
            </p:cNvPr>
            <p:cNvGrpSpPr/>
            <p:nvPr/>
          </p:nvGrpSpPr>
          <p:grpSpPr>
            <a:xfrm>
              <a:off x="7059328" y="2775536"/>
              <a:ext cx="700746" cy="369332"/>
              <a:chOff x="2860357" y="4955683"/>
              <a:chExt cx="700746" cy="369332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B756C62-20FE-7748-9375-A372A1D35749}"/>
                  </a:ext>
                </a:extLst>
              </p:cNvPr>
              <p:cNvSpPr txBox="1"/>
              <p:nvPr/>
            </p:nvSpPr>
            <p:spPr>
              <a:xfrm>
                <a:off x="2953244" y="4955683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R12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2503B879-1528-A545-9EF7-44D1F58EDD9E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91F0BF9-5EE2-5742-A98C-0E9ECBB07D47}"/>
                </a:ext>
              </a:extLst>
            </p:cNvPr>
            <p:cNvSpPr/>
            <p:nvPr/>
          </p:nvSpPr>
          <p:spPr bwMode="auto">
            <a:xfrm>
              <a:off x="4612353" y="1722302"/>
              <a:ext cx="1289304" cy="1005840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+mn-lt"/>
                </a:rPr>
                <a:t>Network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Management</a:t>
              </a:r>
              <a:br>
                <a:rPr lang="en-US" sz="1600" dirty="0">
                  <a:latin typeface="+mn-lt"/>
                </a:rPr>
              </a:br>
              <a:r>
                <a:rPr lang="en-US" sz="1600" dirty="0">
                  <a:latin typeface="+mn-lt"/>
                </a:rPr>
                <a:t>System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D305804-AB4C-EC43-A173-29F79994BC96}"/>
                </a:ext>
              </a:extLst>
            </p:cNvPr>
            <p:cNvCxnSpPr>
              <a:stCxn id="35" idx="2"/>
            </p:cNvCxnSpPr>
            <p:nvPr/>
          </p:nvCxnSpPr>
          <p:spPr bwMode="auto">
            <a:xfrm flipH="1">
              <a:off x="5241701" y="2728142"/>
              <a:ext cx="15304" cy="63944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7" name="Group 65">
              <a:extLst>
                <a:ext uri="{FF2B5EF4-FFF2-40B4-BE49-F238E27FC236}">
                  <a16:creationId xmlns:a16="http://schemas.microsoft.com/office/drawing/2014/main" id="{C0160578-2648-9845-899A-C6CEF509F63A}"/>
                </a:ext>
              </a:extLst>
            </p:cNvPr>
            <p:cNvGrpSpPr/>
            <p:nvPr/>
          </p:nvGrpSpPr>
          <p:grpSpPr>
            <a:xfrm>
              <a:off x="5171733" y="2768502"/>
              <a:ext cx="691068" cy="369332"/>
              <a:chOff x="2837267" y="4952817"/>
              <a:chExt cx="691068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FFECD38-9FB8-EB4D-9910-A892C9AB94A6}"/>
                  </a:ext>
                </a:extLst>
              </p:cNvPr>
              <p:cNvSpPr txBox="1"/>
              <p:nvPr/>
            </p:nvSpPr>
            <p:spPr>
              <a:xfrm>
                <a:off x="2933236" y="4952817"/>
                <a:ext cx="595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R11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A36B384-CC77-7549-AE48-67CF1E0225CA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92B8336-0B58-AC4C-B4BA-5EAD3159AF18}"/>
                </a:ext>
              </a:extLst>
            </p:cNvPr>
            <p:cNvCxnSpPr>
              <a:stCxn id="17" idx="2"/>
            </p:cNvCxnSpPr>
            <p:nvPr/>
          </p:nvCxnSpPr>
          <p:spPr bwMode="auto">
            <a:xfrm flipH="1">
              <a:off x="3856584" y="2728224"/>
              <a:ext cx="9918" cy="6557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B114669-D719-DC45-BE0A-4D9BB6A5F3C3}"/>
                </a:ext>
              </a:extLst>
            </p:cNvPr>
            <p:cNvCxnSpPr>
              <a:endCxn id="31" idx="0"/>
            </p:cNvCxnSpPr>
            <p:nvPr/>
          </p:nvCxnSpPr>
          <p:spPr bwMode="auto">
            <a:xfrm>
              <a:off x="7122061" y="2492050"/>
              <a:ext cx="7558" cy="105136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BD4B910-05BF-3B4B-A1D5-F6877E25EA70}"/>
                </a:ext>
              </a:extLst>
            </p:cNvPr>
            <p:cNvSpPr/>
            <p:nvPr/>
          </p:nvSpPr>
          <p:spPr bwMode="auto">
            <a:xfrm>
              <a:off x="3301135" y="4495194"/>
              <a:ext cx="6858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NA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08BD578-89BE-0442-93DB-F02EA8F413A6}"/>
                </a:ext>
              </a:extLst>
            </p:cNvPr>
            <p:cNvSpPr/>
            <p:nvPr/>
          </p:nvSpPr>
          <p:spPr bwMode="auto">
            <a:xfrm>
              <a:off x="4794240" y="4495194"/>
              <a:ext cx="1037900" cy="609600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>
                  <a:latin typeface="+mn-lt"/>
                </a:rPr>
                <a:t>Backhaul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BE24BD3-8965-4441-9752-2FD183162C6C}"/>
                </a:ext>
              </a:extLst>
            </p:cNvPr>
            <p:cNvCxnSpPr>
              <a:stCxn id="40" idx="3"/>
              <a:endCxn id="41" idx="1"/>
            </p:cNvCxnSpPr>
            <p:nvPr/>
          </p:nvCxnSpPr>
          <p:spPr bwMode="auto">
            <a:xfrm>
              <a:off x="3986935" y="4799994"/>
              <a:ext cx="80730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3" name="Group 91">
              <a:extLst>
                <a:ext uri="{FF2B5EF4-FFF2-40B4-BE49-F238E27FC236}">
                  <a16:creationId xmlns:a16="http://schemas.microsoft.com/office/drawing/2014/main" id="{1CA8CA8B-B30C-FA44-B7E5-F87670B572C6}"/>
                </a:ext>
              </a:extLst>
            </p:cNvPr>
            <p:cNvGrpSpPr/>
            <p:nvPr/>
          </p:nvGrpSpPr>
          <p:grpSpPr>
            <a:xfrm>
              <a:off x="4137387" y="4719569"/>
              <a:ext cx="479618" cy="461425"/>
              <a:chOff x="2691882" y="5063075"/>
              <a:chExt cx="479618" cy="461425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ADB3595-89B5-E847-BC90-AEE4272BBEB5}"/>
                  </a:ext>
                </a:extLst>
              </p:cNvPr>
              <p:cNvSpPr txBox="1"/>
              <p:nvPr/>
            </p:nvSpPr>
            <p:spPr>
              <a:xfrm>
                <a:off x="2691882" y="5155168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BCC0D22-0DB3-6741-B350-F89325735389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AA2F8F4-3C90-9640-A158-11F2B9C4CB11}"/>
                </a:ext>
              </a:extLst>
            </p:cNvPr>
            <p:cNvCxnSpPr>
              <a:stCxn id="40" idx="0"/>
            </p:cNvCxnSpPr>
            <p:nvPr/>
          </p:nvCxnSpPr>
          <p:spPr bwMode="auto">
            <a:xfrm flipH="1" flipV="1">
              <a:off x="3634593" y="3994084"/>
              <a:ext cx="9442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5" name="Group 103">
              <a:extLst>
                <a:ext uri="{FF2B5EF4-FFF2-40B4-BE49-F238E27FC236}">
                  <a16:creationId xmlns:a16="http://schemas.microsoft.com/office/drawing/2014/main" id="{73CD7ECF-A970-9547-A1F7-530E09ED69FA}"/>
                </a:ext>
              </a:extLst>
            </p:cNvPr>
            <p:cNvGrpSpPr/>
            <p:nvPr/>
          </p:nvGrpSpPr>
          <p:grpSpPr>
            <a:xfrm>
              <a:off x="3567591" y="4067259"/>
              <a:ext cx="608928" cy="369332"/>
              <a:chOff x="2837267" y="4956915"/>
              <a:chExt cx="608928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6C3A25E-0B83-CB47-B40E-727315FCE4F2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R5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3BAAD758-A02C-F84A-A243-4A85EDA9A68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9B6E64D-A554-C54A-AE00-4E5E47AD97FF}"/>
                </a:ext>
              </a:extLst>
            </p:cNvPr>
            <p:cNvCxnSpPr>
              <a:stCxn id="41" idx="0"/>
            </p:cNvCxnSpPr>
            <p:nvPr/>
          </p:nvCxnSpPr>
          <p:spPr bwMode="auto">
            <a:xfrm flipV="1">
              <a:off x="5313190" y="3994084"/>
              <a:ext cx="0" cy="5011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7" name="Group 108">
              <a:extLst>
                <a:ext uri="{FF2B5EF4-FFF2-40B4-BE49-F238E27FC236}">
                  <a16:creationId xmlns:a16="http://schemas.microsoft.com/office/drawing/2014/main" id="{AA7ED6AD-3088-304F-93AD-E3BC896E4218}"/>
                </a:ext>
              </a:extLst>
            </p:cNvPr>
            <p:cNvGrpSpPr/>
            <p:nvPr/>
          </p:nvGrpSpPr>
          <p:grpSpPr>
            <a:xfrm>
              <a:off x="5247075" y="4059070"/>
              <a:ext cx="608928" cy="369332"/>
              <a:chOff x="2837267" y="4956915"/>
              <a:chExt cx="608928" cy="369332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B95958-DE25-3046-8ECF-C08D9CE289F0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79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>
                    <a:latin typeface="Arial" pitchFamily="34" charset="0"/>
                    <a:cs typeface="Arial" pitchFamily="34" charset="0"/>
                  </a:rPr>
                  <a:t>R7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6316E9C-92E5-E64F-990A-2D223C092FE8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2651F790-FC62-364A-8D54-90C28C013550}"/>
              </a:ext>
            </a:extLst>
          </p:cNvPr>
          <p:cNvSpPr txBox="1">
            <a:spLocks/>
          </p:cNvSpPr>
          <p:nvPr/>
        </p:nvSpPr>
        <p:spPr>
          <a:xfrm>
            <a:off x="792000" y="5724000"/>
            <a:ext cx="7894800" cy="8996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Tx/>
              <a:buNone/>
            </a:pPr>
            <a:r>
              <a:rPr lang="en-US" sz="2400" kern="0" dirty="0"/>
              <a:t>P802.1CF provides a model for interfacing with external networks.</a:t>
            </a:r>
          </a:p>
        </p:txBody>
      </p:sp>
    </p:spTree>
    <p:extLst>
      <p:ext uri="{BB962C8B-B14F-4D97-AF65-F5344CB8AC3E}">
        <p14:creationId xmlns:p14="http://schemas.microsoft.com/office/powerpoint/2010/main" val="664812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14191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D09E-0C04-3B47-BA19-47070734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BFCF-4E01-3643-AD7F-A43AE349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Wi-Fi Router may be the most common example of IEEE 802 access network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Generic schematic of Wi-Fi Router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580765-3209-B846-88A6-CD95301B4E40}"/>
              </a:ext>
            </a:extLst>
          </p:cNvPr>
          <p:cNvGrpSpPr/>
          <p:nvPr/>
        </p:nvGrpSpPr>
        <p:grpSpPr>
          <a:xfrm>
            <a:off x="2759755" y="2529000"/>
            <a:ext cx="3162245" cy="2902537"/>
            <a:chOff x="3930035" y="2573905"/>
            <a:chExt cx="3162245" cy="29025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C09773C-E8C3-4A4F-80F1-681492A772BF}"/>
                </a:ext>
              </a:extLst>
            </p:cNvPr>
            <p:cNvSpPr/>
            <p:nvPr/>
          </p:nvSpPr>
          <p:spPr bwMode="auto">
            <a:xfrm>
              <a:off x="5832141" y="3002516"/>
              <a:ext cx="1170130" cy="119156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Micro Controller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A691DF-54A5-2F45-B499-B8224FCD7148}"/>
                </a:ext>
              </a:extLst>
            </p:cNvPr>
            <p:cNvSpPr/>
            <p:nvPr/>
          </p:nvSpPr>
          <p:spPr bwMode="auto">
            <a:xfrm>
              <a:off x="5832141" y="2630148"/>
              <a:ext cx="1170128" cy="26784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RAM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653FEF-0099-0E44-91FA-D6CAD350A3EE}"/>
                </a:ext>
              </a:extLst>
            </p:cNvPr>
            <p:cNvSpPr/>
            <p:nvPr/>
          </p:nvSpPr>
          <p:spPr bwMode="auto">
            <a:xfrm>
              <a:off x="4497934" y="2630148"/>
              <a:ext cx="923752" cy="249283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FPROM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484411B-D8B9-CB41-A1FF-B4ABA849B9BB}"/>
                </a:ext>
              </a:extLst>
            </p:cNvPr>
            <p:cNvSpPr/>
            <p:nvPr/>
          </p:nvSpPr>
          <p:spPr bwMode="auto">
            <a:xfrm>
              <a:off x="4495963" y="3200602"/>
              <a:ext cx="925723" cy="3711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IEEE 802.11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Interface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9F0ACE-410D-8A4B-A1C2-F8759586FD13}"/>
                </a:ext>
              </a:extLst>
            </p:cNvPr>
            <p:cNvSpPr/>
            <p:nvPr/>
          </p:nvSpPr>
          <p:spPr bwMode="auto">
            <a:xfrm>
              <a:off x="4501374" y="4276556"/>
              <a:ext cx="1970526" cy="367579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Ethernet Bridge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E9D5783-FDCD-C14B-B98B-EB4BAD88984C}"/>
                </a:ext>
              </a:extLst>
            </p:cNvPr>
            <p:cNvSpPr/>
            <p:nvPr/>
          </p:nvSpPr>
          <p:spPr bwMode="auto">
            <a:xfrm>
              <a:off x="6571601" y="4744770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44F2AAD-C939-4A46-AB7D-97895F17DAE0}"/>
                </a:ext>
              </a:extLst>
            </p:cNvPr>
            <p:cNvSpPr/>
            <p:nvPr/>
          </p:nvSpPr>
          <p:spPr bwMode="auto">
            <a:xfrm>
              <a:off x="6054044" y="4747978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CEBDE4-023B-A94C-9380-EEE1EE0262E1}"/>
                </a:ext>
              </a:extLst>
            </p:cNvPr>
            <p:cNvSpPr/>
            <p:nvPr/>
          </p:nvSpPr>
          <p:spPr bwMode="auto">
            <a:xfrm>
              <a:off x="5536487" y="4748658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DCF544-E864-2345-98BF-00F59C9E1D68}"/>
                </a:ext>
              </a:extLst>
            </p:cNvPr>
            <p:cNvSpPr/>
            <p:nvPr/>
          </p:nvSpPr>
          <p:spPr bwMode="auto">
            <a:xfrm>
              <a:off x="5018929" y="4741126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73D326A-EFB9-944B-9B4B-7AA6D2375108}"/>
                </a:ext>
              </a:extLst>
            </p:cNvPr>
            <p:cNvSpPr/>
            <p:nvPr/>
          </p:nvSpPr>
          <p:spPr bwMode="auto">
            <a:xfrm>
              <a:off x="4501373" y="4734145"/>
              <a:ext cx="430668" cy="33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ETH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PHY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30A0132-5AB8-6346-B6C1-288D0CA4D7D4}"/>
                </a:ext>
              </a:extLst>
            </p:cNvPr>
            <p:cNvCxnSpPr>
              <a:stCxn id="6" idx="2"/>
              <a:endCxn id="5" idx="0"/>
            </p:cNvCxnSpPr>
            <p:nvPr/>
          </p:nvCxnSpPr>
          <p:spPr bwMode="auto">
            <a:xfrm>
              <a:off x="6417205" y="2897993"/>
              <a:ext cx="1" cy="104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B13239-46FA-FC4E-87FD-E7265733E492}"/>
                </a:ext>
              </a:extLst>
            </p:cNvPr>
            <p:cNvCxnSpPr/>
            <p:nvPr/>
          </p:nvCxnSpPr>
          <p:spPr bwMode="auto">
            <a:xfrm flipH="1">
              <a:off x="6057165" y="4194085"/>
              <a:ext cx="1" cy="824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4B2F1C6-21FF-9C43-A756-6D9FCFF83FF6}"/>
                </a:ext>
              </a:extLst>
            </p:cNvPr>
            <p:cNvCxnSpPr>
              <a:stCxn id="10" idx="0"/>
            </p:cNvCxnSpPr>
            <p:nvPr/>
          </p:nvCxnSpPr>
          <p:spPr bwMode="auto">
            <a:xfrm flipV="1">
              <a:off x="6786935" y="4194085"/>
              <a:ext cx="9692" cy="55068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3ADD996-65F6-1142-84FC-D49B0FB45A75}"/>
                </a:ext>
              </a:extLst>
            </p:cNvPr>
            <p:cNvCxnSpPr>
              <a:stCxn id="11" idx="0"/>
            </p:cNvCxnSpPr>
            <p:nvPr/>
          </p:nvCxnSpPr>
          <p:spPr bwMode="auto">
            <a:xfrm flipV="1">
              <a:off x="6269378" y="4644135"/>
              <a:ext cx="6570" cy="1038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31B745-FF8B-8D48-B8F6-3D7BB0FD0DFA}"/>
                </a:ext>
              </a:extLst>
            </p:cNvPr>
            <p:cNvCxnSpPr>
              <a:stCxn id="12" idx="0"/>
            </p:cNvCxnSpPr>
            <p:nvPr/>
          </p:nvCxnSpPr>
          <p:spPr bwMode="auto">
            <a:xfrm flipH="1" flipV="1">
              <a:off x="5748699" y="4644135"/>
              <a:ext cx="3122" cy="10452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885E66-0BA5-4040-AED9-FA60E99805D5}"/>
                </a:ext>
              </a:extLst>
            </p:cNvPr>
            <p:cNvCxnSpPr>
              <a:stCxn id="13" idx="0"/>
            </p:cNvCxnSpPr>
            <p:nvPr/>
          </p:nvCxnSpPr>
          <p:spPr bwMode="auto">
            <a:xfrm flipV="1">
              <a:off x="5234263" y="4644135"/>
              <a:ext cx="1" cy="9699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917E194-0B15-E548-A1E3-AE22D3286B85}"/>
                </a:ext>
              </a:extLst>
            </p:cNvPr>
            <p:cNvCxnSpPr>
              <a:stCxn id="14" idx="0"/>
            </p:cNvCxnSpPr>
            <p:nvPr/>
          </p:nvCxnSpPr>
          <p:spPr bwMode="auto">
            <a:xfrm flipV="1">
              <a:off x="4716707" y="4644135"/>
              <a:ext cx="9689" cy="900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C0E70D-1249-9C45-86AB-7EF64251714C}"/>
                </a:ext>
              </a:extLst>
            </p:cNvPr>
            <p:cNvCxnSpPr>
              <a:stCxn id="8" idx="3"/>
            </p:cNvCxnSpPr>
            <p:nvPr/>
          </p:nvCxnSpPr>
          <p:spPr bwMode="auto">
            <a:xfrm flipV="1">
              <a:off x="5421686" y="3381487"/>
              <a:ext cx="114801" cy="46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1244F5-D261-CE42-9FE8-655F03684759}"/>
                </a:ext>
              </a:extLst>
            </p:cNvPr>
            <p:cNvCxnSpPr/>
            <p:nvPr/>
          </p:nvCxnSpPr>
          <p:spPr bwMode="auto">
            <a:xfrm>
              <a:off x="5536487" y="3381487"/>
              <a:ext cx="0" cy="89506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6B0A4FF-40AD-5B4B-9789-3A9940AC7405}"/>
                </a:ext>
              </a:extLst>
            </p:cNvPr>
            <p:cNvCxnSpPr>
              <a:stCxn id="7" idx="2"/>
            </p:cNvCxnSpPr>
            <p:nvPr/>
          </p:nvCxnSpPr>
          <p:spPr bwMode="auto">
            <a:xfrm flipH="1">
              <a:off x="4958824" y="2879431"/>
              <a:ext cx="986" cy="24121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D6925C5-6C0D-694B-9A2C-B769B498F858}"/>
                </a:ext>
              </a:extLst>
            </p:cNvPr>
            <p:cNvCxnSpPr/>
            <p:nvPr/>
          </p:nvCxnSpPr>
          <p:spPr bwMode="auto">
            <a:xfrm>
              <a:off x="4958824" y="3120650"/>
              <a:ext cx="87331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2241252-8A33-ED48-A4F3-77244E0455BD}"/>
                </a:ext>
              </a:extLst>
            </p:cNvPr>
            <p:cNvSpPr/>
            <p:nvPr/>
          </p:nvSpPr>
          <p:spPr bwMode="auto">
            <a:xfrm>
              <a:off x="4391980" y="2573905"/>
              <a:ext cx="2700300" cy="2565285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BF76521-8D4C-9C44-BA0C-96407AFBD4EF}"/>
                </a:ext>
              </a:extLst>
            </p:cNvPr>
            <p:cNvCxnSpPr>
              <a:stCxn id="8" idx="1"/>
            </p:cNvCxnSpPr>
            <p:nvPr/>
          </p:nvCxnSpPr>
          <p:spPr bwMode="auto">
            <a:xfrm flipH="1" flipV="1">
              <a:off x="4256965" y="3382231"/>
              <a:ext cx="238998" cy="39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01C37B3-D944-9D4C-83D7-BFD90AC1956A}"/>
                </a:ext>
              </a:extLst>
            </p:cNvPr>
            <p:cNvCxnSpPr/>
            <p:nvPr/>
          </p:nvCxnSpPr>
          <p:spPr bwMode="auto">
            <a:xfrm>
              <a:off x="4733926" y="5064993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E1901C6-0DDD-E843-AE07-398ED44C4D1C}"/>
                </a:ext>
              </a:extLst>
            </p:cNvPr>
            <p:cNvCxnSpPr/>
            <p:nvPr/>
          </p:nvCxnSpPr>
          <p:spPr bwMode="auto">
            <a:xfrm>
              <a:off x="5247075" y="5064993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12DEB2-4E4F-044D-A6B9-758911994E62}"/>
                </a:ext>
              </a:extLst>
            </p:cNvPr>
            <p:cNvCxnSpPr/>
            <p:nvPr/>
          </p:nvCxnSpPr>
          <p:spPr bwMode="auto">
            <a:xfrm>
              <a:off x="5742130" y="5064170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7B8452E-47DA-C244-BDD2-D37F8103346A}"/>
                </a:ext>
              </a:extLst>
            </p:cNvPr>
            <p:cNvCxnSpPr/>
            <p:nvPr/>
          </p:nvCxnSpPr>
          <p:spPr bwMode="auto">
            <a:xfrm>
              <a:off x="6282190" y="5063347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39624DB-7438-2C41-96FC-72BDA15E55E7}"/>
                </a:ext>
              </a:extLst>
            </p:cNvPr>
            <p:cNvCxnSpPr/>
            <p:nvPr/>
          </p:nvCxnSpPr>
          <p:spPr bwMode="auto">
            <a:xfrm>
              <a:off x="6777245" y="5062524"/>
              <a:ext cx="0" cy="16420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D138BE-46AA-A844-BA93-28E52F24F09C}"/>
                </a:ext>
              </a:extLst>
            </p:cNvPr>
            <p:cNvSpPr txBox="1"/>
            <p:nvPr/>
          </p:nvSpPr>
          <p:spPr>
            <a:xfrm>
              <a:off x="4517360" y="5192563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00A44E-253C-444E-9360-5A708BE67368}"/>
                </a:ext>
              </a:extLst>
            </p:cNvPr>
            <p:cNvSpPr txBox="1"/>
            <p:nvPr/>
          </p:nvSpPr>
          <p:spPr>
            <a:xfrm>
              <a:off x="5057420" y="5214832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8AE2C33-2156-8743-87F5-EAB304DA762E}"/>
                </a:ext>
              </a:extLst>
            </p:cNvPr>
            <p:cNvSpPr txBox="1"/>
            <p:nvPr/>
          </p:nvSpPr>
          <p:spPr>
            <a:xfrm>
              <a:off x="5536487" y="5214832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145422-7C98-674A-9C18-AD20C578653F}"/>
                </a:ext>
              </a:extLst>
            </p:cNvPr>
            <p:cNvSpPr txBox="1"/>
            <p:nvPr/>
          </p:nvSpPr>
          <p:spPr>
            <a:xfrm>
              <a:off x="6065624" y="5214832"/>
              <a:ext cx="46038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>
                  <a:latin typeface="+mn-lt"/>
                </a:rPr>
                <a:t>LAN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BEDD1-1830-7B42-9D8E-7A53DFBECE5B}"/>
                </a:ext>
              </a:extLst>
            </p:cNvPr>
            <p:cNvSpPr txBox="1"/>
            <p:nvPr/>
          </p:nvSpPr>
          <p:spPr>
            <a:xfrm>
              <a:off x="6571601" y="5214832"/>
              <a:ext cx="5148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latin typeface="+mn-lt"/>
                </a:rPr>
                <a:t>WAN</a:t>
              </a:r>
            </a:p>
          </p:txBody>
        </p:sp>
        <p:grpSp>
          <p:nvGrpSpPr>
            <p:cNvPr id="38" name="Group 56">
              <a:extLst>
                <a:ext uri="{FF2B5EF4-FFF2-40B4-BE49-F238E27FC236}">
                  <a16:creationId xmlns:a16="http://schemas.microsoft.com/office/drawing/2014/main" id="{78F1E82B-3C89-3344-8425-FED31E891A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3882481" y="3206525"/>
              <a:ext cx="453423" cy="358315"/>
              <a:chOff x="2608" y="1885"/>
              <a:chExt cx="410" cy="324"/>
            </a:xfrm>
          </p:grpSpPr>
          <p:sp>
            <p:nvSpPr>
              <p:cNvPr id="54" name="AutoShape 55">
                <a:extLst>
                  <a:ext uri="{FF2B5EF4-FFF2-40B4-BE49-F238E27FC236}">
                    <a16:creationId xmlns:a16="http://schemas.microsoft.com/office/drawing/2014/main" id="{AE511D82-20F0-474E-BDC6-14756C7AF11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8" y="1885"/>
                <a:ext cx="41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5" name="Oval 57">
                <a:extLst>
                  <a:ext uri="{FF2B5EF4-FFF2-40B4-BE49-F238E27FC236}">
                    <a16:creationId xmlns:a16="http://schemas.microsoft.com/office/drawing/2014/main" id="{71287B65-C47A-A042-983C-B32E60E6C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181"/>
                <a:ext cx="30" cy="28"/>
              </a:xfrm>
              <a:prstGeom prst="ellipse">
                <a:avLst/>
              </a:pr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6" name="Line 58">
                <a:extLst>
                  <a:ext uri="{FF2B5EF4-FFF2-40B4-BE49-F238E27FC236}">
                    <a16:creationId xmlns:a16="http://schemas.microsoft.com/office/drawing/2014/main" id="{AC228741-BC41-7E46-ACAE-5DEC27AD14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7" name="Line 59">
                <a:extLst>
                  <a:ext uri="{FF2B5EF4-FFF2-40B4-BE49-F238E27FC236}">
                    <a16:creationId xmlns:a16="http://schemas.microsoft.com/office/drawing/2014/main" id="{FB027104-A524-494B-A69F-CB5168D6C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8" name="Freeform 60">
                <a:extLst>
                  <a:ext uri="{FF2B5EF4-FFF2-40B4-BE49-F238E27FC236}">
                    <a16:creationId xmlns:a16="http://schemas.microsoft.com/office/drawing/2014/main" id="{50805785-999F-3547-91CA-C58F2368A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085"/>
                <a:ext cx="168" cy="47"/>
              </a:xfrm>
              <a:custGeom>
                <a:avLst/>
                <a:gdLst>
                  <a:gd name="T0" fmla="*/ 17 w 238"/>
                  <a:gd name="T1" fmla="*/ 66 h 66"/>
                  <a:gd name="T2" fmla="*/ 5 w 238"/>
                  <a:gd name="T3" fmla="*/ 60 h 66"/>
                  <a:gd name="T4" fmla="*/ 8 w 238"/>
                  <a:gd name="T5" fmla="*/ 38 h 66"/>
                  <a:gd name="T6" fmla="*/ 121 w 238"/>
                  <a:gd name="T7" fmla="*/ 0 h 66"/>
                  <a:gd name="T8" fmla="*/ 230 w 238"/>
                  <a:gd name="T9" fmla="*/ 35 h 66"/>
                  <a:gd name="T10" fmla="*/ 233 w 238"/>
                  <a:gd name="T11" fmla="*/ 56 h 66"/>
                  <a:gd name="T12" fmla="*/ 212 w 238"/>
                  <a:gd name="T13" fmla="*/ 60 h 66"/>
                  <a:gd name="T14" fmla="*/ 121 w 238"/>
                  <a:gd name="T15" fmla="*/ 31 h 66"/>
                  <a:gd name="T16" fmla="*/ 26 w 238"/>
                  <a:gd name="T17" fmla="*/ 63 h 66"/>
                  <a:gd name="T18" fmla="*/ 17 w 238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66">
                    <a:moveTo>
                      <a:pt x="17" y="66"/>
                    </a:moveTo>
                    <a:cubicBezTo>
                      <a:pt x="12" y="66"/>
                      <a:pt x="8" y="64"/>
                      <a:pt x="5" y="60"/>
                    </a:cubicBezTo>
                    <a:cubicBezTo>
                      <a:pt x="0" y="53"/>
                      <a:pt x="1" y="43"/>
                      <a:pt x="8" y="38"/>
                    </a:cubicBezTo>
                    <a:cubicBezTo>
                      <a:pt x="41" y="13"/>
                      <a:pt x="80" y="0"/>
                      <a:pt x="121" y="0"/>
                    </a:cubicBezTo>
                    <a:cubicBezTo>
                      <a:pt x="160" y="0"/>
                      <a:pt x="198" y="12"/>
                      <a:pt x="230" y="35"/>
                    </a:cubicBezTo>
                    <a:cubicBezTo>
                      <a:pt x="237" y="40"/>
                      <a:pt x="238" y="49"/>
                      <a:pt x="233" y="56"/>
                    </a:cubicBezTo>
                    <a:cubicBezTo>
                      <a:pt x="228" y="63"/>
                      <a:pt x="219" y="65"/>
                      <a:pt x="212" y="60"/>
                    </a:cubicBezTo>
                    <a:cubicBezTo>
                      <a:pt x="185" y="41"/>
                      <a:pt x="154" y="31"/>
                      <a:pt x="121" y="31"/>
                    </a:cubicBezTo>
                    <a:cubicBezTo>
                      <a:pt x="87" y="31"/>
                      <a:pt x="54" y="42"/>
                      <a:pt x="26" y="63"/>
                    </a:cubicBezTo>
                    <a:cubicBezTo>
                      <a:pt x="24" y="65"/>
                      <a:pt x="20" y="66"/>
                      <a:pt x="17" y="6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9" name="Freeform 61">
                <a:extLst>
                  <a:ext uri="{FF2B5EF4-FFF2-40B4-BE49-F238E27FC236}">
                    <a16:creationId xmlns:a16="http://schemas.microsoft.com/office/drawing/2014/main" id="{32534478-7521-FF4A-8400-8F4954E0A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60" name="Freeform 62">
                <a:extLst>
                  <a:ext uri="{FF2B5EF4-FFF2-40B4-BE49-F238E27FC236}">
                    <a16:creationId xmlns:a16="http://schemas.microsoft.com/office/drawing/2014/main" id="{FB12C3CC-1929-B34A-BBF8-512919BE7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61" name="Freeform 63">
                <a:extLst>
                  <a:ext uri="{FF2B5EF4-FFF2-40B4-BE49-F238E27FC236}">
                    <a16:creationId xmlns:a16="http://schemas.microsoft.com/office/drawing/2014/main" id="{78045F0B-0001-384D-80EA-6D5A1C3A7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885"/>
                <a:ext cx="412" cy="90"/>
              </a:xfrm>
              <a:custGeom>
                <a:avLst/>
                <a:gdLst>
                  <a:gd name="T0" fmla="*/ 17 w 582"/>
                  <a:gd name="T1" fmla="*/ 126 h 126"/>
                  <a:gd name="T2" fmla="*/ 5 w 582"/>
                  <a:gd name="T3" fmla="*/ 120 h 126"/>
                  <a:gd name="T4" fmla="*/ 8 w 582"/>
                  <a:gd name="T5" fmla="*/ 99 h 126"/>
                  <a:gd name="T6" fmla="*/ 293 w 582"/>
                  <a:gd name="T7" fmla="*/ 0 h 126"/>
                  <a:gd name="T8" fmla="*/ 574 w 582"/>
                  <a:gd name="T9" fmla="*/ 95 h 126"/>
                  <a:gd name="T10" fmla="*/ 577 w 582"/>
                  <a:gd name="T11" fmla="*/ 117 h 126"/>
                  <a:gd name="T12" fmla="*/ 556 w 582"/>
                  <a:gd name="T13" fmla="*/ 120 h 126"/>
                  <a:gd name="T14" fmla="*/ 293 w 582"/>
                  <a:gd name="T15" fmla="*/ 31 h 126"/>
                  <a:gd name="T16" fmla="*/ 26 w 582"/>
                  <a:gd name="T17" fmla="*/ 123 h 126"/>
                  <a:gd name="T18" fmla="*/ 17 w 582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26">
                    <a:moveTo>
                      <a:pt x="17" y="126"/>
                    </a:moveTo>
                    <a:cubicBezTo>
                      <a:pt x="12" y="126"/>
                      <a:pt x="8" y="124"/>
                      <a:pt x="5" y="120"/>
                    </a:cubicBezTo>
                    <a:cubicBezTo>
                      <a:pt x="0" y="114"/>
                      <a:pt x="1" y="104"/>
                      <a:pt x="8" y="99"/>
                    </a:cubicBezTo>
                    <a:cubicBezTo>
                      <a:pt x="90" y="34"/>
                      <a:pt x="188" y="0"/>
                      <a:pt x="293" y="0"/>
                    </a:cubicBezTo>
                    <a:cubicBezTo>
                      <a:pt x="396" y="0"/>
                      <a:pt x="493" y="33"/>
                      <a:pt x="574" y="95"/>
                    </a:cubicBezTo>
                    <a:cubicBezTo>
                      <a:pt x="581" y="100"/>
                      <a:pt x="582" y="110"/>
                      <a:pt x="577" y="117"/>
                    </a:cubicBezTo>
                    <a:cubicBezTo>
                      <a:pt x="572" y="123"/>
                      <a:pt x="562" y="125"/>
                      <a:pt x="556" y="120"/>
                    </a:cubicBezTo>
                    <a:cubicBezTo>
                      <a:pt x="480" y="62"/>
                      <a:pt x="389" y="31"/>
                      <a:pt x="293" y="31"/>
                    </a:cubicBezTo>
                    <a:cubicBezTo>
                      <a:pt x="195" y="31"/>
                      <a:pt x="103" y="63"/>
                      <a:pt x="26" y="123"/>
                    </a:cubicBezTo>
                    <a:cubicBezTo>
                      <a:pt x="24" y="125"/>
                      <a:pt x="20" y="126"/>
                      <a:pt x="17" y="12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2445F13-C6A1-084A-82D6-5B4B1EB1407B}"/>
                </a:ext>
              </a:extLst>
            </p:cNvPr>
            <p:cNvSpPr/>
            <p:nvPr/>
          </p:nvSpPr>
          <p:spPr bwMode="auto">
            <a:xfrm>
              <a:off x="4495963" y="3821127"/>
              <a:ext cx="925723" cy="37110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>
                  <a:latin typeface="+mn-lt"/>
                </a:rPr>
                <a:t>IEEE 802.11</a:t>
              </a:r>
              <a:br>
                <a:rPr lang="en-US" sz="1100" dirty="0">
                  <a:latin typeface="+mn-lt"/>
                </a:rPr>
              </a:br>
              <a:r>
                <a:rPr lang="en-US" sz="1100" dirty="0">
                  <a:latin typeface="+mn-lt"/>
                </a:rPr>
                <a:t>Interface</a:t>
              </a:r>
              <a:endPara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E4B2552-3E68-5143-9D9B-0F20430AB445}"/>
                </a:ext>
              </a:extLst>
            </p:cNvPr>
            <p:cNvCxnSpPr>
              <a:stCxn id="39" idx="3"/>
            </p:cNvCxnSpPr>
            <p:nvPr/>
          </p:nvCxnSpPr>
          <p:spPr bwMode="auto">
            <a:xfrm flipV="1">
              <a:off x="5421686" y="4002012"/>
              <a:ext cx="114801" cy="466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BF01E0E-92CC-BB45-972C-6F02A0062814}"/>
                </a:ext>
              </a:extLst>
            </p:cNvPr>
            <p:cNvCxnSpPr>
              <a:stCxn id="39" idx="1"/>
            </p:cNvCxnSpPr>
            <p:nvPr/>
          </p:nvCxnSpPr>
          <p:spPr bwMode="auto">
            <a:xfrm flipH="1" flipV="1">
              <a:off x="4256965" y="4002756"/>
              <a:ext cx="238998" cy="39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2" name="Group 56">
              <a:extLst>
                <a:ext uri="{FF2B5EF4-FFF2-40B4-BE49-F238E27FC236}">
                  <a16:creationId xmlns:a16="http://schemas.microsoft.com/office/drawing/2014/main" id="{F8F5CBCA-BB75-A046-A84A-840E607952A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16200000">
              <a:off x="3882481" y="3827050"/>
              <a:ext cx="453423" cy="358315"/>
              <a:chOff x="2608" y="1885"/>
              <a:chExt cx="410" cy="324"/>
            </a:xfrm>
          </p:grpSpPr>
          <p:sp>
            <p:nvSpPr>
              <p:cNvPr id="46" name="AutoShape 55">
                <a:extLst>
                  <a:ext uri="{FF2B5EF4-FFF2-40B4-BE49-F238E27FC236}">
                    <a16:creationId xmlns:a16="http://schemas.microsoft.com/office/drawing/2014/main" id="{86C4E7B5-ADA5-F345-B964-68CAE3C27E9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608" y="1885"/>
                <a:ext cx="410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7" name="Oval 57">
                <a:extLst>
                  <a:ext uri="{FF2B5EF4-FFF2-40B4-BE49-F238E27FC236}">
                    <a16:creationId xmlns:a16="http://schemas.microsoft.com/office/drawing/2014/main" id="{C8509EC4-0259-9B43-B2EA-D4FA95666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7" y="2181"/>
                <a:ext cx="30" cy="28"/>
              </a:xfrm>
              <a:prstGeom prst="ellipse">
                <a:avLst/>
              </a:pr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8" name="Line 58">
                <a:extLst>
                  <a:ext uri="{FF2B5EF4-FFF2-40B4-BE49-F238E27FC236}">
                    <a16:creationId xmlns:a16="http://schemas.microsoft.com/office/drawing/2014/main" id="{5F548D86-F41F-9F43-A536-AE291F483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49" name="Line 59">
                <a:extLst>
                  <a:ext uri="{FF2B5EF4-FFF2-40B4-BE49-F238E27FC236}">
                    <a16:creationId xmlns:a16="http://schemas.microsoft.com/office/drawing/2014/main" id="{B6507B63-15D7-DD46-B311-A669A0A2C5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12" y="2195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0" name="Freeform 60">
                <a:extLst>
                  <a:ext uri="{FF2B5EF4-FFF2-40B4-BE49-F238E27FC236}">
                    <a16:creationId xmlns:a16="http://schemas.microsoft.com/office/drawing/2014/main" id="{4CA7D832-F5A8-8543-B85F-35F98E15E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9" y="2085"/>
                <a:ext cx="168" cy="47"/>
              </a:xfrm>
              <a:custGeom>
                <a:avLst/>
                <a:gdLst>
                  <a:gd name="T0" fmla="*/ 17 w 238"/>
                  <a:gd name="T1" fmla="*/ 66 h 66"/>
                  <a:gd name="T2" fmla="*/ 5 w 238"/>
                  <a:gd name="T3" fmla="*/ 60 h 66"/>
                  <a:gd name="T4" fmla="*/ 8 w 238"/>
                  <a:gd name="T5" fmla="*/ 38 h 66"/>
                  <a:gd name="T6" fmla="*/ 121 w 238"/>
                  <a:gd name="T7" fmla="*/ 0 h 66"/>
                  <a:gd name="T8" fmla="*/ 230 w 238"/>
                  <a:gd name="T9" fmla="*/ 35 h 66"/>
                  <a:gd name="T10" fmla="*/ 233 w 238"/>
                  <a:gd name="T11" fmla="*/ 56 h 66"/>
                  <a:gd name="T12" fmla="*/ 212 w 238"/>
                  <a:gd name="T13" fmla="*/ 60 h 66"/>
                  <a:gd name="T14" fmla="*/ 121 w 238"/>
                  <a:gd name="T15" fmla="*/ 31 h 66"/>
                  <a:gd name="T16" fmla="*/ 26 w 238"/>
                  <a:gd name="T17" fmla="*/ 63 h 66"/>
                  <a:gd name="T18" fmla="*/ 17 w 238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8" h="66">
                    <a:moveTo>
                      <a:pt x="17" y="66"/>
                    </a:moveTo>
                    <a:cubicBezTo>
                      <a:pt x="12" y="66"/>
                      <a:pt x="8" y="64"/>
                      <a:pt x="5" y="60"/>
                    </a:cubicBezTo>
                    <a:cubicBezTo>
                      <a:pt x="0" y="53"/>
                      <a:pt x="1" y="43"/>
                      <a:pt x="8" y="38"/>
                    </a:cubicBezTo>
                    <a:cubicBezTo>
                      <a:pt x="41" y="13"/>
                      <a:pt x="80" y="0"/>
                      <a:pt x="121" y="0"/>
                    </a:cubicBezTo>
                    <a:cubicBezTo>
                      <a:pt x="160" y="0"/>
                      <a:pt x="198" y="12"/>
                      <a:pt x="230" y="35"/>
                    </a:cubicBezTo>
                    <a:cubicBezTo>
                      <a:pt x="237" y="40"/>
                      <a:pt x="238" y="49"/>
                      <a:pt x="233" y="56"/>
                    </a:cubicBezTo>
                    <a:cubicBezTo>
                      <a:pt x="228" y="63"/>
                      <a:pt x="219" y="65"/>
                      <a:pt x="212" y="60"/>
                    </a:cubicBezTo>
                    <a:cubicBezTo>
                      <a:pt x="185" y="41"/>
                      <a:pt x="154" y="31"/>
                      <a:pt x="121" y="31"/>
                    </a:cubicBezTo>
                    <a:cubicBezTo>
                      <a:pt x="87" y="31"/>
                      <a:pt x="54" y="42"/>
                      <a:pt x="26" y="63"/>
                    </a:cubicBezTo>
                    <a:cubicBezTo>
                      <a:pt x="24" y="65"/>
                      <a:pt x="20" y="66"/>
                      <a:pt x="17" y="6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1" name="Freeform 61">
                <a:extLst>
                  <a:ext uri="{FF2B5EF4-FFF2-40B4-BE49-F238E27FC236}">
                    <a16:creationId xmlns:a16="http://schemas.microsoft.com/office/drawing/2014/main" id="{F9D6C5AE-E27F-E341-9E27-0E8E5DAF4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2" name="Freeform 62">
                <a:extLst>
                  <a:ext uri="{FF2B5EF4-FFF2-40B4-BE49-F238E27FC236}">
                    <a16:creationId xmlns:a16="http://schemas.microsoft.com/office/drawing/2014/main" id="{AD8237A6-1161-1F45-8866-02BA8C307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1990"/>
                <a:ext cx="284" cy="68"/>
              </a:xfrm>
              <a:custGeom>
                <a:avLst/>
                <a:gdLst>
                  <a:gd name="T0" fmla="*/ 17 w 400"/>
                  <a:gd name="T1" fmla="*/ 96 h 96"/>
                  <a:gd name="T2" fmla="*/ 6 w 400"/>
                  <a:gd name="T3" fmla="*/ 90 h 96"/>
                  <a:gd name="T4" fmla="*/ 8 w 400"/>
                  <a:gd name="T5" fmla="*/ 69 h 96"/>
                  <a:gd name="T6" fmla="*/ 202 w 400"/>
                  <a:gd name="T7" fmla="*/ 0 h 96"/>
                  <a:gd name="T8" fmla="*/ 392 w 400"/>
                  <a:gd name="T9" fmla="*/ 65 h 96"/>
                  <a:gd name="T10" fmla="*/ 395 w 400"/>
                  <a:gd name="T11" fmla="*/ 87 h 96"/>
                  <a:gd name="T12" fmla="*/ 373 w 400"/>
                  <a:gd name="T13" fmla="*/ 89 h 96"/>
                  <a:gd name="T14" fmla="*/ 202 w 400"/>
                  <a:gd name="T15" fmla="*/ 30 h 96"/>
                  <a:gd name="T16" fmla="*/ 27 w 400"/>
                  <a:gd name="T17" fmla="*/ 92 h 96"/>
                  <a:gd name="T18" fmla="*/ 17 w 400"/>
                  <a:gd name="T1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0" h="96">
                    <a:moveTo>
                      <a:pt x="17" y="96"/>
                    </a:moveTo>
                    <a:cubicBezTo>
                      <a:pt x="13" y="96"/>
                      <a:pt x="9" y="94"/>
                      <a:pt x="6" y="90"/>
                    </a:cubicBezTo>
                    <a:cubicBezTo>
                      <a:pt x="0" y="84"/>
                      <a:pt x="1" y="74"/>
                      <a:pt x="8" y="69"/>
                    </a:cubicBezTo>
                    <a:cubicBezTo>
                      <a:pt x="62" y="24"/>
                      <a:pt x="131" y="0"/>
                      <a:pt x="202" y="0"/>
                    </a:cubicBezTo>
                    <a:cubicBezTo>
                      <a:pt x="272" y="0"/>
                      <a:pt x="337" y="22"/>
                      <a:pt x="392" y="65"/>
                    </a:cubicBezTo>
                    <a:cubicBezTo>
                      <a:pt x="399" y="70"/>
                      <a:pt x="400" y="80"/>
                      <a:pt x="395" y="87"/>
                    </a:cubicBezTo>
                    <a:cubicBezTo>
                      <a:pt x="389" y="93"/>
                      <a:pt x="380" y="94"/>
                      <a:pt x="373" y="89"/>
                    </a:cubicBezTo>
                    <a:cubicBezTo>
                      <a:pt x="324" y="51"/>
                      <a:pt x="265" y="30"/>
                      <a:pt x="202" y="30"/>
                    </a:cubicBezTo>
                    <a:cubicBezTo>
                      <a:pt x="138" y="30"/>
                      <a:pt x="76" y="52"/>
                      <a:pt x="27" y="92"/>
                    </a:cubicBezTo>
                    <a:cubicBezTo>
                      <a:pt x="24" y="95"/>
                      <a:pt x="21" y="96"/>
                      <a:pt x="17" y="9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  <p:sp>
            <p:nvSpPr>
              <p:cNvPr id="53" name="Freeform 63">
                <a:extLst>
                  <a:ext uri="{FF2B5EF4-FFF2-40B4-BE49-F238E27FC236}">
                    <a16:creationId xmlns:a16="http://schemas.microsoft.com/office/drawing/2014/main" id="{0DE9EEBD-CAD7-5440-A59E-A689ABC34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1885"/>
                <a:ext cx="412" cy="90"/>
              </a:xfrm>
              <a:custGeom>
                <a:avLst/>
                <a:gdLst>
                  <a:gd name="T0" fmla="*/ 17 w 582"/>
                  <a:gd name="T1" fmla="*/ 126 h 126"/>
                  <a:gd name="T2" fmla="*/ 5 w 582"/>
                  <a:gd name="T3" fmla="*/ 120 h 126"/>
                  <a:gd name="T4" fmla="*/ 8 w 582"/>
                  <a:gd name="T5" fmla="*/ 99 h 126"/>
                  <a:gd name="T6" fmla="*/ 293 w 582"/>
                  <a:gd name="T7" fmla="*/ 0 h 126"/>
                  <a:gd name="T8" fmla="*/ 574 w 582"/>
                  <a:gd name="T9" fmla="*/ 95 h 126"/>
                  <a:gd name="T10" fmla="*/ 577 w 582"/>
                  <a:gd name="T11" fmla="*/ 117 h 126"/>
                  <a:gd name="T12" fmla="*/ 556 w 582"/>
                  <a:gd name="T13" fmla="*/ 120 h 126"/>
                  <a:gd name="T14" fmla="*/ 293 w 582"/>
                  <a:gd name="T15" fmla="*/ 31 h 126"/>
                  <a:gd name="T16" fmla="*/ 26 w 582"/>
                  <a:gd name="T17" fmla="*/ 123 h 126"/>
                  <a:gd name="T18" fmla="*/ 17 w 582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2" h="126">
                    <a:moveTo>
                      <a:pt x="17" y="126"/>
                    </a:moveTo>
                    <a:cubicBezTo>
                      <a:pt x="12" y="126"/>
                      <a:pt x="8" y="124"/>
                      <a:pt x="5" y="120"/>
                    </a:cubicBezTo>
                    <a:cubicBezTo>
                      <a:pt x="0" y="114"/>
                      <a:pt x="1" y="104"/>
                      <a:pt x="8" y="99"/>
                    </a:cubicBezTo>
                    <a:cubicBezTo>
                      <a:pt x="90" y="34"/>
                      <a:pt x="188" y="0"/>
                      <a:pt x="293" y="0"/>
                    </a:cubicBezTo>
                    <a:cubicBezTo>
                      <a:pt x="396" y="0"/>
                      <a:pt x="493" y="33"/>
                      <a:pt x="574" y="95"/>
                    </a:cubicBezTo>
                    <a:cubicBezTo>
                      <a:pt x="581" y="100"/>
                      <a:pt x="582" y="110"/>
                      <a:pt x="577" y="117"/>
                    </a:cubicBezTo>
                    <a:cubicBezTo>
                      <a:pt x="572" y="123"/>
                      <a:pt x="562" y="125"/>
                      <a:pt x="556" y="120"/>
                    </a:cubicBezTo>
                    <a:cubicBezTo>
                      <a:pt x="480" y="62"/>
                      <a:pt x="389" y="31"/>
                      <a:pt x="293" y="31"/>
                    </a:cubicBezTo>
                    <a:cubicBezTo>
                      <a:pt x="195" y="31"/>
                      <a:pt x="103" y="63"/>
                      <a:pt x="26" y="123"/>
                    </a:cubicBezTo>
                    <a:cubicBezTo>
                      <a:pt x="24" y="125"/>
                      <a:pt x="20" y="126"/>
                      <a:pt x="17" y="126"/>
                    </a:cubicBezTo>
                    <a:close/>
                  </a:path>
                </a:pathLst>
              </a:custGeom>
              <a:solidFill>
                <a:srgbClr val="5F60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10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BFBBB82-D111-0648-9C20-0F2AEEB7A865}"/>
                </a:ext>
              </a:extLst>
            </p:cNvPr>
            <p:cNvSpPr txBox="1"/>
            <p:nvPr/>
          </p:nvSpPr>
          <p:spPr>
            <a:xfrm rot="5400000">
              <a:off x="4845603" y="3571273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n-lt"/>
                </a:rPr>
                <a:t>…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F9417AD-A9F4-374C-8E5B-A086F5CEC75F}"/>
                </a:ext>
              </a:extLst>
            </p:cNvPr>
            <p:cNvSpPr txBox="1"/>
            <p:nvPr/>
          </p:nvSpPr>
          <p:spPr>
            <a:xfrm>
              <a:off x="5862369" y="4015875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n-lt"/>
                </a:rPr>
                <a:t>eth1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0822C3-5000-0441-9442-A542E9110A94}"/>
                </a:ext>
              </a:extLst>
            </p:cNvPr>
            <p:cNvSpPr txBox="1"/>
            <p:nvPr/>
          </p:nvSpPr>
          <p:spPr>
            <a:xfrm>
              <a:off x="6594932" y="4003027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+mn-lt"/>
                </a:rPr>
                <a:t>eth0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35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D09E-0C04-3B47-BA19-47070734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Wi-Fi Router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CBFCF-4E01-3643-AD7F-A43AE349E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Mapping of Wi-Fi router to NRM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F18945B-EAF8-A848-BD59-C84D75C186EE}"/>
              </a:ext>
            </a:extLst>
          </p:cNvPr>
          <p:cNvGrpSpPr/>
          <p:nvPr/>
        </p:nvGrpSpPr>
        <p:grpSpPr>
          <a:xfrm>
            <a:off x="1106615" y="1584000"/>
            <a:ext cx="6435715" cy="4036587"/>
            <a:chOff x="1106615" y="1417638"/>
            <a:chExt cx="6435715" cy="4036587"/>
          </a:xfrm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339339D0-3C68-0B4D-949D-A292580ABDC4}"/>
                </a:ext>
              </a:extLst>
            </p:cNvPr>
            <p:cNvSpPr/>
            <p:nvPr/>
          </p:nvSpPr>
          <p:spPr bwMode="auto">
            <a:xfrm>
              <a:off x="2816805" y="3694404"/>
              <a:ext cx="511511" cy="45467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9C35C2E-EBD9-C949-9416-CAFF5B505ECD}"/>
                </a:ext>
              </a:extLst>
            </p:cNvPr>
            <p:cNvSpPr/>
            <p:nvPr/>
          </p:nvSpPr>
          <p:spPr bwMode="auto">
            <a:xfrm>
              <a:off x="1106615" y="2934051"/>
              <a:ext cx="954820" cy="1364028"/>
            </a:xfrm>
            <a:prstGeom prst="roundRect">
              <a:avLst>
                <a:gd name="adj" fmla="val 8545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1306D09-CBD1-3A40-B7E1-78B254BA5579}"/>
                </a:ext>
              </a:extLst>
            </p:cNvPr>
            <p:cNvSpPr/>
            <p:nvPr/>
          </p:nvSpPr>
          <p:spPr bwMode="auto">
            <a:xfrm>
              <a:off x="2630377" y="2785762"/>
              <a:ext cx="2170869" cy="2173408"/>
            </a:xfrm>
            <a:prstGeom prst="roundRect">
              <a:avLst>
                <a:gd name="adj" fmla="val 6497"/>
              </a:avLst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E2EECBE-6A48-BA43-A2FA-3D734888E6A8}"/>
                </a:ext>
              </a:extLst>
            </p:cNvPr>
            <p:cNvSpPr txBox="1"/>
            <p:nvPr/>
          </p:nvSpPr>
          <p:spPr>
            <a:xfrm>
              <a:off x="5427095" y="4262899"/>
              <a:ext cx="14601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latin typeface="+mn-lt"/>
                </a:rPr>
                <a:t>LAN-WAN Gateway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37F5E43-00E1-3B41-8D8F-23BCA8C9E194}"/>
                </a:ext>
              </a:extLst>
            </p:cNvPr>
            <p:cNvSpPr txBox="1"/>
            <p:nvPr/>
          </p:nvSpPr>
          <p:spPr>
            <a:xfrm>
              <a:off x="3110376" y="4937974"/>
              <a:ext cx="110158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n-lt"/>
                </a:rPr>
                <a:t>Access Network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11DE81F-70C8-8F45-A08B-91BF2D9F3B2A}"/>
                </a:ext>
              </a:extLst>
            </p:cNvPr>
            <p:cNvSpPr txBox="1"/>
            <p:nvPr/>
          </p:nvSpPr>
          <p:spPr>
            <a:xfrm>
              <a:off x="1241488" y="2730464"/>
              <a:ext cx="6832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Terminal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EF372FA-0783-A64C-930A-87CF51DF0FFC}"/>
                </a:ext>
              </a:extLst>
            </p:cNvPr>
            <p:cNvSpPr/>
            <p:nvPr/>
          </p:nvSpPr>
          <p:spPr bwMode="auto">
            <a:xfrm>
              <a:off x="5242203" y="2934051"/>
              <a:ext cx="1645059" cy="1364028"/>
            </a:xfrm>
            <a:prstGeom prst="roundRect">
              <a:avLst>
                <a:gd name="adj" fmla="val 12471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DCD080C-14E3-A748-9DF1-21759B68DD20}"/>
                </a:ext>
              </a:extLst>
            </p:cNvPr>
            <p:cNvCxnSpPr/>
            <p:nvPr/>
          </p:nvCxnSpPr>
          <p:spPr bwMode="auto">
            <a:xfrm>
              <a:off x="1979368" y="3957828"/>
              <a:ext cx="784626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9A81CF63-9721-7341-BF17-5B3315927701}"/>
                </a:ext>
              </a:extLst>
            </p:cNvPr>
            <p:cNvSpPr/>
            <p:nvPr/>
          </p:nvSpPr>
          <p:spPr bwMode="auto">
            <a:xfrm>
              <a:off x="1365555" y="3433041"/>
              <a:ext cx="613813" cy="75021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Terminal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Interface</a:t>
              </a:r>
              <a:endParaRPr kumimoji="0" lang="en-US" sz="1000" b="0" i="0" u="none" strike="noStrike" cap="none" normalizeH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+mn-lt"/>
              </a:endParaRPr>
            </a:p>
          </p:txBody>
        </p:sp>
        <p:grpSp>
          <p:nvGrpSpPr>
            <p:cNvPr id="72" name="Group 6">
              <a:extLst>
                <a:ext uri="{FF2B5EF4-FFF2-40B4-BE49-F238E27FC236}">
                  <a16:creationId xmlns:a16="http://schemas.microsoft.com/office/drawing/2014/main" id="{45DC1E73-77C5-B241-BF37-3763F18AE297}"/>
                </a:ext>
              </a:extLst>
            </p:cNvPr>
            <p:cNvGrpSpPr/>
            <p:nvPr/>
          </p:nvGrpSpPr>
          <p:grpSpPr>
            <a:xfrm>
              <a:off x="2211752" y="3900925"/>
              <a:ext cx="348172" cy="314909"/>
              <a:chOff x="2729564" y="5063075"/>
              <a:chExt cx="466806" cy="422209"/>
            </a:xfrm>
          </p:grpSpPr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042B4F83-83F6-954D-8045-62A30EB21B20}"/>
                  </a:ext>
                </a:extLst>
              </p:cNvPr>
              <p:cNvSpPr txBox="1"/>
              <p:nvPr/>
            </p:nvSpPr>
            <p:spPr>
              <a:xfrm>
                <a:off x="2729564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EFB24B27-A696-584C-8877-B6C3F674D2DC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1D57ABF1-C3FE-194E-B93F-96BFBD9EC829}"/>
                </a:ext>
              </a:extLst>
            </p:cNvPr>
            <p:cNvSpPr/>
            <p:nvPr/>
          </p:nvSpPr>
          <p:spPr bwMode="auto">
            <a:xfrm>
              <a:off x="2707159" y="1662363"/>
              <a:ext cx="961640" cy="750216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Coordination and Information</a:t>
              </a:r>
              <a:b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</a:b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Service</a:t>
              </a:r>
            </a:p>
          </p:txBody>
        </p:sp>
        <p:cxnSp>
          <p:nvCxnSpPr>
            <p:cNvPr id="74" name="Elbow Connector 73">
              <a:extLst>
                <a:ext uri="{FF2B5EF4-FFF2-40B4-BE49-F238E27FC236}">
                  <a16:creationId xmlns:a16="http://schemas.microsoft.com/office/drawing/2014/main" id="{51D66980-3F11-D146-B2E8-B620D4C10FB8}"/>
                </a:ext>
              </a:extLst>
            </p:cNvPr>
            <p:cNvCxnSpPr/>
            <p:nvPr/>
          </p:nvCxnSpPr>
          <p:spPr bwMode="auto">
            <a:xfrm flipV="1">
              <a:off x="1979368" y="1586244"/>
              <a:ext cx="3296019" cy="1556019"/>
            </a:xfrm>
            <a:prstGeom prst="bentConnector3">
              <a:avLst>
                <a:gd name="adj1" fmla="val 1208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75" name="Group 62">
              <a:extLst>
                <a:ext uri="{FF2B5EF4-FFF2-40B4-BE49-F238E27FC236}">
                  <a16:creationId xmlns:a16="http://schemas.microsoft.com/office/drawing/2014/main" id="{297CAF17-062D-5643-87FB-F513FB538DD8}"/>
                </a:ext>
              </a:extLst>
            </p:cNvPr>
            <p:cNvGrpSpPr/>
            <p:nvPr/>
          </p:nvGrpSpPr>
          <p:grpSpPr>
            <a:xfrm>
              <a:off x="2031552" y="2472551"/>
              <a:ext cx="400486" cy="246221"/>
              <a:chOff x="2452722" y="4981149"/>
              <a:chExt cx="536945" cy="330117"/>
            </a:xfrm>
          </p:grpSpPr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EC664409-686D-6F43-AE3E-BEABF915224C}"/>
                  </a:ext>
                </a:extLst>
              </p:cNvPr>
              <p:cNvSpPr txBox="1"/>
              <p:nvPr/>
            </p:nvSpPr>
            <p:spPr>
              <a:xfrm>
                <a:off x="2452722" y="4981149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R2</a:t>
                </a: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8D890DB2-88D4-C142-85B6-06962E966911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76" name="Group 65">
              <a:extLst>
                <a:ext uri="{FF2B5EF4-FFF2-40B4-BE49-F238E27FC236}">
                  <a16:creationId xmlns:a16="http://schemas.microsoft.com/office/drawing/2014/main" id="{0B321EB2-BB80-FF4B-A666-563ADAC0A128}"/>
                </a:ext>
              </a:extLst>
            </p:cNvPr>
            <p:cNvGrpSpPr/>
            <p:nvPr/>
          </p:nvGrpSpPr>
          <p:grpSpPr>
            <a:xfrm>
              <a:off x="3125282" y="2451419"/>
              <a:ext cx="490283" cy="246221"/>
              <a:chOff x="2837267" y="4952817"/>
              <a:chExt cx="657339" cy="330117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6CCE5570-473C-1D49-A997-CD923E034B10}"/>
                  </a:ext>
                </a:extLst>
              </p:cNvPr>
              <p:cNvSpPr txBox="1"/>
              <p:nvPr/>
            </p:nvSpPr>
            <p:spPr>
              <a:xfrm>
                <a:off x="2933235" y="4952817"/>
                <a:ext cx="561371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R10</a:t>
                </a:r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B0D6B911-6BF0-5247-A974-2AEF42259396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3A0EA7E-BFBD-D945-A86A-258C5DB1DEEC}"/>
                </a:ext>
              </a:extLst>
            </p:cNvPr>
            <p:cNvCxnSpPr/>
            <p:nvPr/>
          </p:nvCxnSpPr>
          <p:spPr bwMode="auto">
            <a:xfrm>
              <a:off x="1979368" y="3267703"/>
              <a:ext cx="78462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78" name="Group 71">
              <a:extLst>
                <a:ext uri="{FF2B5EF4-FFF2-40B4-BE49-F238E27FC236}">
                  <a16:creationId xmlns:a16="http://schemas.microsoft.com/office/drawing/2014/main" id="{7E852240-0CDF-0F4C-83F1-13F574979EBA}"/>
                </a:ext>
              </a:extLst>
            </p:cNvPr>
            <p:cNvGrpSpPr/>
            <p:nvPr/>
          </p:nvGrpSpPr>
          <p:grpSpPr>
            <a:xfrm>
              <a:off x="2222789" y="3203798"/>
              <a:ext cx="348172" cy="327778"/>
              <a:chOff x="2731663" y="5063075"/>
              <a:chExt cx="466806" cy="439463"/>
            </a:xfrm>
          </p:grpSpPr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534F6E40-79F8-C540-8A6D-85B988EF490B}"/>
                  </a:ext>
                </a:extLst>
              </p:cNvPr>
              <p:cNvSpPr txBox="1"/>
              <p:nvPr/>
            </p:nvSpPr>
            <p:spPr>
              <a:xfrm>
                <a:off x="2731663" y="5172421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R8</a:t>
                </a:r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38B1B559-CA5D-3C47-AC2E-D75D53D09E1F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188A2F9B-A518-2E41-BC78-D79572E0B17C}"/>
                </a:ext>
              </a:extLst>
            </p:cNvPr>
            <p:cNvSpPr/>
            <p:nvPr/>
          </p:nvSpPr>
          <p:spPr bwMode="auto">
            <a:xfrm>
              <a:off x="2763994" y="2901691"/>
              <a:ext cx="1911910" cy="455041"/>
            </a:xfrm>
            <a:prstGeom prst="roundRect">
              <a:avLst>
                <a:gd name="adj" fmla="val 22089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dirty="0">
                  <a:latin typeface="+mn-lt"/>
                </a:rPr>
                <a:t>Access Network Control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9581086A-4D52-5E4F-A362-41BFDB979AD6}"/>
                </a:ext>
              </a:extLst>
            </p:cNvPr>
            <p:cNvSpPr/>
            <p:nvPr/>
          </p:nvSpPr>
          <p:spPr bwMode="auto">
            <a:xfrm>
              <a:off x="1365555" y="3019320"/>
              <a:ext cx="613813" cy="40920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solidFill>
                    <a:schemeClr val="bg1">
                      <a:lumMod val="65000"/>
                    </a:schemeClr>
                  </a:solidFill>
                  <a:latin typeface="+mn-lt"/>
                </a:rPr>
                <a:t>TEC</a:t>
              </a: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5DBCFEC-F032-8A4F-B1E9-86E3C237EFC8}"/>
                </a:ext>
              </a:extLst>
            </p:cNvPr>
            <p:cNvCxnSpPr/>
            <p:nvPr/>
          </p:nvCxnSpPr>
          <p:spPr bwMode="auto">
            <a:xfrm flipH="1">
              <a:off x="4652251" y="2199121"/>
              <a:ext cx="627647" cy="7578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AD9F6734-3243-474F-91EB-5AC4EB0FB624}"/>
                </a:ext>
              </a:extLst>
            </p:cNvPr>
            <p:cNvSpPr/>
            <p:nvPr/>
          </p:nvSpPr>
          <p:spPr bwMode="auto">
            <a:xfrm>
              <a:off x="5242384" y="1486210"/>
              <a:ext cx="954820" cy="750216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Subscription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dirty="0">
                  <a:ln>
                    <a:noFill/>
                  </a:ln>
                  <a:effectLst/>
                  <a:latin typeface="+mn-lt"/>
                </a:rPr>
                <a:t>Service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5FC4E7BE-5C58-F84F-9075-830FFEF88F5A}"/>
                </a:ext>
              </a:extLst>
            </p:cNvPr>
            <p:cNvSpPr/>
            <p:nvPr/>
          </p:nvSpPr>
          <p:spPr bwMode="auto">
            <a:xfrm>
              <a:off x="5320500" y="3436442"/>
              <a:ext cx="578526" cy="75021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Access Router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Interface</a:t>
              </a:r>
              <a:endParaRPr kumimoji="0" lang="en-US" sz="1000" b="0" i="0" u="none" strike="noStrike" cap="none" normalizeH="0" dirty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6880EAC-6163-5742-9EAA-CD48176337B1}"/>
                </a:ext>
              </a:extLst>
            </p:cNvPr>
            <p:cNvCxnSpPr>
              <a:stCxn id="103" idx="3"/>
            </p:cNvCxnSpPr>
            <p:nvPr/>
          </p:nvCxnSpPr>
          <p:spPr bwMode="auto">
            <a:xfrm flipV="1">
              <a:off x="4654070" y="3955464"/>
              <a:ext cx="666430" cy="236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85" name="Group 52">
              <a:extLst>
                <a:ext uri="{FF2B5EF4-FFF2-40B4-BE49-F238E27FC236}">
                  <a16:creationId xmlns:a16="http://schemas.microsoft.com/office/drawing/2014/main" id="{4BA3341B-0D82-404A-AD1C-9EF44A9EDDEC}"/>
                </a:ext>
              </a:extLst>
            </p:cNvPr>
            <p:cNvGrpSpPr/>
            <p:nvPr/>
          </p:nvGrpSpPr>
          <p:grpSpPr>
            <a:xfrm>
              <a:off x="4863087" y="3894229"/>
              <a:ext cx="348172" cy="314909"/>
              <a:chOff x="2707957" y="5063075"/>
              <a:chExt cx="466806" cy="422209"/>
            </a:xfrm>
          </p:grpSpPr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35D412D-B973-BC47-8745-9C5B61EB3939}"/>
                  </a:ext>
                </a:extLst>
              </p:cNvPr>
              <p:cNvSpPr txBox="1"/>
              <p:nvPr/>
            </p:nvSpPr>
            <p:spPr>
              <a:xfrm>
                <a:off x="2707957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R3</a:t>
                </a: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40F53D02-5EBF-4942-965A-55C1E6413653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86" name="Group 55">
              <a:extLst>
                <a:ext uri="{FF2B5EF4-FFF2-40B4-BE49-F238E27FC236}">
                  <a16:creationId xmlns:a16="http://schemas.microsoft.com/office/drawing/2014/main" id="{6B387FFB-4E20-964A-ABE9-BDC31976C52A}"/>
                </a:ext>
              </a:extLst>
            </p:cNvPr>
            <p:cNvGrpSpPr/>
            <p:nvPr/>
          </p:nvGrpSpPr>
          <p:grpSpPr>
            <a:xfrm>
              <a:off x="4898410" y="2451419"/>
              <a:ext cx="417453" cy="246221"/>
              <a:chOff x="2860357" y="4955683"/>
              <a:chExt cx="559693" cy="330117"/>
            </a:xfrm>
          </p:grpSpPr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B4DAE0B7-B309-A148-B9B4-CE4E5CCB6447}"/>
                  </a:ext>
                </a:extLst>
              </p:cNvPr>
              <p:cNvSpPr txBox="1"/>
              <p:nvPr/>
            </p:nvSpPr>
            <p:spPr>
              <a:xfrm>
                <a:off x="2953244" y="4955683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R4</a:t>
                </a:r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664D8B4B-0684-0449-BDB9-74262266609B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ADF2F2A5-A04B-A947-8CD2-8B276FEB46A1}"/>
                </a:ext>
              </a:extLst>
            </p:cNvPr>
            <p:cNvSpPr/>
            <p:nvPr/>
          </p:nvSpPr>
          <p:spPr bwMode="auto">
            <a:xfrm>
              <a:off x="5314901" y="3020593"/>
              <a:ext cx="584125" cy="414801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ARC</a:t>
              </a:r>
            </a:p>
          </p:txBody>
        </p:sp>
        <p:grpSp>
          <p:nvGrpSpPr>
            <p:cNvPr id="88" name="Group 74">
              <a:extLst>
                <a:ext uri="{FF2B5EF4-FFF2-40B4-BE49-F238E27FC236}">
                  <a16:creationId xmlns:a16="http://schemas.microsoft.com/office/drawing/2014/main" id="{64906D4B-87BD-C948-9613-82D1888683FE}"/>
                </a:ext>
              </a:extLst>
            </p:cNvPr>
            <p:cNvGrpSpPr/>
            <p:nvPr/>
          </p:nvGrpSpPr>
          <p:grpSpPr>
            <a:xfrm>
              <a:off x="4879902" y="3168667"/>
              <a:ext cx="348172" cy="320277"/>
              <a:chOff x="2860357" y="5063075"/>
              <a:chExt cx="466806" cy="429407"/>
            </a:xfrm>
          </p:grpSpPr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FFAF98C0-D7F2-CB4A-B09E-CED72D7F42FB}"/>
                  </a:ext>
                </a:extLst>
              </p:cNvPr>
              <p:cNvSpPr txBox="1"/>
              <p:nvPr/>
            </p:nvSpPr>
            <p:spPr>
              <a:xfrm>
                <a:off x="2860357" y="5162365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R9</a:t>
                </a:r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F0ABB0EC-C8C8-2647-9584-A886B5EE06E6}"/>
                  </a:ext>
                </a:extLst>
              </p:cNvPr>
              <p:cNvSpPr/>
              <p:nvPr/>
            </p:nvSpPr>
            <p:spPr bwMode="auto">
              <a:xfrm>
                <a:off x="30127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B910006-7A70-A648-96D6-93670CC3D5E1}"/>
                </a:ext>
              </a:extLst>
            </p:cNvPr>
            <p:cNvCxnSpPr>
              <a:endCxn id="101" idx="1"/>
            </p:cNvCxnSpPr>
            <p:nvPr/>
          </p:nvCxnSpPr>
          <p:spPr bwMode="auto">
            <a:xfrm flipV="1">
              <a:off x="4664274" y="3227994"/>
              <a:ext cx="650627" cy="937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0" name="Group 159">
              <a:extLst>
                <a:ext uri="{FF2B5EF4-FFF2-40B4-BE49-F238E27FC236}">
                  <a16:creationId xmlns:a16="http://schemas.microsoft.com/office/drawing/2014/main" id="{71ADE29A-BE37-8247-8B78-3C6096F56719}"/>
                </a:ext>
              </a:extLst>
            </p:cNvPr>
            <p:cNvGrpSpPr/>
            <p:nvPr/>
          </p:nvGrpSpPr>
          <p:grpSpPr>
            <a:xfrm>
              <a:off x="5569380" y="2447866"/>
              <a:ext cx="487985" cy="246221"/>
              <a:chOff x="2860357" y="4955683"/>
              <a:chExt cx="654258" cy="330117"/>
            </a:xfrm>
          </p:grpSpPr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6FA61A55-0F2D-CB46-BF6E-83B5FD5D940B}"/>
                  </a:ext>
                </a:extLst>
              </p:cNvPr>
              <p:cNvSpPr txBox="1"/>
              <p:nvPr/>
            </p:nvSpPr>
            <p:spPr>
              <a:xfrm>
                <a:off x="2953244" y="4955683"/>
                <a:ext cx="561371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R12</a:t>
                </a: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EEFF56F1-265A-C044-A312-BAE641CF8BAD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AE464B8-B2F1-8749-A354-798CB25C7EC4}"/>
                </a:ext>
              </a:extLst>
            </p:cNvPr>
            <p:cNvSpPr/>
            <p:nvPr/>
          </p:nvSpPr>
          <p:spPr bwMode="auto">
            <a:xfrm>
              <a:off x="3744280" y="1662302"/>
              <a:ext cx="961640" cy="750216"/>
            </a:xfrm>
            <a:prstGeom prst="roundRect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Network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Management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System</a:t>
              </a: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084A6C8-F35F-E749-A3FA-06B8F3D429DD}"/>
                </a:ext>
              </a:extLst>
            </p:cNvPr>
            <p:cNvCxnSpPr>
              <a:stCxn id="97" idx="2"/>
            </p:cNvCxnSpPr>
            <p:nvPr/>
          </p:nvCxnSpPr>
          <p:spPr bwMode="auto">
            <a:xfrm flipH="1">
              <a:off x="4213685" y="2412517"/>
              <a:ext cx="11415" cy="47693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3" name="Group 65">
              <a:extLst>
                <a:ext uri="{FF2B5EF4-FFF2-40B4-BE49-F238E27FC236}">
                  <a16:creationId xmlns:a16="http://schemas.microsoft.com/office/drawing/2014/main" id="{34169E70-AEC3-7946-A62E-CC4067D78B22}"/>
                </a:ext>
              </a:extLst>
            </p:cNvPr>
            <p:cNvGrpSpPr/>
            <p:nvPr/>
          </p:nvGrpSpPr>
          <p:grpSpPr>
            <a:xfrm>
              <a:off x="4161499" y="2442620"/>
              <a:ext cx="490283" cy="246221"/>
              <a:chOff x="2837267" y="4952817"/>
              <a:chExt cx="657339" cy="330117"/>
            </a:xfrm>
          </p:grpSpPr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567BA705-6E8D-FC46-B87D-4DF7B9CE37A9}"/>
                  </a:ext>
                </a:extLst>
              </p:cNvPr>
              <p:cNvSpPr txBox="1"/>
              <p:nvPr/>
            </p:nvSpPr>
            <p:spPr>
              <a:xfrm>
                <a:off x="2933235" y="4952817"/>
                <a:ext cx="561371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R11</a:t>
                </a: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C2C929FF-9BF1-8444-994C-58C991423995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AC96F0BD-F387-334E-A8CD-D6BB218E3BBF}"/>
                </a:ext>
              </a:extLst>
            </p:cNvPr>
            <p:cNvCxnSpPr>
              <a:stCxn id="144" idx="2"/>
            </p:cNvCxnSpPr>
            <p:nvPr/>
          </p:nvCxnSpPr>
          <p:spPr bwMode="auto">
            <a:xfrm flipH="1">
              <a:off x="3180582" y="2412578"/>
              <a:ext cx="7397" cy="48911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9417EC5-3997-7542-8D72-C77FC08023B0}"/>
                </a:ext>
              </a:extLst>
            </p:cNvPr>
            <p:cNvCxnSpPr>
              <a:endCxn id="101" idx="0"/>
            </p:cNvCxnSpPr>
            <p:nvPr/>
          </p:nvCxnSpPr>
          <p:spPr bwMode="auto">
            <a:xfrm>
              <a:off x="5616170" y="2236426"/>
              <a:ext cx="5637" cy="7841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575E9A85-A732-4B44-BC57-BE441A600868}"/>
                </a:ext>
              </a:extLst>
            </p:cNvPr>
            <p:cNvSpPr/>
            <p:nvPr/>
          </p:nvSpPr>
          <p:spPr bwMode="auto">
            <a:xfrm>
              <a:off x="2766295" y="3730490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NA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(802.11)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F1778E3-7186-D04C-AB65-FD076935790E}"/>
                </a:ext>
              </a:extLst>
            </p:cNvPr>
            <p:cNvSpPr/>
            <p:nvPr/>
          </p:nvSpPr>
          <p:spPr bwMode="auto">
            <a:xfrm>
              <a:off x="3879942" y="3730490"/>
              <a:ext cx="774128" cy="45467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Backhaul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4E77D52-715D-334C-95C4-ED44FE07B598}"/>
                </a:ext>
              </a:extLst>
            </p:cNvPr>
            <p:cNvCxnSpPr>
              <a:stCxn id="139" idx="3"/>
              <a:endCxn id="103" idx="1"/>
            </p:cNvCxnSpPr>
            <p:nvPr/>
          </p:nvCxnSpPr>
          <p:spPr bwMode="auto">
            <a:xfrm>
              <a:off x="3277805" y="3957828"/>
              <a:ext cx="60213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9" name="Group 91">
              <a:extLst>
                <a:ext uri="{FF2B5EF4-FFF2-40B4-BE49-F238E27FC236}">
                  <a16:creationId xmlns:a16="http://schemas.microsoft.com/office/drawing/2014/main" id="{28C9E1DC-7AAC-8544-B5C1-BD053DB997A2}"/>
                </a:ext>
              </a:extLst>
            </p:cNvPr>
            <p:cNvGrpSpPr/>
            <p:nvPr/>
          </p:nvGrpSpPr>
          <p:grpSpPr>
            <a:xfrm>
              <a:off x="3390021" y="3897842"/>
              <a:ext cx="348172" cy="314909"/>
              <a:chOff x="2691882" y="5063075"/>
              <a:chExt cx="466806" cy="422209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E3853BF-6F3A-7449-9449-7628CFB14252}"/>
                  </a:ext>
                </a:extLst>
              </p:cNvPr>
              <p:cNvSpPr txBox="1"/>
              <p:nvPr/>
            </p:nvSpPr>
            <p:spPr>
              <a:xfrm>
                <a:off x="2691882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788CA3BF-8A93-4C44-B4B4-E48ACE435910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2A0FFC0-FE37-5544-B918-9907F4936303}"/>
                </a:ext>
              </a:extLst>
            </p:cNvPr>
            <p:cNvCxnSpPr>
              <a:stCxn id="96" idx="0"/>
            </p:cNvCxnSpPr>
            <p:nvPr/>
          </p:nvCxnSpPr>
          <p:spPr bwMode="auto">
            <a:xfrm flipH="1" flipV="1">
              <a:off x="3015009" y="3356732"/>
              <a:ext cx="7042" cy="373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01" name="Group 103">
              <a:extLst>
                <a:ext uri="{FF2B5EF4-FFF2-40B4-BE49-F238E27FC236}">
                  <a16:creationId xmlns:a16="http://schemas.microsoft.com/office/drawing/2014/main" id="{746D98FD-8958-C64F-A165-CAD573DB2FEF}"/>
                </a:ext>
              </a:extLst>
            </p:cNvPr>
            <p:cNvGrpSpPr/>
            <p:nvPr/>
          </p:nvGrpSpPr>
          <p:grpSpPr>
            <a:xfrm>
              <a:off x="2965033" y="3411310"/>
              <a:ext cx="444619" cy="246221"/>
              <a:chOff x="2837267" y="4956915"/>
              <a:chExt cx="596116" cy="330117"/>
            </a:xfrm>
          </p:grpSpPr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EB86AF01-4BE5-2443-A380-D70395B2913C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R5</a:t>
                </a: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B828AF8E-E88A-FF48-AE9E-4DB749B507E3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CDB8B29-D83C-814B-A8C0-8F07F5583D89}"/>
                </a:ext>
              </a:extLst>
            </p:cNvPr>
            <p:cNvCxnSpPr>
              <a:stCxn id="103" idx="0"/>
            </p:cNvCxnSpPr>
            <p:nvPr/>
          </p:nvCxnSpPr>
          <p:spPr bwMode="auto">
            <a:xfrm flipV="1">
              <a:off x="4267006" y="3356732"/>
              <a:ext cx="0" cy="373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03" name="Group 108">
              <a:extLst>
                <a:ext uri="{FF2B5EF4-FFF2-40B4-BE49-F238E27FC236}">
                  <a16:creationId xmlns:a16="http://schemas.microsoft.com/office/drawing/2014/main" id="{B4613E4A-E55E-434B-8A0D-FAB12836D59E}"/>
                </a:ext>
              </a:extLst>
            </p:cNvPr>
            <p:cNvGrpSpPr/>
            <p:nvPr/>
          </p:nvGrpSpPr>
          <p:grpSpPr>
            <a:xfrm>
              <a:off x="4217693" y="3405203"/>
              <a:ext cx="444619" cy="246221"/>
              <a:chOff x="2837267" y="4956915"/>
              <a:chExt cx="596116" cy="330117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6FB257D0-DEAA-A445-9150-49B710241E10}"/>
                  </a:ext>
                </a:extLst>
              </p:cNvPr>
              <p:cNvSpPr txBox="1"/>
              <p:nvPr/>
            </p:nvSpPr>
            <p:spPr>
              <a:xfrm>
                <a:off x="2966577" y="4956915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R7</a:t>
                </a: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EFB9CE38-3063-F744-8945-5DD97AA91F99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45724093-33EC-3346-8C42-828640856B46}"/>
                </a:ext>
              </a:extLst>
            </p:cNvPr>
            <p:cNvSpPr/>
            <p:nvPr/>
          </p:nvSpPr>
          <p:spPr bwMode="auto">
            <a:xfrm>
              <a:off x="6197204" y="3425865"/>
              <a:ext cx="613813" cy="750216"/>
            </a:xfrm>
            <a:prstGeom prst="roundRect">
              <a:avLst>
                <a:gd name="adj" fmla="val 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Terminal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Interface</a:t>
              </a:r>
              <a:endParaRPr kumimoji="0" lang="en-US" sz="1000" b="0" i="0" u="none" strike="noStrike" cap="none" normalizeH="0" dirty="0">
                <a:ln>
                  <a:noFill/>
                </a:ln>
                <a:effectLst/>
                <a:latin typeface="+mn-lt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F60CF24-3586-D948-984A-2CA2BE645233}"/>
                </a:ext>
              </a:extLst>
            </p:cNvPr>
            <p:cNvCxnSpPr/>
            <p:nvPr/>
          </p:nvCxnSpPr>
          <p:spPr bwMode="auto">
            <a:xfrm flipV="1">
              <a:off x="6809073" y="3985004"/>
              <a:ext cx="558047" cy="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634A425-AB84-274D-9E1A-34FE4BAC83CC}"/>
                </a:ext>
              </a:extLst>
            </p:cNvPr>
            <p:cNvSpPr txBox="1"/>
            <p:nvPr/>
          </p:nvSpPr>
          <p:spPr>
            <a:xfrm>
              <a:off x="7005003" y="3587824"/>
              <a:ext cx="5373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latin typeface="+mn-lt"/>
                </a:rPr>
                <a:t>‘WAN’</a:t>
              </a: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864A1132-A313-FC4C-ADBC-77453C2D950D}"/>
                </a:ext>
              </a:extLst>
            </p:cNvPr>
            <p:cNvSpPr/>
            <p:nvPr/>
          </p:nvSpPr>
          <p:spPr bwMode="auto">
            <a:xfrm>
              <a:off x="2899663" y="4244172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E20AE038-677A-B547-B3B1-21DCC46706CF}"/>
                </a:ext>
              </a:extLst>
            </p:cNvPr>
            <p:cNvSpPr/>
            <p:nvPr/>
          </p:nvSpPr>
          <p:spPr bwMode="auto">
            <a:xfrm>
              <a:off x="2854620" y="4306431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EE94EBD-CCD6-5F46-966B-7FC94D080727}"/>
                </a:ext>
              </a:extLst>
            </p:cNvPr>
            <p:cNvSpPr/>
            <p:nvPr/>
          </p:nvSpPr>
          <p:spPr bwMode="auto">
            <a:xfrm>
              <a:off x="2802280" y="4355895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>
                  <a:latin typeface="+mn-lt"/>
                </a:rPr>
                <a:t>NA</a:t>
              </a: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F0DD1AD4-F307-8543-A42C-7580A931950B}"/>
                </a:ext>
              </a:extLst>
            </p:cNvPr>
            <p:cNvSpPr/>
            <p:nvPr/>
          </p:nvSpPr>
          <p:spPr bwMode="auto">
            <a:xfrm>
              <a:off x="2763994" y="4404886"/>
              <a:ext cx="511511" cy="454676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NA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(802.3)</a:t>
              </a: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3F2D2F-0CF3-0B49-9100-1D5F35F3928D}"/>
                </a:ext>
              </a:extLst>
            </p:cNvPr>
            <p:cNvCxnSpPr/>
            <p:nvPr/>
          </p:nvCxnSpPr>
          <p:spPr bwMode="auto">
            <a:xfrm>
              <a:off x="3277806" y="4599130"/>
              <a:ext cx="88369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228B5E38-C7D0-FD4E-92C6-DCBA3AA797A8}"/>
                </a:ext>
              </a:extLst>
            </p:cNvPr>
            <p:cNvCxnSpPr/>
            <p:nvPr/>
          </p:nvCxnSpPr>
          <p:spPr bwMode="auto">
            <a:xfrm flipV="1">
              <a:off x="4161499" y="4183258"/>
              <a:ext cx="0" cy="41489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3" name="Group 91">
              <a:extLst>
                <a:ext uri="{FF2B5EF4-FFF2-40B4-BE49-F238E27FC236}">
                  <a16:creationId xmlns:a16="http://schemas.microsoft.com/office/drawing/2014/main" id="{F7653C54-A85D-4C42-A76A-35F68F21C243}"/>
                </a:ext>
              </a:extLst>
            </p:cNvPr>
            <p:cNvGrpSpPr/>
            <p:nvPr/>
          </p:nvGrpSpPr>
          <p:grpSpPr>
            <a:xfrm>
              <a:off x="3378600" y="4529766"/>
              <a:ext cx="348172" cy="314909"/>
              <a:chOff x="2691882" y="5063075"/>
              <a:chExt cx="466806" cy="422209"/>
            </a:xfrm>
          </p:grpSpPr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AE1D1475-7F42-414A-865E-E1CF5CC71DE0}"/>
                  </a:ext>
                </a:extLst>
              </p:cNvPr>
              <p:cNvSpPr txBox="1"/>
              <p:nvPr/>
            </p:nvSpPr>
            <p:spPr>
              <a:xfrm>
                <a:off x="2691882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C26A27D3-DEBE-A14B-A83B-3D153E9DE3CC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449E0D50-9496-0A47-923E-C3C22129A660}"/>
                </a:ext>
              </a:extLst>
            </p:cNvPr>
            <p:cNvCxnSpPr/>
            <p:nvPr/>
          </p:nvCxnSpPr>
          <p:spPr bwMode="auto">
            <a:xfrm flipV="1">
              <a:off x="2073700" y="4618749"/>
              <a:ext cx="700336" cy="50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5" name="Group 6">
              <a:extLst>
                <a:ext uri="{FF2B5EF4-FFF2-40B4-BE49-F238E27FC236}">
                  <a16:creationId xmlns:a16="http://schemas.microsoft.com/office/drawing/2014/main" id="{77192665-078B-8844-B2E9-EB522DEECB46}"/>
                </a:ext>
              </a:extLst>
            </p:cNvPr>
            <p:cNvGrpSpPr/>
            <p:nvPr/>
          </p:nvGrpSpPr>
          <p:grpSpPr>
            <a:xfrm>
              <a:off x="2211259" y="4546935"/>
              <a:ext cx="348172" cy="314909"/>
              <a:chOff x="2729564" y="5063075"/>
              <a:chExt cx="466806" cy="422209"/>
            </a:xfrm>
          </p:grpSpPr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40DDB6DE-7BC8-7E42-AF1D-F3059EA2C29B}"/>
                  </a:ext>
                </a:extLst>
              </p:cNvPr>
              <p:cNvSpPr txBox="1"/>
              <p:nvPr/>
            </p:nvSpPr>
            <p:spPr>
              <a:xfrm>
                <a:off x="2729564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4EED9BA9-2CE6-614E-B57E-BEEB771231B0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24DBE16-7017-EC48-B3CF-389BB4AAC7B0}"/>
                </a:ext>
              </a:extLst>
            </p:cNvPr>
            <p:cNvSpPr/>
            <p:nvPr/>
          </p:nvSpPr>
          <p:spPr bwMode="auto">
            <a:xfrm>
              <a:off x="2559431" y="1417638"/>
              <a:ext cx="4399703" cy="376655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71DD805E-F342-3C42-AAF3-1AD6464C1AFC}"/>
                </a:ext>
              </a:extLst>
            </p:cNvPr>
            <p:cNvSpPr txBox="1"/>
            <p:nvPr/>
          </p:nvSpPr>
          <p:spPr>
            <a:xfrm>
              <a:off x="4405662" y="5192615"/>
              <a:ext cx="110318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latin typeface="+mn-lt"/>
                </a:rPr>
                <a:t>WLAN Router</a:t>
              </a:r>
            </a:p>
          </p:txBody>
        </p: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16496DF5-A1AF-0D42-93B0-BA9BE167D5E2}"/>
                </a:ext>
              </a:extLst>
            </p:cNvPr>
            <p:cNvCxnSpPr/>
            <p:nvPr/>
          </p:nvCxnSpPr>
          <p:spPr bwMode="auto">
            <a:xfrm>
              <a:off x="6776680" y="3317467"/>
              <a:ext cx="59044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9" name="Group 71">
              <a:extLst>
                <a:ext uri="{FF2B5EF4-FFF2-40B4-BE49-F238E27FC236}">
                  <a16:creationId xmlns:a16="http://schemas.microsoft.com/office/drawing/2014/main" id="{12EA6657-319C-E942-9DD3-389AF6484C87}"/>
                </a:ext>
              </a:extLst>
            </p:cNvPr>
            <p:cNvGrpSpPr/>
            <p:nvPr/>
          </p:nvGrpSpPr>
          <p:grpSpPr>
            <a:xfrm>
              <a:off x="7022118" y="3261976"/>
              <a:ext cx="348172" cy="327778"/>
              <a:chOff x="2731663" y="5063075"/>
              <a:chExt cx="466806" cy="439463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6093A9C1-55E4-F14D-ACA8-7C041AF1AAB9}"/>
                  </a:ext>
                </a:extLst>
              </p:cNvPr>
              <p:cNvSpPr txBox="1"/>
              <p:nvPr/>
            </p:nvSpPr>
            <p:spPr>
              <a:xfrm>
                <a:off x="2731663" y="5172421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R8</a:t>
                </a: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5185198A-BAC0-174A-9F0F-73C2A839DC81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120" name="Group 6">
              <a:extLst>
                <a:ext uri="{FF2B5EF4-FFF2-40B4-BE49-F238E27FC236}">
                  <a16:creationId xmlns:a16="http://schemas.microsoft.com/office/drawing/2014/main" id="{930C4598-FF01-1646-974F-1630A5917AFD}"/>
                </a:ext>
              </a:extLst>
            </p:cNvPr>
            <p:cNvGrpSpPr/>
            <p:nvPr/>
          </p:nvGrpSpPr>
          <p:grpSpPr>
            <a:xfrm>
              <a:off x="7030080" y="3924181"/>
              <a:ext cx="348172" cy="314909"/>
              <a:chOff x="2729564" y="5063075"/>
              <a:chExt cx="466806" cy="422209"/>
            </a:xfrm>
          </p:grpSpPr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B14217F1-544B-FB4B-B3CD-27B1CC3B01B5}"/>
                  </a:ext>
                </a:extLst>
              </p:cNvPr>
              <p:cNvSpPr txBox="1"/>
              <p:nvPr/>
            </p:nvSpPr>
            <p:spPr>
              <a:xfrm>
                <a:off x="2729564" y="5155167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R1</a:t>
                </a:r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0F8D837A-9A2F-3349-BD8C-9A660FE55226}"/>
                  </a:ext>
                </a:extLst>
              </p:cNvPr>
              <p:cNvSpPr/>
              <p:nvPr/>
            </p:nvSpPr>
            <p:spPr bwMode="auto">
              <a:xfrm>
                <a:off x="286035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0D301208-DA45-0948-AB61-D5AC01E6257F}"/>
                </a:ext>
              </a:extLst>
            </p:cNvPr>
            <p:cNvSpPr/>
            <p:nvPr/>
          </p:nvSpPr>
          <p:spPr bwMode="auto">
            <a:xfrm>
              <a:off x="6178733" y="3019792"/>
              <a:ext cx="613813" cy="409208"/>
            </a:xfrm>
            <a:prstGeom prst="roundRect">
              <a:avLst>
                <a:gd name="adj" fmla="val 27490"/>
              </a:avLst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>
                  <a:latin typeface="+mn-lt"/>
                </a:rPr>
                <a:t>TEC</a:t>
              </a:r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AFFCBFC-201D-3E41-A4BC-6611FF728818}"/>
                </a:ext>
              </a:extLst>
            </p:cNvPr>
            <p:cNvCxnSpPr/>
            <p:nvPr/>
          </p:nvCxnSpPr>
          <p:spPr bwMode="auto">
            <a:xfrm>
              <a:off x="6792546" y="3140057"/>
              <a:ext cx="574574" cy="381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23" name="Group 62">
              <a:extLst>
                <a:ext uri="{FF2B5EF4-FFF2-40B4-BE49-F238E27FC236}">
                  <a16:creationId xmlns:a16="http://schemas.microsoft.com/office/drawing/2014/main" id="{EE0268FF-AB8D-F644-AEE2-0776A3AE61CD}"/>
                </a:ext>
              </a:extLst>
            </p:cNvPr>
            <p:cNvGrpSpPr/>
            <p:nvPr/>
          </p:nvGrpSpPr>
          <p:grpSpPr>
            <a:xfrm>
              <a:off x="7022118" y="2848677"/>
              <a:ext cx="348172" cy="338371"/>
              <a:chOff x="2712579" y="4761809"/>
              <a:chExt cx="466806" cy="453666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19281232-DF86-4F47-9285-6F605F4AC50F}"/>
                  </a:ext>
                </a:extLst>
              </p:cNvPr>
              <p:cNvSpPr txBox="1"/>
              <p:nvPr/>
            </p:nvSpPr>
            <p:spPr>
              <a:xfrm>
                <a:off x="2712579" y="4761809"/>
                <a:ext cx="466806" cy="33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Arial" pitchFamily="34" charset="0"/>
                    <a:cs typeface="Arial" pitchFamily="34" charset="0"/>
                  </a:rPr>
                  <a:t>R2</a:t>
                </a:r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4E0CFBF-4229-434F-849D-0412DA74D4D8}"/>
                  </a:ext>
                </a:extLst>
              </p:cNvPr>
              <p:cNvSpPr/>
              <p:nvPr/>
            </p:nvSpPr>
            <p:spPr bwMode="auto">
              <a:xfrm>
                <a:off x="2837267" y="5063075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7BF66821-A6A1-7A46-BD0E-430C9DD890FA}"/>
                </a:ext>
              </a:extLst>
            </p:cNvPr>
            <p:cNvSpPr txBox="1"/>
            <p:nvPr/>
          </p:nvSpPr>
          <p:spPr>
            <a:xfrm>
              <a:off x="2051720" y="4194085"/>
              <a:ext cx="49084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>
                  <a:latin typeface="+mn-lt"/>
                </a:rPr>
                <a:t>‘LAN’</a:t>
              </a:r>
              <a:endParaRPr lang="en-US" sz="1000" i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85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Schematic example of Enterprise Network with multiple segments (VLANs)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DCD4EE-7376-3D4F-A8C8-96112A3ED7D8}"/>
              </a:ext>
            </a:extLst>
          </p:cNvPr>
          <p:cNvGrpSpPr/>
          <p:nvPr/>
        </p:nvGrpSpPr>
        <p:grpSpPr>
          <a:xfrm>
            <a:off x="1450208" y="1515250"/>
            <a:ext cx="6881250" cy="3792953"/>
            <a:chOff x="1450208" y="1994629"/>
            <a:chExt cx="6881250" cy="37929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245EF7-5506-EC43-91C2-2819CB7B8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7681" y="4366799"/>
              <a:ext cx="665009" cy="31939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BE6F7B4-1AA4-4E4D-A44C-16993B3CC3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23246" y="2499797"/>
              <a:ext cx="389852" cy="72189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67A833-4954-0942-90B9-717643DFA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9304" y="3561999"/>
              <a:ext cx="432567" cy="35362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4773B67-4048-2843-AC25-5D8122DB5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7601" y="3430489"/>
              <a:ext cx="1169457" cy="10307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E1F1CFF-FAF9-0C4A-BE43-F2F88FF6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0609" y="4251501"/>
              <a:ext cx="510999" cy="17754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4DA48B-8FA0-F04C-9F02-0C64AEDEC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1483" y="2270088"/>
              <a:ext cx="344870" cy="52884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3F26E27-B027-834A-9A54-BC9495FD6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9512" y="4437672"/>
              <a:ext cx="497682" cy="17291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9C6ABBB-3EAC-AF43-9A2A-72C21A21B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589" y="4371832"/>
              <a:ext cx="432567" cy="353625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B4B18D-42D8-6A49-B472-3F1C1A41C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50208" y="4581133"/>
              <a:ext cx="432567" cy="3536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A4404F-EF95-7144-B974-4685CA70C5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575790" y="3322041"/>
              <a:ext cx="148006" cy="27406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638CA3-F998-7645-A030-7069B9D88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146573" y="3981733"/>
              <a:ext cx="148006" cy="27406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4D25CF3-E81D-0447-8335-3BE76F8C9385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9309EC-F95A-364A-857A-C8F9E75874EF}"/>
                </a:ext>
              </a:extLst>
            </p:cNvPr>
            <p:cNvSpPr txBox="1"/>
            <p:nvPr/>
          </p:nvSpPr>
          <p:spPr>
            <a:xfrm>
              <a:off x="5930606" y="2074828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>
                  <a:latin typeface="+mn-lt"/>
                </a:rPr>
                <a:t>Directory</a:t>
              </a:r>
              <a:endParaRPr lang="en-US" sz="1000" dirty="0">
                <a:latin typeface="+mn-lt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F2987D-ED8F-D44A-978E-9E684FC34795}"/>
                </a:ext>
              </a:extLst>
            </p:cNvPr>
            <p:cNvCxnSpPr>
              <a:stCxn id="28" idx="2"/>
            </p:cNvCxnSpPr>
            <p:nvPr/>
          </p:nvCxnSpPr>
          <p:spPr bwMode="auto">
            <a:xfrm>
              <a:off x="5076909" y="2824037"/>
              <a:ext cx="85213" cy="16675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3CB747F-32D1-D940-94A3-9C65AD4FB404}"/>
                </a:ext>
              </a:extLst>
            </p:cNvPr>
            <p:cNvCxnSpPr>
              <a:stCxn id="10" idx="2"/>
            </p:cNvCxnSpPr>
            <p:nvPr/>
          </p:nvCxnSpPr>
          <p:spPr bwMode="auto">
            <a:xfrm flipH="1">
              <a:off x="5284278" y="2798930"/>
              <a:ext cx="1009640" cy="169267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BFA06D-5854-2349-A0AD-7F2783EE5C49}"/>
                </a:ext>
              </a:extLst>
            </p:cNvPr>
            <p:cNvCxnSpPr/>
            <p:nvPr/>
          </p:nvCxnSpPr>
          <p:spPr bwMode="auto">
            <a:xfrm flipV="1">
              <a:off x="6759854" y="4281696"/>
              <a:ext cx="404627" cy="2507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1002B81-5D7E-A245-ADAE-D4E12A0EB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1713" y="3886763"/>
              <a:ext cx="207768" cy="3089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61AD361-1A2B-2945-BEC6-D8018CCA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62334" y="4419110"/>
              <a:ext cx="207768" cy="30894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71F71D6-F278-F74C-8BE4-4FA5F9644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601066" y="5313501"/>
              <a:ext cx="545801" cy="47408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AF70505-EB2D-F14F-8575-60CE8104D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254160" y="5014338"/>
              <a:ext cx="545801" cy="474081"/>
            </a:xfrm>
            <a:prstGeom prst="rect">
              <a:avLst/>
            </a:prstGeom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E5587C-F9DD-6649-B8B3-A527095E4992}"/>
                </a:ext>
              </a:extLst>
            </p:cNvPr>
            <p:cNvCxnSpPr>
              <a:endCxn id="6" idx="2"/>
            </p:cNvCxnSpPr>
            <p:nvPr/>
          </p:nvCxnSpPr>
          <p:spPr bwMode="auto">
            <a:xfrm flipV="1">
              <a:off x="7948207" y="3221693"/>
              <a:ext cx="169965" cy="5330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156B8A-EE06-4446-8962-39866A806E9E}"/>
                </a:ext>
              </a:extLst>
            </p:cNvPr>
            <p:cNvSpPr txBox="1"/>
            <p:nvPr/>
          </p:nvSpPr>
          <p:spPr>
            <a:xfrm>
              <a:off x="7213269" y="3862560"/>
              <a:ext cx="61587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Internet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8A5D0DF-53FB-964A-8DBF-DD06D2F04AAB}"/>
                </a:ext>
              </a:extLst>
            </p:cNvPr>
            <p:cNvSpPr txBox="1"/>
            <p:nvPr/>
          </p:nvSpPr>
          <p:spPr>
            <a:xfrm>
              <a:off x="7856648" y="2159330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other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sites</a:t>
              </a:r>
            </a:p>
          </p:txBody>
        </p:sp>
        <p:pic>
          <p:nvPicPr>
            <p:cNvPr id="28" name="Picture 27" descr="mgmtStation.png">
              <a:extLst>
                <a:ext uri="{FF2B5EF4-FFF2-40B4-BE49-F238E27FC236}">
                  <a16:creationId xmlns:a16="http://schemas.microsoft.com/office/drawing/2014/main" id="{9DE46BBE-35FF-5242-B440-604BD02D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9338D6A-A52B-924F-B719-FBC5DC9BB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BFF7C0-4743-934F-9F8A-6407F1AEB2AC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6C3EE3B-EECD-744E-9677-1F2A06132A5E}"/>
                </a:ext>
              </a:extLst>
            </p:cNvPr>
            <p:cNvCxnSpPr/>
            <p:nvPr/>
          </p:nvCxnSpPr>
          <p:spPr bwMode="auto">
            <a:xfrm flipH="1" flipV="1">
              <a:off x="4133891" y="3804387"/>
              <a:ext cx="309429" cy="490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7EF525A-6679-B54D-B399-668B9FCE0243}"/>
                </a:ext>
              </a:extLst>
            </p:cNvPr>
            <p:cNvSpPr txBox="1"/>
            <p:nvPr/>
          </p:nvSpPr>
          <p:spPr>
            <a:xfrm>
              <a:off x="5712212" y="4649070"/>
              <a:ext cx="1503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WAN Router</a:t>
              </a:r>
            </a:p>
            <a:p>
              <a:pPr algn="ctr"/>
              <a:r>
                <a:rPr lang="en-US" sz="1000" dirty="0" err="1">
                  <a:latin typeface="+mn-lt"/>
                </a:rPr>
                <a:t>Firewall+VPN</a:t>
              </a:r>
              <a:r>
                <a:rPr lang="en-US" sz="1000" dirty="0">
                  <a:latin typeface="+mn-lt"/>
                </a:rPr>
                <a:t> Gateway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A9B7BE3-34FC-AA42-8F06-08B89EC5E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44776" y="4715496"/>
              <a:ext cx="497682" cy="17291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E47C560-DE63-E849-B521-E44F0C4CF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17536" y="4824155"/>
              <a:ext cx="389852" cy="721896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B782DB-554C-254F-9BEE-21A68E3E1220}"/>
                </a:ext>
              </a:extLst>
            </p:cNvPr>
            <p:cNvCxnSpPr>
              <a:cxnSpLocks/>
              <a:stCxn id="34" idx="1"/>
              <a:endCxn id="8" idx="2"/>
            </p:cNvCxnSpPr>
            <p:nvPr/>
          </p:nvCxnSpPr>
          <p:spPr bwMode="auto">
            <a:xfrm flipH="1" flipV="1">
              <a:off x="7542330" y="4461260"/>
              <a:ext cx="375206" cy="7238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6807AFDA-CA70-054A-BCAA-EB9B2DA03A56}"/>
                </a:ext>
              </a:extLst>
            </p:cNvPr>
            <p:cNvSpPr/>
            <p:nvPr/>
          </p:nvSpPr>
          <p:spPr bwMode="auto">
            <a:xfrm rot="2700000">
              <a:off x="3183195" y="4419111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A0DFB22F-21A3-5945-919A-9297F349C231}"/>
                </a:ext>
              </a:extLst>
            </p:cNvPr>
            <p:cNvSpPr/>
            <p:nvPr/>
          </p:nvSpPr>
          <p:spPr bwMode="auto">
            <a:xfrm rot="18900000" flipH="1">
              <a:off x="3186369" y="4419110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8" name="Arc 37">
              <a:extLst>
                <a:ext uri="{FF2B5EF4-FFF2-40B4-BE49-F238E27FC236}">
                  <a16:creationId xmlns:a16="http://schemas.microsoft.com/office/drawing/2014/main" id="{F1F5A117-D5A0-924C-BC46-736DEF27535F}"/>
                </a:ext>
              </a:extLst>
            </p:cNvPr>
            <p:cNvSpPr/>
            <p:nvPr/>
          </p:nvSpPr>
          <p:spPr bwMode="auto">
            <a:xfrm rot="2700000">
              <a:off x="3204983" y="444680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9FFC44C2-56A9-9F42-A1B0-EF0C9BA88475}"/>
                </a:ext>
              </a:extLst>
            </p:cNvPr>
            <p:cNvSpPr/>
            <p:nvPr/>
          </p:nvSpPr>
          <p:spPr bwMode="auto">
            <a:xfrm rot="18900000" flipH="1">
              <a:off x="3215783" y="444680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7BA5E9EC-E525-4849-94B7-AF073F4EFAFD}"/>
                </a:ext>
              </a:extLst>
            </p:cNvPr>
            <p:cNvSpPr/>
            <p:nvPr/>
          </p:nvSpPr>
          <p:spPr bwMode="auto">
            <a:xfrm rot="2700000">
              <a:off x="3254155" y="3885401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8B0B4788-DF45-904D-BE97-EF6FB3841B13}"/>
                </a:ext>
              </a:extLst>
            </p:cNvPr>
            <p:cNvSpPr/>
            <p:nvPr/>
          </p:nvSpPr>
          <p:spPr bwMode="auto">
            <a:xfrm rot="18900000" flipH="1">
              <a:off x="3257329" y="3885400"/>
              <a:ext cx="162000" cy="162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2" name="Arc 41">
              <a:extLst>
                <a:ext uri="{FF2B5EF4-FFF2-40B4-BE49-F238E27FC236}">
                  <a16:creationId xmlns:a16="http://schemas.microsoft.com/office/drawing/2014/main" id="{840C0C56-008F-6D4C-A48A-AD010FDC74FE}"/>
                </a:ext>
              </a:extLst>
            </p:cNvPr>
            <p:cNvSpPr/>
            <p:nvPr/>
          </p:nvSpPr>
          <p:spPr bwMode="auto">
            <a:xfrm rot="2700000">
              <a:off x="3275943" y="391309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DCD12BE6-A743-4F49-A573-EFA35171A6D1}"/>
                </a:ext>
              </a:extLst>
            </p:cNvPr>
            <p:cNvSpPr/>
            <p:nvPr/>
          </p:nvSpPr>
          <p:spPr bwMode="auto">
            <a:xfrm rot="18900000" flipH="1">
              <a:off x="3286743" y="3913094"/>
              <a:ext cx="108000" cy="108000"/>
            </a:xfrm>
            <a:prstGeom prst="arc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C0D6738-8465-1649-87F8-B7A4729A669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95650" y="4333874"/>
              <a:ext cx="1060450" cy="3905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3C78D09-BF5B-494A-AC5E-B369D867E2B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295650" y="4333874"/>
              <a:ext cx="1060450" cy="39052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5377A78-CD1B-7249-AA3E-8F00E5A983D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2000" y="4340226"/>
              <a:ext cx="1044575" cy="3809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973FCF8-59C7-AA45-A309-C6086554A0BE}"/>
                </a:ext>
              </a:extLst>
            </p:cNvPr>
            <p:cNvGrpSpPr/>
            <p:nvPr/>
          </p:nvGrpSpPr>
          <p:grpSpPr>
            <a:xfrm flipV="1">
              <a:off x="3377807" y="4182315"/>
              <a:ext cx="967039" cy="116945"/>
              <a:chOff x="3851920" y="4149080"/>
              <a:chExt cx="777874" cy="67627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5501C8B-F7CC-7745-A062-0D0EF73489B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021BB62E-44A4-0A49-A570-5DA6459355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1535D4E-9340-C741-945C-356DCB2D143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68676" y="4181475"/>
              <a:ext cx="972250" cy="11722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D104CE4A-F171-E04A-9230-4EDFDF2CD836}"/>
                </a:ext>
              </a:extLst>
            </p:cNvPr>
            <p:cNvGrpSpPr/>
            <p:nvPr/>
          </p:nvGrpSpPr>
          <p:grpSpPr>
            <a:xfrm>
              <a:off x="4119015" y="4513718"/>
              <a:ext cx="946922" cy="293286"/>
              <a:chOff x="2876965" y="3429000"/>
              <a:chExt cx="1605025" cy="402158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6BC57881-0120-BB4A-9D96-D9C8AD21549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876965" y="3429000"/>
                <a:ext cx="1605025" cy="40215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243BEAB9-6E25-C24B-9523-5B74A0A6EB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876965" y="3429000"/>
                <a:ext cx="1605025" cy="402158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1DADED7-FDAF-8647-9531-EA20C29C56D1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26706" y="4518315"/>
              <a:ext cx="940348" cy="29181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33FBCA4-247D-C145-B520-645AE13334A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121944" y="4509122"/>
              <a:ext cx="944937" cy="28909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A6A0511-8F65-E349-B950-5A8C2AD08142}"/>
                </a:ext>
              </a:extLst>
            </p:cNvPr>
            <p:cNvCxnSpPr/>
            <p:nvPr/>
          </p:nvCxnSpPr>
          <p:spPr bwMode="auto">
            <a:xfrm>
              <a:off x="5282554" y="4528170"/>
              <a:ext cx="936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BB44075-A70C-9C4D-8826-8BB8E258D94C}"/>
                </a:ext>
              </a:extLst>
            </p:cNvPr>
            <p:cNvCxnSpPr/>
            <p:nvPr/>
          </p:nvCxnSpPr>
          <p:spPr bwMode="auto">
            <a:xfrm>
              <a:off x="5282554" y="4528170"/>
              <a:ext cx="93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0285C93-632F-BF46-91BA-53CEEC92695E}"/>
                </a:ext>
              </a:extLst>
            </p:cNvPr>
            <p:cNvCxnSpPr/>
            <p:nvPr/>
          </p:nvCxnSpPr>
          <p:spPr bwMode="auto">
            <a:xfrm>
              <a:off x="5282554" y="4521820"/>
              <a:ext cx="93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87FC573-5CEE-9145-9C1D-B273C6DAD32E}"/>
                </a:ext>
              </a:extLst>
            </p:cNvPr>
            <p:cNvCxnSpPr/>
            <p:nvPr/>
          </p:nvCxnSpPr>
          <p:spPr bwMode="auto">
            <a:xfrm>
              <a:off x="5282554" y="4534520"/>
              <a:ext cx="93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DD732E1-D94C-E547-9E6E-D602F4011614}"/>
                </a:ext>
              </a:extLst>
            </p:cNvPr>
            <p:cNvCxnSpPr/>
            <p:nvPr/>
          </p:nvCxnSpPr>
          <p:spPr bwMode="auto">
            <a:xfrm rot="961668">
              <a:off x="4563376" y="4423957"/>
              <a:ext cx="522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888326B-BC60-BD41-B56C-F14943667CE4}"/>
                </a:ext>
              </a:extLst>
            </p:cNvPr>
            <p:cNvCxnSpPr/>
            <p:nvPr/>
          </p:nvCxnSpPr>
          <p:spPr bwMode="auto">
            <a:xfrm rot="961668">
              <a:off x="4563376" y="4423957"/>
              <a:ext cx="522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FA2586C-EF9B-6F4D-AF40-573A25577478}"/>
                </a:ext>
              </a:extLst>
            </p:cNvPr>
            <p:cNvCxnSpPr/>
            <p:nvPr/>
          </p:nvCxnSpPr>
          <p:spPr bwMode="auto">
            <a:xfrm rot="961668">
              <a:off x="4565364" y="4417037"/>
              <a:ext cx="52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0E4D7FE-277A-884A-B577-0449ACC1EAF1}"/>
                </a:ext>
              </a:extLst>
            </p:cNvPr>
            <p:cNvCxnSpPr/>
            <p:nvPr/>
          </p:nvCxnSpPr>
          <p:spPr bwMode="auto">
            <a:xfrm rot="961668">
              <a:off x="4561388" y="4430877"/>
              <a:ext cx="52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943E48C-651F-B541-9C58-C6C3B53FB3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1403" y="5364215"/>
              <a:ext cx="1105522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F7912A8-108F-F643-B792-43AB064A89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1403" y="5364215"/>
              <a:ext cx="110552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E1EC5AE-F60F-E749-9465-736A271BB86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91403" y="5364215"/>
              <a:ext cx="110552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FAE97CC-C208-A749-BAF1-535198EE06C9}"/>
                </a:ext>
              </a:extLst>
            </p:cNvPr>
            <p:cNvCxnSpPr/>
            <p:nvPr/>
          </p:nvCxnSpPr>
          <p:spPr bwMode="auto">
            <a:xfrm rot="5400000">
              <a:off x="3608925" y="5096280"/>
              <a:ext cx="57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A8590A-E4C6-2346-B28F-A9EFE2219D09}"/>
                </a:ext>
              </a:extLst>
            </p:cNvPr>
            <p:cNvCxnSpPr/>
            <p:nvPr/>
          </p:nvCxnSpPr>
          <p:spPr bwMode="auto">
            <a:xfrm rot="5400000">
              <a:off x="3608925" y="5096280"/>
              <a:ext cx="57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0B85C15-6AFF-484D-9E3E-02D8057795B7}"/>
                </a:ext>
              </a:extLst>
            </p:cNvPr>
            <p:cNvCxnSpPr/>
            <p:nvPr/>
          </p:nvCxnSpPr>
          <p:spPr bwMode="auto">
            <a:xfrm rot="5400000">
              <a:off x="3608925" y="5096280"/>
              <a:ext cx="576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53ED4F6-52D1-244A-A791-43062EBB2635}"/>
                </a:ext>
              </a:extLst>
            </p:cNvPr>
            <p:cNvCxnSpPr/>
            <p:nvPr/>
          </p:nvCxnSpPr>
          <p:spPr bwMode="auto">
            <a:xfrm rot="5400000">
              <a:off x="3504630" y="5248200"/>
              <a:ext cx="900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18C22D5-C6E4-6640-B340-E63E0B09D97F}"/>
                </a:ext>
              </a:extLst>
            </p:cNvPr>
            <p:cNvCxnSpPr/>
            <p:nvPr/>
          </p:nvCxnSpPr>
          <p:spPr bwMode="auto">
            <a:xfrm rot="5400000">
              <a:off x="3504630" y="5248200"/>
              <a:ext cx="9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54BB00B-D66F-D843-AAC2-F9D144CBE602}"/>
                </a:ext>
              </a:extLst>
            </p:cNvPr>
            <p:cNvCxnSpPr/>
            <p:nvPr/>
          </p:nvCxnSpPr>
          <p:spPr bwMode="auto">
            <a:xfrm rot="5400000">
              <a:off x="3504630" y="5248200"/>
              <a:ext cx="90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21DDC14-32E3-AA4A-AF68-7C1657A6EE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8550" y="5679250"/>
              <a:ext cx="181608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4952509-59B6-1E40-8D2C-61F785ADBF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8550" y="5679250"/>
              <a:ext cx="1816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8E3E5EC-3961-F843-AF8C-8D7E01610F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8550" y="5679250"/>
              <a:ext cx="1816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8451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Access portion of Enterprise Networks with multiple segments (VLANs) can be represented through NRM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9649437-E167-FE49-B250-765D1DF54273}"/>
              </a:ext>
            </a:extLst>
          </p:cNvPr>
          <p:cNvGrpSpPr/>
          <p:nvPr/>
        </p:nvGrpSpPr>
        <p:grpSpPr>
          <a:xfrm>
            <a:off x="1450208" y="1449000"/>
            <a:ext cx="6881250" cy="3864208"/>
            <a:chOff x="1450208" y="1923374"/>
            <a:chExt cx="6881250" cy="386420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FFC5A76-B3FF-594F-8C14-972FE3AB3512}"/>
                </a:ext>
              </a:extLst>
            </p:cNvPr>
            <p:cNvGrpSpPr/>
            <p:nvPr/>
          </p:nvGrpSpPr>
          <p:grpSpPr>
            <a:xfrm>
              <a:off x="1766470" y="1923374"/>
              <a:ext cx="5280805" cy="3709045"/>
              <a:chOff x="1196625" y="1486210"/>
              <a:chExt cx="6704448" cy="4708959"/>
            </a:xfrm>
          </p:grpSpPr>
          <p:sp>
            <p:nvSpPr>
              <p:cNvPr id="166" name="Rounded Rectangle 165">
                <a:extLst>
                  <a:ext uri="{FF2B5EF4-FFF2-40B4-BE49-F238E27FC236}">
                    <a16:creationId xmlns:a16="http://schemas.microsoft.com/office/drawing/2014/main" id="{D8EFBBBB-AA88-834F-9F39-754D19B6348A}"/>
                  </a:ext>
                </a:extLst>
              </p:cNvPr>
              <p:cNvSpPr/>
              <p:nvPr/>
            </p:nvSpPr>
            <p:spPr bwMode="auto">
              <a:xfrm>
                <a:off x="1196625" y="3427381"/>
                <a:ext cx="1280160" cy="1828800"/>
              </a:xfrm>
              <a:prstGeom prst="roundRect">
                <a:avLst>
                  <a:gd name="adj" fmla="val 8545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67" name="Rounded Rectangle 166">
                <a:extLst>
                  <a:ext uri="{FF2B5EF4-FFF2-40B4-BE49-F238E27FC236}">
                    <a16:creationId xmlns:a16="http://schemas.microsoft.com/office/drawing/2014/main" id="{3111A8BB-AE53-9945-906D-839D10506D1A}"/>
                  </a:ext>
                </a:extLst>
              </p:cNvPr>
              <p:cNvSpPr/>
              <p:nvPr/>
            </p:nvSpPr>
            <p:spPr bwMode="auto">
              <a:xfrm>
                <a:off x="3118905" y="3228565"/>
                <a:ext cx="2910558" cy="2028629"/>
              </a:xfrm>
              <a:prstGeom prst="roundRect">
                <a:avLst>
                  <a:gd name="adj" fmla="val 6497"/>
                </a:avLst>
              </a:prstGeom>
              <a:noFill/>
              <a:ln w="2857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BD59C03D-942D-0B45-9733-F0FC7E7D6E3C}"/>
                  </a:ext>
                </a:extLst>
              </p:cNvPr>
              <p:cNvSpPr txBox="1"/>
              <p:nvPr/>
            </p:nvSpPr>
            <p:spPr>
              <a:xfrm>
                <a:off x="6998544" y="5212722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798F51F9-ACAB-3F4D-A44E-C99EDE4D2421}"/>
                  </a:ext>
                </a:extLst>
              </p:cNvPr>
              <p:cNvSpPr txBox="1"/>
              <p:nvPr/>
            </p:nvSpPr>
            <p:spPr>
              <a:xfrm>
                <a:off x="4248826" y="5212722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29C9584-C15E-5148-AD40-855FB771E712}"/>
                  </a:ext>
                </a:extLst>
              </p:cNvPr>
              <p:cNvSpPr txBox="1"/>
              <p:nvPr/>
            </p:nvSpPr>
            <p:spPr>
              <a:xfrm>
                <a:off x="1584948" y="5213797"/>
                <a:ext cx="503513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</a:t>
                </a:r>
              </a:p>
            </p:txBody>
          </p:sp>
          <p:sp>
            <p:nvSpPr>
              <p:cNvPr id="171" name="Rounded Rectangle 170">
                <a:extLst>
                  <a:ext uri="{FF2B5EF4-FFF2-40B4-BE49-F238E27FC236}">
                    <a16:creationId xmlns:a16="http://schemas.microsoft.com/office/drawing/2014/main" id="{E2F5B60F-EA65-BF4A-AC43-26D50DCD8FF1}"/>
                  </a:ext>
                </a:extLst>
              </p:cNvPr>
              <p:cNvSpPr/>
              <p:nvPr/>
            </p:nvSpPr>
            <p:spPr bwMode="auto">
              <a:xfrm>
                <a:off x="6620671" y="3427381"/>
                <a:ext cx="1280402" cy="1828800"/>
              </a:xfrm>
              <a:prstGeom prst="roundRect">
                <a:avLst>
                  <a:gd name="adj" fmla="val 12471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30486FB6-4383-C94D-B4B2-81A0219A0677}"/>
                  </a:ext>
                </a:extLst>
              </p:cNvPr>
              <p:cNvCxnSpPr/>
              <p:nvPr/>
            </p:nvCxnSpPr>
            <p:spPr bwMode="auto">
              <a:xfrm flipV="1">
                <a:off x="2359085" y="4767969"/>
                <a:ext cx="611016" cy="3884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73" name="Rounded Rectangle 172">
                <a:extLst>
                  <a:ext uri="{FF2B5EF4-FFF2-40B4-BE49-F238E27FC236}">
                    <a16:creationId xmlns:a16="http://schemas.microsoft.com/office/drawing/2014/main" id="{72906413-8CE2-744E-A6F8-1B0CEB7BD843}"/>
                  </a:ext>
                </a:extLst>
              </p:cNvPr>
              <p:cNvSpPr/>
              <p:nvPr/>
            </p:nvSpPr>
            <p:spPr bwMode="auto">
              <a:xfrm>
                <a:off x="1543795" y="4096394"/>
                <a:ext cx="822960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TEI</a:t>
                </a: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74" name="Group 6">
                <a:extLst>
                  <a:ext uri="{FF2B5EF4-FFF2-40B4-BE49-F238E27FC236}">
                    <a16:creationId xmlns:a16="http://schemas.microsoft.com/office/drawing/2014/main" id="{F8B58909-46DE-8444-A44A-E3A6BBC0B2BF}"/>
                  </a:ext>
                </a:extLst>
              </p:cNvPr>
              <p:cNvGrpSpPr/>
              <p:nvPr/>
            </p:nvGrpSpPr>
            <p:grpSpPr>
              <a:xfrm>
                <a:off x="2557640" y="4723702"/>
                <a:ext cx="461325" cy="1471467"/>
                <a:chOff x="2729564" y="5063075"/>
                <a:chExt cx="461325" cy="1471467"/>
              </a:xfrm>
            </p:grpSpPr>
            <p:sp>
              <p:nvSpPr>
                <p:cNvPr id="218" name="TextBox 217">
                  <a:extLst>
                    <a:ext uri="{FF2B5EF4-FFF2-40B4-BE49-F238E27FC236}">
                      <a16:creationId xmlns:a16="http://schemas.microsoft.com/office/drawing/2014/main" id="{15BB9968-6868-F543-B529-E2EB5B6F2B25}"/>
                    </a:ext>
                  </a:extLst>
                </p:cNvPr>
                <p:cNvSpPr txBox="1"/>
                <p:nvPr/>
              </p:nvSpPr>
              <p:spPr>
                <a:xfrm>
                  <a:off x="2729564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219" name="Oval 218">
                  <a:extLst>
                    <a:ext uri="{FF2B5EF4-FFF2-40B4-BE49-F238E27FC236}">
                      <a16:creationId xmlns:a16="http://schemas.microsoft.com/office/drawing/2014/main" id="{C926F58F-5576-0849-A742-91BA0EE75B11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220" name="TextBox 219">
                  <a:extLst>
                    <a:ext uri="{FF2B5EF4-FFF2-40B4-BE49-F238E27FC236}">
                      <a16:creationId xmlns:a16="http://schemas.microsoft.com/office/drawing/2014/main" id="{C5C6DA04-A9A7-DB46-A4C7-75930A40F361}"/>
                    </a:ext>
                  </a:extLst>
                </p:cNvPr>
                <p:cNvSpPr txBox="1"/>
                <p:nvPr/>
              </p:nvSpPr>
              <p:spPr>
                <a:xfrm>
                  <a:off x="2736643" y="6212173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</p:grpSp>
          <p:sp>
            <p:nvSpPr>
              <p:cNvPr id="175" name="Rounded Rectangle 174">
                <a:extLst>
                  <a:ext uri="{FF2B5EF4-FFF2-40B4-BE49-F238E27FC236}">
                    <a16:creationId xmlns:a16="http://schemas.microsoft.com/office/drawing/2014/main" id="{486CBCB8-1764-4947-9FDE-E6B5B6B2BEAE}"/>
                  </a:ext>
                </a:extLst>
              </p:cNvPr>
              <p:cNvSpPr/>
              <p:nvPr/>
            </p:nvSpPr>
            <p:spPr bwMode="auto">
              <a:xfrm>
                <a:off x="3221850" y="1722384"/>
                <a:ext cx="1289304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CIS</a:t>
                </a:r>
              </a:p>
            </p:txBody>
          </p:sp>
          <p:cxnSp>
            <p:nvCxnSpPr>
              <p:cNvPr id="176" name="Elbow Connector 175">
                <a:extLst>
                  <a:ext uri="{FF2B5EF4-FFF2-40B4-BE49-F238E27FC236}">
                    <a16:creationId xmlns:a16="http://schemas.microsoft.com/office/drawing/2014/main" id="{89C50E87-2D4F-3C49-A850-F5E5C7FAC6E8}"/>
                  </a:ext>
                </a:extLst>
              </p:cNvPr>
              <p:cNvCxnSpPr>
                <a:endCxn id="83" idx="0"/>
              </p:cNvCxnSpPr>
              <p:nvPr/>
            </p:nvCxnSpPr>
            <p:spPr bwMode="auto">
              <a:xfrm flipV="1">
                <a:off x="1863766" y="1926393"/>
                <a:ext cx="5080854" cy="1780101"/>
              </a:xfrm>
              <a:prstGeom prst="bentConnector4">
                <a:avLst>
                  <a:gd name="adj1" fmla="val 18109"/>
                  <a:gd name="adj2" fmla="val 116304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19863741-554E-C84B-B4D4-6E5663C37854}"/>
                  </a:ext>
                </a:extLst>
              </p:cNvPr>
              <p:cNvSpPr/>
              <p:nvPr/>
            </p:nvSpPr>
            <p:spPr bwMode="auto">
              <a:xfrm>
                <a:off x="2700586" y="2890557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800" b="0" i="0" u="none" strike="noStrike" cap="none" normalizeH="0" baseline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Times New Roman" charset="0"/>
                </a:endParaRPr>
              </a:p>
            </p:txBody>
          </p:sp>
          <p:grpSp>
            <p:nvGrpSpPr>
              <p:cNvPr id="178" name="Group 65">
                <a:extLst>
                  <a:ext uri="{FF2B5EF4-FFF2-40B4-BE49-F238E27FC236}">
                    <a16:creationId xmlns:a16="http://schemas.microsoft.com/office/drawing/2014/main" id="{7DCAF9C8-425B-844B-B4DE-7007386ACDB1}"/>
                  </a:ext>
                </a:extLst>
              </p:cNvPr>
              <p:cNvGrpSpPr/>
              <p:nvPr/>
            </p:nvGrpSpPr>
            <p:grpSpPr>
              <a:xfrm>
                <a:off x="3782442" y="2780299"/>
                <a:ext cx="645868" cy="322368"/>
                <a:chOff x="2837267" y="4952817"/>
                <a:chExt cx="645868" cy="322368"/>
              </a:xfrm>
            </p:grpSpPr>
            <p:sp>
              <p:nvSpPr>
                <p:cNvPr id="216" name="TextBox 215">
                  <a:extLst>
                    <a:ext uri="{FF2B5EF4-FFF2-40B4-BE49-F238E27FC236}">
                      <a16:creationId xmlns:a16="http://schemas.microsoft.com/office/drawing/2014/main" id="{3E0E2A10-B0B2-9C4B-BB7C-0DF4418362BE}"/>
                    </a:ext>
                  </a:extLst>
                </p:cNvPr>
                <p:cNvSpPr txBox="1"/>
                <p:nvPr/>
              </p:nvSpPr>
              <p:spPr>
                <a:xfrm>
                  <a:off x="2933235" y="4952817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R10</a:t>
                  </a:r>
                </a:p>
              </p:txBody>
            </p:sp>
            <p:sp>
              <p:nvSpPr>
                <p:cNvPr id="217" name="Oval 216">
                  <a:extLst>
                    <a:ext uri="{FF2B5EF4-FFF2-40B4-BE49-F238E27FC236}">
                      <a16:creationId xmlns:a16="http://schemas.microsoft.com/office/drawing/2014/main" id="{85F3C8FA-46E3-F542-BDB6-09AB01E8A897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83DCC041-61C7-B54E-A966-98961C59EF8E}"/>
                  </a:ext>
                </a:extLst>
              </p:cNvPr>
              <p:cNvCxnSpPr/>
              <p:nvPr/>
            </p:nvCxnSpPr>
            <p:spPr bwMode="auto">
              <a:xfrm>
                <a:off x="1854418" y="3867043"/>
                <a:ext cx="1965084" cy="767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80" name="Group 71">
                <a:extLst>
                  <a:ext uri="{FF2B5EF4-FFF2-40B4-BE49-F238E27FC236}">
                    <a16:creationId xmlns:a16="http://schemas.microsoft.com/office/drawing/2014/main" id="{15A055A7-B649-8D49-AAA3-146374603593}"/>
                  </a:ext>
                </a:extLst>
              </p:cNvPr>
              <p:cNvGrpSpPr/>
              <p:nvPr/>
            </p:nvGrpSpPr>
            <p:grpSpPr>
              <a:xfrm>
                <a:off x="2572438" y="3789040"/>
                <a:ext cx="454246" cy="431715"/>
                <a:chOff x="2731663" y="5063075"/>
                <a:chExt cx="454246" cy="431715"/>
              </a:xfrm>
            </p:grpSpPr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908CA6EF-5477-1042-B870-D262F6E9B987}"/>
                    </a:ext>
                  </a:extLst>
                </p:cNvPr>
                <p:cNvSpPr txBox="1"/>
                <p:nvPr/>
              </p:nvSpPr>
              <p:spPr>
                <a:xfrm>
                  <a:off x="2731663" y="5172421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R8</a:t>
                  </a:r>
                </a:p>
              </p:txBody>
            </p:sp>
            <p:sp>
              <p:nvSpPr>
                <p:cNvPr id="215" name="Oval 214">
                  <a:extLst>
                    <a:ext uri="{FF2B5EF4-FFF2-40B4-BE49-F238E27FC236}">
                      <a16:creationId xmlns:a16="http://schemas.microsoft.com/office/drawing/2014/main" id="{D7B9E69A-B3F4-2745-A2B8-7FC1DEEB1425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81" name="Rounded Rectangle 180">
                <a:extLst>
                  <a:ext uri="{FF2B5EF4-FFF2-40B4-BE49-F238E27FC236}">
                    <a16:creationId xmlns:a16="http://schemas.microsoft.com/office/drawing/2014/main" id="{29EE607C-2001-4840-AA5E-F1D36C16C0B5}"/>
                  </a:ext>
                </a:extLst>
              </p:cNvPr>
              <p:cNvSpPr/>
              <p:nvPr/>
            </p:nvSpPr>
            <p:spPr bwMode="auto">
              <a:xfrm>
                <a:off x="3298051" y="3383995"/>
                <a:ext cx="2563364" cy="610089"/>
              </a:xfrm>
              <a:prstGeom prst="roundRect">
                <a:avLst>
                  <a:gd name="adj" fmla="val 22089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2" name="Rounded Rectangle 181">
                <a:extLst>
                  <a:ext uri="{FF2B5EF4-FFF2-40B4-BE49-F238E27FC236}">
                    <a16:creationId xmlns:a16="http://schemas.microsoft.com/office/drawing/2014/main" id="{35EABCD5-DD16-964D-9C22-15168A963815}"/>
                  </a:ext>
                </a:extLst>
              </p:cNvPr>
              <p:cNvSpPr/>
              <p:nvPr/>
            </p:nvSpPr>
            <p:spPr bwMode="auto">
              <a:xfrm>
                <a:off x="1543795" y="3541704"/>
                <a:ext cx="822960" cy="548640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TEC</a:t>
                </a:r>
              </a:p>
            </p:txBody>
          </p: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2BF56A8-7970-7141-B0BD-C11A213F0D4D}"/>
                  </a:ext>
                </a:extLst>
              </p:cNvPr>
              <p:cNvCxnSpPr>
                <a:stCxn id="83" idx="2"/>
                <a:endCxn id="164" idx="3"/>
              </p:cNvCxnSpPr>
              <p:nvPr/>
            </p:nvCxnSpPr>
            <p:spPr bwMode="auto">
              <a:xfrm flipH="1">
                <a:off x="4662036" y="2597805"/>
                <a:ext cx="2282584" cy="11850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84" name="Rounded Rectangle 183">
                <a:extLst>
                  <a:ext uri="{FF2B5EF4-FFF2-40B4-BE49-F238E27FC236}">
                    <a16:creationId xmlns:a16="http://schemas.microsoft.com/office/drawing/2014/main" id="{27EFAD8E-F330-EA48-909B-266960C39134}"/>
                  </a:ext>
                </a:extLst>
              </p:cNvPr>
              <p:cNvSpPr/>
              <p:nvPr/>
            </p:nvSpPr>
            <p:spPr bwMode="auto">
              <a:xfrm>
                <a:off x="6620913" y="1486210"/>
                <a:ext cx="1280160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      SS</a:t>
                </a:r>
              </a:p>
            </p:txBody>
          </p:sp>
          <p:sp>
            <p:nvSpPr>
              <p:cNvPr id="185" name="Rounded Rectangle 184">
                <a:extLst>
                  <a:ext uri="{FF2B5EF4-FFF2-40B4-BE49-F238E27FC236}">
                    <a16:creationId xmlns:a16="http://schemas.microsoft.com/office/drawing/2014/main" id="{54D9C3A4-CFBE-9048-AF95-B44CFE66B00B}"/>
                  </a:ext>
                </a:extLst>
              </p:cNvPr>
              <p:cNvSpPr/>
              <p:nvPr/>
            </p:nvSpPr>
            <p:spPr bwMode="auto">
              <a:xfrm>
                <a:off x="6725645" y="4100954"/>
                <a:ext cx="822960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86" name="Group 52">
                <a:extLst>
                  <a:ext uri="{FF2B5EF4-FFF2-40B4-BE49-F238E27FC236}">
                    <a16:creationId xmlns:a16="http://schemas.microsoft.com/office/drawing/2014/main" id="{9E6781CB-D2A5-FC41-BF16-6A752E850ADE}"/>
                  </a:ext>
                </a:extLst>
              </p:cNvPr>
              <p:cNvGrpSpPr/>
              <p:nvPr/>
            </p:nvGrpSpPr>
            <p:grpSpPr>
              <a:xfrm>
                <a:off x="6112377" y="4714724"/>
                <a:ext cx="454246" cy="414463"/>
                <a:chOff x="2707957" y="5063075"/>
                <a:chExt cx="454246" cy="414463"/>
              </a:xfrm>
            </p:grpSpPr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4D251BE4-1909-9C4C-84BD-E47D3E2A608B}"/>
                    </a:ext>
                  </a:extLst>
                </p:cNvPr>
                <p:cNvSpPr txBox="1"/>
                <p:nvPr/>
              </p:nvSpPr>
              <p:spPr>
                <a:xfrm>
                  <a:off x="2707957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R3</a:t>
                  </a:r>
                </a:p>
              </p:txBody>
            </p:sp>
            <p:sp>
              <p:nvSpPr>
                <p:cNvPr id="213" name="Oval 212">
                  <a:extLst>
                    <a:ext uri="{FF2B5EF4-FFF2-40B4-BE49-F238E27FC236}">
                      <a16:creationId xmlns:a16="http://schemas.microsoft.com/office/drawing/2014/main" id="{E250D3CB-2B7C-7C49-8D6F-A135BE15EBA4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87" name="Group 55">
                <a:extLst>
                  <a:ext uri="{FF2B5EF4-FFF2-40B4-BE49-F238E27FC236}">
                    <a16:creationId xmlns:a16="http://schemas.microsoft.com/office/drawing/2014/main" id="{72D94ABD-1498-744C-BE73-35116BFEA8E5}"/>
                  </a:ext>
                </a:extLst>
              </p:cNvPr>
              <p:cNvGrpSpPr/>
              <p:nvPr/>
            </p:nvGrpSpPr>
            <p:grpSpPr>
              <a:xfrm>
                <a:off x="6159735" y="2780299"/>
                <a:ext cx="547133" cy="322368"/>
                <a:chOff x="2860357" y="4955683"/>
                <a:chExt cx="547133" cy="322368"/>
              </a:xfrm>
            </p:grpSpPr>
            <p:sp>
              <p:nvSpPr>
                <p:cNvPr id="210" name="TextBox 209">
                  <a:extLst>
                    <a:ext uri="{FF2B5EF4-FFF2-40B4-BE49-F238E27FC236}">
                      <a16:creationId xmlns:a16="http://schemas.microsoft.com/office/drawing/2014/main" id="{C65AA113-027F-6647-B955-A68857058DAD}"/>
                    </a:ext>
                  </a:extLst>
                </p:cNvPr>
                <p:cNvSpPr txBox="1"/>
                <p:nvPr/>
              </p:nvSpPr>
              <p:spPr>
                <a:xfrm>
                  <a:off x="2953244" y="4955683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R4</a:t>
                  </a:r>
                </a:p>
              </p:txBody>
            </p:sp>
            <p:sp>
              <p:nvSpPr>
                <p:cNvPr id="211" name="Oval 210">
                  <a:extLst>
                    <a:ext uri="{FF2B5EF4-FFF2-40B4-BE49-F238E27FC236}">
                      <a16:creationId xmlns:a16="http://schemas.microsoft.com/office/drawing/2014/main" id="{168A7FE7-308B-814B-8965-701640D73B3E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88" name="Rounded Rectangle 187">
                <a:extLst>
                  <a:ext uri="{FF2B5EF4-FFF2-40B4-BE49-F238E27FC236}">
                    <a16:creationId xmlns:a16="http://schemas.microsoft.com/office/drawing/2014/main" id="{1AD1F2B1-505E-C140-AC4E-9B7AE2081C5C}"/>
                  </a:ext>
                </a:extLst>
              </p:cNvPr>
              <p:cNvSpPr/>
              <p:nvPr/>
            </p:nvSpPr>
            <p:spPr bwMode="auto">
              <a:xfrm>
                <a:off x="6718139" y="3543411"/>
                <a:ext cx="822960" cy="556138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ARC</a:t>
                </a:r>
              </a:p>
            </p:txBody>
          </p:sp>
          <p:grpSp>
            <p:nvGrpSpPr>
              <p:cNvPr id="189" name="Group 159">
                <a:extLst>
                  <a:ext uri="{FF2B5EF4-FFF2-40B4-BE49-F238E27FC236}">
                    <a16:creationId xmlns:a16="http://schemas.microsoft.com/office/drawing/2014/main" id="{61F1D3AB-8322-3A45-A8FB-5C3D92B73B3A}"/>
                  </a:ext>
                </a:extLst>
              </p:cNvPr>
              <p:cNvGrpSpPr/>
              <p:nvPr/>
            </p:nvGrpSpPr>
            <p:grpSpPr>
              <a:xfrm>
                <a:off x="7059328" y="2775536"/>
                <a:ext cx="642787" cy="322368"/>
                <a:chOff x="2860357" y="4955683"/>
                <a:chExt cx="642787" cy="322368"/>
              </a:xfrm>
            </p:grpSpPr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9FC027A6-FC24-F246-B038-5FE19B3E11E4}"/>
                    </a:ext>
                  </a:extLst>
                </p:cNvPr>
                <p:cNvSpPr txBox="1"/>
                <p:nvPr/>
              </p:nvSpPr>
              <p:spPr>
                <a:xfrm>
                  <a:off x="2953244" y="4955683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R12</a:t>
                  </a:r>
                </a:p>
              </p:txBody>
            </p:sp>
            <p:sp>
              <p:nvSpPr>
                <p:cNvPr id="209" name="Oval 208">
                  <a:extLst>
                    <a:ext uri="{FF2B5EF4-FFF2-40B4-BE49-F238E27FC236}">
                      <a16:creationId xmlns:a16="http://schemas.microsoft.com/office/drawing/2014/main" id="{97ABCC17-1655-6A4B-88E8-8CB275F59E45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90" name="Rounded Rectangle 189">
                <a:extLst>
                  <a:ext uri="{FF2B5EF4-FFF2-40B4-BE49-F238E27FC236}">
                    <a16:creationId xmlns:a16="http://schemas.microsoft.com/office/drawing/2014/main" id="{7975018C-D911-3D42-9F23-19DC2BFC20ED}"/>
                  </a:ext>
                </a:extLst>
              </p:cNvPr>
              <p:cNvSpPr/>
              <p:nvPr/>
            </p:nvSpPr>
            <p:spPr bwMode="auto">
              <a:xfrm>
                <a:off x="4612353" y="1722302"/>
                <a:ext cx="1289304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NMS</a:t>
                </a:r>
              </a:p>
            </p:txBody>
          </p: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FAED0E5C-1AE0-F244-BEBB-F4E0D144AAC2}"/>
                  </a:ext>
                </a:extLst>
              </p:cNvPr>
              <p:cNvCxnSpPr/>
              <p:nvPr/>
            </p:nvCxnSpPr>
            <p:spPr bwMode="auto">
              <a:xfrm flipH="1">
                <a:off x="4573887" y="2597805"/>
                <a:ext cx="1006291" cy="106474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92" name="Group 65">
                <a:extLst>
                  <a:ext uri="{FF2B5EF4-FFF2-40B4-BE49-F238E27FC236}">
                    <a16:creationId xmlns:a16="http://schemas.microsoft.com/office/drawing/2014/main" id="{DD253284-4375-5C41-8274-215EAE64D9EA}"/>
                  </a:ext>
                </a:extLst>
              </p:cNvPr>
              <p:cNvGrpSpPr/>
              <p:nvPr/>
            </p:nvGrpSpPr>
            <p:grpSpPr>
              <a:xfrm>
                <a:off x="5171733" y="2768502"/>
                <a:ext cx="645868" cy="322368"/>
                <a:chOff x="2837267" y="4952817"/>
                <a:chExt cx="645868" cy="322368"/>
              </a:xfrm>
            </p:grpSpPr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4590CE59-7E78-C345-B463-93BE479A4DA6}"/>
                    </a:ext>
                  </a:extLst>
                </p:cNvPr>
                <p:cNvSpPr txBox="1"/>
                <p:nvPr/>
              </p:nvSpPr>
              <p:spPr>
                <a:xfrm>
                  <a:off x="2933236" y="4952817"/>
                  <a:ext cx="549899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R11</a:t>
                  </a:r>
                </a:p>
              </p:txBody>
            </p:sp>
            <p:sp>
              <p:nvSpPr>
                <p:cNvPr id="207" name="Oval 206">
                  <a:extLst>
                    <a:ext uri="{FF2B5EF4-FFF2-40B4-BE49-F238E27FC236}">
                      <a16:creationId xmlns:a16="http://schemas.microsoft.com/office/drawing/2014/main" id="{FDAFD77E-A7EC-0443-8DBA-3E350506B112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58868723-D860-1B49-A440-218B4C4DCBD8}"/>
                  </a:ext>
                </a:extLst>
              </p:cNvPr>
              <p:cNvCxnSpPr>
                <a:stCxn id="203" idx="2"/>
              </p:cNvCxnSpPr>
              <p:nvPr/>
            </p:nvCxnSpPr>
            <p:spPr bwMode="auto">
              <a:xfrm flipH="1">
                <a:off x="3856584" y="2728224"/>
                <a:ext cx="9918" cy="6557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5F278518-8A27-D048-8A61-69FFD44D9504}"/>
                  </a:ext>
                </a:extLst>
              </p:cNvPr>
              <p:cNvCxnSpPr>
                <a:endCxn id="78" idx="0"/>
              </p:cNvCxnSpPr>
              <p:nvPr/>
            </p:nvCxnSpPr>
            <p:spPr bwMode="auto">
              <a:xfrm>
                <a:off x="7122061" y="2492050"/>
                <a:ext cx="8259" cy="209630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95" name="Rounded Rectangle 194">
                <a:extLst>
                  <a:ext uri="{FF2B5EF4-FFF2-40B4-BE49-F238E27FC236}">
                    <a16:creationId xmlns:a16="http://schemas.microsoft.com/office/drawing/2014/main" id="{A628C388-3632-2342-9993-83DA85A3462F}"/>
                  </a:ext>
                </a:extLst>
              </p:cNvPr>
              <p:cNvSpPr/>
              <p:nvPr/>
            </p:nvSpPr>
            <p:spPr bwMode="auto">
              <a:xfrm>
                <a:off x="3301135" y="4495194"/>
                <a:ext cx="685800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NA</a:t>
                </a:r>
              </a:p>
            </p:txBody>
          </p:sp>
          <p:sp>
            <p:nvSpPr>
              <p:cNvPr id="196" name="Rounded Rectangle 195">
                <a:extLst>
                  <a:ext uri="{FF2B5EF4-FFF2-40B4-BE49-F238E27FC236}">
                    <a16:creationId xmlns:a16="http://schemas.microsoft.com/office/drawing/2014/main" id="{324BA4CE-6B54-394C-85DE-54316409B0F0}"/>
                  </a:ext>
                </a:extLst>
              </p:cNvPr>
              <p:cNvSpPr/>
              <p:nvPr/>
            </p:nvSpPr>
            <p:spPr bwMode="auto">
              <a:xfrm>
                <a:off x="4794240" y="4495194"/>
                <a:ext cx="1037900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bg1">
                        <a:lumMod val="65000"/>
                      </a:schemeClr>
                    </a:solidFill>
                    <a:latin typeface="+mn-lt"/>
                  </a:rPr>
                  <a:t>BH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64A79426-2F24-3D42-88EB-F33A4A746C1C}"/>
                  </a:ext>
                </a:extLst>
              </p:cNvPr>
              <p:cNvSpPr txBox="1"/>
              <p:nvPr/>
            </p:nvSpPr>
            <p:spPr>
              <a:xfrm>
                <a:off x="3990740" y="4666648"/>
                <a:ext cx="454246" cy="322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0A45C32F-55C8-9443-8E87-F54F4695F4CC}"/>
                  </a:ext>
                </a:extLst>
              </p:cNvPr>
              <p:cNvCxnSpPr>
                <a:endCxn id="105" idx="2"/>
              </p:cNvCxnSpPr>
              <p:nvPr/>
            </p:nvCxnSpPr>
            <p:spPr bwMode="auto">
              <a:xfrm flipH="1">
                <a:off x="3100687" y="3880774"/>
                <a:ext cx="814235" cy="11662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99" name="Group 103">
                <a:extLst>
                  <a:ext uri="{FF2B5EF4-FFF2-40B4-BE49-F238E27FC236}">
                    <a16:creationId xmlns:a16="http://schemas.microsoft.com/office/drawing/2014/main" id="{B0F93087-8FE3-7442-85DC-0F6711E68048}"/>
                  </a:ext>
                </a:extLst>
              </p:cNvPr>
              <p:cNvGrpSpPr/>
              <p:nvPr/>
            </p:nvGrpSpPr>
            <p:grpSpPr>
              <a:xfrm>
                <a:off x="3567591" y="4067259"/>
                <a:ext cx="583556" cy="322368"/>
                <a:chOff x="2837267" y="4956915"/>
                <a:chExt cx="583556" cy="322368"/>
              </a:xfrm>
            </p:grpSpPr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7701E30D-B3F1-2A4B-8F33-C1306AC708BB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R5</a:t>
                  </a:r>
                </a:p>
              </p:txBody>
            </p:sp>
            <p:sp>
              <p:nvSpPr>
                <p:cNvPr id="205" name="Oval 204">
                  <a:extLst>
                    <a:ext uri="{FF2B5EF4-FFF2-40B4-BE49-F238E27FC236}">
                      <a16:creationId xmlns:a16="http://schemas.microsoft.com/office/drawing/2014/main" id="{89D553DF-7FED-CD4C-A002-DFE8214B8D0C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6EF31EC1-4B10-294D-80E4-B2C1EEBD0ADF}"/>
                  </a:ext>
                </a:extLst>
              </p:cNvPr>
              <p:cNvCxnSpPr/>
              <p:nvPr/>
            </p:nvCxnSpPr>
            <p:spPr bwMode="auto">
              <a:xfrm flipV="1">
                <a:off x="5313190" y="3994084"/>
                <a:ext cx="0" cy="50111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201" name="Group 108">
                <a:extLst>
                  <a:ext uri="{FF2B5EF4-FFF2-40B4-BE49-F238E27FC236}">
                    <a16:creationId xmlns:a16="http://schemas.microsoft.com/office/drawing/2014/main" id="{6619C2D5-CCAD-B446-B472-A58A003DE3B7}"/>
                  </a:ext>
                </a:extLst>
              </p:cNvPr>
              <p:cNvGrpSpPr/>
              <p:nvPr/>
            </p:nvGrpSpPr>
            <p:grpSpPr>
              <a:xfrm>
                <a:off x="5247075" y="4059070"/>
                <a:ext cx="583556" cy="322368"/>
                <a:chOff x="2837267" y="4956915"/>
                <a:chExt cx="583556" cy="322368"/>
              </a:xfrm>
            </p:grpSpPr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14D6B043-E7B8-EE45-9116-9D86AF9FDC2E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R7</a:t>
                  </a:r>
                </a:p>
              </p:txBody>
            </p: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CEBF5DF9-AB92-C843-9D21-43DA8A34A7B1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</p:grp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E1F4267-7755-E748-B460-D4111FAC1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07681" y="4366799"/>
              <a:ext cx="665009" cy="319392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3FD33DBD-C541-2447-AAA7-44D3DC815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23246" y="2499797"/>
              <a:ext cx="389852" cy="72189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FEA6608-FE8D-C745-AAA5-3A0751245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909304" y="3561999"/>
              <a:ext cx="432567" cy="353625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0F3C6B1E-5234-B641-A667-15D0AFD61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7601" y="3430489"/>
              <a:ext cx="1169457" cy="1030771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B58126F-8F7E-E14C-8A28-C264176B6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80609" y="4251501"/>
              <a:ext cx="510999" cy="177541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D34707A1-7480-834E-8EA0-99914D85D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1483" y="2270088"/>
              <a:ext cx="344870" cy="52884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BADC4DD8-6EB3-E74B-A902-D9F5AA635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99512" y="4437672"/>
              <a:ext cx="497682" cy="172914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4CB953A-3C19-E241-8438-E6A62F236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70589" y="4371832"/>
              <a:ext cx="432567" cy="353625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8397B28-052F-8542-94F5-DA44B48134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450208" y="4581133"/>
              <a:ext cx="432567" cy="353625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62F85BF-10C8-B04E-B2EC-2EB615902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575790" y="3322041"/>
              <a:ext cx="148006" cy="274065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5D0CF304-F008-4047-83E6-B049BB3CD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146573" y="3981733"/>
              <a:ext cx="148006" cy="274065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0B407D0-14ED-2944-9702-8837FB3E1331}"/>
                </a:ext>
              </a:extLst>
            </p:cNvPr>
            <p:cNvSpPr txBox="1"/>
            <p:nvPr/>
          </p:nvSpPr>
          <p:spPr>
            <a:xfrm>
              <a:off x="4542337" y="1998328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538D53F9-2EBA-0941-9ECE-1231D13B0489}"/>
                </a:ext>
              </a:extLst>
            </p:cNvPr>
            <p:cNvSpPr txBox="1"/>
            <p:nvPr/>
          </p:nvSpPr>
          <p:spPr>
            <a:xfrm>
              <a:off x="5927756" y="2068825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>
                  <a:latin typeface="+mn-lt"/>
                </a:rPr>
                <a:t>Directory</a:t>
              </a:r>
              <a:endParaRPr lang="en-US" sz="1000" dirty="0">
                <a:latin typeface="+mn-lt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0FE057D3-A589-FF44-9591-6448CB707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601066" y="5313501"/>
              <a:ext cx="545801" cy="474081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7C6B09B-1076-1147-9209-71FE44FB5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254160" y="5014338"/>
              <a:ext cx="545801" cy="474081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1E0010CD-8642-A345-A7CD-422D0C23F7B1}"/>
                </a:ext>
              </a:extLst>
            </p:cNvPr>
            <p:cNvSpPr txBox="1"/>
            <p:nvPr/>
          </p:nvSpPr>
          <p:spPr>
            <a:xfrm>
              <a:off x="7213269" y="3862560"/>
              <a:ext cx="61587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Internet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21C81B1-45FB-0D4D-9213-3491710AC81F}"/>
                </a:ext>
              </a:extLst>
            </p:cNvPr>
            <p:cNvSpPr txBox="1"/>
            <p:nvPr/>
          </p:nvSpPr>
          <p:spPr>
            <a:xfrm>
              <a:off x="7856648" y="2159330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other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sites</a:t>
              </a:r>
            </a:p>
          </p:txBody>
        </p:sp>
        <p:pic>
          <p:nvPicPr>
            <p:cNvPr id="95" name="Picture 94" descr="mgmtStation.png">
              <a:extLst>
                <a:ext uri="{FF2B5EF4-FFF2-40B4-BE49-F238E27FC236}">
                  <a16:creationId xmlns:a16="http://schemas.microsoft.com/office/drawing/2014/main" id="{16C65407-B82D-F045-8765-EC8EACC7D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5826044-6809-B54D-82C7-C43548E40A83}"/>
                </a:ext>
              </a:extLst>
            </p:cNvPr>
            <p:cNvGrpSpPr/>
            <p:nvPr/>
          </p:nvGrpSpPr>
          <p:grpSpPr>
            <a:xfrm>
              <a:off x="3792606" y="3610128"/>
              <a:ext cx="703419" cy="244395"/>
              <a:chOff x="1010066" y="1815669"/>
              <a:chExt cx="703419" cy="244395"/>
            </a:xfrm>
          </p:grpSpPr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D7D79F3E-F192-C447-9D79-67F53FFE3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10066" y="1815669"/>
                <a:ext cx="703419" cy="244395"/>
              </a:xfrm>
              <a:prstGeom prst="rect">
                <a:avLst/>
              </a:prstGeom>
            </p:spPr>
          </p:pic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2C624DF0-380C-074D-9E16-D88D57577214}"/>
                  </a:ext>
                </a:extLst>
              </p:cNvPr>
              <p:cNvSpPr txBox="1"/>
              <p:nvPr/>
            </p:nvSpPr>
            <p:spPr>
              <a:xfrm>
                <a:off x="1049857" y="1850702"/>
                <a:ext cx="630070" cy="13813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noAutofit/>
              </a:bodyPr>
              <a:lstStyle/>
              <a:p>
                <a:pPr algn="ctr"/>
                <a:r>
                  <a:rPr lang="en-US" sz="800" dirty="0">
                    <a:latin typeface="+mn-lt"/>
                  </a:rPr>
                  <a:t>WLAN-Ctrl</a:t>
                </a:r>
              </a:p>
            </p:txBody>
          </p:sp>
        </p:grp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822128E4-BC77-B84E-998E-B1E3164C4DC6}"/>
                </a:ext>
              </a:extLst>
            </p:cNvPr>
            <p:cNvCxnSpPr/>
            <p:nvPr/>
          </p:nvCxnSpPr>
          <p:spPr bwMode="auto">
            <a:xfrm flipH="1" flipV="1">
              <a:off x="4133891" y="3804387"/>
              <a:ext cx="309429" cy="49075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F8BC524-10FE-0B46-BF75-4E443635DC0B}"/>
                </a:ext>
              </a:extLst>
            </p:cNvPr>
            <p:cNvSpPr txBox="1"/>
            <p:nvPr/>
          </p:nvSpPr>
          <p:spPr>
            <a:xfrm>
              <a:off x="5712212" y="4649070"/>
              <a:ext cx="15039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WAN Router</a:t>
              </a:r>
            </a:p>
            <a:p>
              <a:pPr algn="ctr"/>
              <a:r>
                <a:rPr lang="en-US" sz="1000" dirty="0" err="1">
                  <a:latin typeface="+mn-lt"/>
                </a:rPr>
                <a:t>Firewall+VPN</a:t>
              </a:r>
              <a:r>
                <a:rPr lang="en-US" sz="1000" dirty="0">
                  <a:latin typeface="+mn-lt"/>
                </a:rPr>
                <a:t> Gateway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10ED64EF-01FB-A545-A42E-08454F932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37233" y="4714920"/>
              <a:ext cx="497682" cy="172914"/>
            </a:xfrm>
            <a:prstGeom prst="rect">
              <a:avLst/>
            </a:prstGeom>
          </p:spPr>
        </p:pic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60A16C21-7726-C94B-B44D-77F4665FC190}"/>
                </a:ext>
              </a:extLst>
            </p:cNvPr>
            <p:cNvCxnSpPr/>
            <p:nvPr/>
          </p:nvCxnSpPr>
          <p:spPr bwMode="auto">
            <a:xfrm flipV="1">
              <a:off x="5443003" y="3772042"/>
              <a:ext cx="661516" cy="952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FB31BFE-35D0-954C-9AD9-EC4346984475}"/>
                </a:ext>
              </a:extLst>
            </p:cNvPr>
            <p:cNvSpPr txBox="1"/>
            <p:nvPr/>
          </p:nvSpPr>
          <p:spPr>
            <a:xfrm>
              <a:off x="5639904" y="3799861"/>
              <a:ext cx="3658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Arial" pitchFamily="34" charset="0"/>
                  <a:cs typeface="Arial" pitchFamily="34" charset="0"/>
                </a:rPr>
                <a:t>R9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E8022D9-322F-CE4A-B45F-5B428BF9C26F}"/>
                </a:ext>
              </a:extLst>
            </p:cNvPr>
            <p:cNvSpPr/>
            <p:nvPr/>
          </p:nvSpPr>
          <p:spPr bwMode="auto">
            <a:xfrm>
              <a:off x="5755475" y="3724565"/>
              <a:ext cx="115571" cy="115571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6B79FCA3-ACFF-3342-8919-F67D0E531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17536" y="4824155"/>
              <a:ext cx="389852" cy="721896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F94B5274-60B7-424B-99E2-54ED37256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31713" y="3886763"/>
              <a:ext cx="207768" cy="308948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6A0EBB6-8311-A04B-8432-C2BD7FED3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62334" y="4419110"/>
              <a:ext cx="207768" cy="308948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8E033AF-CD16-9946-8F13-A556A9110E96}"/>
                </a:ext>
              </a:extLst>
            </p:cNvPr>
            <p:cNvSpPr txBox="1"/>
            <p:nvPr/>
          </p:nvSpPr>
          <p:spPr>
            <a:xfrm>
              <a:off x="3022913" y="2942673"/>
              <a:ext cx="3577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itchFamily="34" charset="0"/>
                  <a:cs typeface="Arial" pitchFamily="34" charset="0"/>
                </a:rPr>
                <a:t>R2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41F245F-451B-7A45-8CAB-18B30050B534}"/>
                </a:ext>
              </a:extLst>
            </p:cNvPr>
            <p:cNvCxnSpPr/>
            <p:nvPr/>
          </p:nvCxnSpPr>
          <p:spPr bwMode="auto">
            <a:xfrm flipV="1">
              <a:off x="6759854" y="4281696"/>
              <a:ext cx="404627" cy="2507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8447B4-BC67-5642-873C-443A09F6593D}"/>
                </a:ext>
              </a:extLst>
            </p:cNvPr>
            <p:cNvCxnSpPr/>
            <p:nvPr/>
          </p:nvCxnSpPr>
          <p:spPr bwMode="auto">
            <a:xfrm flipV="1">
              <a:off x="7948207" y="3221693"/>
              <a:ext cx="169965" cy="5330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8180996-3DB3-2248-A794-D61BA642F47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542330" y="4461260"/>
              <a:ext cx="375206" cy="7238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49008A6-CE97-984B-90DC-304EC675EA3D}"/>
                </a:ext>
              </a:extLst>
            </p:cNvPr>
            <p:cNvGrpSpPr/>
            <p:nvPr/>
          </p:nvGrpSpPr>
          <p:grpSpPr>
            <a:xfrm>
              <a:off x="3183195" y="4419110"/>
              <a:ext cx="165174" cy="162001"/>
              <a:chOff x="3142612" y="3057506"/>
              <a:chExt cx="165174" cy="162001"/>
            </a:xfrm>
          </p:grpSpPr>
          <p:sp>
            <p:nvSpPr>
              <p:cNvPr id="160" name="Arc 159">
                <a:extLst>
                  <a:ext uri="{FF2B5EF4-FFF2-40B4-BE49-F238E27FC236}">
                    <a16:creationId xmlns:a16="http://schemas.microsoft.com/office/drawing/2014/main" id="{804FB057-D46D-7841-ADF1-B896E1F98862}"/>
                  </a:ext>
                </a:extLst>
              </p:cNvPr>
              <p:cNvSpPr/>
              <p:nvPr/>
            </p:nvSpPr>
            <p:spPr bwMode="auto">
              <a:xfrm rot="2700000">
                <a:off x="3142612" y="3057507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61" name="Arc 160">
                <a:extLst>
                  <a:ext uri="{FF2B5EF4-FFF2-40B4-BE49-F238E27FC236}">
                    <a16:creationId xmlns:a16="http://schemas.microsoft.com/office/drawing/2014/main" id="{42869616-02E2-E84C-ACB2-9EE5423A8E72}"/>
                  </a:ext>
                </a:extLst>
              </p:cNvPr>
              <p:cNvSpPr/>
              <p:nvPr/>
            </p:nvSpPr>
            <p:spPr bwMode="auto">
              <a:xfrm rot="18900000" flipH="1">
                <a:off x="3145786" y="3057506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62" name="Arc 161">
                <a:extLst>
                  <a:ext uri="{FF2B5EF4-FFF2-40B4-BE49-F238E27FC236}">
                    <a16:creationId xmlns:a16="http://schemas.microsoft.com/office/drawing/2014/main" id="{F1330F71-746B-2A49-AD39-8294ABF17762}"/>
                  </a:ext>
                </a:extLst>
              </p:cNvPr>
              <p:cNvSpPr/>
              <p:nvPr/>
            </p:nvSpPr>
            <p:spPr bwMode="auto">
              <a:xfrm rot="2700000">
                <a:off x="31644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63" name="Arc 162">
                <a:extLst>
                  <a:ext uri="{FF2B5EF4-FFF2-40B4-BE49-F238E27FC236}">
                    <a16:creationId xmlns:a16="http://schemas.microsoft.com/office/drawing/2014/main" id="{022CB4B3-FFA9-DE44-ACA2-B3E38826579A}"/>
                  </a:ext>
                </a:extLst>
              </p:cNvPr>
              <p:cNvSpPr/>
              <p:nvPr/>
            </p:nvSpPr>
            <p:spPr bwMode="auto">
              <a:xfrm rot="18900000" flipH="1">
                <a:off x="31752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F9F6F9D-BFEF-374F-BFCA-239BCFADFA58}"/>
                </a:ext>
              </a:extLst>
            </p:cNvPr>
            <p:cNvGrpSpPr/>
            <p:nvPr/>
          </p:nvGrpSpPr>
          <p:grpSpPr>
            <a:xfrm>
              <a:off x="3254155" y="3885400"/>
              <a:ext cx="165174" cy="162001"/>
              <a:chOff x="3142612" y="3057506"/>
              <a:chExt cx="165174" cy="162001"/>
            </a:xfrm>
          </p:grpSpPr>
          <p:sp>
            <p:nvSpPr>
              <p:cNvPr id="156" name="Arc 155">
                <a:extLst>
                  <a:ext uri="{FF2B5EF4-FFF2-40B4-BE49-F238E27FC236}">
                    <a16:creationId xmlns:a16="http://schemas.microsoft.com/office/drawing/2014/main" id="{04B31A82-D41D-434C-BECB-D8E2D63E0ACC}"/>
                  </a:ext>
                </a:extLst>
              </p:cNvPr>
              <p:cNvSpPr/>
              <p:nvPr/>
            </p:nvSpPr>
            <p:spPr bwMode="auto">
              <a:xfrm rot="2700000">
                <a:off x="3142612" y="3057507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7" name="Arc 156">
                <a:extLst>
                  <a:ext uri="{FF2B5EF4-FFF2-40B4-BE49-F238E27FC236}">
                    <a16:creationId xmlns:a16="http://schemas.microsoft.com/office/drawing/2014/main" id="{F180D4DA-1214-FF40-BCE1-97DD21B4D24F}"/>
                  </a:ext>
                </a:extLst>
              </p:cNvPr>
              <p:cNvSpPr/>
              <p:nvPr/>
            </p:nvSpPr>
            <p:spPr bwMode="auto">
              <a:xfrm rot="18900000" flipH="1">
                <a:off x="3145786" y="3057506"/>
                <a:ext cx="162000" cy="162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8" name="Arc 157">
                <a:extLst>
                  <a:ext uri="{FF2B5EF4-FFF2-40B4-BE49-F238E27FC236}">
                    <a16:creationId xmlns:a16="http://schemas.microsoft.com/office/drawing/2014/main" id="{27B71F2A-DCDE-F142-B4A4-FC067C30CBB4}"/>
                  </a:ext>
                </a:extLst>
              </p:cNvPr>
              <p:cNvSpPr/>
              <p:nvPr/>
            </p:nvSpPr>
            <p:spPr bwMode="auto">
              <a:xfrm rot="2700000">
                <a:off x="31644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0C737E0B-773A-A047-A155-62391D7E3D87}"/>
                  </a:ext>
                </a:extLst>
              </p:cNvPr>
              <p:cNvSpPr/>
              <p:nvPr/>
            </p:nvSpPr>
            <p:spPr bwMode="auto">
              <a:xfrm rot="18900000" flipH="1">
                <a:off x="3175200" y="3085200"/>
                <a:ext cx="108000" cy="108000"/>
              </a:xfrm>
              <a:prstGeom prst="arc">
                <a:avLst/>
              </a:pr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57C0C189-302E-D043-9E04-34C7C1E09933}"/>
                </a:ext>
              </a:extLst>
            </p:cNvPr>
            <p:cNvGrpSpPr/>
            <p:nvPr/>
          </p:nvGrpSpPr>
          <p:grpSpPr>
            <a:xfrm>
              <a:off x="3295650" y="4333874"/>
              <a:ext cx="1060450" cy="390525"/>
              <a:chOff x="3851920" y="4149080"/>
              <a:chExt cx="777874" cy="676275"/>
            </a:xfrm>
          </p:grpSpPr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9594C72-7051-F74D-B2FA-AE7F34586E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1C328063-1D14-5B45-B28A-F7D3ABB2670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851920" y="4149080"/>
                <a:ext cx="777874" cy="676275"/>
              </a:xfrm>
              <a:prstGeom prst="line">
                <a:avLst/>
              </a:prstGeom>
              <a:solidFill>
                <a:schemeClr val="accent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50C1A7A-014E-874A-890A-C808345F175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302000" y="4340226"/>
              <a:ext cx="1044575" cy="38099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1"/>
              </a:solidFill>
              <a:prstDash val="dashDot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40036D4-F1A1-1B45-9192-6982EE33F425}"/>
                </a:ext>
              </a:extLst>
            </p:cNvPr>
            <p:cNvGrpSpPr/>
            <p:nvPr/>
          </p:nvGrpSpPr>
          <p:grpSpPr>
            <a:xfrm flipV="1">
              <a:off x="3368676" y="4181475"/>
              <a:ext cx="976170" cy="117785"/>
              <a:chOff x="3619500" y="4340225"/>
              <a:chExt cx="790575" cy="669925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0067FE37-210D-DF47-ABB9-D986F8B7809D}"/>
                  </a:ext>
                </a:extLst>
              </p:cNvPr>
              <p:cNvGrpSpPr/>
              <p:nvPr/>
            </p:nvGrpSpPr>
            <p:grpSpPr>
              <a:xfrm>
                <a:off x="3626895" y="4340225"/>
                <a:ext cx="783180" cy="665150"/>
                <a:chOff x="3851920" y="4149080"/>
                <a:chExt cx="777874" cy="676275"/>
              </a:xfrm>
            </p:grpSpPr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554A3ED9-1FF3-9A49-B617-4649EC2F89D0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851920" y="4149080"/>
                  <a:ext cx="777874" cy="676275"/>
                </a:xfrm>
                <a:prstGeom prst="line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81B08566-E659-3144-B277-DE534E7F9036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3851920" y="4149080"/>
                  <a:ext cx="777874" cy="676275"/>
                </a:xfrm>
                <a:prstGeom prst="line">
                  <a:avLst/>
                </a:prstGeom>
                <a:solidFill>
                  <a:schemeClr val="accent1"/>
                </a:solidFill>
                <a:ln w="15875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8A05E87-C93E-9644-9E74-77BD965396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3619500" y="4343401"/>
                <a:ext cx="787400" cy="66674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878D6053-17B8-D64C-890E-79B3D95DD015}"/>
                </a:ext>
              </a:extLst>
            </p:cNvPr>
            <p:cNvGrpSpPr/>
            <p:nvPr/>
          </p:nvGrpSpPr>
          <p:grpSpPr>
            <a:xfrm>
              <a:off x="4111467" y="4509121"/>
              <a:ext cx="955587" cy="293461"/>
              <a:chOff x="2871335" y="3422650"/>
              <a:chExt cx="1614228" cy="415825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67C6D4DF-AF0F-8049-91DB-8BA5B6F14691}"/>
                  </a:ext>
                </a:extLst>
              </p:cNvPr>
              <p:cNvGrpSpPr/>
              <p:nvPr/>
            </p:nvGrpSpPr>
            <p:grpSpPr>
              <a:xfrm>
                <a:off x="2876965" y="3429000"/>
                <a:ext cx="1605025" cy="402158"/>
                <a:chOff x="2876965" y="3429000"/>
                <a:chExt cx="1605025" cy="402158"/>
              </a:xfrm>
            </p:grpSpPr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92599C14-2254-FB49-A4AC-5BC1B2B3EBD4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76965" y="3429000"/>
                  <a:ext cx="1605025" cy="402158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B1E3AB57-78F9-D348-8A2E-2365ED8AD99D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>
                  <a:off x="2876965" y="3429000"/>
                  <a:ext cx="1605025" cy="402158"/>
                </a:xfrm>
                <a:prstGeom prst="line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</p:cxnSp>
          </p:grp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110C618C-F228-4C4A-9859-05E3B72BB61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871890" y="3435350"/>
                <a:ext cx="1613673" cy="4031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5950ACB-B21A-1F4C-BB0F-4CDCF241299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871335" y="3422650"/>
                <a:ext cx="1613673" cy="4031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1CF7CD56-1840-4A4E-B504-26F42F2531B0}"/>
                </a:ext>
              </a:extLst>
            </p:cNvPr>
            <p:cNvGrpSpPr/>
            <p:nvPr/>
          </p:nvGrpSpPr>
          <p:grpSpPr>
            <a:xfrm>
              <a:off x="5282554" y="4521820"/>
              <a:ext cx="936000" cy="12700"/>
              <a:chOff x="5877145" y="3962710"/>
              <a:chExt cx="855095" cy="12700"/>
            </a:xfrm>
          </p:grpSpPr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6996A11D-123F-9142-99E8-8C0602E70BFB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79D17C01-E884-D040-9FD2-6AA6D319A7E5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8E5C10C2-1815-314F-A296-C88578B15535}"/>
                  </a:ext>
                </a:extLst>
              </p:cNvPr>
              <p:cNvCxnSpPr/>
              <p:nvPr/>
            </p:nvCxnSpPr>
            <p:spPr bwMode="auto">
              <a:xfrm>
                <a:off x="5877145" y="39627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A4C84FA-0FEE-3A46-B66A-F51AA8D987E1}"/>
                  </a:ext>
                </a:extLst>
              </p:cNvPr>
              <p:cNvCxnSpPr/>
              <p:nvPr/>
            </p:nvCxnSpPr>
            <p:spPr bwMode="auto">
              <a:xfrm>
                <a:off x="5877145" y="39754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568E1A1-7454-4C40-B37C-B0E0414F969E}"/>
                </a:ext>
              </a:extLst>
            </p:cNvPr>
            <p:cNvGrpSpPr/>
            <p:nvPr/>
          </p:nvGrpSpPr>
          <p:grpSpPr>
            <a:xfrm rot="961668">
              <a:off x="4563376" y="4416757"/>
              <a:ext cx="522000" cy="14400"/>
              <a:chOff x="5877145" y="3962710"/>
              <a:chExt cx="855095" cy="12700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8B3098B7-FAAE-7C45-A6EE-7908887B366D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977FC13-6899-DF4E-BBB3-B301EE3516C7}"/>
                  </a:ext>
                </a:extLst>
              </p:cNvPr>
              <p:cNvCxnSpPr/>
              <p:nvPr/>
            </p:nvCxnSpPr>
            <p:spPr bwMode="auto">
              <a:xfrm>
                <a:off x="5877145" y="396906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82C40E37-FA61-9D40-ADAD-2453EEA41206}"/>
                  </a:ext>
                </a:extLst>
              </p:cNvPr>
              <p:cNvCxnSpPr/>
              <p:nvPr/>
            </p:nvCxnSpPr>
            <p:spPr bwMode="auto">
              <a:xfrm>
                <a:off x="5877145" y="39627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F0B71DA8-B3CA-3145-9301-C339D579DD81}"/>
                  </a:ext>
                </a:extLst>
              </p:cNvPr>
              <p:cNvCxnSpPr/>
              <p:nvPr/>
            </p:nvCxnSpPr>
            <p:spPr bwMode="auto">
              <a:xfrm>
                <a:off x="5877145" y="3975410"/>
                <a:ext cx="855095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B0D10CE-0798-B840-917C-BE8B8967CD27}"/>
                </a:ext>
              </a:extLst>
            </p:cNvPr>
            <p:cNvGrpSpPr/>
            <p:nvPr/>
          </p:nvGrpSpPr>
          <p:grpSpPr>
            <a:xfrm>
              <a:off x="2791403" y="5364214"/>
              <a:ext cx="1116153" cy="45719"/>
              <a:chOff x="5157065" y="5582890"/>
              <a:chExt cx="936000" cy="0"/>
            </a:xfrm>
          </p:grpSpPr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7CD95CD7-D497-6E4E-982E-53374AC92142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1ECA8E0E-80F1-1840-B704-1DB4B1AE528C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E7F7EFD3-F62B-E648-A9E4-419448C77DAB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493D83D-2BB8-4547-907E-F0BFBD23440F}"/>
                </a:ext>
              </a:extLst>
            </p:cNvPr>
            <p:cNvGrpSpPr/>
            <p:nvPr/>
          </p:nvGrpSpPr>
          <p:grpSpPr>
            <a:xfrm rot="5400000">
              <a:off x="3608925" y="5096280"/>
              <a:ext cx="576000" cy="0"/>
              <a:chOff x="5157065" y="5582890"/>
              <a:chExt cx="936000" cy="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58D1A21E-A900-CB45-A72E-75862E0F6C50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6755E60-BC84-CB4B-BF20-7E2F090402C4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5E130B9-C5C0-614A-8B15-8318C12D2DB7}"/>
                  </a:ext>
                </a:extLst>
              </p:cNvPr>
              <p:cNvCxnSpPr/>
              <p:nvPr/>
            </p:nvCxnSpPr>
            <p:spPr bwMode="auto">
              <a:xfrm>
                <a:off x="5157065" y="558289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A78F893-FCDB-1B41-AFB8-3C98A02F033D}"/>
                </a:ext>
              </a:extLst>
            </p:cNvPr>
            <p:cNvGrpSpPr/>
            <p:nvPr/>
          </p:nvGrpSpPr>
          <p:grpSpPr>
            <a:xfrm rot="5400000">
              <a:off x="3504630" y="5248200"/>
              <a:ext cx="900000" cy="0"/>
              <a:chOff x="5922150" y="5409220"/>
              <a:chExt cx="936000" cy="0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63A6F489-CEC7-1A48-B908-643A828A6FE7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E811E4FC-621E-284C-AFD1-491F83CB45C3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FC1A87C7-1E9E-4044-BEE0-42E5F2E9CD61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3F70C0B1-19AB-DE48-883E-1E215B973B97}"/>
                </a:ext>
              </a:extLst>
            </p:cNvPr>
            <p:cNvGrpSpPr/>
            <p:nvPr/>
          </p:nvGrpSpPr>
          <p:grpSpPr>
            <a:xfrm>
              <a:off x="2138550" y="5679249"/>
              <a:ext cx="1816080" cy="45719"/>
              <a:chOff x="5922150" y="5409220"/>
              <a:chExt cx="936000" cy="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BE8555D4-7FF3-9E4C-A8BC-50C45E3F0BA0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479DB3D5-E227-344E-A004-C9049641DA51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63DBBCF5-E4CE-AC43-BBB6-90932F23D957}"/>
                  </a:ext>
                </a:extLst>
              </p:cNvPr>
              <p:cNvCxnSpPr/>
              <p:nvPr/>
            </p:nvCxnSpPr>
            <p:spPr bwMode="auto">
              <a:xfrm>
                <a:off x="5922150" y="5409220"/>
                <a:ext cx="936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1"/>
                </a:solidFill>
                <a:prstDash val="dashDot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3475BFF-BFD6-344C-AAD6-5CFAC96C362C}"/>
                </a:ext>
              </a:extLst>
            </p:cNvPr>
            <p:cNvSpPr/>
            <p:nvPr/>
          </p:nvSpPr>
          <p:spPr bwMode="auto">
            <a:xfrm>
              <a:off x="4070489" y="4359817"/>
              <a:ext cx="120039" cy="120039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7474DA7-82E5-C14F-B6BD-D40DE03BD537}"/>
                </a:ext>
              </a:extLst>
            </p:cNvPr>
            <p:cNvSpPr/>
            <p:nvPr/>
          </p:nvSpPr>
          <p:spPr bwMode="auto">
            <a:xfrm>
              <a:off x="5754830" y="4464115"/>
              <a:ext cx="120039" cy="120039"/>
            </a:xfrm>
            <a:prstGeom prst="ellipse">
              <a:avLst/>
            </a:prstGeom>
            <a:solidFill>
              <a:srgbClr val="0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F6738B61-DEE1-C148-935D-C567E4E1D02A}"/>
                </a:ext>
              </a:extLst>
            </p:cNvPr>
            <p:cNvSpPr/>
            <p:nvPr/>
          </p:nvSpPr>
          <p:spPr bwMode="auto">
            <a:xfrm>
              <a:off x="2949513" y="5303469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69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554B-998B-4C5C-83E8-313221A00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802.24 “Network Integration” action item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C8F31-A044-4E15-8254-1AE6EC514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Action assigned to 802.24 from 802 EC leadership conference in July.</a:t>
            </a:r>
          </a:p>
          <a:p>
            <a:pPr lvl="1"/>
            <a:r>
              <a:rPr lang="en-US" dirty="0"/>
              <a:t>Discussion on role and positioning of IEEE 802 in standards, especially with respect to 3GPP and the publicity on “5G”</a:t>
            </a:r>
          </a:p>
          <a:p>
            <a:r>
              <a:rPr lang="en-US" dirty="0"/>
              <a:t>What is meant by Network Integration?</a:t>
            </a:r>
          </a:p>
          <a:p>
            <a:pPr lvl="1"/>
            <a:r>
              <a:rPr lang="en-US" dirty="0"/>
              <a:t>Does the IEEE 802 architecture provide a unique value to vertical market?</a:t>
            </a:r>
          </a:p>
          <a:p>
            <a:pPr lvl="1"/>
            <a:r>
              <a:rPr lang="en-US" dirty="0"/>
              <a:t>Is IEEE 802 more suited to deployment in the communication infrastructure of private enterprise, industry, and the individual user? (Compared to 3GPP, which is more oriented towards service providers?)</a:t>
            </a:r>
          </a:p>
          <a:p>
            <a:pPr lvl="1"/>
            <a:r>
              <a:rPr lang="en-US" dirty="0"/>
              <a:t>The IEEE 802 architecture enables networks that are like Ethernet: Well understood, mature, predictable. A “cleaner” integration of disparate technologies under the common architecture and addressing.</a:t>
            </a:r>
          </a:p>
          <a:p>
            <a:r>
              <a:rPr lang="en-US" dirty="0"/>
              <a:t>Can we develop a clearer definition and description of this distinction and the value for the user / implementer?</a:t>
            </a:r>
          </a:p>
          <a:p>
            <a:r>
              <a:rPr lang="en-US" dirty="0"/>
              <a:t>Can this be developed into a white paper?</a:t>
            </a:r>
          </a:p>
        </p:txBody>
      </p:sp>
    </p:spTree>
    <p:extLst>
      <p:ext uri="{BB962C8B-B14F-4D97-AF65-F5344CB8AC3E}">
        <p14:creationId xmlns:p14="http://schemas.microsoft.com/office/powerpoint/2010/main" val="3393453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362"/>
          </a:xfrm>
        </p:spPr>
        <p:txBody>
          <a:bodyPr/>
          <a:lstStyle/>
          <a:p>
            <a:r>
              <a:rPr lang="en-US" dirty="0"/>
              <a:t>Industrial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Schematic example of Industrial Network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D20489E-4037-B84C-9C78-9A04655513EE}"/>
              </a:ext>
            </a:extLst>
          </p:cNvPr>
          <p:cNvGrpSpPr/>
          <p:nvPr/>
        </p:nvGrpSpPr>
        <p:grpSpPr>
          <a:xfrm>
            <a:off x="971600" y="1064536"/>
            <a:ext cx="7470830" cy="4479464"/>
            <a:chOff x="971600" y="1943835"/>
            <a:chExt cx="7470830" cy="4479464"/>
          </a:xfrm>
        </p:grpSpPr>
        <p:pic>
          <p:nvPicPr>
            <p:cNvPr id="77" name="Picture 76" descr="MC900233613.WMF">
              <a:extLst>
                <a:ext uri="{FF2B5EF4-FFF2-40B4-BE49-F238E27FC236}">
                  <a16:creationId xmlns:a16="http://schemas.microsoft.com/office/drawing/2014/main" id="{2448ED01-6395-864A-9FAB-7FB4E1DD3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06715" y="5049180"/>
              <a:ext cx="761320" cy="744049"/>
            </a:xfrm>
            <a:prstGeom prst="rect">
              <a:avLst/>
            </a:prstGeom>
          </p:spPr>
        </p:pic>
        <p:pic>
          <p:nvPicPr>
            <p:cNvPr id="78" name="Picture 77" descr="MC900233613.WMF">
              <a:extLst>
                <a:ext uri="{FF2B5EF4-FFF2-40B4-BE49-F238E27FC236}">
                  <a16:creationId xmlns:a16="http://schemas.microsoft.com/office/drawing/2014/main" id="{90C2FD20-4B56-0641-8BB3-72E10A316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736685" y="5364215"/>
              <a:ext cx="761320" cy="744049"/>
            </a:xfrm>
            <a:prstGeom prst="rect">
              <a:avLst/>
            </a:prstGeom>
          </p:spPr>
        </p:pic>
        <p:pic>
          <p:nvPicPr>
            <p:cNvPr id="79" name="Picture 78" descr="MC900233613.WMF">
              <a:extLst>
                <a:ext uri="{FF2B5EF4-FFF2-40B4-BE49-F238E27FC236}">
                  <a16:creationId xmlns:a16="http://schemas.microsoft.com/office/drawing/2014/main" id="{21B65F35-3525-6A49-A45A-FE327F79F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421650" y="5679250"/>
              <a:ext cx="761320" cy="744049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F136E3A4-708C-7E4B-A5E4-979AD6B8E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710" y="3474005"/>
              <a:ext cx="405045" cy="750029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81B8F31D-B1DD-E949-99EB-1DA683AB7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F68A368-B003-F046-A33A-B397C7C1D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5438A03-7618-0C48-A5FF-4BFE88153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A8C1BB86-7731-034A-9612-92CC777C6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2290" y="3338990"/>
              <a:ext cx="413940" cy="61552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A57407D-F5D7-F840-8BEC-11B89FDF2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2310" y="3564015"/>
              <a:ext cx="413940" cy="61552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988A60CF-7C45-684A-AD6F-61D0ADEF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2330" y="3834045"/>
              <a:ext cx="413940" cy="61552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9E80B4A-F500-B64E-98EB-466609E20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88" name="Picture 87" descr="MC900331055.WMF">
              <a:extLst>
                <a:ext uri="{FF2B5EF4-FFF2-40B4-BE49-F238E27FC236}">
                  <a16:creationId xmlns:a16="http://schemas.microsoft.com/office/drawing/2014/main" id="{20E18274-EDCB-DC43-999F-23E755FC8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971600" y="5364215"/>
              <a:ext cx="420890" cy="269872"/>
            </a:xfrm>
            <a:prstGeom prst="rect">
              <a:avLst/>
            </a:prstGeom>
          </p:spPr>
        </p:pic>
        <p:pic>
          <p:nvPicPr>
            <p:cNvPr id="89" name="Picture 88" descr="MC900331055.WMF">
              <a:extLst>
                <a:ext uri="{FF2B5EF4-FFF2-40B4-BE49-F238E27FC236}">
                  <a16:creationId xmlns:a16="http://schemas.microsoft.com/office/drawing/2014/main" id="{AE794BD6-71CC-7948-BAEA-10381D41EC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1421650" y="4689140"/>
              <a:ext cx="420890" cy="269872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8A645885-C439-A741-9A34-5A9FCC1AE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91" name="Elbow Connector 90">
              <a:extLst>
                <a:ext uri="{FF2B5EF4-FFF2-40B4-BE49-F238E27FC236}">
                  <a16:creationId xmlns:a16="http://schemas.microsoft.com/office/drawing/2014/main" id="{BF04B991-5FC8-EB4A-BE0E-C35C8111FA4E}"/>
                </a:ext>
              </a:extLst>
            </p:cNvPr>
            <p:cNvCxnSpPr>
              <a:cxnSpLocks/>
              <a:stCxn id="89" idx="3"/>
            </p:cNvCxnSpPr>
            <p:nvPr/>
          </p:nvCxnSpPr>
          <p:spPr bwMode="auto">
            <a:xfrm rot="10800000" flipH="1">
              <a:off x="1421650" y="4673600"/>
              <a:ext cx="2083550" cy="150476"/>
            </a:xfrm>
            <a:prstGeom prst="bentConnector3">
              <a:avLst>
                <a:gd name="adj1" fmla="val -1097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Elbow Connector 91">
              <a:extLst>
                <a:ext uri="{FF2B5EF4-FFF2-40B4-BE49-F238E27FC236}">
                  <a16:creationId xmlns:a16="http://schemas.microsoft.com/office/drawing/2014/main" id="{516F1713-DCFB-2D40-B0D3-3827785879AC}"/>
                </a:ext>
              </a:extLst>
            </p:cNvPr>
            <p:cNvCxnSpPr>
              <a:cxnSpLocks/>
              <a:stCxn id="88" idx="3"/>
            </p:cNvCxnSpPr>
            <p:nvPr/>
          </p:nvCxnSpPr>
          <p:spPr bwMode="auto">
            <a:xfrm rot="10800000" flipH="1">
              <a:off x="971600" y="5022851"/>
              <a:ext cx="2520900" cy="476301"/>
            </a:xfrm>
            <a:prstGeom prst="bentConnector3">
              <a:avLst>
                <a:gd name="adj1" fmla="val -906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Elbow Connector 92">
              <a:extLst>
                <a:ext uri="{FF2B5EF4-FFF2-40B4-BE49-F238E27FC236}">
                  <a16:creationId xmlns:a16="http://schemas.microsoft.com/office/drawing/2014/main" id="{3E95F300-0356-0044-880A-B90E68938BCD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755938" y="4741728"/>
              <a:ext cx="833535" cy="818370"/>
            </a:xfrm>
            <a:prstGeom prst="bentConnector3">
              <a:avLst>
                <a:gd name="adj1" fmla="val 48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4" name="Elbow Connector 93">
              <a:extLst>
                <a:ext uri="{FF2B5EF4-FFF2-40B4-BE49-F238E27FC236}">
                  <a16:creationId xmlns:a16="http://schemas.microsoft.com/office/drawing/2014/main" id="{EAEB0984-A618-694F-BE29-151E49E73CA0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489747" y="4742773"/>
              <a:ext cx="1173526" cy="1149480"/>
            </a:xfrm>
            <a:prstGeom prst="bentConnector3">
              <a:avLst>
                <a:gd name="adj1" fmla="val 130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5" name="Elbow Connector 94">
              <a:extLst>
                <a:ext uri="{FF2B5EF4-FFF2-40B4-BE49-F238E27FC236}">
                  <a16:creationId xmlns:a16="http://schemas.microsoft.com/office/drawing/2014/main" id="{E80ED527-3EE5-314C-91D6-5EDBEF1DB2E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41730" y="4724400"/>
              <a:ext cx="1598420" cy="1494911"/>
            </a:xfrm>
            <a:prstGeom prst="bentConnector3">
              <a:avLst>
                <a:gd name="adj1" fmla="val 10005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EF0C4C07-2E22-3D4F-B573-E75099DE74E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86150" y="4734146"/>
              <a:ext cx="5730" cy="2823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5559DD7-C08D-3440-B43F-ABAADFC4D25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85E2E9A-8E82-FA47-9391-F5323677787D}"/>
                </a:ext>
              </a:extLst>
            </p:cNvPr>
            <p:cNvCxnSpPr>
              <a:cxnSpLocks/>
              <a:stCxn id="81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7174CF7A-088D-F449-8107-309A99AB84E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6820F2C1-5E3D-214D-925A-C34EB33120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A4559C58-6D0D-E84A-8C82-E203E4D5D1E9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8D30BCF-304C-9E45-AA31-FE4AEC812676}"/>
                </a:ext>
              </a:extLst>
            </p:cNvPr>
            <p:cNvSpPr txBox="1"/>
            <p:nvPr/>
          </p:nvSpPr>
          <p:spPr>
            <a:xfrm>
              <a:off x="6282190" y="243889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Directory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258045F-9929-1F46-9E29-DA1E29E5AC1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70450" y="2824037"/>
              <a:ext cx="206459" cy="1532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00F5EB4-AE9D-3544-8ECE-E8124BA03737}"/>
                </a:ext>
              </a:extLst>
            </p:cNvPr>
            <p:cNvCxnSpPr>
              <a:cxnSpLocks/>
              <a:stCxn id="100" idx="2"/>
            </p:cNvCxnSpPr>
            <p:nvPr/>
          </p:nvCxnSpPr>
          <p:spPr bwMode="auto">
            <a:xfrm>
              <a:off x="6319610" y="2472677"/>
              <a:ext cx="97595" cy="20364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105" name="Picture 104" descr="mgmtStation.png">
              <a:extLst>
                <a:ext uri="{FF2B5EF4-FFF2-40B4-BE49-F238E27FC236}">
                  <a16:creationId xmlns:a16="http://schemas.microsoft.com/office/drawing/2014/main" id="{A2326D8C-2DA2-CB43-94A7-13288E8F0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CBEF01BB-1B8B-8242-8EFC-87D44338D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7CB3F1D9-6A01-F34F-AE04-869AF2EA4265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229AADD-412D-7646-8C3C-4384682A1C3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B37E703-EF9D-E74E-A8FC-55E52E4D716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413591" y="4104167"/>
              <a:ext cx="1020725" cy="1063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33882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2BE2B539-977A-FE45-BE32-D6396C485AA3}"/>
              </a:ext>
            </a:extLst>
          </p:cNvPr>
          <p:cNvGrpSpPr/>
          <p:nvPr/>
        </p:nvGrpSpPr>
        <p:grpSpPr>
          <a:xfrm>
            <a:off x="971600" y="1022750"/>
            <a:ext cx="7470830" cy="4524469"/>
            <a:chOff x="971600" y="1898830"/>
            <a:chExt cx="7470830" cy="452446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F7D2B944-80DB-4644-A87C-F8358C721280}"/>
                </a:ext>
              </a:extLst>
            </p:cNvPr>
            <p:cNvGrpSpPr/>
            <p:nvPr/>
          </p:nvGrpSpPr>
          <p:grpSpPr>
            <a:xfrm>
              <a:off x="1826695" y="1898830"/>
              <a:ext cx="5280805" cy="3915435"/>
              <a:chOff x="1196624" y="1486208"/>
              <a:chExt cx="6704443" cy="4970987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744CC31-7102-AB41-AFDB-5CAD89401731}"/>
                  </a:ext>
                </a:extLst>
              </p:cNvPr>
              <p:cNvCxnSpPr/>
              <p:nvPr/>
            </p:nvCxnSpPr>
            <p:spPr bwMode="auto">
              <a:xfrm flipH="1">
                <a:off x="3856581" y="2728222"/>
                <a:ext cx="9918" cy="6557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681C10CF-590E-D44B-84FF-7CECA636C1D0}"/>
                  </a:ext>
                </a:extLst>
              </p:cNvPr>
              <p:cNvSpPr/>
              <p:nvPr/>
            </p:nvSpPr>
            <p:spPr bwMode="auto">
              <a:xfrm>
                <a:off x="1196624" y="3427380"/>
                <a:ext cx="1280159" cy="1828800"/>
              </a:xfrm>
              <a:prstGeom prst="roundRect">
                <a:avLst>
                  <a:gd name="adj" fmla="val 8545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C29118E6-577E-A843-A913-7AFB2918B288}"/>
                  </a:ext>
                </a:extLst>
              </p:cNvPr>
              <p:cNvSpPr/>
              <p:nvPr/>
            </p:nvSpPr>
            <p:spPr bwMode="auto">
              <a:xfrm>
                <a:off x="3118902" y="3228564"/>
                <a:ext cx="2910556" cy="2028629"/>
              </a:xfrm>
              <a:prstGeom prst="roundRect">
                <a:avLst>
                  <a:gd name="adj" fmla="val 6497"/>
                </a:avLst>
              </a:prstGeom>
              <a:noFill/>
              <a:ln w="2857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CEF238-A74C-5743-82A2-BCBF44BA3139}"/>
                  </a:ext>
                </a:extLst>
              </p:cNvPr>
              <p:cNvSpPr txBox="1"/>
              <p:nvPr/>
            </p:nvSpPr>
            <p:spPr>
              <a:xfrm>
                <a:off x="6998539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0DF6BEBE-0F99-8543-84C3-9998395AF369}"/>
                  </a:ext>
                </a:extLst>
              </p:cNvPr>
              <p:cNvSpPr txBox="1"/>
              <p:nvPr/>
            </p:nvSpPr>
            <p:spPr>
              <a:xfrm>
                <a:off x="4248822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5EBA9B1F-F203-F34E-A73B-8C2ADAB0E963}"/>
                  </a:ext>
                </a:extLst>
              </p:cNvPr>
              <p:cNvSpPr txBox="1"/>
              <p:nvPr/>
            </p:nvSpPr>
            <p:spPr>
              <a:xfrm>
                <a:off x="1584946" y="5213796"/>
                <a:ext cx="503513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</a:t>
                </a:r>
              </a:p>
            </p:txBody>
          </p:sp>
          <p:sp>
            <p:nvSpPr>
              <p:cNvPr id="111" name="Rounded Rectangle 110">
                <a:extLst>
                  <a:ext uri="{FF2B5EF4-FFF2-40B4-BE49-F238E27FC236}">
                    <a16:creationId xmlns:a16="http://schemas.microsoft.com/office/drawing/2014/main" id="{CF7FDC1A-4A56-C247-9CBC-F4610F966C30}"/>
                  </a:ext>
                </a:extLst>
              </p:cNvPr>
              <p:cNvSpPr/>
              <p:nvPr/>
            </p:nvSpPr>
            <p:spPr bwMode="auto">
              <a:xfrm>
                <a:off x="6620665" y="3427380"/>
                <a:ext cx="1280402" cy="1828800"/>
              </a:xfrm>
              <a:prstGeom prst="roundRect">
                <a:avLst>
                  <a:gd name="adj" fmla="val 12471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3E9194-6B53-7F40-9C3D-002ADA9A173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82277" y="4285960"/>
                <a:ext cx="151342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13" name="Rounded Rectangle 112">
                <a:extLst>
                  <a:ext uri="{FF2B5EF4-FFF2-40B4-BE49-F238E27FC236}">
                    <a16:creationId xmlns:a16="http://schemas.microsoft.com/office/drawing/2014/main" id="{28F95003-159D-4E44-A439-B507DF7C2B9A}"/>
                  </a:ext>
                </a:extLst>
              </p:cNvPr>
              <p:cNvSpPr/>
              <p:nvPr/>
            </p:nvSpPr>
            <p:spPr bwMode="auto">
              <a:xfrm>
                <a:off x="1543794" y="4096393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TEI</a:t>
                </a: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14" name="Group 6">
                <a:extLst>
                  <a:ext uri="{FF2B5EF4-FFF2-40B4-BE49-F238E27FC236}">
                    <a16:creationId xmlns:a16="http://schemas.microsoft.com/office/drawing/2014/main" id="{8A957C36-3CB5-E94C-B081-B0A274E786E0}"/>
                  </a:ext>
                </a:extLst>
              </p:cNvPr>
              <p:cNvGrpSpPr/>
              <p:nvPr/>
            </p:nvGrpSpPr>
            <p:grpSpPr>
              <a:xfrm>
                <a:off x="2567931" y="4285961"/>
                <a:ext cx="457101" cy="2171234"/>
                <a:chOff x="2739856" y="4625335"/>
                <a:chExt cx="457102" cy="2171234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853687E0-4871-1D4D-8230-4519F919D7B1}"/>
                    </a:ext>
                  </a:extLst>
                </p:cNvPr>
                <p:cNvSpPr txBox="1"/>
                <p:nvPr/>
              </p:nvSpPr>
              <p:spPr>
                <a:xfrm>
                  <a:off x="2742711" y="4625335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090CA7A8-17EE-FA48-8145-72EA83254CE1}"/>
                    </a:ext>
                  </a:extLst>
                </p:cNvPr>
                <p:cNvSpPr/>
                <p:nvPr/>
              </p:nvSpPr>
              <p:spPr bwMode="auto">
                <a:xfrm>
                  <a:off x="2854132" y="5710951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5" name="TextBox 154">
                  <a:extLst>
                    <a:ext uri="{FF2B5EF4-FFF2-40B4-BE49-F238E27FC236}">
                      <a16:creationId xmlns:a16="http://schemas.microsoft.com/office/drawing/2014/main" id="{3969145C-C609-D74A-B281-1082A573EDC0}"/>
                    </a:ext>
                  </a:extLst>
                </p:cNvPr>
                <p:cNvSpPr txBox="1"/>
                <p:nvPr/>
              </p:nvSpPr>
              <p:spPr>
                <a:xfrm>
                  <a:off x="2739856" y="5825228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:a16="http://schemas.microsoft.com/office/drawing/2014/main" id="{81293BCA-B319-914B-8C4C-F8F05C824499}"/>
                    </a:ext>
                  </a:extLst>
                </p:cNvPr>
                <p:cNvSpPr/>
                <p:nvPr/>
              </p:nvSpPr>
              <p:spPr bwMode="auto">
                <a:xfrm>
                  <a:off x="2854132" y="5253849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DE811304-3D4A-D742-AE95-7472942E9A1F}"/>
                    </a:ext>
                  </a:extLst>
                </p:cNvPr>
                <p:cNvSpPr txBox="1"/>
                <p:nvPr/>
              </p:nvSpPr>
              <p:spPr>
                <a:xfrm>
                  <a:off x="2739856" y="5331445"/>
                  <a:ext cx="454247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3A4F8B4D-B3C6-7E4D-915A-911F6EDF3CDE}"/>
                    </a:ext>
                  </a:extLst>
                </p:cNvPr>
                <p:cNvSpPr txBox="1"/>
                <p:nvPr/>
              </p:nvSpPr>
              <p:spPr>
                <a:xfrm>
                  <a:off x="2739856" y="6474200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7046A799-08DB-444B-9AE1-BD57E86DC4AA}"/>
                    </a:ext>
                  </a:extLst>
                </p:cNvPr>
                <p:cNvSpPr/>
                <p:nvPr/>
              </p:nvSpPr>
              <p:spPr bwMode="auto">
                <a:xfrm>
                  <a:off x="2854132" y="639660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15" name="Rounded Rectangle 114">
                <a:extLst>
                  <a:ext uri="{FF2B5EF4-FFF2-40B4-BE49-F238E27FC236}">
                    <a16:creationId xmlns:a16="http://schemas.microsoft.com/office/drawing/2014/main" id="{2DE9C601-0084-974E-8938-A5D08672BAEF}"/>
                  </a:ext>
                </a:extLst>
              </p:cNvPr>
              <p:cNvSpPr/>
              <p:nvPr/>
            </p:nvSpPr>
            <p:spPr bwMode="auto">
              <a:xfrm>
                <a:off x="3221848" y="1722383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CIS</a:t>
                </a:r>
              </a:p>
            </p:txBody>
          </p:sp>
          <p:cxnSp>
            <p:nvCxnSpPr>
              <p:cNvPr id="116" name="Elbow Connector 115">
                <a:extLst>
                  <a:ext uri="{FF2B5EF4-FFF2-40B4-BE49-F238E27FC236}">
                    <a16:creationId xmlns:a16="http://schemas.microsoft.com/office/drawing/2014/main" id="{08A5E568-E30D-424A-B31B-8C0F65AE239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1882277" y="1657623"/>
                <a:ext cx="4742435" cy="2056959"/>
              </a:xfrm>
              <a:prstGeom prst="bentConnector3">
                <a:avLst>
                  <a:gd name="adj1" fmla="val 18721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17" name="Group 62">
                <a:extLst>
                  <a:ext uri="{FF2B5EF4-FFF2-40B4-BE49-F238E27FC236}">
                    <a16:creationId xmlns:a16="http://schemas.microsoft.com/office/drawing/2014/main" id="{5FF8CD8E-35C4-B649-8893-C36AD529D3C2}"/>
                  </a:ext>
                </a:extLst>
              </p:cNvPr>
              <p:cNvGrpSpPr/>
              <p:nvPr/>
            </p:nvGrpSpPr>
            <p:grpSpPr>
              <a:xfrm>
                <a:off x="2700584" y="2780299"/>
                <a:ext cx="545450" cy="322368"/>
                <a:chOff x="2837267" y="4952817"/>
                <a:chExt cx="545451" cy="322368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E211A61-A732-3F4D-90DB-521EBA1D8CD6}"/>
                    </a:ext>
                  </a:extLst>
                </p:cNvPr>
                <p:cNvSpPr txBox="1"/>
                <p:nvPr/>
              </p:nvSpPr>
              <p:spPr>
                <a:xfrm>
                  <a:off x="2928472" y="4952817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R2</a:t>
                  </a: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D3EB2D9F-C923-F449-8C94-A2A0234CD55D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18" name="Group 65">
                <a:extLst>
                  <a:ext uri="{FF2B5EF4-FFF2-40B4-BE49-F238E27FC236}">
                    <a16:creationId xmlns:a16="http://schemas.microsoft.com/office/drawing/2014/main" id="{698840B0-4B0C-8F40-AFE3-1ED48EB70A7C}"/>
                  </a:ext>
                </a:extLst>
              </p:cNvPr>
              <p:cNvGrpSpPr/>
              <p:nvPr/>
            </p:nvGrpSpPr>
            <p:grpSpPr>
              <a:xfrm>
                <a:off x="3782439" y="2780299"/>
                <a:ext cx="645867" cy="322368"/>
                <a:chOff x="2837267" y="4952817"/>
                <a:chExt cx="645868" cy="322368"/>
              </a:xfrm>
            </p:grpSpPr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758B1E36-AE94-7547-B8D3-D379C3B2FDCC}"/>
                    </a:ext>
                  </a:extLst>
                </p:cNvPr>
                <p:cNvSpPr txBox="1"/>
                <p:nvPr/>
              </p:nvSpPr>
              <p:spPr>
                <a:xfrm>
                  <a:off x="2933235" y="4952817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R10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:a16="http://schemas.microsoft.com/office/drawing/2014/main" id="{9D35A1D3-FC23-5448-9157-B7646AF8AB69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A9F858F-E8F8-D648-985D-23BA4DB4628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95843" y="3835212"/>
                <a:ext cx="1412914" cy="1132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20" name="Group 71">
                <a:extLst>
                  <a:ext uri="{FF2B5EF4-FFF2-40B4-BE49-F238E27FC236}">
                    <a16:creationId xmlns:a16="http://schemas.microsoft.com/office/drawing/2014/main" id="{E11002DC-9B99-7A46-84A5-E5FBDBDD3169}"/>
                  </a:ext>
                </a:extLst>
              </p:cNvPr>
              <p:cNvGrpSpPr/>
              <p:nvPr/>
            </p:nvGrpSpPr>
            <p:grpSpPr>
              <a:xfrm>
                <a:off x="2572436" y="3789040"/>
                <a:ext cx="454246" cy="431714"/>
                <a:chOff x="2731663" y="5063075"/>
                <a:chExt cx="454246" cy="431715"/>
              </a:xfrm>
            </p:grpSpPr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EB56FF7-EE7B-7E49-9819-35E6B14CA330}"/>
                    </a:ext>
                  </a:extLst>
                </p:cNvPr>
                <p:cNvSpPr txBox="1"/>
                <p:nvPr/>
              </p:nvSpPr>
              <p:spPr>
                <a:xfrm>
                  <a:off x="2731663" y="5172421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R8</a:t>
                  </a: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46F970CB-4478-914B-B693-B876F7B00FC8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1" name="Rounded Rectangle 120">
                <a:extLst>
                  <a:ext uri="{FF2B5EF4-FFF2-40B4-BE49-F238E27FC236}">
                    <a16:creationId xmlns:a16="http://schemas.microsoft.com/office/drawing/2014/main" id="{F124BB65-3C11-3849-B13A-7128EAB48B4F}"/>
                  </a:ext>
                </a:extLst>
              </p:cNvPr>
              <p:cNvSpPr/>
              <p:nvPr/>
            </p:nvSpPr>
            <p:spPr bwMode="auto">
              <a:xfrm>
                <a:off x="3298049" y="3383994"/>
                <a:ext cx="2563361" cy="610089"/>
              </a:xfrm>
              <a:prstGeom prst="roundRect">
                <a:avLst>
                  <a:gd name="adj" fmla="val 22089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22" name="Rounded Rectangle 121">
                <a:extLst>
                  <a:ext uri="{FF2B5EF4-FFF2-40B4-BE49-F238E27FC236}">
                    <a16:creationId xmlns:a16="http://schemas.microsoft.com/office/drawing/2014/main" id="{09B49C55-AE83-6943-8836-D9B1ED64831B}"/>
                  </a:ext>
                </a:extLst>
              </p:cNvPr>
              <p:cNvSpPr/>
              <p:nvPr/>
            </p:nvSpPr>
            <p:spPr bwMode="auto">
              <a:xfrm>
                <a:off x="1543794" y="3541704"/>
                <a:ext cx="822959" cy="548640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TEC</a:t>
                </a: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CE8C9066-5F5A-8245-A307-8ADBFDCC977F}"/>
                  </a:ext>
                </a:extLst>
              </p:cNvPr>
              <p:cNvCxnSpPr>
                <a:cxnSpLocks/>
                <a:endCxn id="68" idx="3"/>
              </p:cNvCxnSpPr>
              <p:nvPr/>
            </p:nvCxnSpPr>
            <p:spPr bwMode="auto">
              <a:xfrm flipH="1">
                <a:off x="4585571" y="2211549"/>
                <a:ext cx="2382000" cy="16024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4" name="Rounded Rectangle 123">
                <a:extLst>
                  <a:ext uri="{FF2B5EF4-FFF2-40B4-BE49-F238E27FC236}">
                    <a16:creationId xmlns:a16="http://schemas.microsoft.com/office/drawing/2014/main" id="{A9B992A8-3A10-9D49-AC36-D32906B74D79}"/>
                  </a:ext>
                </a:extLst>
              </p:cNvPr>
              <p:cNvSpPr/>
              <p:nvPr/>
            </p:nvSpPr>
            <p:spPr bwMode="auto">
              <a:xfrm>
                <a:off x="6620908" y="1486208"/>
                <a:ext cx="1280159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      SS</a:t>
                </a:r>
              </a:p>
            </p:txBody>
          </p:sp>
          <p:sp>
            <p:nvSpPr>
              <p:cNvPr id="125" name="Rounded Rectangle 124">
                <a:extLst>
                  <a:ext uri="{FF2B5EF4-FFF2-40B4-BE49-F238E27FC236}">
                    <a16:creationId xmlns:a16="http://schemas.microsoft.com/office/drawing/2014/main" id="{F3C31768-E11C-464A-BFD2-186B04AD0EC8}"/>
                  </a:ext>
                </a:extLst>
              </p:cNvPr>
              <p:cNvSpPr/>
              <p:nvPr/>
            </p:nvSpPr>
            <p:spPr bwMode="auto">
              <a:xfrm>
                <a:off x="6725640" y="4100952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26" name="Group 52">
                <a:extLst>
                  <a:ext uri="{FF2B5EF4-FFF2-40B4-BE49-F238E27FC236}">
                    <a16:creationId xmlns:a16="http://schemas.microsoft.com/office/drawing/2014/main" id="{0E2061FE-79E0-8C4D-A39A-5A932BFE8EA5}"/>
                  </a:ext>
                </a:extLst>
              </p:cNvPr>
              <p:cNvGrpSpPr/>
              <p:nvPr/>
            </p:nvGrpSpPr>
            <p:grpSpPr>
              <a:xfrm>
                <a:off x="6112372" y="4714722"/>
                <a:ext cx="454246" cy="414463"/>
                <a:chOff x="2707957" y="5063075"/>
                <a:chExt cx="454246" cy="414463"/>
              </a:xfrm>
            </p:grpSpPr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2019E168-56BF-1A46-9A25-74665BF14D68}"/>
                    </a:ext>
                  </a:extLst>
                </p:cNvPr>
                <p:cNvSpPr txBox="1"/>
                <p:nvPr/>
              </p:nvSpPr>
              <p:spPr>
                <a:xfrm>
                  <a:off x="2707957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R3</a:t>
                  </a: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:a16="http://schemas.microsoft.com/office/drawing/2014/main" id="{A6AA9831-B528-514F-9CFC-754708DF83F5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27" name="Group 55">
                <a:extLst>
                  <a:ext uri="{FF2B5EF4-FFF2-40B4-BE49-F238E27FC236}">
                    <a16:creationId xmlns:a16="http://schemas.microsoft.com/office/drawing/2014/main" id="{47355728-00AB-4349-B512-2A9BB01B7FED}"/>
                  </a:ext>
                </a:extLst>
              </p:cNvPr>
              <p:cNvGrpSpPr/>
              <p:nvPr/>
            </p:nvGrpSpPr>
            <p:grpSpPr>
              <a:xfrm>
                <a:off x="5767647" y="2780298"/>
                <a:ext cx="547124" cy="322367"/>
                <a:chOff x="2468274" y="4955683"/>
                <a:chExt cx="547125" cy="322368"/>
              </a:xfrm>
            </p:grpSpPr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884F07C1-6B60-2E4A-9F05-F50647ABE49D}"/>
                    </a:ext>
                  </a:extLst>
                </p:cNvPr>
                <p:cNvSpPr txBox="1"/>
                <p:nvPr/>
              </p:nvSpPr>
              <p:spPr>
                <a:xfrm>
                  <a:off x="2561153" y="4955683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R4</a:t>
                  </a: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05096B99-22BA-A645-903B-FDBDC13F6A53}"/>
                    </a:ext>
                  </a:extLst>
                </p:cNvPr>
                <p:cNvSpPr/>
                <p:nvPr/>
              </p:nvSpPr>
              <p:spPr bwMode="auto">
                <a:xfrm>
                  <a:off x="2468274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8" name="Rounded Rectangle 127">
                <a:extLst>
                  <a:ext uri="{FF2B5EF4-FFF2-40B4-BE49-F238E27FC236}">
                    <a16:creationId xmlns:a16="http://schemas.microsoft.com/office/drawing/2014/main" id="{58FFD852-367E-5B4C-B5E0-BC6B353C1BF2}"/>
                  </a:ext>
                </a:extLst>
              </p:cNvPr>
              <p:cNvSpPr/>
              <p:nvPr/>
            </p:nvSpPr>
            <p:spPr bwMode="auto">
              <a:xfrm>
                <a:off x="6718134" y="3543409"/>
                <a:ext cx="822959" cy="556138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ARC</a:t>
                </a:r>
              </a:p>
            </p:txBody>
          </p:sp>
          <p:grpSp>
            <p:nvGrpSpPr>
              <p:cNvPr id="129" name="Group 159">
                <a:extLst>
                  <a:ext uri="{FF2B5EF4-FFF2-40B4-BE49-F238E27FC236}">
                    <a16:creationId xmlns:a16="http://schemas.microsoft.com/office/drawing/2014/main" id="{EDBF2CDD-89D7-884E-85DB-CC93335DF026}"/>
                  </a:ext>
                </a:extLst>
              </p:cNvPr>
              <p:cNvGrpSpPr/>
              <p:nvPr/>
            </p:nvGrpSpPr>
            <p:grpSpPr>
              <a:xfrm>
                <a:off x="6910401" y="2775534"/>
                <a:ext cx="642787" cy="322367"/>
                <a:chOff x="2711435" y="4955683"/>
                <a:chExt cx="642787" cy="322368"/>
              </a:xfrm>
            </p:grpSpPr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057500D3-DF20-4B44-9CE4-AFE2F7AB2541}"/>
                    </a:ext>
                  </a:extLst>
                </p:cNvPr>
                <p:cNvSpPr txBox="1"/>
                <p:nvPr/>
              </p:nvSpPr>
              <p:spPr>
                <a:xfrm>
                  <a:off x="2804322" y="4955683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R12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11D086CF-6BBD-1B48-A621-84C9C637611D}"/>
                    </a:ext>
                  </a:extLst>
                </p:cNvPr>
                <p:cNvSpPr/>
                <p:nvPr/>
              </p:nvSpPr>
              <p:spPr bwMode="auto">
                <a:xfrm>
                  <a:off x="2711435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F07E24BE-CA32-1741-BBA2-75618E1D9CFD}"/>
                  </a:ext>
                </a:extLst>
              </p:cNvPr>
              <p:cNvSpPr/>
              <p:nvPr/>
            </p:nvSpPr>
            <p:spPr bwMode="auto">
              <a:xfrm>
                <a:off x="4612350" y="1722301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NMS</a:t>
                </a:r>
              </a:p>
            </p:txBody>
          </p: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A472A96D-46B8-754C-AFAF-901CE9DE396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55478" y="2215580"/>
                <a:ext cx="24186" cy="242662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2F7B211B-F199-824F-B831-2A356857110F}"/>
                  </a:ext>
                </a:extLst>
              </p:cNvPr>
              <p:cNvSpPr/>
              <p:nvPr/>
            </p:nvSpPr>
            <p:spPr bwMode="auto">
              <a:xfrm>
                <a:off x="3301133" y="4495191"/>
                <a:ext cx="6857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NA</a:t>
                </a:r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12502355-FB23-0E4A-BA56-E1F390C12233}"/>
                  </a:ext>
                </a:extLst>
              </p:cNvPr>
              <p:cNvSpPr/>
              <p:nvPr/>
            </p:nvSpPr>
            <p:spPr bwMode="auto">
              <a:xfrm>
                <a:off x="4794236" y="4495191"/>
                <a:ext cx="10378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BH</a:t>
                </a:r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B7F0B96F-A3CC-E041-9C35-BA70E882667A}"/>
                  </a:ext>
                </a:extLst>
              </p:cNvPr>
              <p:cNvSpPr txBox="1"/>
              <p:nvPr/>
            </p:nvSpPr>
            <p:spPr>
              <a:xfrm>
                <a:off x="4072836" y="4811662"/>
                <a:ext cx="454246" cy="322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A9C42202-4BD3-0E42-9403-20F49C559CCB}"/>
                  </a:ext>
                </a:extLst>
              </p:cNvPr>
              <p:cNvCxnSpPr>
                <a:cxnSpLocks/>
                <a:endCxn id="132" idx="0"/>
              </p:cNvCxnSpPr>
              <p:nvPr/>
            </p:nvCxnSpPr>
            <p:spPr bwMode="auto">
              <a:xfrm>
                <a:off x="3644033" y="4000271"/>
                <a:ext cx="0" cy="4949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03AD2C68-947E-4345-86BF-78FB4914F63C}"/>
                  </a:ext>
                </a:extLst>
              </p:cNvPr>
              <p:cNvCxnSpPr/>
              <p:nvPr/>
            </p:nvCxnSpPr>
            <p:spPr bwMode="auto">
              <a:xfrm flipV="1">
                <a:off x="5313188" y="3994081"/>
                <a:ext cx="0" cy="50111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37" name="Group 108">
                <a:extLst>
                  <a:ext uri="{FF2B5EF4-FFF2-40B4-BE49-F238E27FC236}">
                    <a16:creationId xmlns:a16="http://schemas.microsoft.com/office/drawing/2014/main" id="{5F1B3211-74AF-CF44-9C25-A95B278B40CB}"/>
                  </a:ext>
                </a:extLst>
              </p:cNvPr>
              <p:cNvGrpSpPr/>
              <p:nvPr/>
            </p:nvGrpSpPr>
            <p:grpSpPr>
              <a:xfrm>
                <a:off x="5247075" y="4059070"/>
                <a:ext cx="583556" cy="322368"/>
                <a:chOff x="2837267" y="4956915"/>
                <a:chExt cx="583556" cy="322368"/>
              </a:xfrm>
            </p:grpSpPr>
            <p:sp>
              <p:nvSpPr>
                <p:cNvPr id="139" name="TextBox 138">
                  <a:extLst>
                    <a:ext uri="{FF2B5EF4-FFF2-40B4-BE49-F238E27FC236}">
                      <a16:creationId xmlns:a16="http://schemas.microsoft.com/office/drawing/2014/main" id="{6D8F3C94-0B6C-354C-B0D1-6F9D4A13E6AA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R7</a:t>
                  </a: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:a16="http://schemas.microsoft.com/office/drawing/2014/main" id="{F56C36F3-8BC7-0445-8F89-09A9A648A784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6B643EDE-C128-4D48-8D7E-7A124EB449C3}"/>
                  </a:ext>
                </a:extLst>
              </p:cNvPr>
              <p:cNvCxnSpPr>
                <a:cxnSpLocks/>
                <a:stCxn id="132" idx="3"/>
                <a:endCxn id="133" idx="1"/>
              </p:cNvCxnSpPr>
              <p:nvPr/>
            </p:nvCxnSpPr>
            <p:spPr bwMode="auto">
              <a:xfrm>
                <a:off x="3986932" y="4799991"/>
                <a:ext cx="80730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pic>
          <p:nvPicPr>
            <p:cNvPr id="40" name="Picture 39" descr="MC900233613.WMF">
              <a:extLst>
                <a:ext uri="{FF2B5EF4-FFF2-40B4-BE49-F238E27FC236}">
                  <a16:creationId xmlns:a16="http://schemas.microsoft.com/office/drawing/2014/main" id="{2497873C-DB07-4243-BBD7-88F819FB95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006715" y="5049180"/>
              <a:ext cx="761320" cy="744049"/>
            </a:xfrm>
            <a:prstGeom prst="rect">
              <a:avLst/>
            </a:prstGeom>
          </p:spPr>
        </p:pic>
        <p:pic>
          <p:nvPicPr>
            <p:cNvPr id="41" name="Picture 40" descr="MC900233613.WMF">
              <a:extLst>
                <a:ext uri="{FF2B5EF4-FFF2-40B4-BE49-F238E27FC236}">
                  <a16:creationId xmlns:a16="http://schemas.microsoft.com/office/drawing/2014/main" id="{B3353FEA-8EBD-7947-9E05-31323E79D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736685" y="5364215"/>
              <a:ext cx="761320" cy="744049"/>
            </a:xfrm>
            <a:prstGeom prst="rect">
              <a:avLst/>
            </a:prstGeom>
          </p:spPr>
        </p:pic>
        <p:pic>
          <p:nvPicPr>
            <p:cNvPr id="42" name="Picture 41" descr="MC900233613.WMF">
              <a:extLst>
                <a:ext uri="{FF2B5EF4-FFF2-40B4-BE49-F238E27FC236}">
                  <a16:creationId xmlns:a16="http://schemas.microsoft.com/office/drawing/2014/main" id="{76C0EBCA-5753-8544-B145-76397D52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421650" y="5679250"/>
              <a:ext cx="761320" cy="74404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269C8C6-1181-AF41-95C8-09CF18F4A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1710" y="3474005"/>
              <a:ext cx="405045" cy="75002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A2C7A0D-4544-3147-8718-54D20A65A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568461E-2743-1647-989E-E514C31BF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7A666EE-DE23-9F42-8311-6E8C1C62B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6161ADB-676E-384E-BE7E-3EF903BFB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82290" y="3338990"/>
              <a:ext cx="413940" cy="61552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8740D3E-F413-5C4F-989B-435DBEFCB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2310" y="3564015"/>
              <a:ext cx="413940" cy="61552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85311410-43BA-E840-8417-B188B110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42330" y="3834045"/>
              <a:ext cx="413940" cy="61552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1F76923-DD87-1A46-82D0-338E9839E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51" name="Picture 50" descr="MC900331055.WMF">
              <a:extLst>
                <a:ext uri="{FF2B5EF4-FFF2-40B4-BE49-F238E27FC236}">
                  <a16:creationId xmlns:a16="http://schemas.microsoft.com/office/drawing/2014/main" id="{D3E4F917-DB79-EA4C-8435-C9F7546AA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971600" y="5364215"/>
              <a:ext cx="420890" cy="269872"/>
            </a:xfrm>
            <a:prstGeom prst="rect">
              <a:avLst/>
            </a:prstGeom>
          </p:spPr>
        </p:pic>
        <p:pic>
          <p:nvPicPr>
            <p:cNvPr id="52" name="Picture 51" descr="MC900331055.WMF">
              <a:extLst>
                <a:ext uri="{FF2B5EF4-FFF2-40B4-BE49-F238E27FC236}">
                  <a16:creationId xmlns:a16="http://schemas.microsoft.com/office/drawing/2014/main" id="{4428F8AC-8D59-614E-9C58-54F99B429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1421650" y="4689140"/>
              <a:ext cx="420890" cy="26987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069FFD-3DAD-064F-99FA-26643E8E2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B847F335-ACDC-6749-B667-5AD7F22A204B}"/>
                </a:ext>
              </a:extLst>
            </p:cNvPr>
            <p:cNvCxnSpPr>
              <a:cxnSpLocks/>
              <a:stCxn id="52" idx="3"/>
            </p:cNvCxnSpPr>
            <p:nvPr/>
          </p:nvCxnSpPr>
          <p:spPr bwMode="auto">
            <a:xfrm rot="10800000" flipH="1">
              <a:off x="1421650" y="4673600"/>
              <a:ext cx="2083550" cy="150476"/>
            </a:xfrm>
            <a:prstGeom prst="bentConnector3">
              <a:avLst>
                <a:gd name="adj1" fmla="val -1097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E6FFE521-4761-C346-8249-A453B9BD6EA0}"/>
                </a:ext>
              </a:extLst>
            </p:cNvPr>
            <p:cNvCxnSpPr>
              <a:cxnSpLocks/>
              <a:stCxn id="51" idx="3"/>
            </p:cNvCxnSpPr>
            <p:nvPr/>
          </p:nvCxnSpPr>
          <p:spPr bwMode="auto">
            <a:xfrm rot="10800000" flipH="1">
              <a:off x="971600" y="5022851"/>
              <a:ext cx="2520900" cy="476301"/>
            </a:xfrm>
            <a:prstGeom prst="bentConnector3">
              <a:avLst>
                <a:gd name="adj1" fmla="val -9068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2A7D1742-8ACB-C747-9140-97075B374267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755938" y="4741728"/>
              <a:ext cx="833535" cy="818370"/>
            </a:xfrm>
            <a:prstGeom prst="bentConnector3">
              <a:avLst>
                <a:gd name="adj1" fmla="val 48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7" name="Elbow Connector 56">
              <a:extLst>
                <a:ext uri="{FF2B5EF4-FFF2-40B4-BE49-F238E27FC236}">
                  <a16:creationId xmlns:a16="http://schemas.microsoft.com/office/drawing/2014/main" id="{8D4CADD9-5B25-DC40-AFD7-B024F1C24A58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2489747" y="4742773"/>
              <a:ext cx="1173526" cy="1149480"/>
            </a:xfrm>
            <a:prstGeom prst="bentConnector3">
              <a:avLst>
                <a:gd name="adj1" fmla="val 130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8FECDC4C-4F2F-9342-8289-C7D35ECD593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141730" y="4724400"/>
              <a:ext cx="1598420" cy="1494911"/>
            </a:xfrm>
            <a:prstGeom prst="bentConnector3">
              <a:avLst>
                <a:gd name="adj1" fmla="val 100056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996134F-D436-E948-B16E-9BE081516A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486150" y="4734146"/>
              <a:ext cx="5730" cy="28235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97E07AF-341E-2242-A5C0-7B9B2154C26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BB3FE35-6FDE-7148-9EEC-F3462698C92B}"/>
                </a:ext>
              </a:extLst>
            </p:cNvPr>
            <p:cNvCxnSpPr>
              <a:cxnSpLocks/>
              <a:stCxn id="44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F2072D0-CE36-9945-A046-203F137D575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6CF3E0A-F931-4B41-B04F-42144956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BCD6FB-FE27-9E48-98F2-5E1B434C3AC0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F97F225-0953-3B4D-B79A-31C12B1740C1}"/>
                </a:ext>
              </a:extLst>
            </p:cNvPr>
            <p:cNvSpPr txBox="1"/>
            <p:nvPr/>
          </p:nvSpPr>
          <p:spPr>
            <a:xfrm>
              <a:off x="6282190" y="2438890"/>
              <a:ext cx="6976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Directory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4BE2134-0170-104B-83C4-1F06ADD8D6D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38650" y="2809875"/>
              <a:ext cx="609600" cy="8159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7" name="Picture 66" descr="mgmtStation.png">
              <a:extLst>
                <a:ext uri="{FF2B5EF4-FFF2-40B4-BE49-F238E27FC236}">
                  <a16:creationId xmlns:a16="http://schemas.microsoft.com/office/drawing/2014/main" id="{40A2AC65-AB69-4540-99C4-705710831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5035907-DE04-9043-844B-74F8A2D98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2A243F7-F588-D548-AEC2-DA3817D3F204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FB44B1E6-0C5C-5849-BF84-9544E79A6EF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B56907-34EA-FF41-AB16-9BD881465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9362"/>
          </a:xfrm>
        </p:spPr>
        <p:txBody>
          <a:bodyPr/>
          <a:lstStyle/>
          <a:p>
            <a:r>
              <a:rPr lang="en-US" dirty="0"/>
              <a:t>Industrial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C6141-9059-8746-9858-4A32615D3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544000"/>
            <a:ext cx="8229600" cy="8996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access portion of an Industrial Network can be represented through the NRM</a:t>
            </a:r>
          </a:p>
        </p:txBody>
      </p:sp>
    </p:spTree>
    <p:extLst>
      <p:ext uri="{BB962C8B-B14F-4D97-AF65-F5344CB8AC3E}">
        <p14:creationId xmlns:p14="http://schemas.microsoft.com/office/powerpoint/2010/main" val="1469031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924A-0B4E-6A4C-A41C-CEDB0F13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residential Wi-Fi access for IoT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609D9-A924-CF44-A4D0-9E96F1D5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000"/>
            <a:ext cx="8229600" cy="5085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Multiple Wi-Fi accesses through ‘multi SSID’ configuration at CPE and traffic separation on the broadband access</a:t>
            </a:r>
            <a:br>
              <a:rPr lang="en-US" dirty="0"/>
            </a:b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Network virtualization allows for multiple separate access infrastructures on a common infrastructure.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CEEAD-A4C5-9D4F-8C78-97ABD2C9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000" y="1929584"/>
            <a:ext cx="5898200" cy="3093229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FFBBA19-0938-DF4A-9DB6-7427FBEED771}"/>
              </a:ext>
            </a:extLst>
          </p:cNvPr>
          <p:cNvSpPr txBox="1"/>
          <p:nvPr/>
        </p:nvSpPr>
        <p:spPr>
          <a:xfrm>
            <a:off x="3065252" y="4734000"/>
            <a:ext cx="291748" cy="13542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latin typeface="+mn-lt"/>
              </a:rPr>
              <a:t>CPE</a:t>
            </a:r>
          </a:p>
        </p:txBody>
      </p:sp>
    </p:spTree>
    <p:extLst>
      <p:ext uri="{BB962C8B-B14F-4D97-AF65-F5344CB8AC3E}">
        <p14:creationId xmlns:p14="http://schemas.microsoft.com/office/powerpoint/2010/main" val="179935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4630-1F16-B642-B70B-FE737F68C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Virtualized residential Wi-Fi access for IoT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7338D4-1800-594F-A73F-22D375722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4000"/>
            <a:ext cx="8229600" cy="5175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While not all of the residential broadband access infrastructure is defined by IEEE 802, its functional model is well applicable.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P802.1CF provides architecture and functional model of virtualized IEEE 802 access network, which can be applied to Wi-Fi.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DFAE6-2D5F-914E-9BB1-3B2940DDC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128" y="1968325"/>
            <a:ext cx="5833872" cy="322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6707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077-C8C0-EF4A-BC16-294CD0E5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3206-9674-4641-B908-655285F6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000"/>
            <a:ext cx="8229600" cy="50846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Fog computing deploys Cloud-technologies at the edge of the access network.</a:t>
            </a:r>
            <a:br>
              <a:rPr lang="en-US" dirty="0"/>
            </a:b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Fog computing provides considerable operational and economic benefits for IoT and communication services.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BE9414F-3A03-3647-BA53-F2E462F8904D}"/>
              </a:ext>
            </a:extLst>
          </p:cNvPr>
          <p:cNvGrpSpPr/>
          <p:nvPr/>
        </p:nvGrpSpPr>
        <p:grpSpPr>
          <a:xfrm>
            <a:off x="1644605" y="1889941"/>
            <a:ext cx="6572395" cy="3924059"/>
            <a:chOff x="1870035" y="1943835"/>
            <a:chExt cx="6572395" cy="392405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5CC1E38-57EB-AE4D-8D94-6A6B794E5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C479C08-0BEA-9C4F-8592-5B4F2955E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A7FA4AA-424E-AB44-A1D1-4A99A5376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5440DCD-C1AF-8F4C-AEB2-7582886D4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3405" y="3337399"/>
              <a:ext cx="413940" cy="615523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5459F1A-DC41-BB41-8A67-7C07CD80C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3425" y="3562424"/>
              <a:ext cx="413940" cy="61552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49F73A1-6C5A-C043-BBE0-297DA9B4C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3445" y="3832454"/>
              <a:ext cx="413940" cy="61552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0C1F4B69-DA2E-7C48-922E-D498FFE5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2C95E62-9A09-6548-8393-B276C999ED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58" name="Elbow Connector 57">
              <a:extLst>
                <a:ext uri="{FF2B5EF4-FFF2-40B4-BE49-F238E27FC236}">
                  <a16:creationId xmlns:a16="http://schemas.microsoft.com/office/drawing/2014/main" id="{C6775CD1-FBB2-AD44-A95B-3AFC7775D42B}"/>
                </a:ext>
              </a:extLst>
            </p:cNvPr>
            <p:cNvCxnSpPr>
              <a:cxnSpLocks/>
              <a:stCxn id="85" idx="3"/>
            </p:cNvCxnSpPr>
            <p:nvPr/>
          </p:nvCxnSpPr>
          <p:spPr bwMode="auto">
            <a:xfrm flipV="1">
              <a:off x="2922434" y="4734147"/>
              <a:ext cx="659457" cy="384614"/>
            </a:xfrm>
            <a:prstGeom prst="bentConnector3">
              <a:avLst>
                <a:gd name="adj1" fmla="val 9808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D27F949D-CC64-0943-8743-7C1121C1F6A3}"/>
                </a:ext>
              </a:extLst>
            </p:cNvPr>
            <p:cNvCxnSpPr>
              <a:cxnSpLocks/>
              <a:stCxn id="88" idx="3"/>
            </p:cNvCxnSpPr>
            <p:nvPr/>
          </p:nvCxnSpPr>
          <p:spPr bwMode="auto">
            <a:xfrm flipV="1">
              <a:off x="2562094" y="4730750"/>
              <a:ext cx="1089156" cy="867696"/>
            </a:xfrm>
            <a:prstGeom prst="bentConnector3">
              <a:avLst>
                <a:gd name="adj1" fmla="val 10010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C11EB11D-EE24-E147-995F-1730D72F8DA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1974" y="4726858"/>
              <a:ext cx="969906" cy="7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634336F-05DC-334C-B456-9ACF9CCFE51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C7264FE-F8F5-4742-BE55-AE1458C1625E}"/>
                </a:ext>
              </a:extLst>
            </p:cNvPr>
            <p:cNvCxnSpPr>
              <a:cxnSpLocks/>
              <a:stCxn id="50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E409610-FFA3-C544-B54B-D0E8A0C4498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F8A5FC0F-DFFA-2349-B435-2DC88556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5425DE0-2A88-1142-AF4A-62895A0E0A54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C4773EF-31E1-694E-A87F-8AC615342430}"/>
                </a:ext>
              </a:extLst>
            </p:cNvPr>
            <p:cNvSpPr txBox="1"/>
            <p:nvPr/>
          </p:nvSpPr>
          <p:spPr>
            <a:xfrm>
              <a:off x="6305248" y="2287689"/>
              <a:ext cx="9220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Fog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control and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orchestration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FC4054D-8E4D-2546-9B93-1176C1E8DCC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870450" y="2824037"/>
              <a:ext cx="206459" cy="1532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E62E92-19B0-2E48-B225-6EFAE8787C58}"/>
                </a:ext>
              </a:extLst>
            </p:cNvPr>
            <p:cNvCxnSpPr>
              <a:cxnSpLocks/>
              <a:stCxn id="64" idx="2"/>
            </p:cNvCxnSpPr>
            <p:nvPr/>
          </p:nvCxnSpPr>
          <p:spPr bwMode="auto">
            <a:xfrm>
              <a:off x="6319610" y="2472677"/>
              <a:ext cx="97595" cy="203644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9" name="Picture 68" descr="mgmtStation.png">
              <a:extLst>
                <a:ext uri="{FF2B5EF4-FFF2-40B4-BE49-F238E27FC236}">
                  <a16:creationId xmlns:a16="http://schemas.microsoft.com/office/drawing/2014/main" id="{1EABA7DC-836E-B241-83FD-754B8A1F6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2C25D9B9-2E68-3B4E-AA58-2224AAE8A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8C4BF21-5BCC-DD4D-B318-31363E78AD04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D8058BB-7771-6048-87EA-3AF7D1264ED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68CC48-E5BD-1D41-BC63-0E609B1914A5}"/>
                </a:ext>
              </a:extLst>
            </p:cNvPr>
            <p:cNvCxnSpPr>
              <a:cxnSpLocks/>
              <a:stCxn id="79" idx="3"/>
            </p:cNvCxnSpPr>
            <p:nvPr/>
          </p:nvCxnSpPr>
          <p:spPr bwMode="auto">
            <a:xfrm flipV="1">
              <a:off x="2861810" y="4104168"/>
              <a:ext cx="572506" cy="443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7442426F-8B23-F34B-BF30-EBE0BE20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128" y="3292648"/>
              <a:ext cx="656867" cy="538896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2C9288D-5C52-9C42-9A20-CD853267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210" y="3465283"/>
              <a:ext cx="180844" cy="26891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63513B1-ACFD-2F4D-BF21-9B779D77E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404" y="3404514"/>
              <a:ext cx="180844" cy="268913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6863596E-E741-A94E-B02C-1F9DDA2082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8370" y="3740853"/>
              <a:ext cx="413940" cy="61552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803912C4-627B-0D49-B5AA-FFCC91BA3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8390" y="4010883"/>
              <a:ext cx="413940" cy="61552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80DF1F9-740F-EB4A-AB4A-F6F4F83FA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4943" y="3879050"/>
              <a:ext cx="656867" cy="53889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E222B72-DD81-1049-884E-9B4CA38D2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684" y="4044641"/>
              <a:ext cx="180844" cy="26891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45475461-5909-C643-A140-6AE3BC4D1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878" y="3983872"/>
              <a:ext cx="180844" cy="26891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F062980F-C22C-E040-A753-0EB912EFE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035" y="4420455"/>
              <a:ext cx="656867" cy="53889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C04F837-001B-7E48-AD11-568C7417B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3117" y="4593090"/>
              <a:ext cx="180844" cy="26891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2F473FFB-691B-D249-9974-C719451FD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311" y="4532321"/>
              <a:ext cx="180844" cy="26891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E9EE6C5-0D1B-8B4D-A7EB-0FA09BA0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5567" y="4849313"/>
              <a:ext cx="656867" cy="53889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D622D06-384A-AA49-AF22-78DED3671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8649" y="5021948"/>
              <a:ext cx="180844" cy="26891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D41D4BDF-E8D1-C845-872E-38593E1862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8843" y="4961179"/>
              <a:ext cx="180844" cy="268913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74F0A541-FD1A-854C-927A-1A11C60C2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227" y="5328998"/>
              <a:ext cx="656867" cy="538896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0813A0D-6FBC-E045-BEB5-63308B29A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8309" y="5501633"/>
              <a:ext cx="180844" cy="268913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9142E1B1-83DD-9B47-BEA4-E11D47C2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8503" y="5440864"/>
              <a:ext cx="180844" cy="268913"/>
            </a:xfrm>
            <a:prstGeom prst="rect">
              <a:avLst/>
            </a:prstGeom>
          </p:spPr>
        </p:pic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8F760AE9-5AEE-F74E-9522-FF70C5B49E78}"/>
                </a:ext>
              </a:extLst>
            </p:cNvPr>
            <p:cNvCxnSpPr>
              <a:cxnSpLocks/>
              <a:stCxn id="74" idx="3"/>
            </p:cNvCxnSpPr>
            <p:nvPr/>
          </p:nvCxnSpPr>
          <p:spPr bwMode="auto">
            <a:xfrm>
              <a:off x="2798995" y="3562096"/>
              <a:ext cx="656867" cy="4643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lgDashDotDot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F1C13ED-64BB-3744-B167-CC55CF646E0C}"/>
                </a:ext>
              </a:extLst>
            </p:cNvPr>
            <p:cNvSpPr txBox="1"/>
            <p:nvPr/>
          </p:nvSpPr>
          <p:spPr>
            <a:xfrm>
              <a:off x="7076677" y="2855393"/>
              <a:ext cx="787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Cloud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A8CABDB-0CB1-C443-8A47-2BFD30761C39}"/>
                </a:ext>
              </a:extLst>
            </p:cNvPr>
            <p:cNvSpPr txBox="1"/>
            <p:nvPr/>
          </p:nvSpPr>
          <p:spPr>
            <a:xfrm>
              <a:off x="2034036" y="2870021"/>
              <a:ext cx="582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Fog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353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E6077-C8C0-EF4A-BC16-294CD0E5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Fog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93206-9674-4641-B908-655285F6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000"/>
            <a:ext cx="8229600" cy="50846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Fog computing extends data-center networking concepts into the wide-area access network.</a:t>
            </a:r>
            <a:br>
              <a:rPr lang="en-US" dirty="0"/>
            </a:b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pPr marL="460800" lvl="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access portion of the Fog computing networks can be represented through NRM.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18CEBB3-860A-134B-938C-CE4943D03BBD}"/>
              </a:ext>
            </a:extLst>
          </p:cNvPr>
          <p:cNvGrpSpPr/>
          <p:nvPr/>
        </p:nvGrpSpPr>
        <p:grpSpPr>
          <a:xfrm>
            <a:off x="1602000" y="1832484"/>
            <a:ext cx="6615735" cy="3983812"/>
            <a:chOff x="1826695" y="1884082"/>
            <a:chExt cx="6615735" cy="398381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0DD32F-BD2B-624B-A605-2C54B3AC82D9}"/>
                </a:ext>
              </a:extLst>
            </p:cNvPr>
            <p:cNvGrpSpPr/>
            <p:nvPr/>
          </p:nvGrpSpPr>
          <p:grpSpPr>
            <a:xfrm>
              <a:off x="1826695" y="1884082"/>
              <a:ext cx="5280805" cy="3975188"/>
              <a:chOff x="1196624" y="1486208"/>
              <a:chExt cx="6704443" cy="5046849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2249A2C-B367-484F-B169-D4DE034325E9}"/>
                  </a:ext>
                </a:extLst>
              </p:cNvPr>
              <p:cNvCxnSpPr/>
              <p:nvPr/>
            </p:nvCxnSpPr>
            <p:spPr bwMode="auto">
              <a:xfrm flipH="1">
                <a:off x="3856581" y="2728222"/>
                <a:ext cx="9918" cy="65577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99" name="Rounded Rectangle 3">
                <a:extLst>
                  <a:ext uri="{FF2B5EF4-FFF2-40B4-BE49-F238E27FC236}">
                    <a16:creationId xmlns:a16="http://schemas.microsoft.com/office/drawing/2014/main" id="{F7FEAC01-6BE4-C342-AC9C-86CC02BAE782}"/>
                  </a:ext>
                </a:extLst>
              </p:cNvPr>
              <p:cNvSpPr/>
              <p:nvPr/>
            </p:nvSpPr>
            <p:spPr bwMode="auto">
              <a:xfrm>
                <a:off x="1196624" y="3427380"/>
                <a:ext cx="1280159" cy="1828800"/>
              </a:xfrm>
              <a:prstGeom prst="roundRect">
                <a:avLst>
                  <a:gd name="adj" fmla="val 8545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00" name="Rounded Rectangle 4">
                <a:extLst>
                  <a:ext uri="{FF2B5EF4-FFF2-40B4-BE49-F238E27FC236}">
                    <a16:creationId xmlns:a16="http://schemas.microsoft.com/office/drawing/2014/main" id="{A6D6C096-5070-1643-AFFF-785BECB71D5E}"/>
                  </a:ext>
                </a:extLst>
              </p:cNvPr>
              <p:cNvSpPr/>
              <p:nvPr/>
            </p:nvSpPr>
            <p:spPr bwMode="auto">
              <a:xfrm>
                <a:off x="3118902" y="3228564"/>
                <a:ext cx="2910556" cy="2028629"/>
              </a:xfrm>
              <a:prstGeom prst="roundRect">
                <a:avLst>
                  <a:gd name="adj" fmla="val 6497"/>
                </a:avLst>
              </a:prstGeom>
              <a:noFill/>
              <a:ln w="28575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0858CD4-E3C2-6149-B9AF-88707902021C}"/>
                  </a:ext>
                </a:extLst>
              </p:cNvPr>
              <p:cNvSpPr txBox="1"/>
              <p:nvPr/>
            </p:nvSpPr>
            <p:spPr>
              <a:xfrm>
                <a:off x="6998539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2D973F6-FE81-C945-A637-7A3D8A9D9BED}"/>
                  </a:ext>
                </a:extLst>
              </p:cNvPr>
              <p:cNvSpPr txBox="1"/>
              <p:nvPr/>
            </p:nvSpPr>
            <p:spPr>
              <a:xfrm>
                <a:off x="4248822" y="5212721"/>
                <a:ext cx="524652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ED5E58D-7280-D34E-BD90-28888FEE43F2}"/>
                  </a:ext>
                </a:extLst>
              </p:cNvPr>
              <p:cNvSpPr txBox="1"/>
              <p:nvPr/>
            </p:nvSpPr>
            <p:spPr>
              <a:xfrm>
                <a:off x="1584946" y="5213796"/>
                <a:ext cx="503513" cy="36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</a:t>
                </a:r>
              </a:p>
            </p:txBody>
          </p:sp>
          <p:sp>
            <p:nvSpPr>
              <p:cNvPr id="104" name="Rounded Rectangle 8">
                <a:extLst>
                  <a:ext uri="{FF2B5EF4-FFF2-40B4-BE49-F238E27FC236}">
                    <a16:creationId xmlns:a16="http://schemas.microsoft.com/office/drawing/2014/main" id="{7829FFD1-1745-A742-82A3-81B1820DAF7A}"/>
                  </a:ext>
                </a:extLst>
              </p:cNvPr>
              <p:cNvSpPr/>
              <p:nvPr/>
            </p:nvSpPr>
            <p:spPr bwMode="auto">
              <a:xfrm>
                <a:off x="6620665" y="3427380"/>
                <a:ext cx="1280402" cy="1828800"/>
              </a:xfrm>
              <a:prstGeom prst="roundRect">
                <a:avLst>
                  <a:gd name="adj" fmla="val 12471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latin typeface="+mn-lt"/>
                </a:endParaRPr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843C03-84E6-8549-81B7-7D2245E4E0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882277" y="4285960"/>
                <a:ext cx="151342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06" name="Rounded Rectangle 10">
                <a:extLst>
                  <a:ext uri="{FF2B5EF4-FFF2-40B4-BE49-F238E27FC236}">
                    <a16:creationId xmlns:a16="http://schemas.microsoft.com/office/drawing/2014/main" id="{E3EBD8C8-C45C-1B4A-8FA5-1C49930A1467}"/>
                  </a:ext>
                </a:extLst>
              </p:cNvPr>
              <p:cNvSpPr/>
              <p:nvPr/>
            </p:nvSpPr>
            <p:spPr bwMode="auto">
              <a:xfrm>
                <a:off x="1543794" y="4096393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TEI</a:t>
                </a: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07" name="Group 6">
                <a:extLst>
                  <a:ext uri="{FF2B5EF4-FFF2-40B4-BE49-F238E27FC236}">
                    <a16:creationId xmlns:a16="http://schemas.microsoft.com/office/drawing/2014/main" id="{086F1690-7A1E-0D46-9390-A74DFEC48DBA}"/>
                  </a:ext>
                </a:extLst>
              </p:cNvPr>
              <p:cNvGrpSpPr/>
              <p:nvPr/>
            </p:nvGrpSpPr>
            <p:grpSpPr>
              <a:xfrm>
                <a:off x="2567931" y="4209421"/>
                <a:ext cx="457101" cy="2323636"/>
                <a:chOff x="2739856" y="4548795"/>
                <a:chExt cx="457102" cy="2323636"/>
              </a:xfrm>
            </p:grpSpPr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02F4209D-0E4F-574A-8E1A-999982E1DD16}"/>
                    </a:ext>
                  </a:extLst>
                </p:cNvPr>
                <p:cNvSpPr txBox="1"/>
                <p:nvPr/>
              </p:nvSpPr>
              <p:spPr>
                <a:xfrm>
                  <a:off x="2742711" y="4625335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E6F18AA4-D00B-D74D-A5C7-CEC7292C1369}"/>
                    </a:ext>
                  </a:extLst>
                </p:cNvPr>
                <p:cNvSpPr/>
                <p:nvPr/>
              </p:nvSpPr>
              <p:spPr bwMode="auto">
                <a:xfrm>
                  <a:off x="2854132" y="5843951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6DD10CD7-403B-9C44-802F-414791484284}"/>
                    </a:ext>
                  </a:extLst>
                </p:cNvPr>
                <p:cNvSpPr txBox="1"/>
                <p:nvPr/>
              </p:nvSpPr>
              <p:spPr>
                <a:xfrm>
                  <a:off x="2739856" y="5932991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0A7072C5-78B9-6B4E-B01E-477620E3B6AD}"/>
                    </a:ext>
                  </a:extLst>
                </p:cNvPr>
                <p:cNvSpPr/>
                <p:nvPr/>
              </p:nvSpPr>
              <p:spPr bwMode="auto">
                <a:xfrm>
                  <a:off x="2854132" y="5357796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7316C70F-ED93-4547-8D52-5230136BEC03}"/>
                    </a:ext>
                  </a:extLst>
                </p:cNvPr>
                <p:cNvSpPr txBox="1"/>
                <p:nvPr/>
              </p:nvSpPr>
              <p:spPr>
                <a:xfrm>
                  <a:off x="2739856" y="5448011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C66A0836-72CE-044D-A5C8-3B79E1CA30BC}"/>
                    </a:ext>
                  </a:extLst>
                </p:cNvPr>
                <p:cNvSpPr txBox="1"/>
                <p:nvPr/>
              </p:nvSpPr>
              <p:spPr>
                <a:xfrm>
                  <a:off x="2739856" y="6550062"/>
                  <a:ext cx="454247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</a:t>
                  </a: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:a16="http://schemas.microsoft.com/office/drawing/2014/main" id="{741A7EA3-6190-174D-B7DF-CCFA8BAE3CD3}"/>
                    </a:ext>
                  </a:extLst>
                </p:cNvPr>
                <p:cNvSpPr/>
                <p:nvPr/>
              </p:nvSpPr>
              <p:spPr bwMode="auto">
                <a:xfrm>
                  <a:off x="2854132" y="6472466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A999D7E3-0238-2C47-8806-3DBEB3233868}"/>
                    </a:ext>
                  </a:extLst>
                </p:cNvPr>
                <p:cNvSpPr/>
                <p:nvPr/>
              </p:nvSpPr>
              <p:spPr bwMode="auto">
                <a:xfrm>
                  <a:off x="2882218" y="4548795"/>
                  <a:ext cx="152402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08" name="Rounded Rectangle 12">
                <a:extLst>
                  <a:ext uri="{FF2B5EF4-FFF2-40B4-BE49-F238E27FC236}">
                    <a16:creationId xmlns:a16="http://schemas.microsoft.com/office/drawing/2014/main" id="{6C883514-C7B7-EC4C-9F03-95A1A0623222}"/>
                  </a:ext>
                </a:extLst>
              </p:cNvPr>
              <p:cNvSpPr/>
              <p:nvPr/>
            </p:nvSpPr>
            <p:spPr bwMode="auto">
              <a:xfrm>
                <a:off x="3221848" y="1722383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CIS</a:t>
                </a:r>
              </a:p>
            </p:txBody>
          </p:sp>
          <p:cxnSp>
            <p:nvCxnSpPr>
              <p:cNvPr id="109" name="Elbow Connector 13">
                <a:extLst>
                  <a:ext uri="{FF2B5EF4-FFF2-40B4-BE49-F238E27FC236}">
                    <a16:creationId xmlns:a16="http://schemas.microsoft.com/office/drawing/2014/main" id="{7FC34B54-F460-2B4A-A040-7D1DB4C33E8D}"/>
                  </a:ext>
                </a:extLst>
              </p:cNvPr>
              <p:cNvCxnSpPr>
                <a:cxnSpLocks/>
                <a:stCxn id="71" idx="3"/>
              </p:cNvCxnSpPr>
              <p:nvPr/>
            </p:nvCxnSpPr>
            <p:spPr bwMode="auto">
              <a:xfrm flipV="1">
                <a:off x="2431044" y="1657625"/>
                <a:ext cx="4193669" cy="1958968"/>
              </a:xfrm>
              <a:prstGeom prst="bentConnector3">
                <a:avLst>
                  <a:gd name="adj1" fmla="val 8476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10" name="Group 62">
                <a:extLst>
                  <a:ext uri="{FF2B5EF4-FFF2-40B4-BE49-F238E27FC236}">
                    <a16:creationId xmlns:a16="http://schemas.microsoft.com/office/drawing/2014/main" id="{A18FB0A5-D4CA-764D-BC23-202B6DDCCD31}"/>
                  </a:ext>
                </a:extLst>
              </p:cNvPr>
              <p:cNvGrpSpPr/>
              <p:nvPr/>
            </p:nvGrpSpPr>
            <p:grpSpPr>
              <a:xfrm>
                <a:off x="2700584" y="2780299"/>
                <a:ext cx="545450" cy="322368"/>
                <a:chOff x="2837267" y="4952817"/>
                <a:chExt cx="545451" cy="322368"/>
              </a:xfrm>
            </p:grpSpPr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BC07B2E2-61EA-9B48-9AD1-B77CF8B93C1E}"/>
                    </a:ext>
                  </a:extLst>
                </p:cNvPr>
                <p:cNvSpPr txBox="1"/>
                <p:nvPr/>
              </p:nvSpPr>
              <p:spPr>
                <a:xfrm>
                  <a:off x="2928472" y="4952817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R2</a:t>
                  </a: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7E79E678-B0E7-7D44-9CC4-AF34F58DF873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11" name="Group 65">
                <a:extLst>
                  <a:ext uri="{FF2B5EF4-FFF2-40B4-BE49-F238E27FC236}">
                    <a16:creationId xmlns:a16="http://schemas.microsoft.com/office/drawing/2014/main" id="{30F87D4E-4C7E-6A46-BF0F-75D3FBEE7919}"/>
                  </a:ext>
                </a:extLst>
              </p:cNvPr>
              <p:cNvGrpSpPr/>
              <p:nvPr/>
            </p:nvGrpSpPr>
            <p:grpSpPr>
              <a:xfrm>
                <a:off x="3782439" y="2780299"/>
                <a:ext cx="645867" cy="322368"/>
                <a:chOff x="2837267" y="4952817"/>
                <a:chExt cx="645868" cy="322368"/>
              </a:xfrm>
            </p:grpSpPr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C368D4D6-BCA1-9A41-8D4D-A0C1DE5EC27C}"/>
                    </a:ext>
                  </a:extLst>
                </p:cNvPr>
                <p:cNvSpPr txBox="1"/>
                <p:nvPr/>
              </p:nvSpPr>
              <p:spPr>
                <a:xfrm>
                  <a:off x="2933235" y="4952817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R10</a:t>
                  </a: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8CC9EDE3-70D5-6942-95F3-657B9865C0C0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58DCA93A-AB70-0C4C-882F-86994E79D6DF}"/>
                  </a:ext>
                </a:extLst>
              </p:cNvPr>
              <p:cNvCxnSpPr>
                <a:cxnSpLocks/>
                <a:stCxn id="73" idx="2"/>
              </p:cNvCxnSpPr>
              <p:nvPr/>
            </p:nvCxnSpPr>
            <p:spPr bwMode="auto">
              <a:xfrm flipV="1">
                <a:off x="2084232" y="3737844"/>
                <a:ext cx="1626165" cy="2009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13" name="Group 71">
                <a:extLst>
                  <a:ext uri="{FF2B5EF4-FFF2-40B4-BE49-F238E27FC236}">
                    <a16:creationId xmlns:a16="http://schemas.microsoft.com/office/drawing/2014/main" id="{F0A4A276-36EA-E44A-B291-C8E0577034FB}"/>
                  </a:ext>
                </a:extLst>
              </p:cNvPr>
              <p:cNvGrpSpPr/>
              <p:nvPr/>
            </p:nvGrpSpPr>
            <p:grpSpPr>
              <a:xfrm>
                <a:off x="2572436" y="3676165"/>
                <a:ext cx="454246" cy="399968"/>
                <a:chOff x="2731663" y="4950201"/>
                <a:chExt cx="454246" cy="399969"/>
              </a:xfrm>
            </p:grpSpPr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1103CB15-34DC-744A-B866-7378AE1814DA}"/>
                    </a:ext>
                  </a:extLst>
                </p:cNvPr>
                <p:cNvSpPr txBox="1"/>
                <p:nvPr/>
              </p:nvSpPr>
              <p:spPr>
                <a:xfrm>
                  <a:off x="2731663" y="5027801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R8</a:t>
                  </a: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C440293-9B2F-2344-A703-CB15BFE1898A}"/>
                    </a:ext>
                  </a:extLst>
                </p:cNvPr>
                <p:cNvSpPr/>
                <p:nvPr/>
              </p:nvSpPr>
              <p:spPr bwMode="auto">
                <a:xfrm>
                  <a:off x="2860357" y="4950201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14" name="Rounded Rectangle 18">
                <a:extLst>
                  <a:ext uri="{FF2B5EF4-FFF2-40B4-BE49-F238E27FC236}">
                    <a16:creationId xmlns:a16="http://schemas.microsoft.com/office/drawing/2014/main" id="{CB8DBE18-817B-5F44-BF40-C97D8B2C2F5C}"/>
                  </a:ext>
                </a:extLst>
              </p:cNvPr>
              <p:cNvSpPr/>
              <p:nvPr/>
            </p:nvSpPr>
            <p:spPr bwMode="auto">
              <a:xfrm>
                <a:off x="3298049" y="3383994"/>
                <a:ext cx="2563361" cy="610089"/>
              </a:xfrm>
              <a:prstGeom prst="roundRect">
                <a:avLst>
                  <a:gd name="adj" fmla="val 22089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ANC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1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15" name="Rounded Rectangle 19">
                <a:extLst>
                  <a:ext uri="{FF2B5EF4-FFF2-40B4-BE49-F238E27FC236}">
                    <a16:creationId xmlns:a16="http://schemas.microsoft.com/office/drawing/2014/main" id="{1C6208BB-388C-FA40-9D6A-2EAD4EC4478C}"/>
                  </a:ext>
                </a:extLst>
              </p:cNvPr>
              <p:cNvSpPr/>
              <p:nvPr/>
            </p:nvSpPr>
            <p:spPr bwMode="auto">
              <a:xfrm>
                <a:off x="1543794" y="3541704"/>
                <a:ext cx="822959" cy="548640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TEC</a:t>
                </a:r>
              </a:p>
            </p:txBody>
          </p: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87255ABD-D010-AE43-AB8F-E7A0F992235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585571" y="2211549"/>
                <a:ext cx="2382000" cy="160244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17" name="Rounded Rectangle 21">
                <a:extLst>
                  <a:ext uri="{FF2B5EF4-FFF2-40B4-BE49-F238E27FC236}">
                    <a16:creationId xmlns:a16="http://schemas.microsoft.com/office/drawing/2014/main" id="{D68CB6F7-9121-AB4D-A2EC-A22FAE8190CE}"/>
                  </a:ext>
                </a:extLst>
              </p:cNvPr>
              <p:cNvSpPr/>
              <p:nvPr/>
            </p:nvSpPr>
            <p:spPr bwMode="auto">
              <a:xfrm>
                <a:off x="6620908" y="1486208"/>
                <a:ext cx="1280159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      SS</a:t>
                </a:r>
              </a:p>
            </p:txBody>
          </p:sp>
          <p:sp>
            <p:nvSpPr>
              <p:cNvPr id="118" name="Rounded Rectangle 22">
                <a:extLst>
                  <a:ext uri="{FF2B5EF4-FFF2-40B4-BE49-F238E27FC236}">
                    <a16:creationId xmlns:a16="http://schemas.microsoft.com/office/drawing/2014/main" id="{961AF740-5AA4-CF41-8A4B-F81422DFD546}"/>
                  </a:ext>
                </a:extLst>
              </p:cNvPr>
              <p:cNvSpPr/>
              <p:nvPr/>
            </p:nvSpPr>
            <p:spPr bwMode="auto">
              <a:xfrm>
                <a:off x="6725640" y="4100952"/>
                <a:ext cx="822959" cy="100584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dirty="0">
                  <a:ln>
                    <a:noFill/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/>
                  <a:latin typeface="+mn-lt"/>
                </a:endParaRPr>
              </a:p>
            </p:txBody>
          </p:sp>
          <p:grpSp>
            <p:nvGrpSpPr>
              <p:cNvPr id="119" name="Group 52">
                <a:extLst>
                  <a:ext uri="{FF2B5EF4-FFF2-40B4-BE49-F238E27FC236}">
                    <a16:creationId xmlns:a16="http://schemas.microsoft.com/office/drawing/2014/main" id="{A7482CE7-4EE8-814C-90FE-7B600FE4B550}"/>
                  </a:ext>
                </a:extLst>
              </p:cNvPr>
              <p:cNvGrpSpPr/>
              <p:nvPr/>
            </p:nvGrpSpPr>
            <p:grpSpPr>
              <a:xfrm>
                <a:off x="6112372" y="4714722"/>
                <a:ext cx="454246" cy="414463"/>
                <a:chOff x="2707957" y="5063075"/>
                <a:chExt cx="454246" cy="414463"/>
              </a:xfrm>
            </p:grpSpPr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DAB0A206-F853-1841-B9BB-593D72A0B103}"/>
                    </a:ext>
                  </a:extLst>
                </p:cNvPr>
                <p:cNvSpPr txBox="1"/>
                <p:nvPr/>
              </p:nvSpPr>
              <p:spPr>
                <a:xfrm>
                  <a:off x="2707957" y="5155169"/>
                  <a:ext cx="454246" cy="3223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R3</a:t>
                  </a: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:a16="http://schemas.microsoft.com/office/drawing/2014/main" id="{4E8C8379-5D84-AD42-BB5C-3740F69183A4}"/>
                    </a:ext>
                  </a:extLst>
                </p:cNvPr>
                <p:cNvSpPr/>
                <p:nvPr/>
              </p:nvSpPr>
              <p:spPr bwMode="auto">
                <a:xfrm>
                  <a:off x="2860357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20" name="Group 55">
                <a:extLst>
                  <a:ext uri="{FF2B5EF4-FFF2-40B4-BE49-F238E27FC236}">
                    <a16:creationId xmlns:a16="http://schemas.microsoft.com/office/drawing/2014/main" id="{BCF5C535-9556-1B45-8CCA-F151FF4D758B}"/>
                  </a:ext>
                </a:extLst>
              </p:cNvPr>
              <p:cNvGrpSpPr/>
              <p:nvPr/>
            </p:nvGrpSpPr>
            <p:grpSpPr>
              <a:xfrm>
                <a:off x="5767647" y="2780298"/>
                <a:ext cx="547124" cy="322367"/>
                <a:chOff x="2468274" y="4955683"/>
                <a:chExt cx="547125" cy="322368"/>
              </a:xfrm>
            </p:grpSpPr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91B56661-AB47-B148-A7A2-0077F3B8ED85}"/>
                    </a:ext>
                  </a:extLst>
                </p:cNvPr>
                <p:cNvSpPr txBox="1"/>
                <p:nvPr/>
              </p:nvSpPr>
              <p:spPr>
                <a:xfrm>
                  <a:off x="2561153" y="4955683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R4</a:t>
                  </a: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56CA0334-0AF1-8A4B-BA39-1F11A7F1D3B1}"/>
                    </a:ext>
                  </a:extLst>
                </p:cNvPr>
                <p:cNvSpPr/>
                <p:nvPr/>
              </p:nvSpPr>
              <p:spPr bwMode="auto">
                <a:xfrm>
                  <a:off x="2468274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1" name="Rounded Rectangle 26">
                <a:extLst>
                  <a:ext uri="{FF2B5EF4-FFF2-40B4-BE49-F238E27FC236}">
                    <a16:creationId xmlns:a16="http://schemas.microsoft.com/office/drawing/2014/main" id="{9A876161-5D41-7E4C-8950-C7B02C50692A}"/>
                  </a:ext>
                </a:extLst>
              </p:cNvPr>
              <p:cNvSpPr/>
              <p:nvPr/>
            </p:nvSpPr>
            <p:spPr bwMode="auto">
              <a:xfrm>
                <a:off x="6718134" y="3543409"/>
                <a:ext cx="822959" cy="556138"/>
              </a:xfrm>
              <a:prstGeom prst="roundRect">
                <a:avLst>
                  <a:gd name="adj" fmla="val 2749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ARC</a:t>
                </a:r>
              </a:p>
            </p:txBody>
          </p:sp>
          <p:grpSp>
            <p:nvGrpSpPr>
              <p:cNvPr id="122" name="Group 159">
                <a:extLst>
                  <a:ext uri="{FF2B5EF4-FFF2-40B4-BE49-F238E27FC236}">
                    <a16:creationId xmlns:a16="http://schemas.microsoft.com/office/drawing/2014/main" id="{20D3552E-9478-BA4A-BC59-3F9604950E8A}"/>
                  </a:ext>
                </a:extLst>
              </p:cNvPr>
              <p:cNvGrpSpPr/>
              <p:nvPr/>
            </p:nvGrpSpPr>
            <p:grpSpPr>
              <a:xfrm>
                <a:off x="6910401" y="2775534"/>
                <a:ext cx="642787" cy="322367"/>
                <a:chOff x="2711435" y="4955683"/>
                <a:chExt cx="642787" cy="322368"/>
              </a:xfrm>
            </p:grpSpPr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1E00F0FA-5703-A940-A874-41F109E6D6D6}"/>
                    </a:ext>
                  </a:extLst>
                </p:cNvPr>
                <p:cNvSpPr txBox="1"/>
                <p:nvPr/>
              </p:nvSpPr>
              <p:spPr>
                <a:xfrm>
                  <a:off x="2804322" y="4955683"/>
                  <a:ext cx="549900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latin typeface="Arial" pitchFamily="34" charset="0"/>
                      <a:cs typeface="Arial" pitchFamily="34" charset="0"/>
                    </a:rPr>
                    <a:t>R12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67357DB5-F7CC-3C49-AB10-553142677AF2}"/>
                    </a:ext>
                  </a:extLst>
                </p:cNvPr>
                <p:cNvSpPr/>
                <p:nvPr/>
              </p:nvSpPr>
              <p:spPr bwMode="auto">
                <a:xfrm>
                  <a:off x="2711435" y="5063075"/>
                  <a:ext cx="152400" cy="152400"/>
                </a:xfrm>
                <a:prstGeom prst="ellipse">
                  <a:avLst/>
                </a:prstGeom>
                <a:solidFill>
                  <a:schemeClr val="tx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sp>
            <p:nvSpPr>
              <p:cNvPr id="123" name="Rounded Rectangle 28">
                <a:extLst>
                  <a:ext uri="{FF2B5EF4-FFF2-40B4-BE49-F238E27FC236}">
                    <a16:creationId xmlns:a16="http://schemas.microsoft.com/office/drawing/2014/main" id="{E1D56ABB-4566-9040-8740-F191226B24C0}"/>
                  </a:ext>
                </a:extLst>
              </p:cNvPr>
              <p:cNvSpPr/>
              <p:nvPr/>
            </p:nvSpPr>
            <p:spPr bwMode="auto">
              <a:xfrm>
                <a:off x="4612350" y="1722301"/>
                <a:ext cx="1289303" cy="1005840"/>
              </a:xfrm>
              <a:prstGeom prst="roundRect">
                <a:avLst/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NMS</a:t>
                </a: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E53DBD52-F5D3-B542-98E3-1AAAD1F207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55478" y="2215580"/>
                <a:ext cx="24186" cy="242662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125" name="Rounded Rectangle 33">
                <a:extLst>
                  <a:ext uri="{FF2B5EF4-FFF2-40B4-BE49-F238E27FC236}">
                    <a16:creationId xmlns:a16="http://schemas.microsoft.com/office/drawing/2014/main" id="{26C8FDF9-67B4-334A-A653-39E5B7CB676A}"/>
                  </a:ext>
                </a:extLst>
              </p:cNvPr>
              <p:cNvSpPr/>
              <p:nvPr/>
            </p:nvSpPr>
            <p:spPr bwMode="auto">
              <a:xfrm>
                <a:off x="3301133" y="4495191"/>
                <a:ext cx="6857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NA</a:t>
                </a:r>
              </a:p>
            </p:txBody>
          </p:sp>
          <p:sp>
            <p:nvSpPr>
              <p:cNvPr id="126" name="Rounded Rectangle 34">
                <a:extLst>
                  <a:ext uri="{FF2B5EF4-FFF2-40B4-BE49-F238E27FC236}">
                    <a16:creationId xmlns:a16="http://schemas.microsoft.com/office/drawing/2014/main" id="{F21838B9-C170-854A-83B5-F7BBF01E70FE}"/>
                  </a:ext>
                </a:extLst>
              </p:cNvPr>
              <p:cNvSpPr/>
              <p:nvPr/>
            </p:nvSpPr>
            <p:spPr bwMode="auto">
              <a:xfrm>
                <a:off x="4794236" y="4495191"/>
                <a:ext cx="1037899" cy="609600"/>
              </a:xfrm>
              <a:prstGeom prst="roundRect">
                <a:avLst>
                  <a:gd name="adj" fmla="val 0"/>
                </a:avLst>
              </a:prstGeom>
              <a:noFill/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0" tIns="45720" rIns="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100" dirty="0">
                    <a:solidFill>
                      <a:schemeClr val="tx2">
                        <a:lumMod val="40000"/>
                        <a:lumOff val="60000"/>
                      </a:schemeClr>
                    </a:solidFill>
                    <a:latin typeface="+mn-lt"/>
                  </a:rPr>
                  <a:t>BH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9738304-5261-F240-836F-EE361F220987}"/>
                  </a:ext>
                </a:extLst>
              </p:cNvPr>
              <p:cNvSpPr txBox="1"/>
              <p:nvPr/>
            </p:nvSpPr>
            <p:spPr>
              <a:xfrm>
                <a:off x="4072836" y="4811662"/>
                <a:ext cx="454246" cy="322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>
                    <a:latin typeface="Arial" pitchFamily="34" charset="0"/>
                    <a:cs typeface="Arial" pitchFamily="34" charset="0"/>
                  </a:rPr>
                  <a:t>R6</a:t>
                </a:r>
              </a:p>
            </p:txBody>
          </p: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AB2AD5E5-1CAE-A44B-A0AE-504B22F90E4A}"/>
                  </a:ext>
                </a:extLst>
              </p:cNvPr>
              <p:cNvCxnSpPr>
                <a:cxnSpLocks/>
                <a:endCxn id="125" idx="0"/>
              </p:cNvCxnSpPr>
              <p:nvPr/>
            </p:nvCxnSpPr>
            <p:spPr bwMode="auto">
              <a:xfrm>
                <a:off x="3644033" y="4000271"/>
                <a:ext cx="0" cy="4949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5AA31CE-E192-1E4E-A7DD-055C816803CA}"/>
                  </a:ext>
                </a:extLst>
              </p:cNvPr>
              <p:cNvCxnSpPr/>
              <p:nvPr/>
            </p:nvCxnSpPr>
            <p:spPr bwMode="auto">
              <a:xfrm flipV="1">
                <a:off x="5313188" y="3994081"/>
                <a:ext cx="0" cy="50111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30" name="Group 108">
                <a:extLst>
                  <a:ext uri="{FF2B5EF4-FFF2-40B4-BE49-F238E27FC236}">
                    <a16:creationId xmlns:a16="http://schemas.microsoft.com/office/drawing/2014/main" id="{7769F85C-54AB-604F-994A-C4948D43ADB7}"/>
                  </a:ext>
                </a:extLst>
              </p:cNvPr>
              <p:cNvGrpSpPr/>
              <p:nvPr/>
            </p:nvGrpSpPr>
            <p:grpSpPr>
              <a:xfrm>
                <a:off x="5247075" y="4059070"/>
                <a:ext cx="583556" cy="322368"/>
                <a:chOff x="2837267" y="4956915"/>
                <a:chExt cx="583556" cy="322368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037FE893-9D17-794B-9723-6BA5C7191DC3}"/>
                    </a:ext>
                  </a:extLst>
                </p:cNvPr>
                <p:cNvSpPr txBox="1"/>
                <p:nvPr/>
              </p:nvSpPr>
              <p:spPr>
                <a:xfrm>
                  <a:off x="2966577" y="4956915"/>
                  <a:ext cx="454246" cy="3223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b="1" dirty="0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R7</a:t>
                  </a: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EA8C8F42-A31F-DC4F-933B-F83F3B1C786B}"/>
                    </a:ext>
                  </a:extLst>
                </p:cNvPr>
                <p:cNvSpPr/>
                <p:nvPr/>
              </p:nvSpPr>
              <p:spPr bwMode="auto">
                <a:xfrm>
                  <a:off x="2837267" y="5063075"/>
                  <a:ext cx="152400" cy="152400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800" b="0" i="0" u="none" strike="noStrike" cap="none" normalizeH="0" baseline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latin typeface="Times New Roman" charset="0"/>
                  </a:endParaRPr>
                </a:p>
              </p:txBody>
            </p:sp>
          </p:grp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11C276BC-BA40-AA48-8CCE-28438CE561C1}"/>
                  </a:ext>
                </a:extLst>
              </p:cNvPr>
              <p:cNvCxnSpPr>
                <a:cxnSpLocks/>
                <a:stCxn id="125" idx="3"/>
                <a:endCxn id="126" idx="1"/>
              </p:cNvCxnSpPr>
              <p:nvPr/>
            </p:nvCxnSpPr>
            <p:spPr bwMode="auto">
              <a:xfrm>
                <a:off x="3986932" y="4799991"/>
                <a:ext cx="807304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6F28FA-1B85-454E-97E0-C64538D84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6875" y="3969060"/>
              <a:ext cx="272393" cy="405045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289A3CA-42A4-9F4D-ABB0-3DFDC6D5B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17205" y="3158970"/>
              <a:ext cx="2025225" cy="178505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D41F313-2EDB-4248-A1F6-AE18C3AD19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7185" y="4374105"/>
              <a:ext cx="630070" cy="30261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270BFBE-2B27-3E4B-8B15-879842C5B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63405" y="3337399"/>
              <a:ext cx="413940" cy="61552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F23DAE1-F266-634A-A8BD-73E41BF8C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43425" y="3562424"/>
              <a:ext cx="413940" cy="61552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FBA0BB6-C5BE-F64F-9995-19F2AAB9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3445" y="3832454"/>
              <a:ext cx="413940" cy="615523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26DAC0B-8D77-714B-9551-949C37FC1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01870" y="4599130"/>
              <a:ext cx="720080" cy="250183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93369397-5A46-2B48-A977-3FC33F708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17005" y="4284095"/>
              <a:ext cx="720080" cy="250183"/>
            </a:xfrm>
            <a:prstGeom prst="rect">
              <a:avLst/>
            </a:prstGeom>
          </p:spPr>
        </p:pic>
        <p:cxnSp>
          <p:nvCxnSpPr>
            <p:cNvPr id="59" name="Elbow Connector 58">
              <a:extLst>
                <a:ext uri="{FF2B5EF4-FFF2-40B4-BE49-F238E27FC236}">
                  <a16:creationId xmlns:a16="http://schemas.microsoft.com/office/drawing/2014/main" id="{1F1D009E-2E70-484E-9348-2025BCA68512}"/>
                </a:ext>
              </a:extLst>
            </p:cNvPr>
            <p:cNvCxnSpPr>
              <a:cxnSpLocks/>
              <a:stCxn id="82" idx="3"/>
            </p:cNvCxnSpPr>
            <p:nvPr/>
          </p:nvCxnSpPr>
          <p:spPr bwMode="auto">
            <a:xfrm flipV="1">
              <a:off x="2922434" y="4734147"/>
              <a:ext cx="659457" cy="384614"/>
            </a:xfrm>
            <a:prstGeom prst="bentConnector3">
              <a:avLst>
                <a:gd name="adj1" fmla="val 98084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0" name="Elbow Connector 59">
              <a:extLst>
                <a:ext uri="{FF2B5EF4-FFF2-40B4-BE49-F238E27FC236}">
                  <a16:creationId xmlns:a16="http://schemas.microsoft.com/office/drawing/2014/main" id="{85825C13-73F0-2F47-BF38-00BAC09AF10A}"/>
                </a:ext>
              </a:extLst>
            </p:cNvPr>
            <p:cNvCxnSpPr>
              <a:cxnSpLocks/>
              <a:stCxn id="85" idx="3"/>
            </p:cNvCxnSpPr>
            <p:nvPr/>
          </p:nvCxnSpPr>
          <p:spPr bwMode="auto">
            <a:xfrm flipV="1">
              <a:off x="2562094" y="4730750"/>
              <a:ext cx="1089156" cy="867696"/>
            </a:xfrm>
            <a:prstGeom prst="bentConnector3">
              <a:avLst>
                <a:gd name="adj1" fmla="val 100102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AECE32A-BE14-4348-B1A0-8A9438EDAF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21974" y="4726858"/>
              <a:ext cx="969906" cy="72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73C2A54-17AF-CC47-B9F4-14EADC2C3A1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663950" y="4419600"/>
              <a:ext cx="1041400" cy="2413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075273F-D09B-C44D-A134-479976B1A3C8}"/>
                </a:ext>
              </a:extLst>
            </p:cNvPr>
            <p:cNvCxnSpPr>
              <a:cxnSpLocks/>
              <a:stCxn id="51" idx="2"/>
            </p:cNvCxnSpPr>
            <p:nvPr/>
          </p:nvCxnSpPr>
          <p:spPr bwMode="auto">
            <a:xfrm flipV="1">
              <a:off x="3583072" y="4349750"/>
              <a:ext cx="1134978" cy="2435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A33E86-4AFB-FF42-B483-B1458B9ABEF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16500" y="4425950"/>
              <a:ext cx="1320800" cy="9525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1E31134-BC74-8A4A-BAD3-CF753FE62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47175" y="1943835"/>
              <a:ext cx="344870" cy="528842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A259366-6F35-9741-9820-03CB1FD3FA57}"/>
                </a:ext>
              </a:extLst>
            </p:cNvPr>
            <p:cNvSpPr txBox="1"/>
            <p:nvPr/>
          </p:nvSpPr>
          <p:spPr>
            <a:xfrm>
              <a:off x="4535282" y="1994629"/>
              <a:ext cx="9284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Network</a:t>
              </a:r>
            </a:p>
            <a:p>
              <a:pPr algn="ctr"/>
              <a:r>
                <a:rPr lang="en-US" sz="1000" dirty="0">
                  <a:latin typeface="+mn-lt"/>
                </a:rPr>
                <a:t>Management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101A782-3708-054F-A5A8-0B3147B3B721}"/>
                </a:ext>
              </a:extLst>
            </p:cNvPr>
            <p:cNvSpPr txBox="1"/>
            <p:nvPr/>
          </p:nvSpPr>
          <p:spPr>
            <a:xfrm>
              <a:off x="6305248" y="2303875"/>
              <a:ext cx="92204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+mn-lt"/>
                </a:rPr>
                <a:t>Fog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control and </a:t>
              </a:r>
              <a:br>
                <a:rPr lang="en-US" sz="1000" dirty="0">
                  <a:latin typeface="+mn-lt"/>
                </a:rPr>
              </a:br>
              <a:r>
                <a:rPr lang="en-US" sz="1000" dirty="0">
                  <a:latin typeface="+mn-lt"/>
                </a:rPr>
                <a:t>orchestration</a:t>
              </a:r>
            </a:p>
          </p:txBody>
        </p:sp>
        <p:pic>
          <p:nvPicPr>
            <p:cNvPr id="68" name="Picture 67" descr="mgmtStation.png">
              <a:extLst>
                <a:ext uri="{FF2B5EF4-FFF2-40B4-BE49-F238E27FC236}">
                  <a16:creationId xmlns:a16="http://schemas.microsoft.com/office/drawing/2014/main" id="{1097D94E-A0C6-8E45-B101-3C59B5EDD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grayscl/>
            </a:blip>
            <a:stretch>
              <a:fillRect/>
            </a:stretch>
          </p:blipFill>
          <p:spPr>
            <a:xfrm>
              <a:off x="4767758" y="2358251"/>
              <a:ext cx="618301" cy="465786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1B9FC13-F1CE-E444-9936-61AA035F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92606" y="3610128"/>
              <a:ext cx="703419" cy="244395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B138A60-FA91-7C4E-9437-2FDBEA2348BE}"/>
                </a:ext>
              </a:extLst>
            </p:cNvPr>
            <p:cNvSpPr txBox="1"/>
            <p:nvPr/>
          </p:nvSpPr>
          <p:spPr>
            <a:xfrm>
              <a:off x="3832397" y="3645161"/>
              <a:ext cx="630070" cy="1381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/>
              <a:r>
                <a:rPr lang="en-US" sz="800" dirty="0">
                  <a:latin typeface="+mn-lt"/>
                </a:rPr>
                <a:t>WLAN-Ctrl</a:t>
              </a:r>
            </a:p>
          </p:txBody>
        </p:sp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AEEDA486-4A76-F542-979D-1CB1030E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42128" y="3292648"/>
              <a:ext cx="656867" cy="538896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8166DC5C-B6A6-1A49-9A26-258DBF29E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25210" y="3465283"/>
              <a:ext cx="180844" cy="268913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BBF57507-F808-0C48-9FB3-38B86F6375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5404" y="3404514"/>
              <a:ext cx="180844" cy="268913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0FC7CE9-44B1-D14D-9D68-9C2D9332A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8370" y="3740853"/>
              <a:ext cx="413940" cy="615523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30C8F6C-7146-2344-956F-A08BD958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28390" y="4010883"/>
              <a:ext cx="413940" cy="615523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E17D3822-2667-1348-8873-C1C720958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4943" y="3879050"/>
              <a:ext cx="656867" cy="538896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26FF44C-9648-DD43-A804-C0C126EAF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5684" y="4044641"/>
              <a:ext cx="180844" cy="268913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66E924B2-F359-FB46-BF1E-9C3CE9C0E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25878" y="3983872"/>
              <a:ext cx="180844" cy="268913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403C014F-8131-BF4D-8551-3DFD68B1F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0035" y="4420455"/>
              <a:ext cx="656867" cy="538896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ABF5D06-4FA4-2845-A839-DF11BC25C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3117" y="4593090"/>
              <a:ext cx="180844" cy="268913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7501145-EC99-1D46-BE63-5FFBAC375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3311" y="4532321"/>
              <a:ext cx="180844" cy="26891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534A6FAD-4120-244F-9B8A-491DD7999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65567" y="4849313"/>
              <a:ext cx="656867" cy="538896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4F0805A2-D2C1-E64A-BEC5-992F7CA4B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8649" y="5021948"/>
              <a:ext cx="180844" cy="26891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20F31CC-1C1D-634F-A298-A28A5E41A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8843" y="4961179"/>
              <a:ext cx="180844" cy="268913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21B8898A-5D5F-7B46-9199-1D5A5EF0F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5227" y="5328998"/>
              <a:ext cx="656867" cy="538896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7F0041A7-E565-464B-88FE-2F1D962E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88309" y="5501633"/>
              <a:ext cx="180844" cy="268913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C2394171-37B7-884D-812E-50DB6D2CB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8503" y="5440864"/>
              <a:ext cx="180844" cy="268913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16B695A-7262-F548-9297-BE92DE7A418B}"/>
                </a:ext>
              </a:extLst>
            </p:cNvPr>
            <p:cNvSpPr txBox="1"/>
            <p:nvPr/>
          </p:nvSpPr>
          <p:spPr>
            <a:xfrm>
              <a:off x="7076677" y="2855393"/>
              <a:ext cx="787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Cloud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FB1737F-B8EF-6F4F-9426-0D2494860A2D}"/>
                </a:ext>
              </a:extLst>
            </p:cNvPr>
            <p:cNvSpPr txBox="1"/>
            <p:nvPr/>
          </p:nvSpPr>
          <p:spPr>
            <a:xfrm>
              <a:off x="2034036" y="2870021"/>
              <a:ext cx="582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Fog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44C0FDB-940B-2F4E-B6B6-10742CA514E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4133892" y="3804387"/>
              <a:ext cx="654008" cy="5580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F92483E8-C0E2-0443-94B6-0502476A1999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38650" y="2809875"/>
              <a:ext cx="609600" cy="815975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E5BDF9C-7300-8E49-A6B3-760F229D057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83072" y="3806825"/>
              <a:ext cx="553953" cy="56728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B4FC228-44A8-8E4A-BB59-FE516FB9F81F}"/>
                </a:ext>
              </a:extLst>
            </p:cNvPr>
            <p:cNvSpPr txBox="1"/>
            <p:nvPr/>
          </p:nvSpPr>
          <p:spPr>
            <a:xfrm>
              <a:off x="3899175" y="3931813"/>
              <a:ext cx="357790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itchFamily="34" charset="0"/>
                  <a:cs typeface="Arial" pitchFamily="34" charset="0"/>
                </a:rPr>
                <a:t>R5</a:t>
              </a:r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886BB0D-4FDB-9847-AD65-7C31892757CD}"/>
                </a:ext>
              </a:extLst>
            </p:cNvPr>
            <p:cNvSpPr/>
            <p:nvPr/>
          </p:nvSpPr>
          <p:spPr bwMode="auto">
            <a:xfrm>
              <a:off x="3797323" y="4015431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5FDBE4D-A16F-9846-AA8A-ED7CE7C123FE}"/>
                </a:ext>
              </a:extLst>
            </p:cNvPr>
            <p:cNvSpPr/>
            <p:nvPr/>
          </p:nvSpPr>
          <p:spPr bwMode="auto">
            <a:xfrm>
              <a:off x="4211960" y="4449367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C8F3F2B2-9FB9-794D-8456-449CC4B59447}"/>
                </a:ext>
              </a:extLst>
            </p:cNvPr>
            <p:cNvSpPr txBox="1"/>
            <p:nvPr/>
          </p:nvSpPr>
          <p:spPr>
            <a:xfrm>
              <a:off x="4872616" y="2908838"/>
              <a:ext cx="433131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Arial" pitchFamily="34" charset="0"/>
                  <a:cs typeface="Arial" pitchFamily="34" charset="0"/>
                </a:rPr>
                <a:t>R11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807D1BB1-7DBF-1A45-8F92-7A690B92C099}"/>
                </a:ext>
              </a:extLst>
            </p:cNvPr>
            <p:cNvSpPr/>
            <p:nvPr/>
          </p:nvSpPr>
          <p:spPr bwMode="auto">
            <a:xfrm>
              <a:off x="4797025" y="2995683"/>
              <a:ext cx="120039" cy="120039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788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3319292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intention and the scope of the IEEE 802 network integration action item requires further clarifications and discussions</a:t>
            </a:r>
          </a:p>
          <a:p>
            <a:pPr lvl="1"/>
            <a:r>
              <a:rPr lang="en-US" dirty="0"/>
              <a:t>Better understanding of intended outcome needed</a:t>
            </a:r>
          </a:p>
          <a:p>
            <a:r>
              <a:rPr lang="en-US" dirty="0"/>
              <a:t>P802.1CF has rich material to support the action item.</a:t>
            </a:r>
          </a:p>
          <a:p>
            <a:endParaRPr lang="en-US" dirty="0"/>
          </a:p>
          <a:p>
            <a:r>
              <a:rPr lang="en-US" i="1" dirty="0"/>
              <a:t>BTW: It is planned to forward P802.1CF to REVCOM before next IEEE 802 meeting.</a:t>
            </a:r>
          </a:p>
        </p:txBody>
      </p:sp>
    </p:spTree>
    <p:extLst>
      <p:ext uri="{BB962C8B-B14F-4D97-AF65-F5344CB8AC3E}">
        <p14:creationId xmlns:p14="http://schemas.microsoft.com/office/powerpoint/2010/main" val="172551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Introductory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18074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FECC-6F84-DC4E-90FC-7EF1F01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  <a:br>
              <a:rPr lang="en-US" dirty="0"/>
            </a:br>
            <a:r>
              <a:rPr lang="en-US" sz="2400" i="1" dirty="0"/>
              <a:t>… as far as I would understand.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4F66-CC50-5240-A302-45AC0C7B3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IEEE 802 would like to have a more striking picture of its market position.</a:t>
            </a:r>
          </a:p>
          <a:p>
            <a:pPr lvl="1"/>
            <a:r>
              <a:rPr lang="en-US" dirty="0"/>
              <a:t>… to better emphasize its relevance in communication infrastructures.</a:t>
            </a:r>
          </a:p>
        </p:txBody>
      </p:sp>
    </p:spTree>
    <p:extLst>
      <p:ext uri="{BB962C8B-B14F-4D97-AF65-F5344CB8AC3E}">
        <p14:creationId xmlns:p14="http://schemas.microsoft.com/office/powerpoint/2010/main" val="14776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FECC-6F84-DC4E-90FC-7EF1F01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  <a:br>
              <a:rPr lang="en-US" dirty="0"/>
            </a:br>
            <a:r>
              <a:rPr lang="en-US" sz="2400" i="1" dirty="0"/>
              <a:t>… as far as I could see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4F66-CC50-5240-A302-45AC0C7B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000"/>
            <a:ext cx="8229600" cy="50396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‘5G’ of the mobile industry gained overwhelming public awareness.</a:t>
            </a:r>
          </a:p>
          <a:p>
            <a:pPr lvl="1"/>
            <a:r>
              <a:rPr lang="en-US" dirty="0"/>
              <a:t>Pulling development resources away from other topics into ‘5G’-related projects</a:t>
            </a:r>
          </a:p>
          <a:p>
            <a:pPr lvl="1"/>
            <a:r>
              <a:rPr lang="en-US" dirty="0"/>
              <a:t>Challenging the established markets of other technologies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Is IEEE 802 challenged by ‘5G’?</a:t>
            </a:r>
          </a:p>
          <a:p>
            <a:pPr lvl="1"/>
            <a:r>
              <a:rPr lang="en-US" dirty="0"/>
              <a:t>Maybe, but it should keep in mind it made ‘5G’ happen</a:t>
            </a:r>
          </a:p>
          <a:p>
            <a:pPr lvl="2"/>
            <a:r>
              <a:rPr lang="en-US" dirty="0"/>
              <a:t>Creating huge demand for broadband connectivity through Wi-Fi</a:t>
            </a:r>
          </a:p>
          <a:p>
            <a:pPr lvl="2"/>
            <a:r>
              <a:rPr lang="en-US" dirty="0"/>
              <a:t>Providing the cost-effective backbone capacity through Ethernet</a:t>
            </a:r>
          </a:p>
          <a:p>
            <a:pPr lvl="2"/>
            <a:r>
              <a:rPr lang="en-US" dirty="0"/>
              <a:t>Creating the path for MTC and URLLC through 802.15 and TSN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The technologies and markets are quite distinct</a:t>
            </a:r>
          </a:p>
          <a:p>
            <a:pPr lvl="2"/>
            <a:r>
              <a:rPr lang="en-US" dirty="0"/>
              <a:t>‘5G’ is a E2E system designed for the cellular market</a:t>
            </a:r>
          </a:p>
          <a:p>
            <a:pPr lvl="2"/>
            <a:r>
              <a:rPr lang="en-US" dirty="0"/>
              <a:t>IEEE 802 is a link layer technology, mainly deployed outside of the cellular domain</a:t>
            </a:r>
          </a:p>
        </p:txBody>
      </p:sp>
    </p:spTree>
    <p:extLst>
      <p:ext uri="{BB962C8B-B14F-4D97-AF65-F5344CB8AC3E}">
        <p14:creationId xmlns:p14="http://schemas.microsoft.com/office/powerpoint/2010/main" val="33258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CFECC-6F84-DC4E-90FC-7EF1F01F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IEEE 802?</a:t>
            </a:r>
            <a:br>
              <a:rPr lang="en-US" dirty="0"/>
            </a:br>
            <a:r>
              <a:rPr lang="en-US" sz="2400" i="1" dirty="0"/>
              <a:t>A very generic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F4F66-CC50-5240-A302-45AC0C7B3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34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IEEE 802 is a set of link layer technologies, not an overarching communication system</a:t>
            </a:r>
          </a:p>
          <a:p>
            <a:r>
              <a:rPr lang="en-US" dirty="0"/>
              <a:t>Some of the IEEE 802 technologies are extremely successful</a:t>
            </a:r>
          </a:p>
          <a:p>
            <a:pPr lvl="1"/>
            <a:r>
              <a:rPr lang="en-US" dirty="0"/>
              <a:t>E.g. Ethernet (IEEE 802.3), Wi-Fi (IEEE 802.11)</a:t>
            </a:r>
          </a:p>
          <a:p>
            <a:r>
              <a:rPr lang="en-US" dirty="0"/>
              <a:t>There is a variety of other solutions</a:t>
            </a:r>
          </a:p>
          <a:p>
            <a:pPr lvl="1"/>
            <a:r>
              <a:rPr lang="en-US" dirty="0"/>
              <a:t>E.g. IEEE 802.15, IEEE 802.1, IEEE 802.22</a:t>
            </a:r>
          </a:p>
          <a:p>
            <a:r>
              <a:rPr lang="en-US" dirty="0"/>
              <a:t>Bridging ties the building blocks together</a:t>
            </a:r>
          </a:p>
          <a:p>
            <a:pPr lvl="1"/>
            <a:r>
              <a:rPr lang="en-US" dirty="0"/>
              <a:t>IEEE 802.1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IEEE 802 does not standardize the system for the market but only building blocks used by others to design systems for the markets.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5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F526-CBCF-AF4A-8146-5EECA236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achieve?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E461-DFB8-4F44-938E-FAA241C7D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Higher participation?</a:t>
            </a:r>
          </a:p>
          <a:p>
            <a:pPr lvl="1"/>
            <a:r>
              <a:rPr lang="en-US" dirty="0"/>
              <a:t>More people coming to the meetings?</a:t>
            </a:r>
          </a:p>
          <a:p>
            <a:r>
              <a:rPr lang="en-US" dirty="0"/>
              <a:t>More projects?</a:t>
            </a:r>
          </a:p>
          <a:p>
            <a:pPr lvl="1"/>
            <a:r>
              <a:rPr lang="en-US" dirty="0"/>
              <a:t>Bigger organization?</a:t>
            </a:r>
          </a:p>
          <a:p>
            <a:r>
              <a:rPr lang="en-US" dirty="0"/>
              <a:t>More design-ins?</a:t>
            </a:r>
          </a:p>
          <a:p>
            <a:pPr lvl="1"/>
            <a:r>
              <a:rPr lang="en-US" dirty="0"/>
              <a:t>Better distribution of knowledge to the engineers?</a:t>
            </a:r>
          </a:p>
          <a:p>
            <a:r>
              <a:rPr lang="en-US" dirty="0"/>
              <a:t>More public funding and research activities?</a:t>
            </a:r>
          </a:p>
          <a:p>
            <a:pPr lvl="1"/>
            <a:r>
              <a:rPr lang="en-US" dirty="0"/>
              <a:t>Better cooperation with universities?</a:t>
            </a:r>
          </a:p>
          <a:p>
            <a:r>
              <a:rPr lang="en-US" dirty="0"/>
              <a:t>…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27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451C-D0F4-D64D-96FA-A20519DFE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meant by ‘network integration’ ?</a:t>
            </a:r>
            <a:br>
              <a:rPr lang="en-US" dirty="0"/>
            </a:br>
            <a:r>
              <a:rPr lang="en-US" sz="2400" i="1" dirty="0"/>
              <a:t>A P802.1CF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38DF5-54D7-6E49-B498-1DCD6EAF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Integration of IEEE 802 components into networks (IEEE 802 networks)?</a:t>
            </a:r>
          </a:p>
          <a:p>
            <a:r>
              <a:rPr lang="en-US" dirty="0"/>
              <a:t>Integration of IEEE 802 components/ networks into non-IEEE 802 networks?</a:t>
            </a:r>
          </a:p>
          <a:p>
            <a:r>
              <a:rPr lang="en-US" dirty="0"/>
              <a:t>Both?</a:t>
            </a:r>
          </a:p>
          <a:p>
            <a:endParaRPr lang="en-US" dirty="0"/>
          </a:p>
          <a:p>
            <a:pPr>
              <a:buFont typeface="Symbol" pitchFamily="2" charset="2"/>
              <a:buChar char="-"/>
            </a:pPr>
            <a:r>
              <a:rPr lang="en-US" dirty="0"/>
              <a:t>P802.1CF provides guidance for both!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For the IEEE 802 access network only</a:t>
            </a:r>
          </a:p>
        </p:txBody>
      </p:sp>
    </p:spTree>
    <p:extLst>
      <p:ext uri="{BB962C8B-B14F-4D97-AF65-F5344CB8AC3E}">
        <p14:creationId xmlns:p14="http://schemas.microsoft.com/office/powerpoint/2010/main" val="207333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CA0F6-9589-FC45-A9A1-B2B2C37B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P802.1CF Network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92CA4B-7C4A-0E4B-817D-B5A4F7240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P802.1CF perspective on IEEE 802 Network integration</a:t>
            </a:r>
          </a:p>
        </p:txBody>
      </p:sp>
    </p:spTree>
    <p:extLst>
      <p:ext uri="{BB962C8B-B14F-4D97-AF65-F5344CB8AC3E}">
        <p14:creationId xmlns:p14="http://schemas.microsoft.com/office/powerpoint/2010/main" val="2108031321"/>
      </p:ext>
    </p:extLst>
  </p:cSld>
  <p:clrMapOvr>
    <a:masterClrMapping/>
  </p:clrMapOvr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1144</Words>
  <Application>Microsoft Macintosh PowerPoint</Application>
  <PresentationFormat>On-screen Show (4:3)</PresentationFormat>
  <Paragraphs>447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Narrow</vt:lpstr>
      <vt:lpstr>Nokia Pure Text</vt:lpstr>
      <vt:lpstr>Symbol</vt:lpstr>
      <vt:lpstr>Times</vt:lpstr>
      <vt:lpstr>Times New Roman</vt:lpstr>
      <vt:lpstr>Wingdings</vt:lpstr>
      <vt:lpstr>omniran_usecase_template</vt:lpstr>
      <vt:lpstr>  Thoughts on  IEEE 802 network integration  with respect to P802.1CF </vt:lpstr>
      <vt:lpstr>802.24 “Network Integration” action item</vt:lpstr>
      <vt:lpstr>Introductory Thoughts</vt:lpstr>
      <vt:lpstr>The issue … as far as I would understand.</vt:lpstr>
      <vt:lpstr>Why? … as far as I could see it.</vt:lpstr>
      <vt:lpstr>What is IEEE 802? A very generic view</vt:lpstr>
      <vt:lpstr>What to achieve?</vt:lpstr>
      <vt:lpstr>What is meant by ‘network integration’ ? A P802.1CF perspective</vt:lpstr>
      <vt:lpstr>P802.1CF Network Model</vt:lpstr>
      <vt:lpstr>IEEE 802 access network</vt:lpstr>
      <vt:lpstr>IEEE 802 Access Network Reference Model</vt:lpstr>
      <vt:lpstr>P802.1CF is able to cover the control of Time Sensitive Networks</vt:lpstr>
      <vt:lpstr>Network softwarization Building networks through software</vt:lpstr>
      <vt:lpstr>Network integration with external networks</vt:lpstr>
      <vt:lpstr>Deployment Examples</vt:lpstr>
      <vt:lpstr>Wi-Fi Router</vt:lpstr>
      <vt:lpstr>Wi-Fi Router</vt:lpstr>
      <vt:lpstr>Enterprise Network</vt:lpstr>
      <vt:lpstr>Enterprise Network</vt:lpstr>
      <vt:lpstr>Industrial Network</vt:lpstr>
      <vt:lpstr>Industrial Network</vt:lpstr>
      <vt:lpstr>Virtualized residential Wi-Fi access for IoT</vt:lpstr>
      <vt:lpstr>Virtualized residential Wi-Fi access for IoT</vt:lpstr>
      <vt:lpstr>Fog Computing</vt:lpstr>
      <vt:lpstr>Fog Computing</vt:lpstr>
      <vt:lpstr>Conclusion</vt:lpstr>
      <vt:lpstr>Conclusion</vt:lpstr>
    </vt:vector>
  </TitlesOfParts>
  <Company>Nokia Siemens Networks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Max Riegel</cp:lastModifiedBy>
  <cp:revision>272</cp:revision>
  <cp:lastPrinted>1998-02-10T13:28:06Z</cp:lastPrinted>
  <dcterms:created xsi:type="dcterms:W3CDTF">2013-03-11T14:14:17Z</dcterms:created>
  <dcterms:modified xsi:type="dcterms:W3CDTF">2018-11-14T05:04:47Z</dcterms:modified>
</cp:coreProperties>
</file>