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62" r:id="rId2"/>
    <p:sldId id="298" r:id="rId3"/>
    <p:sldId id="325" r:id="rId4"/>
    <p:sldId id="326" r:id="rId5"/>
    <p:sldId id="346" r:id="rId6"/>
    <p:sldId id="347" r:id="rId7"/>
    <p:sldId id="348" r:id="rId8"/>
    <p:sldId id="349" r:id="rId9"/>
    <p:sldId id="320" r:id="rId10"/>
    <p:sldId id="331" r:id="rId11"/>
    <p:sldId id="362" r:id="rId12"/>
    <p:sldId id="309" r:id="rId13"/>
    <p:sldId id="332" r:id="rId14"/>
    <p:sldId id="363" r:id="rId15"/>
    <p:sldId id="344" r:id="rId16"/>
    <p:sldId id="351" r:id="rId17"/>
    <p:sldId id="345" r:id="rId18"/>
    <p:sldId id="336"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344" autoAdjust="0"/>
    <p:restoredTop sz="95643" autoAdjust="0"/>
  </p:normalViewPr>
  <p:slideViewPr>
    <p:cSldViewPr>
      <p:cViewPr varScale="1">
        <p:scale>
          <a:sx n="120" d="100"/>
          <a:sy n="120" d="100"/>
        </p:scale>
        <p:origin x="73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C3B19425-A557-48B4-9D16-1691713D4051}"/>
              </a:ext>
            </a:extLst>
          </p:cNvPr>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EB00801-2A8E-4174-BE61-CF9F113A9BFB}" type="slidenum">
              <a:rPr lang="en-US" altLang="en-US" sz="1300"/>
              <a:pPr>
                <a:spcBef>
                  <a:spcPct val="0"/>
                </a:spcBef>
              </a:pPr>
              <a:t>8</a:t>
            </a:fld>
            <a:endParaRPr lang="en-US" altLang="en-US" sz="1300"/>
          </a:p>
        </p:txBody>
      </p:sp>
      <p:sp>
        <p:nvSpPr>
          <p:cNvPr id="14339" name="Rectangle 2">
            <a:extLst>
              <a:ext uri="{FF2B5EF4-FFF2-40B4-BE49-F238E27FC236}">
                <a16:creationId xmlns:a16="http://schemas.microsoft.com/office/drawing/2014/main" id="{CF54964B-167B-4BF6-BEC7-5F33FD0E81C0}"/>
              </a:ext>
            </a:extLst>
          </p:cNvPr>
          <p:cNvSpPr>
            <a:spLocks noGrp="1" noRot="1" noChangeAspect="1" noChangeArrowheads="1" noTextEdit="1"/>
          </p:cNvSpPr>
          <p:nvPr>
            <p:ph type="sldImg"/>
          </p:nvPr>
        </p:nvSpPr>
        <p:spPr>
          <a:xfrm>
            <a:off x="1154113" y="701675"/>
            <a:ext cx="4625975" cy="3468688"/>
          </a:xfrm>
          <a:ln/>
        </p:spPr>
      </p:sp>
      <p:sp>
        <p:nvSpPr>
          <p:cNvPr id="14340" name="Rectangle 3">
            <a:extLst>
              <a:ext uri="{FF2B5EF4-FFF2-40B4-BE49-F238E27FC236}">
                <a16:creationId xmlns:a16="http://schemas.microsoft.com/office/drawing/2014/main" id="{5A0B283D-386A-4682-996B-F54B984C3A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614132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48474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544237" y="76200"/>
            <a:ext cx="2371163" cy="307777"/>
          </a:xfrm>
          <a:prstGeom prst="rect">
            <a:avLst/>
          </a:prstGeom>
        </p:spPr>
        <p:txBody>
          <a:bodyPr wrap="none">
            <a:spAutoFit/>
          </a:bodyPr>
          <a:lstStyle/>
          <a:p>
            <a:pPr algn="r"/>
            <a:r>
              <a:rPr lang="en-US" sz="1400" b="1" dirty="0">
                <a:effectLst/>
                <a:latin typeface="+mj-lt"/>
              </a:rPr>
              <a:t>omniran-18-0084-01-00TG</a:t>
            </a:r>
            <a:endParaRPr lang="en-US" sz="1400" b="1" dirty="0">
              <a:latin typeface="+mj-lt"/>
            </a:endParaRPr>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omniran/dcn/18/omniran-18-0081-00-00TG-sep-25th-confcall-minutes.docx" TargetMode="External"/><Relationship Id="rId2" Type="http://schemas.openxmlformats.org/officeDocument/2006/relationships/hyperlink" Target="https://mentor.ieee.org/omniran/dcn/18/omniran-18-0076-00-00TG-sep-2018-f2f-meeting-minutes.docx" TargetMode="External"/><Relationship Id="rId1" Type="http://schemas.openxmlformats.org/officeDocument/2006/relationships/slideLayout" Target="../slideLayouts/slideLayout2.xml"/><Relationship Id="rId4" Type="http://schemas.openxmlformats.org/officeDocument/2006/relationships/hyperlink" Target="https://mentor.ieee.org/omniran/dcn/18/omniran-18-0083-00-00TG-oct-9th-confcall-minutes.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marriott.com/hotels/travel/bkkqp-bangkok-marriott-marquis-queens-park/"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772400" cy="1470025"/>
          </a:xfrm>
        </p:spPr>
        <p:txBody>
          <a:bodyPr/>
          <a:lstStyle/>
          <a:p>
            <a:r>
              <a:rPr lang="en-US" dirty="0"/>
              <a:t>IEEE 802.1 OmniRAN TG</a:t>
            </a:r>
            <a:br>
              <a:rPr lang="en-US" dirty="0"/>
            </a:br>
            <a:r>
              <a:rPr lang="en-US" dirty="0"/>
              <a:t>November 2018 F2F Meeting</a:t>
            </a:r>
            <a:br>
              <a:rPr lang="en-US" dirty="0"/>
            </a:br>
            <a:r>
              <a:rPr lang="en-US" dirty="0"/>
              <a:t>Bangkok, Thailand</a:t>
            </a:r>
          </a:p>
        </p:txBody>
      </p:sp>
      <p:sp>
        <p:nvSpPr>
          <p:cNvPr id="3" name="Subtitle 2"/>
          <p:cNvSpPr>
            <a:spLocks noGrp="1"/>
          </p:cNvSpPr>
          <p:nvPr>
            <p:ph type="subTitle" idx="1"/>
          </p:nvPr>
        </p:nvSpPr>
        <p:spPr/>
        <p:txBody>
          <a:bodyPr/>
          <a:lstStyle/>
          <a:p>
            <a:r>
              <a:rPr lang="en-US" dirty="0"/>
              <a:t>2018-11-06</a:t>
            </a:r>
          </a:p>
          <a:p>
            <a:r>
              <a:rPr lang="en-US" dirty="0"/>
              <a:t>Max Riegel, Nokia Bell Labs</a:t>
            </a:r>
          </a:p>
          <a:p>
            <a:r>
              <a:rPr lang="en-US" dirty="0"/>
              <a:t>(TG Chair)</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Business #1</a:t>
            </a:r>
          </a:p>
        </p:txBody>
      </p:sp>
      <p:sp>
        <p:nvSpPr>
          <p:cNvPr id="3" name="Content Placeholder 2"/>
          <p:cNvSpPr>
            <a:spLocks noGrp="1"/>
          </p:cNvSpPr>
          <p:nvPr>
            <p:ph idx="1"/>
          </p:nvPr>
        </p:nvSpPr>
        <p:spPr>
          <a:xfrm>
            <a:off x="457200" y="979170"/>
            <a:ext cx="8229600" cy="2068830"/>
          </a:xfrm>
        </p:spPr>
        <p:txBody>
          <a:bodyPr>
            <a:normAutofit fontScale="85000" lnSpcReduction="20000"/>
          </a:bodyPr>
          <a:lstStyle/>
          <a:p>
            <a:r>
              <a:rPr lang="en-GB" sz="2400" dirty="0"/>
              <a:t>Call Meeting to Order</a:t>
            </a:r>
          </a:p>
          <a:p>
            <a:pPr lvl="1"/>
            <a:r>
              <a:rPr lang="en-GB" sz="2000" dirty="0"/>
              <a:t>Chair called meeting to order at ..</a:t>
            </a:r>
            <a:endParaRPr lang="en-GB" sz="1600" dirty="0"/>
          </a:p>
          <a:p>
            <a:r>
              <a:rPr lang="en-GB" sz="2400" dirty="0"/>
              <a:t>Minutes taker:</a:t>
            </a:r>
          </a:p>
          <a:p>
            <a:pPr lvl="1"/>
            <a:r>
              <a:rPr lang="en-GB" sz="2000" dirty="0"/>
              <a:t>… volunteered to take notes.</a:t>
            </a:r>
          </a:p>
          <a:p>
            <a:r>
              <a:rPr lang="en-GB" sz="2400" dirty="0"/>
              <a:t>Mandatory slides</a:t>
            </a:r>
          </a:p>
          <a:p>
            <a:pPr lvl="1"/>
            <a:r>
              <a:rPr lang="en-GB" sz="2000" dirty="0"/>
              <a:t>Mandatory slides were presented, … announcements came up.</a:t>
            </a:r>
          </a:p>
          <a:p>
            <a:r>
              <a:rPr lang="en-GB" sz="2400" dirty="0"/>
              <a:t>Roll Call</a:t>
            </a: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953440800"/>
              </p:ext>
            </p:extLst>
          </p:nvPr>
        </p:nvGraphicFramePr>
        <p:xfrm>
          <a:off x="877956" y="2971800"/>
          <a:ext cx="7620001" cy="3352800"/>
        </p:xfrm>
        <a:graphic>
          <a:graphicData uri="http://schemas.openxmlformats.org/drawingml/2006/table">
            <a:tbl>
              <a:tblPr firstRow="1" bandRow="1">
                <a:tableStyleId>{5C22544A-7EE6-4342-B048-85BDC9FD1C3A}</a:tableStyleId>
              </a:tblPr>
              <a:tblGrid>
                <a:gridCol w="1981200">
                  <a:extLst>
                    <a:ext uri="{9D8B030D-6E8A-4147-A177-3AD203B41FA5}">
                      <a16:colId xmlns:a16="http://schemas.microsoft.com/office/drawing/2014/main" val="20000"/>
                    </a:ext>
                  </a:extLst>
                </a:gridCol>
                <a:gridCol w="1664448">
                  <a:extLst>
                    <a:ext uri="{9D8B030D-6E8A-4147-A177-3AD203B41FA5}">
                      <a16:colId xmlns:a16="http://schemas.microsoft.com/office/drawing/2014/main" val="20001"/>
                    </a:ext>
                  </a:extLst>
                </a:gridCol>
                <a:gridCol w="239059">
                  <a:extLst>
                    <a:ext uri="{9D8B030D-6E8A-4147-A177-3AD203B41FA5}">
                      <a16:colId xmlns:a16="http://schemas.microsoft.com/office/drawing/2014/main" val="20002"/>
                    </a:ext>
                  </a:extLst>
                </a:gridCol>
                <a:gridCol w="1867647">
                  <a:extLst>
                    <a:ext uri="{9D8B030D-6E8A-4147-A177-3AD203B41FA5}">
                      <a16:colId xmlns:a16="http://schemas.microsoft.com/office/drawing/2014/main" val="20003"/>
                    </a:ext>
                  </a:extLst>
                </a:gridCol>
                <a:gridCol w="1867647">
                  <a:extLst>
                    <a:ext uri="{9D8B030D-6E8A-4147-A177-3AD203B41FA5}">
                      <a16:colId xmlns:a16="http://schemas.microsoft.com/office/drawing/2014/main" val="20004"/>
                    </a:ext>
                  </a:extLst>
                </a:gridCol>
              </a:tblGrid>
              <a:tr h="292100">
                <a:tc>
                  <a:txBody>
                    <a:bodyPr/>
                    <a:lstStyle/>
                    <a:p>
                      <a:r>
                        <a:rPr lang="en-US" sz="1400" dirty="0"/>
                        <a:t>Name</a:t>
                      </a:r>
                    </a:p>
                  </a:txBody>
                  <a:tcPr/>
                </a:tc>
                <a:tc>
                  <a:txBody>
                    <a:bodyPr/>
                    <a:lstStyle/>
                    <a:p>
                      <a:r>
                        <a:rPr lang="en-US" sz="1400" dirty="0"/>
                        <a:t>Affiliation</a:t>
                      </a:r>
                    </a:p>
                  </a:txBody>
                  <a:tcPr/>
                </a:tc>
                <a:tc>
                  <a:txBody>
                    <a:bodyPr/>
                    <a:lstStyle/>
                    <a:p>
                      <a:endParaRPr lang="en-US" sz="1400" dirty="0"/>
                    </a:p>
                  </a:txBody>
                  <a:tcPr>
                    <a:solidFill>
                      <a:schemeClr val="bg1"/>
                    </a:solidFill>
                  </a:tcPr>
                </a:tc>
                <a:tc>
                  <a:txBody>
                    <a:bodyPr/>
                    <a:lstStyle/>
                    <a:p>
                      <a:r>
                        <a:rPr lang="en-US" sz="1400" dirty="0"/>
                        <a:t>Name</a:t>
                      </a:r>
                    </a:p>
                  </a:txBody>
                  <a:tcPr/>
                </a:tc>
                <a:tc>
                  <a:txBody>
                    <a:bodyPr/>
                    <a:lstStyle/>
                    <a:p>
                      <a:r>
                        <a:rPr lang="en-US" sz="1400" dirty="0"/>
                        <a:t>Affiliation</a:t>
                      </a:r>
                    </a:p>
                  </a:txBody>
                  <a:tcPr/>
                </a:tc>
                <a:extLst>
                  <a:ext uri="{0D108BD9-81ED-4DB2-BD59-A6C34878D82A}">
                    <a16:rowId xmlns:a16="http://schemas.microsoft.com/office/drawing/2014/main" val="10000"/>
                  </a:ext>
                </a:extLst>
              </a:tr>
              <a:tr h="292100">
                <a:tc>
                  <a:txBody>
                    <a:bodyPr/>
                    <a:lstStyle/>
                    <a:p>
                      <a:r>
                        <a:rPr lang="en-US" sz="1400" dirty="0">
                          <a:solidFill>
                            <a:schemeClr val="tx1"/>
                          </a:solidFill>
                          <a:latin typeface="+mn-lt"/>
                        </a:rPr>
                        <a:t>Max Riegel</a:t>
                      </a:r>
                    </a:p>
                  </a:txBody>
                  <a:tcPr anchor="ctr"/>
                </a:tc>
                <a:tc>
                  <a:txBody>
                    <a:bodyPr/>
                    <a:lstStyle/>
                    <a:p>
                      <a:r>
                        <a:rPr lang="en-US" sz="1400" dirty="0">
                          <a:solidFill>
                            <a:schemeClr val="tx1"/>
                          </a:solidFill>
                          <a:latin typeface="+mn-lt"/>
                        </a:rPr>
                        <a:t>Nokia</a:t>
                      </a:r>
                    </a:p>
                  </a:txBody>
                  <a:tcPr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a:solidFill>
                            <a:schemeClr val="tx2">
                              <a:lumMod val="20000"/>
                              <a:lumOff val="80000"/>
                            </a:schemeClr>
                          </a:solidFill>
                          <a:effectLst/>
                          <a:latin typeface="+mn-lt"/>
                        </a:rPr>
                        <a:t>Nader Zein</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extLst>
                  <a:ext uri="{0D108BD9-81ED-4DB2-BD59-A6C34878D82A}">
                    <a16:rowId xmlns:a16="http://schemas.microsoft.com/office/drawing/2014/main" val="10001"/>
                  </a:ext>
                </a:extLst>
              </a:tr>
              <a:tr h="292100">
                <a:tc>
                  <a:txBody>
                    <a:bodyPr/>
                    <a:lstStyle/>
                    <a:p>
                      <a:pPr algn="just">
                        <a:spcAft>
                          <a:spcPts val="300"/>
                        </a:spcAft>
                      </a:pPr>
                      <a:r>
                        <a:rPr lang="en-US" sz="1400" dirty="0" err="1">
                          <a:solidFill>
                            <a:schemeClr val="tx1"/>
                          </a:solidFill>
                          <a:effectLst/>
                          <a:latin typeface="+mn-lt"/>
                        </a:rPr>
                        <a:t>Hao</a:t>
                      </a:r>
                      <a:r>
                        <a:rPr lang="en-US" sz="1400" dirty="0">
                          <a:solidFill>
                            <a:schemeClr val="tx1"/>
                          </a:solidFill>
                          <a:effectLst/>
                          <a:latin typeface="+mn-lt"/>
                        </a:rPr>
                        <a:t> Wang</a:t>
                      </a:r>
                    </a:p>
                  </a:txBody>
                  <a:tcPr marL="73025" marR="73025" marT="0" marB="0" anchor="ctr"/>
                </a:tc>
                <a:tc>
                  <a:txBody>
                    <a:bodyPr/>
                    <a:lstStyle/>
                    <a:p>
                      <a:pPr algn="just">
                        <a:spcAft>
                          <a:spcPts val="300"/>
                        </a:spcAft>
                      </a:pPr>
                      <a:r>
                        <a:rPr lang="en-US" sz="1400">
                          <a:solidFill>
                            <a:schemeClr val="tx1"/>
                          </a:solidFill>
                          <a:effectLst/>
                          <a:latin typeface="+mn-lt"/>
                        </a:rPr>
                        <a:t>Fujitsu</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Antonio de la Oliva</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UC3M, IDCC</a:t>
                      </a:r>
                    </a:p>
                  </a:txBody>
                  <a:tcPr marL="73025" marR="73025" marT="0" marB="0" anchor="ctr"/>
                </a:tc>
                <a:extLst>
                  <a:ext uri="{0D108BD9-81ED-4DB2-BD59-A6C34878D82A}">
                    <a16:rowId xmlns:a16="http://schemas.microsoft.com/office/drawing/2014/main" val="10002"/>
                  </a:ext>
                </a:extLst>
              </a:tr>
              <a:tr h="292100">
                <a:tc>
                  <a:txBody>
                    <a:bodyPr/>
                    <a:lstStyle/>
                    <a:p>
                      <a:pPr algn="just">
                        <a:spcAft>
                          <a:spcPts val="300"/>
                        </a:spcAft>
                      </a:pPr>
                      <a:r>
                        <a:rPr lang="en-US" sz="1400" dirty="0">
                          <a:solidFill>
                            <a:schemeClr val="tx2">
                              <a:lumMod val="20000"/>
                              <a:lumOff val="80000"/>
                            </a:schemeClr>
                          </a:solidFill>
                          <a:effectLst/>
                          <a:latin typeface="+mn-lt"/>
                        </a:rPr>
                        <a:t>Hajime Koto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marL="0" marR="0" lvl="0" indent="0" algn="just" defTabSz="457200" rtl="0" eaLnBrk="1" fontAlgn="auto" latinLnBrk="0" hangingPunct="1">
                        <a:lnSpc>
                          <a:spcPct val="100000"/>
                        </a:lnSpc>
                        <a:spcBef>
                          <a:spcPts val="0"/>
                        </a:spcBef>
                        <a:spcAft>
                          <a:spcPts val="300"/>
                        </a:spcAft>
                        <a:buClrTx/>
                        <a:buSzTx/>
                        <a:buFontTx/>
                        <a:buNone/>
                        <a:tabLst/>
                        <a:defRPr/>
                      </a:pPr>
                      <a:r>
                        <a:rPr lang="en-US" sz="1400" dirty="0">
                          <a:solidFill>
                            <a:schemeClr val="tx2">
                              <a:lumMod val="20000"/>
                              <a:lumOff val="80000"/>
                            </a:schemeClr>
                          </a:solidFill>
                          <a:effectLst/>
                          <a:latin typeface="+mn-lt"/>
                        </a:rPr>
                        <a:t>Satoko </a:t>
                      </a:r>
                      <a:r>
                        <a:rPr lang="en-US" sz="1400" dirty="0" err="1">
                          <a:solidFill>
                            <a:schemeClr val="tx2">
                              <a:lumMod val="20000"/>
                              <a:lumOff val="80000"/>
                            </a:schemeClr>
                          </a:solidFill>
                          <a:effectLst/>
                          <a:latin typeface="+mn-lt"/>
                        </a:rPr>
                        <a:t>Icaya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extLst>
                  <a:ext uri="{0D108BD9-81ED-4DB2-BD59-A6C34878D82A}">
                    <a16:rowId xmlns:a16="http://schemas.microsoft.com/office/drawing/2014/main" val="10003"/>
                  </a:ext>
                </a:extLst>
              </a:tr>
              <a:tr h="292100">
                <a:tc>
                  <a:txBody>
                    <a:bodyPr/>
                    <a:lstStyle/>
                    <a:p>
                      <a:pPr algn="just">
                        <a:spcAft>
                          <a:spcPts val="300"/>
                        </a:spcAft>
                      </a:pPr>
                      <a:r>
                        <a:rPr lang="en-US" sz="1400" dirty="0">
                          <a:solidFill>
                            <a:schemeClr val="tx2">
                              <a:lumMod val="20000"/>
                              <a:lumOff val="80000"/>
                            </a:schemeClr>
                          </a:solidFill>
                          <a:effectLst/>
                          <a:latin typeface="+mn-lt"/>
                        </a:rPr>
                        <a:t>Tomoki </a:t>
                      </a:r>
                      <a:r>
                        <a:rPr lang="en-US" sz="1400" dirty="0" err="1">
                          <a:solidFill>
                            <a:schemeClr val="tx2">
                              <a:lumMod val="20000"/>
                              <a:lumOff val="80000"/>
                            </a:schemeClr>
                          </a:solidFill>
                          <a:effectLst/>
                          <a:latin typeface="+mn-lt"/>
                        </a:rPr>
                        <a:t>Ohsawa</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NICT</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pPr algn="just">
                        <a:spcAft>
                          <a:spcPts val="300"/>
                        </a:spcAft>
                      </a:pPr>
                      <a:r>
                        <a:rPr lang="en-US" sz="1400" dirty="0">
                          <a:solidFill>
                            <a:schemeClr val="tx2">
                              <a:lumMod val="20000"/>
                              <a:lumOff val="80000"/>
                            </a:schemeClr>
                          </a:solidFill>
                          <a:effectLst/>
                          <a:latin typeface="+mn-lt"/>
                        </a:rPr>
                        <a:t>Stephen </a:t>
                      </a:r>
                      <a:r>
                        <a:rPr lang="en-US" sz="1400" dirty="0" err="1">
                          <a:solidFill>
                            <a:schemeClr val="tx2">
                              <a:lumMod val="20000"/>
                              <a:lumOff val="80000"/>
                            </a:schemeClr>
                          </a:solidFill>
                          <a:effectLst/>
                          <a:latin typeface="+mn-lt"/>
                        </a:rPr>
                        <a:t>Mccann</a:t>
                      </a:r>
                      <a:endParaRPr lang="en-US" sz="1400" dirty="0">
                        <a:solidFill>
                          <a:schemeClr val="tx2">
                            <a:lumMod val="20000"/>
                            <a:lumOff val="80000"/>
                          </a:schemeClr>
                        </a:solidFill>
                        <a:effectLst/>
                        <a:latin typeface="+mn-lt"/>
                      </a:endParaRP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Blackberry</a:t>
                      </a:r>
                    </a:p>
                  </a:txBody>
                  <a:tcPr marL="73025" marR="73025" marT="0" marB="0" anchor="ctr"/>
                </a:tc>
                <a:extLst>
                  <a:ext uri="{0D108BD9-81ED-4DB2-BD59-A6C34878D82A}">
                    <a16:rowId xmlns:a16="http://schemas.microsoft.com/office/drawing/2014/main" val="10004"/>
                  </a:ext>
                </a:extLst>
              </a:tr>
              <a:tr h="292100">
                <a:tc>
                  <a:txBody>
                    <a:bodyPr/>
                    <a:lstStyle/>
                    <a:p>
                      <a:pPr algn="just">
                        <a:spcAft>
                          <a:spcPts val="300"/>
                        </a:spcAft>
                      </a:pPr>
                      <a:r>
                        <a:rPr lang="en-US" sz="1400" dirty="0">
                          <a:solidFill>
                            <a:schemeClr val="tx2">
                              <a:lumMod val="20000"/>
                              <a:lumOff val="80000"/>
                            </a:schemeClr>
                          </a:solidFill>
                          <a:effectLst/>
                          <a:latin typeface="+mn-lt"/>
                        </a:rPr>
                        <a:t>Yoshihisa Kondo</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ATR</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r>
                        <a:rPr lang="en-US" sz="1400" dirty="0">
                          <a:solidFill>
                            <a:schemeClr val="tx2">
                              <a:lumMod val="20000"/>
                              <a:lumOff val="80000"/>
                            </a:schemeClr>
                          </a:solidFill>
                          <a:latin typeface="+mn-lt"/>
                        </a:rPr>
                        <a:t>Paul Congdon</a:t>
                      </a:r>
                    </a:p>
                  </a:txBody>
                  <a:tcPr marL="73025" marR="73025" marT="0" marB="0" anchor="ctr"/>
                </a:tc>
                <a:tc>
                  <a:txBody>
                    <a:bodyPr/>
                    <a:lstStyle/>
                    <a:p>
                      <a:pPr algn="just">
                        <a:spcAft>
                          <a:spcPts val="300"/>
                        </a:spcAft>
                      </a:pPr>
                      <a:r>
                        <a:rPr lang="en-US" sz="1400" dirty="0">
                          <a:solidFill>
                            <a:schemeClr val="tx2">
                              <a:lumMod val="20000"/>
                              <a:lumOff val="80000"/>
                            </a:schemeClr>
                          </a:solidFill>
                          <a:effectLst/>
                          <a:latin typeface="+mn-lt"/>
                        </a:rPr>
                        <a:t>Huawei</a:t>
                      </a:r>
                    </a:p>
                  </a:txBody>
                  <a:tcPr marL="73025" marR="73025" marT="0" marB="0" anchor="ctr"/>
                </a:tc>
                <a:extLst>
                  <a:ext uri="{0D108BD9-81ED-4DB2-BD59-A6C34878D82A}">
                    <a16:rowId xmlns:a16="http://schemas.microsoft.com/office/drawing/2014/main" val="10005"/>
                  </a:ext>
                </a:extLst>
              </a:tr>
              <a:tr h="292100">
                <a:tc>
                  <a:txBody>
                    <a:bodyPr/>
                    <a:lstStyle/>
                    <a:p>
                      <a:pPr algn="just">
                        <a:spcAft>
                          <a:spcPts val="300"/>
                        </a:spcAft>
                      </a:pPr>
                      <a:r>
                        <a:rPr lang="en-US" sz="1400">
                          <a:solidFill>
                            <a:schemeClr val="tx2">
                              <a:lumMod val="20000"/>
                              <a:lumOff val="80000"/>
                            </a:schemeClr>
                          </a:solidFill>
                          <a:effectLst/>
                          <a:latin typeface="+mn-lt"/>
                        </a:rPr>
                        <a:t>Kenichi Maruhashi</a:t>
                      </a:r>
                    </a:p>
                  </a:txBody>
                  <a:tcPr marL="73025" marR="73025" marT="0" marB="0" anchor="ctr"/>
                </a:tc>
                <a:tc>
                  <a:txBody>
                    <a:bodyPr/>
                    <a:lstStyle/>
                    <a:p>
                      <a:pPr algn="just">
                        <a:spcAft>
                          <a:spcPts val="300"/>
                        </a:spcAft>
                      </a:pPr>
                      <a:r>
                        <a:rPr lang="en-US" sz="1400">
                          <a:solidFill>
                            <a:schemeClr val="tx2">
                              <a:lumMod val="20000"/>
                              <a:lumOff val="80000"/>
                            </a:schemeClr>
                          </a:solidFill>
                          <a:effectLst/>
                          <a:latin typeface="+mn-lt"/>
                        </a:rPr>
                        <a:t>NEC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6"/>
                  </a:ext>
                </a:extLst>
              </a:tr>
              <a:tr h="292100">
                <a:tc>
                  <a:txBody>
                    <a:bodyPr/>
                    <a:lstStyle/>
                    <a:p>
                      <a:pPr algn="just">
                        <a:spcAft>
                          <a:spcPts val="300"/>
                        </a:spcAft>
                      </a:pPr>
                      <a:r>
                        <a:rPr lang="en-US" sz="1400" dirty="0">
                          <a:solidFill>
                            <a:schemeClr val="tx2">
                              <a:lumMod val="20000"/>
                              <a:lumOff val="80000"/>
                            </a:schemeClr>
                          </a:solidFill>
                          <a:effectLst/>
                          <a:latin typeface="+mn-lt"/>
                        </a:rPr>
                        <a:t>Roger Marks</a:t>
                      </a:r>
                    </a:p>
                  </a:txBody>
                  <a:tcPr marL="73025" marR="73025" marT="0" marB="0" anchor="ctr"/>
                </a:tc>
                <a:tc>
                  <a:txBody>
                    <a:bodyPr/>
                    <a:lstStyle/>
                    <a:p>
                      <a:pPr algn="just">
                        <a:spcAft>
                          <a:spcPts val="300"/>
                        </a:spcAft>
                      </a:pPr>
                      <a:r>
                        <a:rPr lang="en-US" sz="1400" dirty="0" err="1">
                          <a:solidFill>
                            <a:schemeClr val="tx2">
                              <a:lumMod val="20000"/>
                              <a:lumOff val="80000"/>
                            </a:schemeClr>
                          </a:solidFill>
                          <a:effectLst/>
                          <a:latin typeface="+mn-lt"/>
                        </a:rPr>
                        <a:t>EthAirNet</a:t>
                      </a:r>
                      <a:r>
                        <a:rPr lang="en-US" sz="1400" dirty="0">
                          <a:solidFill>
                            <a:schemeClr val="tx2">
                              <a:lumMod val="20000"/>
                              <a:lumOff val="80000"/>
                            </a:schemeClr>
                          </a:solidFill>
                          <a:effectLst/>
                          <a:latin typeface="+mn-lt"/>
                        </a:rPr>
                        <a:t> Assoc.</a:t>
                      </a: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7"/>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8"/>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0009"/>
                  </a:ext>
                </a:extLst>
              </a:tr>
              <a:tr h="292100">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pPr algn="just">
                        <a:spcAft>
                          <a:spcPts val="300"/>
                        </a:spcAft>
                      </a:pPr>
                      <a:endParaRPr lang="en-US" sz="1400" dirty="0">
                        <a:solidFill>
                          <a:schemeClr val="tx1"/>
                        </a:solidFill>
                        <a:effectLst/>
                        <a:latin typeface="+mn-lt"/>
                      </a:endParaRPr>
                    </a:p>
                  </a:txBody>
                  <a:tcPr marL="73025" marR="73025" marT="0" marB="0" anchor="ctr"/>
                </a:tc>
                <a:tc>
                  <a:txBody>
                    <a:bodyPr/>
                    <a:lstStyle/>
                    <a:p>
                      <a:endParaRPr lang="en-US" sz="1400" dirty="0">
                        <a:solidFill>
                          <a:schemeClr val="tx1"/>
                        </a:solidFill>
                        <a:latin typeface="+mn-lt"/>
                      </a:endParaRPr>
                    </a:p>
                  </a:txBody>
                  <a:tcPr anchor="ctr">
                    <a:solidFill>
                      <a:schemeClr val="bg1"/>
                    </a:solidFill>
                  </a:tcPr>
                </a:tc>
                <a:tc>
                  <a:txBody>
                    <a:bodyPr/>
                    <a:lstStyle/>
                    <a:p>
                      <a:endParaRPr lang="en-US" sz="1400" dirty="0">
                        <a:solidFill>
                          <a:schemeClr val="tx1"/>
                        </a:solidFill>
                        <a:latin typeface="+mn-lt"/>
                      </a:endParaRPr>
                    </a:p>
                  </a:txBody>
                  <a:tcPr anchor="ctr"/>
                </a:tc>
                <a:tc>
                  <a:txBody>
                    <a:bodyPr/>
                    <a:lstStyle/>
                    <a:p>
                      <a:endParaRPr lang="en-US" sz="1400" dirty="0">
                        <a:solidFill>
                          <a:schemeClr val="tx1"/>
                        </a:solidFill>
                        <a:latin typeface="+mn-lt"/>
                      </a:endParaRPr>
                    </a:p>
                  </a:txBody>
                  <a:tcPr anchor="ctr"/>
                </a:tc>
                <a:extLst>
                  <a:ext uri="{0D108BD9-81ED-4DB2-BD59-A6C34878D82A}">
                    <a16:rowId xmlns:a16="http://schemas.microsoft.com/office/drawing/2014/main" val="162478751"/>
                  </a:ext>
                </a:extLst>
              </a:tr>
            </a:tbl>
          </a:graphicData>
        </a:graphic>
      </p:graphicFrame>
    </p:spTree>
    <p:extLst>
      <p:ext uri="{BB962C8B-B14F-4D97-AF65-F5344CB8AC3E}">
        <p14:creationId xmlns:p14="http://schemas.microsoft.com/office/powerpoint/2010/main" val="626354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progressing and project conclusion of 802.1CF</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a:t>
            </a:r>
            <a:r>
              <a:rPr lang="en-US" dirty="0" err="1"/>
              <a:t>OmniRAN</a:t>
            </a:r>
            <a:r>
              <a:rPr lang="en-US" dirty="0"/>
              <a:t>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1813303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dirty="0"/>
              <a:t>Schedules</a:t>
            </a:r>
          </a:p>
        </p:txBody>
      </p:sp>
      <p:sp>
        <p:nvSpPr>
          <p:cNvPr id="3" name="Content Placeholder 2"/>
          <p:cNvSpPr>
            <a:spLocks noGrp="1"/>
          </p:cNvSpPr>
          <p:nvPr>
            <p:ph idx="1"/>
          </p:nvPr>
        </p:nvSpPr>
        <p:spPr>
          <a:xfrm>
            <a:off x="457200" y="762000"/>
            <a:ext cx="8229600" cy="5638800"/>
          </a:xfrm>
        </p:spPr>
        <p:txBody>
          <a:bodyPr>
            <a:normAutofit fontScale="62500" lnSpcReduction="20000"/>
          </a:bodyPr>
          <a:lstStyle/>
          <a:p>
            <a:r>
              <a:rPr lang="en-US" dirty="0"/>
              <a:t>Mon, 13:30 – 18:00</a:t>
            </a:r>
          </a:p>
          <a:p>
            <a:pPr lvl="1"/>
            <a:r>
              <a:rPr lang="en-US" dirty="0"/>
              <a:t>Review of minutes</a:t>
            </a:r>
          </a:p>
          <a:p>
            <a:pPr lvl="1"/>
            <a:r>
              <a:rPr lang="en-US" dirty="0"/>
              <a:t>Reports</a:t>
            </a:r>
          </a:p>
          <a:p>
            <a:pPr lvl="1"/>
            <a:r>
              <a:rPr lang="en-US" dirty="0"/>
              <a:t>Result of P802.1CF sponsor ballot recirculation</a:t>
            </a:r>
          </a:p>
          <a:p>
            <a:pPr lvl="1"/>
            <a:r>
              <a:rPr lang="en-US" dirty="0"/>
              <a:t>P802.1CF related motions to EC</a:t>
            </a:r>
          </a:p>
          <a:p>
            <a:pPr lvl="1"/>
            <a:r>
              <a:rPr lang="en-US" dirty="0"/>
              <a:t>Preview of 802.1CQ presentation to 802.11 ARC and 802.15</a:t>
            </a:r>
          </a:p>
          <a:p>
            <a:pPr lvl="1"/>
            <a:r>
              <a:rPr lang="en-US" dirty="0" err="1"/>
              <a:t>Nendica</a:t>
            </a:r>
            <a:r>
              <a:rPr lang="en-US" dirty="0"/>
              <a:t> related contributions review</a:t>
            </a:r>
          </a:p>
          <a:p>
            <a:r>
              <a:rPr lang="en-US" dirty="0"/>
              <a:t>Tue, 13:30 – 15:30</a:t>
            </a:r>
          </a:p>
          <a:p>
            <a:pPr lvl="1"/>
            <a:r>
              <a:rPr lang="en-US" dirty="0"/>
              <a:t>Comment resolution of P802.1CF sponsor ballot recirculation</a:t>
            </a:r>
          </a:p>
          <a:p>
            <a:pPr lvl="1"/>
            <a:r>
              <a:rPr lang="en-US" dirty="0"/>
              <a:t>Plan and motions for progressing and project conclusion of 802.1CF</a:t>
            </a:r>
          </a:p>
          <a:p>
            <a:r>
              <a:rPr lang="en-US" dirty="0"/>
              <a:t>Wed, 13:30 – 15:30</a:t>
            </a:r>
          </a:p>
          <a:p>
            <a:pPr lvl="1"/>
            <a:r>
              <a:rPr lang="en-US" dirty="0"/>
              <a:t>P802.1CQ contributions and discussions</a:t>
            </a:r>
          </a:p>
          <a:p>
            <a:pPr lvl="1"/>
            <a:r>
              <a:rPr lang="en-US" dirty="0"/>
              <a:t>Review of 802.1CQ </a:t>
            </a:r>
            <a:r>
              <a:rPr lang="en-US" dirty="0" err="1"/>
              <a:t>ToC</a:t>
            </a:r>
            <a:endParaRPr lang="en-US" dirty="0"/>
          </a:p>
          <a:p>
            <a:r>
              <a:rPr lang="en-US" dirty="0"/>
              <a:t>Thu, 10:30 – 12:30</a:t>
            </a:r>
          </a:p>
          <a:p>
            <a:pPr lvl="1"/>
            <a:r>
              <a:rPr lang="en-US" dirty="0"/>
              <a:t>Discussions about potential future work in </a:t>
            </a:r>
            <a:r>
              <a:rPr lang="en-US" dirty="0" err="1"/>
              <a:t>OmniRAN</a:t>
            </a:r>
            <a:endParaRPr lang="en-US" dirty="0"/>
          </a:p>
          <a:p>
            <a:pPr lvl="1"/>
            <a:r>
              <a:rPr lang="en-US" dirty="0"/>
              <a:t>Motions to 802.1 closing plenary</a:t>
            </a:r>
          </a:p>
          <a:p>
            <a:pPr lvl="1"/>
            <a:r>
              <a:rPr lang="en-US" dirty="0"/>
              <a:t>Conference calls until March 2019 F2F</a:t>
            </a:r>
          </a:p>
          <a:p>
            <a:pPr lvl="1"/>
            <a:r>
              <a:rPr lang="en-US" dirty="0"/>
              <a:t>Status report to IEEE 802 WGs</a:t>
            </a:r>
          </a:p>
          <a:p>
            <a:pPr lvl="1"/>
            <a:r>
              <a:rPr lang="en-US" dirty="0"/>
              <a:t>Next meeting</a:t>
            </a:r>
          </a:p>
          <a:p>
            <a:pPr lvl="1"/>
            <a:r>
              <a:rPr lang="en-US" dirty="0"/>
              <a:t>AOB</a:t>
            </a:r>
          </a:p>
        </p:txBody>
      </p:sp>
    </p:spTree>
    <p:extLst>
      <p:ext uri="{BB962C8B-B14F-4D97-AF65-F5344CB8AC3E}">
        <p14:creationId xmlns:p14="http://schemas.microsoft.com/office/powerpoint/2010/main" val="1919686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#2</a:t>
            </a:r>
          </a:p>
        </p:txBody>
      </p:sp>
      <p:sp>
        <p:nvSpPr>
          <p:cNvPr id="3" name="Content Placeholder 2"/>
          <p:cNvSpPr>
            <a:spLocks noGrp="1"/>
          </p:cNvSpPr>
          <p:nvPr>
            <p:ph idx="1"/>
          </p:nvPr>
        </p:nvSpPr>
        <p:spPr/>
        <p:txBody>
          <a:bodyPr>
            <a:normAutofit fontScale="77500" lnSpcReduction="20000"/>
          </a:bodyPr>
          <a:lstStyle/>
          <a:p>
            <a:r>
              <a:rPr lang="en-US" dirty="0"/>
              <a:t>Agenda approval</a:t>
            </a:r>
          </a:p>
          <a:p>
            <a:pPr lvl="1"/>
            <a:r>
              <a:rPr lang="en-US" dirty="0"/>
              <a:t>..</a:t>
            </a:r>
          </a:p>
          <a:p>
            <a:r>
              <a:rPr lang="en-US" dirty="0"/>
              <a:t>Review of minutes</a:t>
            </a:r>
          </a:p>
          <a:p>
            <a:pPr lvl="1"/>
            <a:r>
              <a:rPr lang="en-US" dirty="0">
                <a:hlinkClick r:id="rId2"/>
              </a:rPr>
              <a:t>https://mentor.ieee.org/omniran/dcn/18/omniran-18-0076-00-00TG-sep-2018-f2f-meeting-minutes.docx</a:t>
            </a:r>
            <a:endParaRPr lang="en-US" dirty="0"/>
          </a:p>
          <a:p>
            <a:pPr lvl="1"/>
            <a:r>
              <a:rPr lang="en-US" dirty="0">
                <a:hlinkClick r:id="rId3"/>
              </a:rPr>
              <a:t>https://mentor.ieee.org/omniran/dcn/18/omniran-18-0081-00-00TG-sep-25th-confcall-minutes.docx</a:t>
            </a:r>
            <a:endParaRPr lang="en-US" dirty="0"/>
          </a:p>
          <a:p>
            <a:pPr lvl="1"/>
            <a:r>
              <a:rPr lang="en-US" dirty="0">
                <a:hlinkClick r:id="rId4"/>
              </a:rPr>
              <a:t>https://mentor.ieee.org/omniran/dcn/18/omniran-18-0083-00-00TG-oct-9th-confcall-minutes.docx</a:t>
            </a:r>
            <a:endParaRPr lang="en-US" dirty="0"/>
          </a:p>
          <a:p>
            <a:pPr lvl="2"/>
            <a:r>
              <a:rPr lang="en-US" dirty="0"/>
              <a:t>...</a:t>
            </a:r>
          </a:p>
          <a:p>
            <a:r>
              <a:rPr lang="en-US" dirty="0"/>
              <a:t>Reports</a:t>
            </a:r>
          </a:p>
          <a:p>
            <a:pPr lvl="1"/>
            <a:r>
              <a:rPr lang="en-US" dirty="0"/>
              <a:t>802.24 ‘Network integration’ action item, see next slide.</a:t>
            </a:r>
          </a:p>
          <a:p>
            <a:pPr lvl="1"/>
            <a:r>
              <a:rPr lang="en-US" dirty="0"/>
              <a:t>..</a:t>
            </a:r>
          </a:p>
          <a:p>
            <a:endParaRPr lang="en-US" dirty="0"/>
          </a:p>
          <a:p>
            <a:pPr lvl="1"/>
            <a:endParaRPr lang="en-US" dirty="0"/>
          </a:p>
        </p:txBody>
      </p:sp>
    </p:spTree>
    <p:extLst>
      <p:ext uri="{BB962C8B-B14F-4D97-AF65-F5344CB8AC3E}">
        <p14:creationId xmlns:p14="http://schemas.microsoft.com/office/powerpoint/2010/main" val="5582725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4554B-998B-4C5C-83E8-313221A004B9}"/>
              </a:ext>
            </a:extLst>
          </p:cNvPr>
          <p:cNvSpPr>
            <a:spLocks noGrp="1"/>
          </p:cNvSpPr>
          <p:nvPr>
            <p:ph type="title"/>
          </p:nvPr>
        </p:nvSpPr>
        <p:spPr/>
        <p:txBody>
          <a:bodyPr/>
          <a:lstStyle/>
          <a:p>
            <a:r>
              <a:rPr lang="en-US" dirty="0"/>
              <a:t>802.24 “Network Integration” action item</a:t>
            </a:r>
          </a:p>
        </p:txBody>
      </p:sp>
      <p:sp>
        <p:nvSpPr>
          <p:cNvPr id="3" name="Content Placeholder 2">
            <a:extLst>
              <a:ext uri="{FF2B5EF4-FFF2-40B4-BE49-F238E27FC236}">
                <a16:creationId xmlns:a16="http://schemas.microsoft.com/office/drawing/2014/main" id="{A35C8F31-A044-4E15-8254-1AE6EC51433D}"/>
              </a:ext>
            </a:extLst>
          </p:cNvPr>
          <p:cNvSpPr>
            <a:spLocks noGrp="1"/>
          </p:cNvSpPr>
          <p:nvPr>
            <p:ph idx="1"/>
          </p:nvPr>
        </p:nvSpPr>
        <p:spPr/>
        <p:txBody>
          <a:bodyPr>
            <a:normAutofit fontScale="55000" lnSpcReduction="20000"/>
          </a:bodyPr>
          <a:lstStyle/>
          <a:p>
            <a:r>
              <a:rPr lang="en-US" dirty="0"/>
              <a:t>Action assigned to 802.24 from 802 EC leadership conference in July.</a:t>
            </a:r>
          </a:p>
          <a:p>
            <a:pPr lvl="1"/>
            <a:r>
              <a:rPr lang="en-US" dirty="0"/>
              <a:t>Discussion on role and positioning of IEEE 802 in standards, especially with respect to 3GPP and the publicity on “5G”</a:t>
            </a:r>
          </a:p>
          <a:p>
            <a:r>
              <a:rPr lang="en-US" dirty="0"/>
              <a:t>What is meant by Network Integration?</a:t>
            </a:r>
          </a:p>
          <a:p>
            <a:pPr lvl="1"/>
            <a:r>
              <a:rPr lang="en-US" dirty="0"/>
              <a:t>Does the IEEE 802 architecture provide a unique value to vertical market?</a:t>
            </a:r>
          </a:p>
          <a:p>
            <a:pPr lvl="1"/>
            <a:r>
              <a:rPr lang="en-US" dirty="0"/>
              <a:t>Is IEEE 802 more suited to deployment in the communication infrastructure of private enterprise, industry, and the individual user? (Compared to 3GPP, which is more oriented towards service providers?)</a:t>
            </a:r>
          </a:p>
          <a:p>
            <a:pPr lvl="1"/>
            <a:r>
              <a:rPr lang="en-US" dirty="0"/>
              <a:t>The IEEE 802 architecture enables networks that are like Ethernet: Well understood, mature, predictable. A “cleaner” integration of disparate technologies under the common architecture and addressing.</a:t>
            </a:r>
          </a:p>
          <a:p>
            <a:r>
              <a:rPr lang="en-US" dirty="0"/>
              <a:t>Can we develop a clearer definition and description of this distinction and the value for the user / implementer?</a:t>
            </a:r>
          </a:p>
          <a:p>
            <a:r>
              <a:rPr lang="en-US" dirty="0"/>
              <a:t>Can this be developed into a white paper?</a:t>
            </a:r>
          </a:p>
          <a:p>
            <a:endParaRPr lang="en-US" dirty="0"/>
          </a:p>
          <a:p>
            <a:r>
              <a:rPr lang="en-US" dirty="0"/>
              <a:t>Initial discussion will take place in 802.24 on Wed, PM2 (</a:t>
            </a:r>
          </a:p>
          <a:p>
            <a:endParaRPr lang="en-US" dirty="0"/>
          </a:p>
        </p:txBody>
      </p:sp>
    </p:spTree>
    <p:extLst>
      <p:ext uri="{BB962C8B-B14F-4D97-AF65-F5344CB8AC3E}">
        <p14:creationId xmlns:p14="http://schemas.microsoft.com/office/powerpoint/2010/main" val="2747485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B107E-A4FB-42CF-9C30-4E500648B54F}"/>
              </a:ext>
            </a:extLst>
          </p:cNvPr>
          <p:cNvSpPr>
            <a:spLocks noGrp="1"/>
          </p:cNvSpPr>
          <p:nvPr>
            <p:ph type="title"/>
          </p:nvPr>
        </p:nvSpPr>
        <p:spPr/>
        <p:txBody>
          <a:bodyPr/>
          <a:lstStyle/>
          <a:p>
            <a:r>
              <a:rPr lang="en-US" dirty="0"/>
              <a:t>Business #3</a:t>
            </a:r>
          </a:p>
        </p:txBody>
      </p:sp>
      <p:sp>
        <p:nvSpPr>
          <p:cNvPr id="3" name="Content Placeholder 2">
            <a:extLst>
              <a:ext uri="{FF2B5EF4-FFF2-40B4-BE49-F238E27FC236}">
                <a16:creationId xmlns:a16="http://schemas.microsoft.com/office/drawing/2014/main" id="{8CC028B5-3A83-4DB9-935E-5932FDAA2585}"/>
              </a:ext>
            </a:extLst>
          </p:cNvPr>
          <p:cNvSpPr>
            <a:spLocks noGrp="1"/>
          </p:cNvSpPr>
          <p:nvPr>
            <p:ph idx="1"/>
          </p:nvPr>
        </p:nvSpPr>
        <p:spPr>
          <a:xfrm>
            <a:off x="457200" y="1219200"/>
            <a:ext cx="8229600" cy="5257800"/>
          </a:xfrm>
        </p:spPr>
        <p:txBody>
          <a:bodyPr>
            <a:normAutofit lnSpcReduction="10000"/>
          </a:bodyPr>
          <a:lstStyle/>
          <a:p>
            <a:r>
              <a:rPr lang="en-US" dirty="0"/>
              <a:t>Result of P802.1CF sponsor ballot recirculation</a:t>
            </a:r>
          </a:p>
          <a:p>
            <a:pPr lvl="1"/>
            <a:r>
              <a:rPr lang="en-US" dirty="0"/>
              <a:t>..</a:t>
            </a:r>
          </a:p>
          <a:p>
            <a:r>
              <a:rPr lang="en-US" dirty="0"/>
              <a:t>P802.1CF related motions to EC</a:t>
            </a:r>
          </a:p>
          <a:p>
            <a:pPr lvl="1"/>
            <a:r>
              <a:rPr lang="en-US" dirty="0"/>
              <a:t>..</a:t>
            </a:r>
          </a:p>
          <a:p>
            <a:r>
              <a:rPr lang="en-US" dirty="0"/>
              <a:t>Preview of 802.1CQ presentation to 802.11 ARC and 802.15</a:t>
            </a:r>
          </a:p>
          <a:p>
            <a:pPr lvl="1"/>
            <a:r>
              <a:rPr lang="en-US" dirty="0"/>
              <a:t>..</a:t>
            </a:r>
          </a:p>
          <a:p>
            <a:r>
              <a:rPr lang="en-US" dirty="0" err="1"/>
              <a:t>Nendica</a:t>
            </a:r>
            <a:r>
              <a:rPr lang="en-US" dirty="0"/>
              <a:t> related contributions review</a:t>
            </a:r>
          </a:p>
          <a:p>
            <a:pPr lvl="1"/>
            <a:r>
              <a:rPr lang="en-US" dirty="0"/>
              <a:t>..</a:t>
            </a:r>
          </a:p>
          <a:p>
            <a:endParaRPr lang="en-US" dirty="0"/>
          </a:p>
        </p:txBody>
      </p:sp>
    </p:spTree>
    <p:extLst>
      <p:ext uri="{BB962C8B-B14F-4D97-AF65-F5344CB8AC3E}">
        <p14:creationId xmlns:p14="http://schemas.microsoft.com/office/powerpoint/2010/main" val="31774900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D7E40-2417-E642-9D8D-0DDCD35F3639}"/>
              </a:ext>
            </a:extLst>
          </p:cNvPr>
          <p:cNvSpPr>
            <a:spLocks noGrp="1"/>
          </p:cNvSpPr>
          <p:nvPr>
            <p:ph type="title"/>
          </p:nvPr>
        </p:nvSpPr>
        <p:spPr/>
        <p:txBody>
          <a:bodyPr/>
          <a:lstStyle/>
          <a:p>
            <a:r>
              <a:rPr lang="en-US" dirty="0"/>
              <a:t>Business #4</a:t>
            </a:r>
          </a:p>
        </p:txBody>
      </p:sp>
      <p:sp>
        <p:nvSpPr>
          <p:cNvPr id="3" name="Content Placeholder 2">
            <a:extLst>
              <a:ext uri="{FF2B5EF4-FFF2-40B4-BE49-F238E27FC236}">
                <a16:creationId xmlns:a16="http://schemas.microsoft.com/office/drawing/2014/main" id="{85FED408-FB2D-B444-B9F9-BA3D03A66B15}"/>
              </a:ext>
            </a:extLst>
          </p:cNvPr>
          <p:cNvSpPr>
            <a:spLocks noGrp="1"/>
          </p:cNvSpPr>
          <p:nvPr>
            <p:ph idx="1"/>
          </p:nvPr>
        </p:nvSpPr>
        <p:spPr>
          <a:xfrm>
            <a:off x="457200" y="1295400"/>
            <a:ext cx="8229600" cy="4953000"/>
          </a:xfrm>
        </p:spPr>
        <p:txBody>
          <a:bodyPr>
            <a:normAutofit/>
          </a:bodyPr>
          <a:lstStyle/>
          <a:p>
            <a:r>
              <a:rPr lang="en-US" dirty="0"/>
              <a:t>Comment resolution of P802.1CF sponsor ballot recirculation</a:t>
            </a:r>
          </a:p>
          <a:p>
            <a:pPr lvl="1"/>
            <a:r>
              <a:rPr lang="en-US" dirty="0"/>
              <a:t>..</a:t>
            </a:r>
          </a:p>
          <a:p>
            <a:r>
              <a:rPr lang="en-US" dirty="0"/>
              <a:t>Plan and motions for proceeding and project conclusion</a:t>
            </a:r>
          </a:p>
          <a:p>
            <a:pPr lvl="1"/>
            <a:r>
              <a:rPr lang="en-US" dirty="0"/>
              <a:t>..</a:t>
            </a:r>
          </a:p>
        </p:txBody>
      </p:sp>
    </p:spTree>
    <p:extLst>
      <p:ext uri="{BB962C8B-B14F-4D97-AF65-F5344CB8AC3E}">
        <p14:creationId xmlns:p14="http://schemas.microsoft.com/office/powerpoint/2010/main" val="218532479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D92EE-591F-4649-99C1-0852C294431D}"/>
              </a:ext>
            </a:extLst>
          </p:cNvPr>
          <p:cNvSpPr>
            <a:spLocks noGrp="1"/>
          </p:cNvSpPr>
          <p:nvPr>
            <p:ph type="title"/>
          </p:nvPr>
        </p:nvSpPr>
        <p:spPr>
          <a:xfrm>
            <a:off x="457200" y="274638"/>
            <a:ext cx="8229600" cy="639762"/>
          </a:xfrm>
        </p:spPr>
        <p:txBody>
          <a:bodyPr/>
          <a:lstStyle/>
          <a:p>
            <a:r>
              <a:rPr lang="en-US" dirty="0"/>
              <a:t>Business #5</a:t>
            </a:r>
          </a:p>
        </p:txBody>
      </p:sp>
      <p:sp>
        <p:nvSpPr>
          <p:cNvPr id="3" name="Content Placeholder 2">
            <a:extLst>
              <a:ext uri="{FF2B5EF4-FFF2-40B4-BE49-F238E27FC236}">
                <a16:creationId xmlns:a16="http://schemas.microsoft.com/office/drawing/2014/main" id="{CBF755BC-0C11-49D2-A333-A1423F1AF3F0}"/>
              </a:ext>
            </a:extLst>
          </p:cNvPr>
          <p:cNvSpPr>
            <a:spLocks noGrp="1"/>
          </p:cNvSpPr>
          <p:nvPr>
            <p:ph idx="1"/>
          </p:nvPr>
        </p:nvSpPr>
        <p:spPr>
          <a:xfrm>
            <a:off x="457200" y="990600"/>
            <a:ext cx="8229600" cy="5715000"/>
          </a:xfrm>
        </p:spPr>
        <p:txBody>
          <a:bodyPr>
            <a:normAutofit/>
          </a:bodyPr>
          <a:lstStyle/>
          <a:p>
            <a:r>
              <a:rPr lang="en-US" dirty="0"/>
              <a:t>P802.1CQ contributions and discussions</a:t>
            </a:r>
          </a:p>
          <a:p>
            <a:r>
              <a:rPr lang="en-US" dirty="0"/>
              <a:t>Review of 802.1CQ </a:t>
            </a:r>
            <a:r>
              <a:rPr lang="en-US" dirty="0" err="1"/>
              <a:t>ToC</a:t>
            </a:r>
            <a:endParaRPr lang="en-US" dirty="0"/>
          </a:p>
          <a:p>
            <a:pPr marL="0" indent="0">
              <a:buNone/>
            </a:pPr>
            <a:endParaRPr lang="en-US" dirty="0"/>
          </a:p>
          <a:p>
            <a:pPr lvl="1"/>
            <a:endParaRPr lang="en-US" dirty="0"/>
          </a:p>
          <a:p>
            <a:r>
              <a:rPr lang="en-US" dirty="0"/>
              <a:t>Discussions about potential future work in </a:t>
            </a:r>
            <a:r>
              <a:rPr lang="en-US" dirty="0" err="1"/>
              <a:t>OmniRAN</a:t>
            </a:r>
            <a:endParaRPr lang="en-US" dirty="0"/>
          </a:p>
          <a:p>
            <a:pPr lvl="1"/>
            <a:endParaRPr lang="en-US" dirty="0"/>
          </a:p>
        </p:txBody>
      </p:sp>
    </p:spTree>
    <p:extLst>
      <p:ext uri="{BB962C8B-B14F-4D97-AF65-F5344CB8AC3E}">
        <p14:creationId xmlns:p14="http://schemas.microsoft.com/office/powerpoint/2010/main" val="20139358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#6</a:t>
            </a:r>
          </a:p>
        </p:txBody>
      </p:sp>
      <p:sp>
        <p:nvSpPr>
          <p:cNvPr id="3" name="Content Placeholder 2"/>
          <p:cNvSpPr>
            <a:spLocks noGrp="1"/>
          </p:cNvSpPr>
          <p:nvPr>
            <p:ph idx="1"/>
          </p:nvPr>
        </p:nvSpPr>
        <p:spPr/>
        <p:txBody>
          <a:bodyPr>
            <a:normAutofit fontScale="77500" lnSpcReduction="20000"/>
          </a:bodyPr>
          <a:lstStyle/>
          <a:p>
            <a:r>
              <a:rPr lang="en-US" dirty="0"/>
              <a:t>Motions to 802.1 closing plenary</a:t>
            </a:r>
          </a:p>
          <a:p>
            <a:pPr lvl="1"/>
            <a:r>
              <a:rPr lang="en-US" dirty="0"/>
              <a:t>..</a:t>
            </a:r>
          </a:p>
          <a:p>
            <a:r>
              <a:rPr lang="en-US" dirty="0"/>
              <a:t>Conference calls until Sept 2018 F2F</a:t>
            </a:r>
          </a:p>
          <a:p>
            <a:pPr lvl="1"/>
            <a:r>
              <a:rPr lang="en-US" dirty="0"/>
              <a:t>..</a:t>
            </a:r>
          </a:p>
          <a:p>
            <a:r>
              <a:rPr lang="en-US" dirty="0"/>
              <a:t>Status report to IEEE 802 WGs</a:t>
            </a:r>
          </a:p>
          <a:p>
            <a:pPr lvl="1"/>
            <a:r>
              <a:rPr lang="en-US" dirty="0"/>
              <a:t>..</a:t>
            </a:r>
          </a:p>
          <a:p>
            <a:r>
              <a:rPr lang="en-US" dirty="0"/>
              <a:t>Next meeting</a:t>
            </a:r>
          </a:p>
          <a:p>
            <a:pPr lvl="1"/>
            <a:r>
              <a:rPr lang="en-US" dirty="0"/>
              <a:t>..</a:t>
            </a:r>
          </a:p>
          <a:p>
            <a:r>
              <a:rPr lang="en-US" dirty="0"/>
              <a:t>AOB</a:t>
            </a:r>
          </a:p>
          <a:p>
            <a:pPr lvl="1"/>
            <a:r>
              <a:rPr lang="en-US" dirty="0"/>
              <a:t>..</a:t>
            </a:r>
          </a:p>
          <a:p>
            <a:pPr lvl="1"/>
            <a:endParaRPr lang="en-US" dirty="0"/>
          </a:p>
          <a:p>
            <a:pPr marL="0" indent="0">
              <a:buNone/>
            </a:pPr>
            <a:r>
              <a:rPr lang="en-US" dirty="0"/>
              <a:t>Meeting adjourned by chair at ..</a:t>
            </a:r>
          </a:p>
          <a:p>
            <a:endParaRPr lang="en-US" dirty="0"/>
          </a:p>
        </p:txBody>
      </p:sp>
    </p:spTree>
    <p:extLst>
      <p:ext uri="{BB962C8B-B14F-4D97-AF65-F5344CB8AC3E}">
        <p14:creationId xmlns:p14="http://schemas.microsoft.com/office/powerpoint/2010/main" val="15694188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November 2018 F2F Meeting</a:t>
            </a:r>
          </a:p>
        </p:txBody>
      </p:sp>
      <p:sp>
        <p:nvSpPr>
          <p:cNvPr id="3" name="Content Placeholder 2"/>
          <p:cNvSpPr>
            <a:spLocks noGrp="1"/>
          </p:cNvSpPr>
          <p:nvPr>
            <p:ph idx="1"/>
          </p:nvPr>
        </p:nvSpPr>
        <p:spPr>
          <a:xfrm>
            <a:off x="457200" y="1600200"/>
            <a:ext cx="8229600" cy="4648200"/>
          </a:xfrm>
        </p:spPr>
        <p:txBody>
          <a:bodyPr>
            <a:normAutofit fontScale="62500" lnSpcReduction="20000"/>
          </a:bodyPr>
          <a:lstStyle/>
          <a:p>
            <a:r>
              <a:rPr lang="en-US" dirty="0"/>
              <a:t>Venue:</a:t>
            </a:r>
          </a:p>
          <a:p>
            <a:pPr lvl="1"/>
            <a:r>
              <a:rPr lang="de-DE" b="1" dirty="0"/>
              <a:t>Bangkok Marriott Marquis </a:t>
            </a:r>
            <a:r>
              <a:rPr lang="de-DE" b="1" dirty="0" err="1"/>
              <a:t>Queen’s</a:t>
            </a:r>
            <a:r>
              <a:rPr lang="de-DE" b="1" dirty="0"/>
              <a:t> Park </a:t>
            </a:r>
            <a:endParaRPr lang="de-DE" dirty="0"/>
          </a:p>
          <a:p>
            <a:pPr lvl="2"/>
            <a:r>
              <a:rPr lang="de-DE" i="1" dirty="0"/>
              <a:t>199 </a:t>
            </a:r>
            <a:r>
              <a:rPr lang="de-DE" i="1" dirty="0" err="1"/>
              <a:t>Sukhumvit</a:t>
            </a:r>
            <a:r>
              <a:rPr lang="de-DE" i="1" dirty="0"/>
              <a:t> Soi 22, </a:t>
            </a:r>
            <a:r>
              <a:rPr lang="de-DE" i="1" dirty="0" err="1"/>
              <a:t>Klong</a:t>
            </a:r>
            <a:r>
              <a:rPr lang="de-DE" i="1" dirty="0"/>
              <a:t> Ton, </a:t>
            </a:r>
            <a:r>
              <a:rPr lang="de-DE" i="1" dirty="0" err="1"/>
              <a:t>Klong</a:t>
            </a:r>
            <a:r>
              <a:rPr lang="de-DE" i="1" dirty="0"/>
              <a:t> </a:t>
            </a:r>
            <a:r>
              <a:rPr lang="de-DE" i="1" dirty="0" err="1"/>
              <a:t>Toey</a:t>
            </a:r>
            <a:br>
              <a:rPr lang="de-DE" i="1" dirty="0"/>
            </a:br>
            <a:r>
              <a:rPr lang="de-DE" i="1" dirty="0"/>
              <a:t>Bangkok, 10110 Thailand </a:t>
            </a:r>
          </a:p>
          <a:p>
            <a:pPr lvl="2"/>
            <a:r>
              <a:rPr lang="de-DE" dirty="0">
                <a:hlinkClick r:id="rId2"/>
              </a:rPr>
              <a:t>https://www.marriott.com/hotels/travel/bkkqp-bangkok-marriott-marquis-queens-park/</a:t>
            </a:r>
            <a:endParaRPr lang="de-DE" i="1" dirty="0"/>
          </a:p>
          <a:p>
            <a:pPr lvl="2"/>
            <a:r>
              <a:rPr lang="en-US" dirty="0"/>
              <a:t>Phone: </a:t>
            </a:r>
            <a:r>
              <a:rPr lang="de-DE" dirty="0"/>
              <a:t>+66 2 059 5555 </a:t>
            </a:r>
            <a:endParaRPr lang="en-US" dirty="0"/>
          </a:p>
          <a:p>
            <a:pPr marL="857250" lvl="2" indent="0">
              <a:buNone/>
            </a:pPr>
            <a:endParaRPr lang="en-US" dirty="0"/>
          </a:p>
          <a:p>
            <a:r>
              <a:rPr lang="en-US" dirty="0" err="1"/>
              <a:t>OmniRAN</a:t>
            </a:r>
            <a:r>
              <a:rPr lang="en-US" dirty="0"/>
              <a:t> TG sessions:</a:t>
            </a:r>
          </a:p>
          <a:p>
            <a:pPr lvl="1"/>
            <a:r>
              <a:rPr lang="en-US" dirty="0"/>
              <a:t>Mon, 	Nov 12</a:t>
            </a:r>
            <a:r>
              <a:rPr lang="en-US" baseline="30000" dirty="0"/>
              <a:t>th</a:t>
            </a:r>
            <a:r>
              <a:rPr lang="en-US" dirty="0"/>
              <a:t> ,	13:30-18:00</a:t>
            </a:r>
          </a:p>
          <a:p>
            <a:pPr lvl="2"/>
            <a:r>
              <a:rPr lang="en-US" dirty="0"/>
              <a:t>Meeting room: Apartment 4 (9th Floor)</a:t>
            </a:r>
          </a:p>
          <a:p>
            <a:pPr lvl="1"/>
            <a:r>
              <a:rPr lang="en-US" dirty="0"/>
              <a:t>Tue, 	Nov 13</a:t>
            </a:r>
            <a:r>
              <a:rPr lang="en-US" baseline="30000" dirty="0"/>
              <a:t>th</a:t>
            </a:r>
            <a:r>
              <a:rPr lang="en-US" dirty="0"/>
              <a:t> , 	13:30-15:30</a:t>
            </a:r>
          </a:p>
          <a:p>
            <a:pPr lvl="2"/>
            <a:r>
              <a:rPr lang="en-US" dirty="0"/>
              <a:t>Meeting room: Apartment 4 (9th Floor)</a:t>
            </a:r>
          </a:p>
          <a:p>
            <a:pPr lvl="1"/>
            <a:r>
              <a:rPr lang="en-US" dirty="0"/>
              <a:t>Wed,	Nov 14</a:t>
            </a:r>
            <a:r>
              <a:rPr lang="en-US" baseline="30000" dirty="0"/>
              <a:t>th</a:t>
            </a:r>
            <a:r>
              <a:rPr lang="en-US" dirty="0"/>
              <a:t> ,	13:30-15:30</a:t>
            </a:r>
          </a:p>
          <a:p>
            <a:pPr lvl="2"/>
            <a:r>
              <a:rPr lang="en-US" dirty="0"/>
              <a:t>Meeting room: Apartment 4 (9th Floor)</a:t>
            </a:r>
          </a:p>
          <a:p>
            <a:pPr lvl="1"/>
            <a:r>
              <a:rPr lang="en-US" dirty="0"/>
              <a:t>Thu,	Nov 15</a:t>
            </a:r>
            <a:r>
              <a:rPr lang="en-US" baseline="30000" dirty="0"/>
              <a:t>th</a:t>
            </a:r>
            <a:r>
              <a:rPr lang="en-US" dirty="0"/>
              <a:t> ,	10:30-12:30</a:t>
            </a:r>
          </a:p>
          <a:p>
            <a:pPr lvl="2"/>
            <a:r>
              <a:rPr lang="en-US" dirty="0"/>
              <a:t>Meeting room: Apartment 4 (9th Floor)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a:t>Nov 2018 Agenda Graphics</a:t>
            </a:r>
          </a:p>
        </p:txBody>
      </p:sp>
      <p:graphicFrame>
        <p:nvGraphicFramePr>
          <p:cNvPr id="3" name="Table 2"/>
          <p:cNvGraphicFramePr>
            <a:graphicFrameLocks noGrp="1"/>
          </p:cNvGraphicFramePr>
          <p:nvPr>
            <p:extLst>
              <p:ext uri="{D42A27DB-BD31-4B8C-83A1-F6EECF244321}">
                <p14:modId xmlns:p14="http://schemas.microsoft.com/office/powerpoint/2010/main" val="2135521750"/>
              </p:ext>
            </p:extLst>
          </p:nvPr>
        </p:nvGraphicFramePr>
        <p:xfrm>
          <a:off x="381000" y="1014102"/>
          <a:ext cx="8305800" cy="5332578"/>
        </p:xfrm>
        <a:graphic>
          <a:graphicData uri="http://schemas.openxmlformats.org/drawingml/2006/table">
            <a:tbl>
              <a:tblPr firstRow="1" bandRow="1">
                <a:tableStyleId>{5C22544A-7EE6-4342-B048-85BDC9FD1C3A}</a:tableStyleId>
              </a:tblPr>
              <a:tblGrid>
                <a:gridCol w="650645">
                  <a:extLst>
                    <a:ext uri="{9D8B030D-6E8A-4147-A177-3AD203B41FA5}">
                      <a16:colId xmlns:a16="http://schemas.microsoft.com/office/drawing/2014/main" val="20000"/>
                    </a:ext>
                  </a:extLst>
                </a:gridCol>
                <a:gridCol w="1531031">
                  <a:extLst>
                    <a:ext uri="{9D8B030D-6E8A-4147-A177-3AD203B41FA5}">
                      <a16:colId xmlns:a16="http://schemas.microsoft.com/office/drawing/2014/main" val="20001"/>
                    </a:ext>
                  </a:extLst>
                </a:gridCol>
                <a:gridCol w="1531031">
                  <a:extLst>
                    <a:ext uri="{9D8B030D-6E8A-4147-A177-3AD203B41FA5}">
                      <a16:colId xmlns:a16="http://schemas.microsoft.com/office/drawing/2014/main" val="20002"/>
                    </a:ext>
                  </a:extLst>
                </a:gridCol>
                <a:gridCol w="1531031">
                  <a:extLst>
                    <a:ext uri="{9D8B030D-6E8A-4147-A177-3AD203B41FA5}">
                      <a16:colId xmlns:a16="http://schemas.microsoft.com/office/drawing/2014/main" val="20003"/>
                    </a:ext>
                  </a:extLst>
                </a:gridCol>
                <a:gridCol w="1531031">
                  <a:extLst>
                    <a:ext uri="{9D8B030D-6E8A-4147-A177-3AD203B41FA5}">
                      <a16:colId xmlns:a16="http://schemas.microsoft.com/office/drawing/2014/main" val="20004"/>
                    </a:ext>
                  </a:extLst>
                </a:gridCol>
                <a:gridCol w="1531031">
                  <a:extLst>
                    <a:ext uri="{9D8B030D-6E8A-4147-A177-3AD203B41FA5}">
                      <a16:colId xmlns:a16="http://schemas.microsoft.com/office/drawing/2014/main" val="20005"/>
                    </a:ext>
                  </a:extLst>
                </a:gridCol>
              </a:tblGrid>
              <a:tr h="262265">
                <a:tc>
                  <a:txBody>
                    <a:bodyPr/>
                    <a:lstStyle/>
                    <a:p>
                      <a:pPr algn="ctr"/>
                      <a:endParaRPr lang="en-US" sz="1800" dirty="0">
                        <a:solidFill>
                          <a:schemeClr val="tx2"/>
                        </a:solidFill>
                      </a:endParaRP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Mon 11/12</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Tue 11/13</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Wed 11/14</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Thu</a:t>
                      </a:r>
                      <a:r>
                        <a:rPr lang="en-US" sz="1800" baseline="0" dirty="0">
                          <a:solidFill>
                            <a:schemeClr val="tx2"/>
                          </a:solidFill>
                        </a:rPr>
                        <a:t> 11</a:t>
                      </a:r>
                      <a:r>
                        <a:rPr lang="en-US" sz="1800" dirty="0">
                          <a:solidFill>
                            <a:schemeClr val="tx2"/>
                          </a:solidFill>
                        </a:rPr>
                        <a:t>/15</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r>
                        <a:rPr lang="en-US" sz="1800" dirty="0">
                          <a:solidFill>
                            <a:schemeClr val="tx2"/>
                          </a:solidFill>
                        </a:rPr>
                        <a:t>Fri 11/16</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0"/>
                  </a:ext>
                </a:extLst>
              </a:tr>
              <a:tr h="914400">
                <a:tc>
                  <a:txBody>
                    <a:bodyPr/>
                    <a:lstStyle/>
                    <a:p>
                      <a:pPr algn="r"/>
                      <a:r>
                        <a:rPr lang="en-US" sz="1500" dirty="0"/>
                        <a:t>08:00</a:t>
                      </a:r>
                    </a:p>
                    <a:p>
                      <a:pPr algn="r"/>
                      <a:endParaRPr lang="en-US" sz="1500" dirty="0"/>
                    </a:p>
                    <a:p>
                      <a:pPr algn="r"/>
                      <a:endParaRPr lang="en-US" sz="1500" dirty="0"/>
                    </a:p>
                    <a:p>
                      <a:pPr algn="r"/>
                      <a:r>
                        <a:rPr lang="en-US" sz="1500" dirty="0"/>
                        <a:t>10:00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de-DE" sz="1200" dirty="0"/>
                        <a:t>802</a:t>
                      </a:r>
                      <a:r>
                        <a:rPr lang="de-DE" sz="1200" baseline="0" dirty="0"/>
                        <a:t> EC </a:t>
                      </a:r>
                      <a:r>
                        <a:rPr lang="de-DE" sz="1200" baseline="0" dirty="0" err="1"/>
                        <a:t>Opening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r>
                        <a:rPr lang="en-US" sz="1200" dirty="0"/>
                        <a:t>802.1 Maintenance</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5725" indent="-85725">
                        <a:buFont typeface="Arial" panose="020B0604020202020204"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r>
                        <a:rPr lang="de-DE" sz="1200" dirty="0"/>
                        <a:t>802.11 </a:t>
                      </a:r>
                      <a:r>
                        <a:rPr lang="de-DE" sz="1200" dirty="0" err="1"/>
                        <a:t>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22713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8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800" dirty="0"/>
                    </a:p>
                  </a:txBody>
                  <a:tcPr marL="36000" marR="36000" marT="36000" marB="36000">
                    <a:solidFill>
                      <a:schemeClr val="bg1">
                        <a:lumMod val="75000"/>
                      </a:schemeClr>
                    </a:solidFill>
                  </a:tcPr>
                </a:tc>
                <a:extLst>
                  <a:ext uri="{0D108BD9-81ED-4DB2-BD59-A6C34878D82A}">
                    <a16:rowId xmlns:a16="http://schemas.microsoft.com/office/drawing/2014/main" val="10002"/>
                  </a:ext>
                </a:extLst>
              </a:tr>
              <a:tr h="921378">
                <a:tc>
                  <a:txBody>
                    <a:bodyPr/>
                    <a:lstStyle/>
                    <a:p>
                      <a:pPr algn="r"/>
                      <a:r>
                        <a:rPr lang="en-US" sz="1500" dirty="0"/>
                        <a:t>10:30</a:t>
                      </a:r>
                      <a:br>
                        <a:rPr lang="en-US" sz="1500" dirty="0"/>
                      </a:br>
                      <a:endParaRPr lang="en-US" sz="1500" dirty="0"/>
                    </a:p>
                    <a:p>
                      <a:pPr algn="r"/>
                      <a:endParaRPr lang="en-US" sz="1500" dirty="0"/>
                    </a:p>
                    <a:p>
                      <a:pPr algn="r"/>
                      <a:r>
                        <a:rPr lang="en-US" sz="1500" dirty="0"/>
                        <a:t>12:30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400" dirty="0"/>
                        <a:t>802.1</a:t>
                      </a:r>
                      <a:br>
                        <a:rPr lang="en-US" sz="1400" dirty="0"/>
                      </a:br>
                      <a:r>
                        <a:rPr lang="en-US" sz="1400" dirty="0"/>
                        <a:t>Opening Plenary</a:t>
                      </a:r>
                    </a:p>
                    <a:p>
                      <a:pPr marL="0" indent="0">
                        <a:buFont typeface="Arial" panose="020B0604020202020204" pitchFamily="34" charset="0"/>
                        <a:buNone/>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60000"/>
                        <a:lumOff val="40000"/>
                      </a:schemeClr>
                    </a:solidFill>
                  </a:tcPr>
                </a:tc>
                <a:tc>
                  <a:txBody>
                    <a:bodyPr/>
                    <a:lstStyle/>
                    <a:p>
                      <a:pPr marL="82550" indent="-82550">
                        <a:buFont typeface="Arial" pitchFamily="34" charset="0"/>
                        <a:buNone/>
                      </a:pPr>
                      <a:endParaRPr lang="en-US" sz="11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802.11/802.15 </a:t>
                      </a:r>
                      <a:br>
                        <a:rPr lang="en-US" sz="1200" dirty="0"/>
                      </a:br>
                      <a:r>
                        <a:rPr lang="en-US" sz="1200" dirty="0"/>
                        <a:t>Mid-week Plenaries</a:t>
                      </a:r>
                    </a:p>
                    <a:p>
                      <a:endParaRPr lang="en-US" sz="1000" dirty="0"/>
                    </a:p>
                    <a:p>
                      <a:endParaRPr lang="en-US" sz="1000" dirty="0"/>
                    </a:p>
                    <a:p>
                      <a:r>
                        <a:rPr lang="en-US" sz="1000" i="1" dirty="0"/>
                        <a:t>(802.1CQ@802.15 WNG)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85725" indent="-85725">
                        <a:buFont typeface="Arial" pitchFamily="34" charset="0"/>
                        <a:buNone/>
                      </a:pPr>
                      <a:r>
                        <a:rPr lang="en-US" sz="1200" dirty="0"/>
                        <a:t>OmniRAN</a:t>
                      </a:r>
                      <a:r>
                        <a:rPr lang="en-US" sz="1200" baseline="0" dirty="0"/>
                        <a:t> closing</a:t>
                      </a: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pPr marL="85725" indent="-85725">
                        <a:buFont typeface="Arial" pitchFamily="34" charset="0"/>
                        <a:buChar char="•"/>
                      </a:pPr>
                      <a:endParaRPr lang="en-US" sz="1200" dirty="0"/>
                    </a:p>
                  </a:txBody>
                  <a:tcPr marL="36000" marR="36000" marT="36000" marB="36000">
                    <a:solidFill>
                      <a:schemeClr val="bg1">
                        <a:lumMod val="75000"/>
                      </a:schemeClr>
                    </a:solidFill>
                  </a:tcPr>
                </a:tc>
                <a:extLst>
                  <a:ext uri="{0D108BD9-81ED-4DB2-BD59-A6C34878D82A}">
                    <a16:rowId xmlns:a16="http://schemas.microsoft.com/office/drawing/2014/main" val="10003"/>
                  </a:ext>
                </a:extLst>
              </a:tr>
              <a:tr h="0">
                <a:tc rowSpan="2">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3">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9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004"/>
                  </a:ext>
                </a:extLst>
              </a:tr>
              <a:tr h="202320">
                <a:tc vMerge="1">
                  <a:txBody>
                    <a:bodyPr/>
                    <a:lstStyle/>
                    <a:p>
                      <a:endParaRPr lang="en-US"/>
                    </a:p>
                  </a:txBody>
                  <a:tcPr/>
                </a:tc>
                <a:tc vMerge="1">
                  <a:txBody>
                    <a:bodyPr/>
                    <a:lstStyle/>
                    <a:p>
                      <a:endParaRPr lang="en-US" dirty="0"/>
                    </a:p>
                  </a:txBody>
                  <a:tcPr marL="36000" marR="36000" marT="36000" marB="36000">
                    <a:solidFill>
                      <a:schemeClr val="bg1"/>
                    </a:solidFill>
                  </a:tcPr>
                </a:tc>
                <a:tc vMerge="1">
                  <a:txBody>
                    <a:bodyPr/>
                    <a:lstStyle/>
                    <a:p>
                      <a:endParaRPr lang="en-US"/>
                    </a:p>
                  </a:txBody>
                  <a:tcPr/>
                </a:tc>
                <a:tc vMerge="1">
                  <a:txBody>
                    <a:bodyPr/>
                    <a:lstStyle/>
                    <a:p>
                      <a:endParaRPr lang="en-US"/>
                    </a:p>
                  </a:txBody>
                  <a:tcPr/>
                </a:tc>
                <a:tc vMerge="1">
                  <a:txBody>
                    <a:bodyPr/>
                    <a:lstStyle/>
                    <a:p>
                      <a:endParaRPr lang="en-US"/>
                    </a:p>
                  </a:txBody>
                  <a:tcPr/>
                </a:tc>
                <a:tc rowSpan="5">
                  <a:txBody>
                    <a:bodyPr/>
                    <a:lstStyle/>
                    <a:p>
                      <a:r>
                        <a:rPr lang="en-US" sz="1200" dirty="0"/>
                        <a:t>802 EC Closing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10005"/>
                  </a:ext>
                </a:extLst>
              </a:tr>
              <a:tr h="0">
                <a:tc rowSpan="2">
                  <a:txBody>
                    <a:bodyPr/>
                    <a:lstStyle/>
                    <a:p>
                      <a:pPr algn="r"/>
                      <a:r>
                        <a:rPr lang="en-US" sz="1500" dirty="0"/>
                        <a:t>13:30</a:t>
                      </a:r>
                    </a:p>
                    <a:p>
                      <a:pPr algn="r"/>
                      <a:br>
                        <a:rPr lang="en-US" sz="900" dirty="0"/>
                      </a:br>
                      <a:endParaRPr lang="en-US" sz="700" dirty="0"/>
                    </a:p>
                    <a:p>
                      <a:pPr algn="r"/>
                      <a:endParaRPr lang="en-US" sz="1200" dirty="0"/>
                    </a:p>
                    <a:p>
                      <a:pPr algn="r"/>
                      <a:r>
                        <a:rPr lang="en-US" sz="1500" dirty="0"/>
                        <a:t>15:30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vMerge="1">
                  <a:txBody>
                    <a:bodyPr/>
                    <a:lstStyle/>
                    <a:p>
                      <a:endParaRPr lang="en-US"/>
                    </a:p>
                  </a:txBody>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2">
                  <a:txBody>
                    <a:bodyPr/>
                    <a:lstStyle/>
                    <a:p>
                      <a:endParaRPr lang="en-US" sz="1200" dirty="0"/>
                    </a:p>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rowSpan="4">
                  <a:txBody>
                    <a:bodyPr/>
                    <a:lstStyle/>
                    <a:p>
                      <a:r>
                        <a:rPr lang="en-US" sz="1400" dirty="0"/>
                        <a:t>802.1</a:t>
                      </a:r>
                      <a:br>
                        <a:rPr lang="en-US" sz="1400" dirty="0"/>
                      </a:br>
                      <a:r>
                        <a:rPr lang="en-US" sz="1400" dirty="0"/>
                        <a:t>Closing Plenary</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40000"/>
                        <a:lumOff val="60000"/>
                      </a:schemeClr>
                    </a:solidFill>
                  </a:tcPr>
                </a:tc>
                <a:tc vMerge="1">
                  <a:txBody>
                    <a:bodyPr/>
                    <a:lstStyle/>
                    <a:p>
                      <a:endParaRPr lang="en-US"/>
                    </a:p>
                  </a:txBody>
                  <a:tcPr/>
                </a:tc>
                <a:extLst>
                  <a:ext uri="{0D108BD9-81ED-4DB2-BD59-A6C34878D82A}">
                    <a16:rowId xmlns:a16="http://schemas.microsoft.com/office/drawing/2014/main" val="10006"/>
                  </a:ext>
                </a:extLst>
              </a:tr>
              <a:tr h="457200">
                <a:tc vMerge="1">
                  <a:txBody>
                    <a:bodyPr/>
                    <a:lstStyle/>
                    <a:p>
                      <a:endParaRPr lang="en-US"/>
                    </a:p>
                  </a:txBody>
                  <a:tcPr/>
                </a:tc>
                <a:tc>
                  <a:txBody>
                    <a:bodyPr/>
                    <a:lstStyle/>
                    <a:p>
                      <a:r>
                        <a:rPr lang="en-US" sz="1200" dirty="0"/>
                        <a:t>OmniRAN opening</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7"/>
                  </a:ext>
                </a:extLst>
              </a:tr>
              <a:tr h="214693">
                <a:tc>
                  <a:txBody>
                    <a:bodyPr/>
                    <a:lstStyle/>
                    <a:p>
                      <a:pPr algn="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4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en-US" sz="400" dirty="0"/>
                    </a:p>
                  </a:txBody>
                  <a:tcPr marL="36000" marR="36000" marT="36000" marB="36000">
                    <a:solidFill>
                      <a:schemeClr val="bg1"/>
                    </a:solidFill>
                  </a:tcPr>
                </a:tc>
                <a:tc vMerge="1">
                  <a:txBody>
                    <a:bodyPr/>
                    <a:lstStyle/>
                    <a:p>
                      <a:endParaRPr lang="en-US" sz="400" dirty="0"/>
                    </a:p>
                  </a:txBody>
                  <a:tcPr marL="36000" marR="36000" marT="36000" marB="36000">
                    <a:solidFill>
                      <a:schemeClr val="bg2">
                        <a:lumMod val="75000"/>
                      </a:schemeClr>
                    </a:solidFill>
                  </a:tcPr>
                </a:tc>
                <a:extLst>
                  <a:ext uri="{0D108BD9-81ED-4DB2-BD59-A6C34878D82A}">
                    <a16:rowId xmlns:a16="http://schemas.microsoft.com/office/drawing/2014/main" val="10008"/>
                  </a:ext>
                </a:extLst>
              </a:tr>
              <a:tr h="874908">
                <a:tc>
                  <a:txBody>
                    <a:bodyPr/>
                    <a:lstStyle/>
                    <a:p>
                      <a:pPr algn="r"/>
                      <a:r>
                        <a:rPr lang="en-US" sz="1500" dirty="0"/>
                        <a:t>16:00</a:t>
                      </a:r>
                    </a:p>
                    <a:p>
                      <a:pPr algn="r"/>
                      <a:endParaRPr lang="en-US" sz="1500" dirty="0"/>
                    </a:p>
                    <a:p>
                      <a:pPr algn="r"/>
                      <a:endParaRPr lang="en-US" sz="1500" dirty="0"/>
                    </a:p>
                    <a:p>
                      <a:pPr algn="r"/>
                      <a:r>
                        <a:rPr lang="en-US" sz="1500" dirty="0"/>
                        <a:t>18:00</a:t>
                      </a:r>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tx2">
                        <a:lumMod val="60000"/>
                        <a:lumOff val="40000"/>
                      </a:schemeClr>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802.11 ARC</a:t>
                      </a:r>
                      <a:endParaRPr lang="en-US" sz="100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i="0" dirty="0"/>
                    </a:p>
                    <a:p>
                      <a:pPr marL="0" marR="0" indent="0" algn="l" defTabSz="457200" rtl="0" eaLnBrk="1" fontAlgn="auto" latinLnBrk="0" hangingPunct="1">
                        <a:lnSpc>
                          <a:spcPct val="100000"/>
                        </a:lnSpc>
                        <a:spcBef>
                          <a:spcPts val="0"/>
                        </a:spcBef>
                        <a:spcAft>
                          <a:spcPts val="0"/>
                        </a:spcAft>
                        <a:buClrTx/>
                        <a:buSzTx/>
                        <a:buFontTx/>
                        <a:buNone/>
                        <a:tabLst/>
                        <a:defRPr/>
                      </a:pPr>
                      <a:r>
                        <a:rPr lang="en-US" sz="1000" i="1" dirty="0"/>
                        <a:t>(802.1CQ introduction and discussions)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dirty="0"/>
                        <a:t>802.24</a:t>
                      </a:r>
                      <a:endParaRPr lang="en-US" sz="1000" dirty="0"/>
                    </a:p>
                    <a:p>
                      <a:pPr marL="0" marR="0" lvl="0" indent="0" algn="l" defTabSz="457200" rtl="0" eaLnBrk="1" fontAlgn="auto" latinLnBrk="0" hangingPunct="1">
                        <a:lnSpc>
                          <a:spcPct val="100000"/>
                        </a:lnSpc>
                        <a:spcBef>
                          <a:spcPts val="0"/>
                        </a:spcBef>
                        <a:spcAft>
                          <a:spcPts val="0"/>
                        </a:spcAft>
                        <a:buClrTx/>
                        <a:buSzTx/>
                        <a:buFontTx/>
                        <a:buNone/>
                        <a:tabLst/>
                        <a:defRPr/>
                      </a:pPr>
                      <a:endParaRPr lang="en-US" sz="1000" dirty="0"/>
                    </a:p>
                    <a:p>
                      <a:pPr marL="0" marR="0" lvl="0" indent="0" algn="l" defTabSz="457200" rtl="0" eaLnBrk="1" fontAlgn="auto" latinLnBrk="0" hangingPunct="1">
                        <a:lnSpc>
                          <a:spcPct val="100000"/>
                        </a:lnSpc>
                        <a:spcBef>
                          <a:spcPts val="0"/>
                        </a:spcBef>
                        <a:spcAft>
                          <a:spcPts val="0"/>
                        </a:spcAft>
                        <a:buClrTx/>
                        <a:buSzTx/>
                        <a:buFontTx/>
                        <a:buNone/>
                        <a:tabLst/>
                        <a:defRPr/>
                      </a:pPr>
                      <a:r>
                        <a:rPr lang="en-US" sz="1000" dirty="0"/>
                        <a:t>(OmniRAN view on ‘Network integration’ action item)</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tx2">
                        <a:lumMod val="40000"/>
                        <a:lumOff val="60000"/>
                      </a:schemeClr>
                    </a:solidFill>
                  </a:tcPr>
                </a:tc>
                <a:tc vMerge="1">
                  <a:txBody>
                    <a:bodyPr/>
                    <a:lstStyle/>
                    <a:p>
                      <a:pPr marL="85725" indent="-85725">
                        <a:buFont typeface="Arial" panose="020B0604020202020204" pitchFamily="34" charset="0"/>
                        <a:buNone/>
                      </a:pPr>
                      <a:endParaRPr lang="en-US" sz="1400" dirty="0"/>
                    </a:p>
                  </a:txBody>
                  <a:tcPr marL="36000" marR="36000" marT="36000" marB="36000">
                    <a:solidFill>
                      <a:schemeClr val="bg2">
                        <a:lumMod val="75000"/>
                      </a:schemeClr>
                    </a:solidFill>
                  </a:tcPr>
                </a:tc>
                <a:extLst>
                  <a:ext uri="{0D108BD9-81ED-4DB2-BD59-A6C34878D82A}">
                    <a16:rowId xmlns:a16="http://schemas.microsoft.com/office/drawing/2014/main" val="10009"/>
                  </a:ext>
                </a:extLst>
              </a:tr>
              <a:tr h="204273">
                <a:tc rowSpan="2">
                  <a:txBody>
                    <a:bodyPr/>
                    <a:lstStyle/>
                    <a:p>
                      <a:pPr algn="ctr"/>
                      <a:endParaRPr lang="en-US" sz="1500" dirty="0"/>
                    </a:p>
                  </a:txBody>
                  <a:tcPr marL="0" marR="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Tutorials</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r>
                        <a:rPr lang="en-US" sz="1200" dirty="0"/>
                        <a:t>Joint 802.1/802.15</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0"/>
                  </a:ext>
                </a:extLst>
              </a:tr>
              <a:tr h="204273">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1200" dirty="0"/>
                        <a:t>ICA NEND</a:t>
                      </a:r>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vMerge="1">
                  <a:txBody>
                    <a:bodyPr/>
                    <a:lstStyle/>
                    <a:p>
                      <a:endParaRPr lang="en-US"/>
                    </a:p>
                  </a:txBody>
                  <a:tcPr/>
                </a:tc>
                <a:tc vMerge="1">
                  <a:txBody>
                    <a:bodyPr/>
                    <a:lstStyle/>
                    <a:p>
                      <a:endParaRPr lang="en-US"/>
                    </a:p>
                  </a:txBody>
                  <a:tcPr/>
                </a:tc>
                <a:tc>
                  <a:txBody>
                    <a:bodyPr/>
                    <a:lstStyle/>
                    <a:p>
                      <a:endParaRPr lang="en-US" sz="1200" dirty="0"/>
                    </a:p>
                  </a:txBody>
                  <a:tcPr marL="36000" marR="36000" marT="36000" marB="3600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94183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proposal for November 2018 F2F</a:t>
            </a:r>
          </a:p>
        </p:txBody>
      </p:sp>
      <p:sp>
        <p:nvSpPr>
          <p:cNvPr id="3" name="Content Placeholder 2"/>
          <p:cNvSpPr>
            <a:spLocks noGrp="1"/>
          </p:cNvSpPr>
          <p:nvPr>
            <p:ph idx="1"/>
          </p:nvPr>
        </p:nvSpPr>
        <p:spPr/>
        <p:txBody>
          <a:bodyPr>
            <a:normAutofit fontScale="62500" lnSpcReduction="20000"/>
          </a:bodyPr>
          <a:lstStyle/>
          <a:p>
            <a:r>
              <a:rPr lang="en-US" dirty="0"/>
              <a:t>Review of minutes</a:t>
            </a:r>
          </a:p>
          <a:p>
            <a:r>
              <a:rPr lang="en-US" dirty="0"/>
              <a:t>Reports</a:t>
            </a:r>
          </a:p>
          <a:p>
            <a:r>
              <a:rPr lang="en-US" dirty="0"/>
              <a:t>Result of P802.1CF sponsor ballot recirculation</a:t>
            </a:r>
          </a:p>
          <a:p>
            <a:r>
              <a:rPr lang="en-US" dirty="0"/>
              <a:t>Comment resolution of P802.1CF sponsor ballot recirculation</a:t>
            </a:r>
          </a:p>
          <a:p>
            <a:r>
              <a:rPr lang="en-US" dirty="0"/>
              <a:t>Plan and motions for progressing and project conclusion of 802.1CF</a:t>
            </a:r>
          </a:p>
          <a:p>
            <a:r>
              <a:rPr lang="en-US" dirty="0"/>
              <a:t>P802.1CQ contributions and discussions</a:t>
            </a:r>
          </a:p>
          <a:p>
            <a:r>
              <a:rPr lang="en-US" dirty="0"/>
              <a:t>Preview of 802.1CQ presentation to 802.11 ARC and 802.15</a:t>
            </a:r>
          </a:p>
          <a:p>
            <a:r>
              <a:rPr lang="en-US" dirty="0"/>
              <a:t>Review of 802.1CQ </a:t>
            </a:r>
            <a:r>
              <a:rPr lang="en-US" dirty="0" err="1"/>
              <a:t>ToC</a:t>
            </a:r>
            <a:endParaRPr lang="en-US" dirty="0"/>
          </a:p>
          <a:p>
            <a:r>
              <a:rPr lang="en-US" dirty="0" err="1"/>
              <a:t>Nendica</a:t>
            </a:r>
            <a:r>
              <a:rPr lang="en-US" dirty="0"/>
              <a:t> related contributions review</a:t>
            </a:r>
          </a:p>
          <a:p>
            <a:r>
              <a:rPr lang="en-US" dirty="0"/>
              <a:t>Potential new project for OmniRAN TG</a:t>
            </a:r>
          </a:p>
          <a:p>
            <a:r>
              <a:rPr lang="en-US" dirty="0"/>
              <a:t>Conference calls until March 2019 F2F</a:t>
            </a:r>
          </a:p>
          <a:p>
            <a:r>
              <a:rPr lang="en-US" dirty="0"/>
              <a:t>Status report to IEEE 802 WGs</a:t>
            </a:r>
          </a:p>
          <a:p>
            <a:r>
              <a:rPr lang="en-US" dirty="0"/>
              <a:t>Next meeting</a:t>
            </a:r>
          </a:p>
          <a:p>
            <a:r>
              <a:rPr lang="en-US" dirty="0"/>
              <a:t>AOB</a:t>
            </a:r>
          </a:p>
        </p:txBody>
      </p:sp>
    </p:spTree>
    <p:extLst>
      <p:ext uri="{BB962C8B-B14F-4D97-AF65-F5344CB8AC3E}">
        <p14:creationId xmlns:p14="http://schemas.microsoft.com/office/powerpoint/2010/main" val="37991323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a:extLst>
              <a:ext uri="{FF2B5EF4-FFF2-40B4-BE49-F238E27FC236}">
                <a16:creationId xmlns:a16="http://schemas.microsoft.com/office/drawing/2014/main" id="{DAF5E0A3-B9F2-4FB8-8ABA-EE6756489EB9}"/>
              </a:ext>
            </a:extLst>
          </p:cNvPr>
          <p:cNvSpPr>
            <a:spLocks noGrp="1" noChangeArrowheads="1"/>
          </p:cNvSpPr>
          <p:nvPr>
            <p:ph type="title"/>
          </p:nvPr>
        </p:nvSpPr>
        <p:spPr>
          <a:xfrm>
            <a:off x="457200" y="274638"/>
            <a:ext cx="8229600" cy="1020762"/>
          </a:xfrm>
        </p:spPr>
        <p:txBody>
          <a:bodyPr/>
          <a:lstStyle/>
          <a:p>
            <a:r>
              <a:rPr lang="en-US" altLang="en-US" dirty="0"/>
              <a:t>Participants have a duty to inform the IEEE</a:t>
            </a:r>
          </a:p>
        </p:txBody>
      </p:sp>
      <p:sp>
        <p:nvSpPr>
          <p:cNvPr id="8195" name="Rectangle 1027">
            <a:extLst>
              <a:ext uri="{FF2B5EF4-FFF2-40B4-BE49-F238E27FC236}">
                <a16:creationId xmlns:a16="http://schemas.microsoft.com/office/drawing/2014/main" id="{06CF6CF7-F007-4D9F-BE05-81325638A21A}"/>
              </a:ext>
            </a:extLst>
          </p:cNvPr>
          <p:cNvSpPr>
            <a:spLocks noGrp="1" noChangeArrowheads="1"/>
          </p:cNvSpPr>
          <p:nvPr>
            <p:ph type="body" idx="1"/>
          </p:nvPr>
        </p:nvSpPr>
        <p:spPr>
          <a:xfrm>
            <a:off x="457200" y="1371600"/>
            <a:ext cx="8229600" cy="5105400"/>
          </a:xfrm>
        </p:spPr>
        <p:txBody>
          <a:bodyPr>
            <a:normAutofit fontScale="85000" lnSpcReduction="20000"/>
          </a:bodyPr>
          <a:lstStyle/>
          <a:p>
            <a:r>
              <a:rPr lang="en-US" altLang="en-US" dirty="0"/>
              <a:t>Participants </a:t>
            </a:r>
            <a:r>
              <a:rPr lang="en-US" altLang="en-US" u="sng" dirty="0"/>
              <a:t>shall</a:t>
            </a:r>
            <a:r>
              <a:rPr lang="en-US" altLang="en-US" dirty="0"/>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br>
              <a:rPr lang="en-US" altLang="en-US" dirty="0"/>
            </a:br>
            <a:endParaRPr lang="en-US" altLang="en-US" dirty="0"/>
          </a:p>
          <a:p>
            <a:r>
              <a:rPr lang="en-US" altLang="en-US" dirty="0"/>
              <a:t>Participants </a:t>
            </a:r>
            <a:r>
              <a:rPr lang="en-US" altLang="en-US" u="sng" dirty="0"/>
              <a:t>should</a:t>
            </a:r>
            <a:r>
              <a:rPr lang="en-US" altLang="en-US" dirty="0"/>
              <a:t> inform the IEEE (or cause the IEEE to be informed) of the identity of any other holders of potential Essential Patent Claims</a:t>
            </a:r>
            <a:br>
              <a:rPr lang="en-US" altLang="en-US" dirty="0"/>
            </a:br>
            <a:endParaRPr lang="en-US" altLang="en-US" dirty="0"/>
          </a:p>
          <a:p>
            <a:pPr marL="0" indent="0">
              <a:buNone/>
            </a:pPr>
            <a:r>
              <a:rPr lang="en-US" altLang="en-US" sz="4100" dirty="0"/>
              <a:t>Early identification of holders of potential Essential Patent Claims is encouraged</a:t>
            </a:r>
          </a:p>
        </p:txBody>
      </p:sp>
    </p:spTree>
    <p:extLst>
      <p:ext uri="{BB962C8B-B14F-4D97-AF65-F5344CB8AC3E}">
        <p14:creationId xmlns:p14="http://schemas.microsoft.com/office/powerpoint/2010/main" val="32576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44C5192A-985F-4E00-84BA-FF537BA61556}"/>
              </a:ext>
            </a:extLst>
          </p:cNvPr>
          <p:cNvSpPr>
            <a:spLocks noGrp="1" noChangeArrowheads="1"/>
          </p:cNvSpPr>
          <p:nvPr>
            <p:ph type="title"/>
          </p:nvPr>
        </p:nvSpPr>
        <p:spPr>
          <a:xfrm>
            <a:off x="457200" y="274638"/>
            <a:ext cx="8229600" cy="715962"/>
          </a:xfrm>
        </p:spPr>
        <p:txBody>
          <a:bodyPr/>
          <a:lstStyle/>
          <a:p>
            <a:r>
              <a:rPr lang="en-US" altLang="en-US" dirty="0"/>
              <a:t>Ways to inform IEEE</a:t>
            </a:r>
          </a:p>
        </p:txBody>
      </p:sp>
      <p:sp>
        <p:nvSpPr>
          <p:cNvPr id="9219" name="Rectangle 3">
            <a:extLst>
              <a:ext uri="{FF2B5EF4-FFF2-40B4-BE49-F238E27FC236}">
                <a16:creationId xmlns:a16="http://schemas.microsoft.com/office/drawing/2014/main" id="{DC12C46D-F715-4152-8508-E794D70E523F}"/>
              </a:ext>
            </a:extLst>
          </p:cNvPr>
          <p:cNvSpPr>
            <a:spLocks noGrp="1" noChangeArrowheads="1"/>
          </p:cNvSpPr>
          <p:nvPr>
            <p:ph type="body" idx="1"/>
          </p:nvPr>
        </p:nvSpPr>
        <p:spPr>
          <a:xfrm>
            <a:off x="457200" y="1143000"/>
            <a:ext cx="8229600" cy="5486400"/>
          </a:xfrm>
        </p:spPr>
        <p:txBody>
          <a:bodyPr>
            <a:normAutofit fontScale="85000" lnSpcReduction="20000"/>
          </a:bodyPr>
          <a:lstStyle/>
          <a:p>
            <a:pPr lvl="1">
              <a:lnSpc>
                <a:spcPct val="110000"/>
              </a:lnSpc>
              <a:spcBef>
                <a:spcPts val="1200"/>
              </a:spcBef>
            </a:pPr>
            <a:r>
              <a:rPr lang="en-US" altLang="en-US" dirty="0"/>
              <a:t>Cause an LOA to be submitted to the IEEE-SA (patcom@ieee.org); or</a:t>
            </a:r>
          </a:p>
          <a:p>
            <a:pPr lvl="1">
              <a:lnSpc>
                <a:spcPct val="110000"/>
              </a:lnSpc>
              <a:spcBef>
                <a:spcPts val="1200"/>
              </a:spcBef>
            </a:pPr>
            <a:r>
              <a:rPr lang="en-US" altLang="en-US" dirty="0"/>
              <a:t>Provide the chair of this group with the identity of the holder(s) of any and all such claims as soon as possible; or</a:t>
            </a:r>
          </a:p>
          <a:p>
            <a:pPr lvl="1">
              <a:lnSpc>
                <a:spcPct val="110000"/>
              </a:lnSpc>
              <a:spcBef>
                <a:spcPts val="1200"/>
              </a:spcBef>
            </a:pPr>
            <a:r>
              <a:rPr lang="en-US" altLang="en-US" dirty="0"/>
              <a:t>Speak up now and respond to this Call for Potentially Essential Patents</a:t>
            </a:r>
          </a:p>
          <a:p>
            <a:pPr>
              <a:lnSpc>
                <a:spcPct val="110000"/>
              </a:lnSpc>
              <a:spcBef>
                <a:spcPts val="1200"/>
              </a:spcBef>
            </a:pPr>
            <a:r>
              <a:rPr lang="en-US" altLang="en-US"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Tree>
    <p:extLst>
      <p:ext uri="{BB962C8B-B14F-4D97-AF65-F5344CB8AC3E}">
        <p14:creationId xmlns:p14="http://schemas.microsoft.com/office/powerpoint/2010/main" val="10057757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a:extLst>
              <a:ext uri="{FF2B5EF4-FFF2-40B4-BE49-F238E27FC236}">
                <a16:creationId xmlns:a16="http://schemas.microsoft.com/office/drawing/2014/main" id="{653BF2C0-27A6-4D86-A428-3EDCCA8AB1CA}"/>
              </a:ext>
            </a:extLst>
          </p:cNvPr>
          <p:cNvSpPr>
            <a:spLocks noGrp="1" noChangeArrowheads="1"/>
          </p:cNvSpPr>
          <p:nvPr>
            <p:ph type="title"/>
          </p:nvPr>
        </p:nvSpPr>
        <p:spPr>
          <a:xfrm>
            <a:off x="457200" y="274638"/>
            <a:ext cx="8229600" cy="792162"/>
          </a:xfrm>
        </p:spPr>
        <p:txBody>
          <a:bodyPr/>
          <a:lstStyle/>
          <a:p>
            <a:r>
              <a:rPr lang="en-US" altLang="en-US" dirty="0"/>
              <a:t>Other guidelines for IEEE WG meetings</a:t>
            </a:r>
          </a:p>
        </p:txBody>
      </p:sp>
      <p:sp>
        <p:nvSpPr>
          <p:cNvPr id="10243" name="Rectangle 1027">
            <a:extLst>
              <a:ext uri="{FF2B5EF4-FFF2-40B4-BE49-F238E27FC236}">
                <a16:creationId xmlns:a16="http://schemas.microsoft.com/office/drawing/2014/main" id="{54FF235C-C9E9-445B-ACA5-69ED0F7297DC}"/>
              </a:ext>
            </a:extLst>
          </p:cNvPr>
          <p:cNvSpPr>
            <a:spLocks noGrp="1" noChangeArrowheads="1"/>
          </p:cNvSpPr>
          <p:nvPr>
            <p:ph type="body" idx="1"/>
          </p:nvPr>
        </p:nvSpPr>
        <p:spPr>
          <a:xfrm>
            <a:off x="457200" y="1066800"/>
            <a:ext cx="8229600" cy="5410200"/>
          </a:xfrm>
        </p:spPr>
        <p:txBody>
          <a:bodyPr>
            <a:normAutofit fontScale="62500" lnSpcReduction="20000"/>
          </a:bodyPr>
          <a:lstStyle/>
          <a:p>
            <a:pPr>
              <a:lnSpc>
                <a:spcPct val="110000"/>
              </a:lnSpc>
              <a:spcBef>
                <a:spcPts val="600"/>
              </a:spcBef>
            </a:pPr>
            <a:r>
              <a:rPr lang="en-US" altLang="en-US" dirty="0"/>
              <a:t>All IEEE-SA standards meetings shall be conducted in compliance with all applicable laws, including antitrust and competition laws. </a:t>
            </a:r>
          </a:p>
          <a:p>
            <a:pPr lvl="1">
              <a:lnSpc>
                <a:spcPct val="110000"/>
              </a:lnSpc>
              <a:spcBef>
                <a:spcPts val="600"/>
              </a:spcBef>
            </a:pPr>
            <a:r>
              <a:rPr lang="en-US" altLang="en-US" dirty="0"/>
              <a:t>Don’t discuss the interpretation, validity, or essentiality of patents/patent claims. </a:t>
            </a:r>
          </a:p>
          <a:p>
            <a:pPr lvl="1">
              <a:lnSpc>
                <a:spcPct val="110000"/>
              </a:lnSpc>
              <a:spcBef>
                <a:spcPts val="600"/>
              </a:spcBef>
            </a:pPr>
            <a:r>
              <a:rPr lang="en-US" altLang="en-US" dirty="0"/>
              <a:t>Don’t discuss specific license rates, terms, or conditions.</a:t>
            </a:r>
          </a:p>
          <a:p>
            <a:pPr lvl="2">
              <a:lnSpc>
                <a:spcPct val="110000"/>
              </a:lnSpc>
              <a:spcBef>
                <a:spcPts val="600"/>
              </a:spcBef>
            </a:pPr>
            <a:r>
              <a:rPr lang="en-US" altLang="en-US" dirty="0"/>
              <a:t>Relative costs of different technical approaches that include relative costs of patent licensing terms may be discussed in standards development meetings. </a:t>
            </a:r>
          </a:p>
          <a:p>
            <a:pPr lvl="3">
              <a:lnSpc>
                <a:spcPct val="110000"/>
              </a:lnSpc>
              <a:spcBef>
                <a:spcPts val="600"/>
              </a:spcBef>
            </a:pPr>
            <a:r>
              <a:rPr lang="en-GB" altLang="en-US" dirty="0"/>
              <a:t>Technical considerations remain the primary focus</a:t>
            </a:r>
            <a:endParaRPr lang="en-US" altLang="en-US" dirty="0"/>
          </a:p>
          <a:p>
            <a:pPr lvl="1">
              <a:lnSpc>
                <a:spcPct val="110000"/>
              </a:lnSpc>
              <a:spcBef>
                <a:spcPts val="600"/>
              </a:spcBef>
            </a:pPr>
            <a:r>
              <a:rPr lang="en-US" altLang="en-US" dirty="0"/>
              <a:t>Don’t discuss or engage in the fixing of product prices, allocation of customers, or division of sales markets.</a:t>
            </a:r>
          </a:p>
          <a:p>
            <a:pPr lvl="1">
              <a:lnSpc>
                <a:spcPct val="110000"/>
              </a:lnSpc>
              <a:spcBef>
                <a:spcPts val="600"/>
              </a:spcBef>
            </a:pPr>
            <a:r>
              <a:rPr lang="en-US" altLang="en-US" dirty="0"/>
              <a:t>Don’t discuss the status or substance of ongoing or threatened litigation.</a:t>
            </a:r>
          </a:p>
          <a:p>
            <a:pPr lvl="1">
              <a:lnSpc>
                <a:spcPct val="110000"/>
              </a:lnSpc>
              <a:spcBef>
                <a:spcPts val="600"/>
              </a:spcBef>
            </a:pPr>
            <a:r>
              <a:rPr lang="en-US" altLang="en-US" dirty="0"/>
              <a:t>Don’t be silent if inappropriate topics are discussed … do formally object.</a:t>
            </a:r>
          </a:p>
          <a:p>
            <a:pPr lvl="1">
              <a:lnSpc>
                <a:spcPct val="110000"/>
              </a:lnSpc>
              <a:spcBef>
                <a:spcPts val="600"/>
              </a:spcBef>
            </a:pPr>
            <a:endParaRPr lang="en-US" altLang="en-US" dirty="0"/>
          </a:p>
          <a:p>
            <a:pPr>
              <a:lnSpc>
                <a:spcPct val="110000"/>
              </a:lnSpc>
              <a:spcBef>
                <a:spcPts val="600"/>
              </a:spcBef>
            </a:pPr>
            <a:r>
              <a:rPr lang="en-US" altLang="en-US" dirty="0"/>
              <a:t>For more details, see IEEE-SA Standards Board Operations Manual, clause 5.3.10 and Antitrust and Competition Policy: </a:t>
            </a:r>
            <a:br>
              <a:rPr lang="en-US" altLang="en-US" dirty="0"/>
            </a:br>
            <a:r>
              <a:rPr lang="en-US" altLang="en-US" dirty="0"/>
              <a:t>What You Need to Know at </a:t>
            </a:r>
            <a:r>
              <a:rPr lang="en-US" altLang="en-US" dirty="0">
                <a:hlinkClick r:id="rId2"/>
              </a:rPr>
              <a:t>http://standards.ieee.org/develop/policies/antitrust.pdf</a:t>
            </a:r>
            <a:endParaRPr lang="en-US" altLang="en-US" dirty="0"/>
          </a:p>
          <a:p>
            <a:endParaRPr lang="en-US" altLang="en-US" dirty="0"/>
          </a:p>
        </p:txBody>
      </p:sp>
    </p:spTree>
    <p:extLst>
      <p:ext uri="{BB962C8B-B14F-4D97-AF65-F5344CB8AC3E}">
        <p14:creationId xmlns:p14="http://schemas.microsoft.com/office/powerpoint/2010/main" val="40877898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C0EED283-E430-4A58-9239-D39310C2050F}"/>
              </a:ext>
            </a:extLst>
          </p:cNvPr>
          <p:cNvSpPr>
            <a:spLocks noGrp="1" noChangeArrowheads="1"/>
          </p:cNvSpPr>
          <p:nvPr>
            <p:ph type="title"/>
          </p:nvPr>
        </p:nvSpPr>
        <p:spPr>
          <a:xfrm>
            <a:off x="457200" y="274638"/>
            <a:ext cx="8229600" cy="792162"/>
          </a:xfrm>
        </p:spPr>
        <p:txBody>
          <a:bodyPr/>
          <a:lstStyle/>
          <a:p>
            <a:r>
              <a:rPr lang="en-GB" altLang="en-US" dirty="0"/>
              <a:t>Patent-related information</a:t>
            </a:r>
            <a:endParaRPr lang="en-US" altLang="en-US" dirty="0"/>
          </a:p>
        </p:txBody>
      </p:sp>
      <p:sp>
        <p:nvSpPr>
          <p:cNvPr id="3" name="Content Placeholder 2">
            <a:extLst>
              <a:ext uri="{FF2B5EF4-FFF2-40B4-BE49-F238E27FC236}">
                <a16:creationId xmlns:a16="http://schemas.microsoft.com/office/drawing/2014/main" id="{1BDEB8FF-5B84-4803-90AA-F5D79A7B61EA}"/>
              </a:ext>
            </a:extLst>
          </p:cNvPr>
          <p:cNvSpPr>
            <a:spLocks noGrp="1"/>
          </p:cNvSpPr>
          <p:nvPr>
            <p:ph idx="1"/>
          </p:nvPr>
        </p:nvSpPr>
        <p:spPr>
          <a:xfrm>
            <a:off x="457200" y="1219200"/>
            <a:ext cx="8229600" cy="5257800"/>
          </a:xfrm>
        </p:spPr>
        <p:txBody>
          <a:bodyPr>
            <a:normAutofit fontScale="77500" lnSpcReduction="20000"/>
          </a:bodyPr>
          <a:lstStyle/>
          <a:p>
            <a:r>
              <a:rPr lang="en-US" altLang="en-US" dirty="0"/>
              <a:t>The patent policy and the procedures used to execute that policy are documented in the:</a:t>
            </a:r>
          </a:p>
          <a:p>
            <a:endParaRPr lang="en-US" altLang="en-US" dirty="0"/>
          </a:p>
          <a:p>
            <a:pPr lvl="1"/>
            <a:r>
              <a:rPr lang="en-US" altLang="en-US" dirty="0"/>
              <a:t>IEEE-SA Standards Board Bylaws </a:t>
            </a:r>
            <a:r>
              <a:rPr lang="en-US" altLang="en-US" sz="2600" dirty="0">
                <a:hlinkClick r:id="rId3"/>
              </a:rPr>
              <a:t>http://standards.ieee.org/develop/policies/bylaws/sect6-7.html#6</a:t>
            </a:r>
            <a:br>
              <a:rPr lang="en-US" altLang="en-US" sz="2600" dirty="0"/>
            </a:br>
            <a:endParaRPr lang="en-US" altLang="en-US" sz="2600" dirty="0"/>
          </a:p>
          <a:p>
            <a:pPr lvl="1"/>
            <a:r>
              <a:rPr lang="en-US" altLang="en-US" dirty="0"/>
              <a:t>IEEE-SA Standards Board Operations Manual </a:t>
            </a:r>
            <a:r>
              <a:rPr lang="en-US" altLang="en-US" sz="2600" dirty="0">
                <a:hlinkClick r:id="rId4"/>
              </a:rPr>
              <a:t>http://standards.ieee.org/develop/policies/opman/sect6.html#6.3</a:t>
            </a:r>
            <a:endParaRPr lang="en-US" altLang="en-US" sz="2600" dirty="0"/>
          </a:p>
          <a:p>
            <a:endParaRPr lang="en-US" altLang="en-US" dirty="0"/>
          </a:p>
          <a:p>
            <a:r>
              <a:rPr lang="en-US" altLang="en-US" dirty="0"/>
              <a:t>Material about the patent policy is available at </a:t>
            </a:r>
            <a:r>
              <a:rPr lang="en-US" altLang="en-US" sz="2600" dirty="0">
                <a:hlinkClick r:id="rId5"/>
              </a:rPr>
              <a:t>http://standards.ieee.org/about/sasb/patcom/materials.html</a:t>
            </a:r>
            <a:br>
              <a:rPr lang="en-US" altLang="en-US" dirty="0"/>
            </a:br>
            <a:endParaRPr lang="en-US" altLang="en-US" dirty="0"/>
          </a:p>
          <a:p>
            <a:r>
              <a:rPr lang="en-US" altLang="en-US" sz="4000" dirty="0"/>
              <a:t>If you have questions, contact the IEEE-SA Standards Board Patent Committee Administrator at </a:t>
            </a:r>
            <a:r>
              <a:rPr lang="en-US" altLang="en-US" sz="4000" dirty="0">
                <a:hlinkClick r:id="rId6"/>
              </a:rPr>
              <a:t>patcom@ieee.org</a:t>
            </a:r>
            <a:endParaRPr lang="en-US" altLang="en-US" sz="4000" dirty="0"/>
          </a:p>
        </p:txBody>
      </p:sp>
      <p:sp>
        <p:nvSpPr>
          <p:cNvPr id="11267" name="Rectangle 3">
            <a:extLst>
              <a:ext uri="{FF2B5EF4-FFF2-40B4-BE49-F238E27FC236}">
                <a16:creationId xmlns:a16="http://schemas.microsoft.com/office/drawing/2014/main" id="{AFF0D94F-C89B-4647-8EEA-0485F3EC5884}"/>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168681711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457200" y="274638"/>
            <a:ext cx="8229600" cy="1096962"/>
          </a:xfrm>
        </p:spPr>
        <p:txBody>
          <a:bodyPr/>
          <a:lstStyle/>
          <a:p>
            <a:r>
              <a:rPr lang="en-US" dirty="0"/>
              <a:t>Participation in IEEE 802 Meetings</a:t>
            </a:r>
          </a:p>
        </p:txBody>
      </p:sp>
      <p:sp>
        <p:nvSpPr>
          <p:cNvPr id="10242" name="Rectangle 2"/>
          <p:cNvSpPr>
            <a:spLocks noGrp="1" noChangeArrowheads="1"/>
          </p:cNvSpPr>
          <p:nvPr>
            <p:ph type="body" idx="1"/>
          </p:nvPr>
        </p:nvSpPr>
        <p:spPr>
          <a:xfrm>
            <a:off x="457200" y="1447800"/>
            <a:ext cx="8229600" cy="4800600"/>
          </a:xfrm>
        </p:spPr>
        <p:txBody>
          <a:bodyPr>
            <a:normAutofit fontScale="55000" lnSpcReduction="20000"/>
          </a:bodyPr>
          <a:lstStyle/>
          <a:p>
            <a:r>
              <a:rPr lang="en-US" dirty="0"/>
              <a:t>All participation in IEEE 802 Working Group meetings is on an individual basis</a:t>
            </a:r>
          </a:p>
          <a:p>
            <a:pPr lvl="1"/>
            <a:r>
              <a:rPr lang="en-GB" dirty="0"/>
              <a:t>Participants in the IEEE standards development individual process shall act based on their qualifications and experience. (</a:t>
            </a:r>
            <a:r>
              <a:rPr lang="en-GB" dirty="0">
                <a:hlinkClick r:id="rId3"/>
              </a:rPr>
              <a:t>https://standards.ieee.org/develop/policies/bylaws/sb_bylaws.pdf</a:t>
            </a:r>
            <a:r>
              <a:rPr lang="en-GB" dirty="0"/>
              <a:t>  section 5.2.1)</a:t>
            </a:r>
            <a:endParaRPr lang="en-US" dirty="0"/>
          </a:p>
          <a:p>
            <a:pPr lvl="1"/>
            <a:r>
              <a:rPr lang="en-US" dirty="0"/>
              <a:t>IEEE 802 </a:t>
            </a:r>
            <a:r>
              <a:rPr lang="en-GB" dirty="0"/>
              <a:t>Working Group membership is by individual; “Working Group members shall participate in the consensus process in a manner consistent with their professional expert opinion as individuals, and not as organizational representatives”. (</a:t>
            </a:r>
            <a:r>
              <a:rPr lang="en-GB" dirty="0">
                <a:hlinkClick r:id="rId4"/>
              </a:rPr>
              <a:t>http://ieee802.org/PNP/approved/IEEE_802_WG_PandP_v19.pdf</a:t>
            </a:r>
            <a:r>
              <a:rPr lang="en-GB" dirty="0"/>
              <a:t> section 4.2.1)</a:t>
            </a:r>
            <a:endParaRPr lang="en-US" dirty="0"/>
          </a:p>
          <a:p>
            <a:r>
              <a:rPr lang="en-US"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r>
              <a:rPr lang="en-US" dirty="0"/>
              <a:t>You shall not direct the actions or votes of any other member of an IEEE 802 Working Group or retaliate against any other member for their actions or votes within IEEE 802 Working Group meetings, see</a:t>
            </a:r>
          </a:p>
          <a:p>
            <a:pPr lvl="1"/>
            <a:r>
              <a:rPr lang="en-US" dirty="0">
                <a:hlinkClick r:id="rId5" invalidUrl="https://standards.ieee.org/develop/policies/bylaws/sb_bylaws.pdf section 5.2.1.3"/>
              </a:rPr>
              <a:t>https://standards.ieee.org/develop/policies/bylaws/sb_bylaws.pdf </a:t>
            </a:r>
            <a:r>
              <a:rPr lang="en-US" dirty="0"/>
              <a:t> section 5.2.1.3 and</a:t>
            </a:r>
          </a:p>
          <a:p>
            <a:pPr lvl="1"/>
            <a:r>
              <a:rPr lang="en-GB" dirty="0">
                <a:hlinkClick r:id="rId4"/>
              </a:rPr>
              <a:t>http://ieee802.org/PNP/approved/IEEE_802_WG_PandP_v19.pdf</a:t>
            </a:r>
            <a:r>
              <a:rPr lang="en-GB" dirty="0"/>
              <a:t>  section 3.4.1, list item x</a:t>
            </a:r>
            <a:endParaRPr lang="en-US" dirty="0"/>
          </a:p>
          <a:p>
            <a:r>
              <a:rPr lang="en-US" dirty="0"/>
              <a:t>By participating in IEEE 802 meetings, you accept these requirements.  If you do not agree to these policies then you shall not participate.</a:t>
            </a:r>
          </a:p>
          <a:p>
            <a:endParaRPr lang="en-US" dirty="0"/>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3517</TotalTime>
  <Words>1350</Words>
  <Application>Microsoft Office PowerPoint</Application>
  <PresentationFormat>On-screen Show (4:3)</PresentationFormat>
  <Paragraphs>246</Paragraphs>
  <Slides>18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ＭＳ Ｐゴシック</vt:lpstr>
      <vt:lpstr>Arial</vt:lpstr>
      <vt:lpstr>Helvetica</vt:lpstr>
      <vt:lpstr>Times</vt:lpstr>
      <vt:lpstr>Times New Roman</vt:lpstr>
      <vt:lpstr>Template</vt:lpstr>
      <vt:lpstr>IEEE 802.1 OmniRAN TG November 2018 F2F Meeting Bangkok, Thailand</vt:lpstr>
      <vt:lpstr>November 2018 F2F Meeting</vt:lpstr>
      <vt:lpstr>Nov 2018 Agenda Graphics</vt:lpstr>
      <vt:lpstr>Agenda proposal for November 2018 F2F</vt:lpstr>
      <vt:lpstr>Participants have a duty to inform the IEEE</vt:lpstr>
      <vt:lpstr>Ways to inform IEEE</vt:lpstr>
      <vt:lpstr>Other guidelines for IEEE WG meetings</vt:lpstr>
      <vt:lpstr>Patent-related information</vt:lpstr>
      <vt:lpstr>Participation in IEEE 802 Meetings</vt:lpstr>
      <vt:lpstr>Business #1</vt:lpstr>
      <vt:lpstr>Agenda proposal for Nov 2018 F2F</vt:lpstr>
      <vt:lpstr>Schedules</vt:lpstr>
      <vt:lpstr>Business #2</vt:lpstr>
      <vt:lpstr>802.24 “Network Integration” action item</vt:lpstr>
      <vt:lpstr>Business #3</vt:lpstr>
      <vt:lpstr>Business #4</vt:lpstr>
      <vt:lpstr>Business #5</vt:lpstr>
      <vt:lpstr>Business #6</vt:lpstr>
    </vt:vector>
  </TitlesOfParts>
  <Company>NIST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 Call Slides</dc:title>
  <dc:subject>Guiding material</dc:subject>
  <dc:creator>Max Riegel</dc:creator>
  <cp:lastModifiedBy>Riegel, Maximilian (Nokia - DE/Munich)</cp:lastModifiedBy>
  <cp:revision>425</cp:revision>
  <cp:lastPrinted>1998-02-10T13:28:06Z</cp:lastPrinted>
  <dcterms:created xsi:type="dcterms:W3CDTF">2011-12-30T17:06:23Z</dcterms:created>
  <dcterms:modified xsi:type="dcterms:W3CDTF">2018-11-06T12:52:19Z</dcterms:modified>
</cp:coreProperties>
</file>