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 id="324" r:id="rId15"/>
    <p:sldId id="325"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82" autoAdjust="0"/>
    <p:restoredTop sz="95604" autoAdjust="0"/>
  </p:normalViewPr>
  <p:slideViewPr>
    <p:cSldViewPr>
      <p:cViewPr varScale="1">
        <p:scale>
          <a:sx n="84" d="100"/>
          <a:sy n="84" d="100"/>
        </p:scale>
        <p:origin x="84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omniran-18-0080-01-00TG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8/omniran-18-0076-00-00TG-sep-2018-f2f-meeting-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8/omniran-18-0058-01-CQ00-enabling-pad-of-laap-using-ieee-802-11aq.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8/omniran-18-0078-00-CF00-d2-2-cid32-remedy-proposal.docx" TargetMode="External"/><Relationship Id="rId2" Type="http://schemas.openxmlformats.org/officeDocument/2006/relationships/hyperlink" Target="https://mentor.ieee.org/omniran/dcn/18/omniran-18-0070-02-CF00-d2-2-initial-sponsor-ballot-comments.xlsx" TargetMode="External"/><Relationship Id="rId1" Type="http://schemas.openxmlformats.org/officeDocument/2006/relationships/slideLayout" Target="../slideLayouts/slideLayout2.xml"/><Relationship Id="rId6" Type="http://schemas.openxmlformats.org/officeDocument/2006/relationships/hyperlink" Target="https://mentor.ieee.org/omniran/dcn/18/omniran-18-0079-00-CF00-d2-2-cid30-33-remedy-proposal.docx" TargetMode="External"/><Relationship Id="rId5" Type="http://schemas.openxmlformats.org/officeDocument/2006/relationships/hyperlink" Target="https://mentor.ieee.org/omniran/dcn/18/omniran-18-0077-01-CF00-d2-2-cid36-remedy-proposal.docx" TargetMode="External"/><Relationship Id="rId4" Type="http://schemas.openxmlformats.org/officeDocument/2006/relationships/hyperlink" Target="https://mentor.ieee.org/omniran/dcn/18/omniran-18-0077-00-CF00-d2-2-cid36-remedy-proposal.doc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omniran/dcn/18/omniran-18-0069-00-CF00-fog-deployment-scenario.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3f9c797daf54fcbc6aba34e5eec3784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September 25</a:t>
            </a:r>
            <a:r>
              <a:rPr lang="en-US" baseline="30000" dirty="0"/>
              <a:t>th</a:t>
            </a:r>
            <a:r>
              <a:rPr lang="en-US" dirty="0"/>
              <a:t> , 2018 Conference Call</a:t>
            </a:r>
          </a:p>
        </p:txBody>
      </p:sp>
      <p:sp>
        <p:nvSpPr>
          <p:cNvPr id="3" name="Subtitle 2"/>
          <p:cNvSpPr>
            <a:spLocks noGrp="1"/>
          </p:cNvSpPr>
          <p:nvPr>
            <p:ph type="subTitle" idx="1"/>
          </p:nvPr>
        </p:nvSpPr>
        <p:spPr/>
        <p:txBody>
          <a:bodyPr/>
          <a:lstStyle/>
          <a:p>
            <a:r>
              <a:rPr lang="en-US" dirty="0"/>
              <a:t>2018-09-25</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fontScale="85000" lnSpcReduction="10000"/>
          </a:bodyPr>
          <a:lstStyle/>
          <a:p>
            <a:r>
              <a:rPr lang="en-US" dirty="0"/>
              <a:t>Minutes</a:t>
            </a:r>
          </a:p>
          <a:p>
            <a:r>
              <a:rPr lang="en-US" dirty="0"/>
              <a:t>Reports</a:t>
            </a:r>
          </a:p>
          <a:p>
            <a:r>
              <a:rPr lang="en-US" dirty="0"/>
              <a:t>Review and discussion of 802.11aq based proposal for 802.1CQ</a:t>
            </a:r>
          </a:p>
          <a:p>
            <a:r>
              <a:rPr lang="en-US" dirty="0"/>
              <a:t>802.1CQ next steps and plans for the Nov plenary</a:t>
            </a:r>
          </a:p>
          <a:p>
            <a:r>
              <a:rPr lang="en-US" dirty="0"/>
              <a:t>Review and conclusion of text proposals for open 802.1CF sponsor ballot comments</a:t>
            </a:r>
          </a:p>
          <a:p>
            <a:r>
              <a:rPr lang="en-US" dirty="0"/>
              <a:t>Plan for creation of P802.1CF-D3.0 revision and recirculation</a:t>
            </a:r>
          </a:p>
          <a:p>
            <a:r>
              <a:rPr lang="en-US" dirty="0"/>
              <a:t>Next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a:bodyPr>
          <a:lstStyle/>
          <a:p>
            <a:r>
              <a:rPr lang="en-US" dirty="0"/>
              <a:t>Minutes</a:t>
            </a:r>
          </a:p>
          <a:p>
            <a:pPr lvl="1"/>
            <a:r>
              <a:rPr lang="en-US" dirty="0">
                <a:hlinkClick r:id="rId2"/>
              </a:rPr>
              <a:t>https://mentor.ieee.org/omniran/dcn/18/omniran-18-0076-00-00TG-sep-2018-f2f-meeting-minutes.docx</a:t>
            </a:r>
            <a:endParaRPr lang="en-US" dirty="0"/>
          </a:p>
          <a:p>
            <a:pPr lvl="2"/>
            <a:r>
              <a:rPr lang="en-US" dirty="0"/>
              <a:t>Review postponed to the next F2F meeting.</a:t>
            </a:r>
          </a:p>
          <a:p>
            <a:r>
              <a:rPr lang="en-US" dirty="0"/>
              <a:t>Reports</a:t>
            </a:r>
          </a:p>
          <a:p>
            <a:pPr lvl="1"/>
            <a:r>
              <a:rPr lang="en-US" dirty="0"/>
              <a:t>Chair shortly presented the planned OmniRAN sessions at the Bangkok meeting (see </a:t>
            </a:r>
            <a:r>
              <a:rPr lang="en-US"/>
              <a:t>last slide).</a:t>
            </a:r>
            <a:endParaRPr lang="en-US" dirty="0"/>
          </a:p>
          <a:p>
            <a:pPr lvl="2"/>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600200"/>
            <a:ext cx="8229600" cy="4876800"/>
          </a:xfrm>
        </p:spPr>
        <p:txBody>
          <a:bodyPr>
            <a:normAutofit fontScale="47500" lnSpcReduction="20000"/>
          </a:bodyPr>
          <a:lstStyle/>
          <a:p>
            <a:r>
              <a:rPr lang="en-US" dirty="0"/>
              <a:t>Review and discussion of 802.11aq based proposal for 802.1CQ</a:t>
            </a:r>
          </a:p>
          <a:p>
            <a:pPr lvl="1"/>
            <a:r>
              <a:rPr lang="en-US" dirty="0">
                <a:hlinkClick r:id="rId2"/>
              </a:rPr>
              <a:t>https://mentor.ieee.org/omniran/dcn/18/omniran-18-0071-01-CQ00-proposal-for-mac-address-distribution-in-ieee-802-11-networks-using-the-mechanisms-of-ieee-802-11aq-pre-association-discovery.pdf</a:t>
            </a:r>
          </a:p>
          <a:p>
            <a:pPr lvl="1"/>
            <a:r>
              <a:rPr lang="en-US" dirty="0"/>
              <a:t>Antonio provided overview of the proposed LAAP solution based on 802.11aq</a:t>
            </a:r>
            <a:endParaRPr lang="en-US" dirty="0">
              <a:hlinkClick r:id="rId2"/>
            </a:endParaRPr>
          </a:p>
          <a:p>
            <a:pPr lvl="2"/>
            <a:r>
              <a:rPr lang="en-US" dirty="0"/>
              <a:t>Related slides (not presented)</a:t>
            </a:r>
            <a:endParaRPr lang="en-US" dirty="0">
              <a:hlinkClick r:id="rId2"/>
            </a:endParaRPr>
          </a:p>
          <a:p>
            <a:pPr lvl="3"/>
            <a:r>
              <a:rPr lang="en-US" dirty="0">
                <a:hlinkClick r:id="rId2"/>
              </a:rPr>
              <a:t>https://mentor.ieee.org/omniran/dcn/18/omniran-18-0058-01-CQ00-enabling-pad-of-laap-using-ieee-802-11aq.pptx</a:t>
            </a:r>
            <a:endParaRPr lang="en-US" dirty="0"/>
          </a:p>
          <a:p>
            <a:pPr lvl="1"/>
            <a:r>
              <a:rPr lang="en-US" dirty="0"/>
              <a:t>Confirmation given from 802.11 experts that usage of 802.11aq messaging was correctly applied.</a:t>
            </a:r>
          </a:p>
          <a:p>
            <a:pPr lvl="1"/>
            <a:r>
              <a:rPr lang="en-US" dirty="0"/>
              <a:t>Hint given to consider usage of special service indication elements in beacons and probe responses.</a:t>
            </a:r>
          </a:p>
          <a:p>
            <a:pPr lvl="1"/>
            <a:r>
              <a:rPr lang="en-US" dirty="0"/>
              <a:t>However, comments were raised regarding the missing security and authentication functionality of the proposal. It was expressed that some modifications to 802.11 are necessary to allow binding of the address lease to a security context.</a:t>
            </a:r>
          </a:p>
          <a:p>
            <a:pPr lvl="1"/>
            <a:r>
              <a:rPr lang="en-US" dirty="0"/>
              <a:t>Establishing the security context only through succeeding authentication doesn’t work as 802.1X based authentication is not the only way in 802.11. Other methods exist as well.</a:t>
            </a:r>
          </a:p>
          <a:p>
            <a:pPr lvl="1"/>
            <a:r>
              <a:rPr lang="en-US" dirty="0"/>
              <a:t>Address anonymization could be realized by adopting concepts of OWE for authentication procedure, realizing some kind of cryptographic binding between address assignment and succeeding authentication.</a:t>
            </a:r>
          </a:p>
          <a:p>
            <a:r>
              <a:rPr lang="en-US" dirty="0"/>
              <a:t>802.1CQ next steps and plans for the Nov plenary</a:t>
            </a:r>
          </a:p>
          <a:p>
            <a:pPr lvl="1"/>
            <a:r>
              <a:rPr lang="en-US" dirty="0"/>
              <a:t>It was proposed to present and discuss the proposed solution and the potential amendments to the IEEE 802.11 with the 802.11 WG at the upcoming F2F meeting in Bangkok.</a:t>
            </a:r>
          </a:p>
          <a:p>
            <a:pPr lvl="1"/>
            <a:r>
              <a:rPr lang="en-US" dirty="0"/>
              <a:t>Michael offered to reach out to the 802.11 chair to clarify the best group in 802.11 to review and discuss the solution, and the potential amendment to the IEEE 802.11 specification.</a:t>
            </a:r>
          </a:p>
          <a:p>
            <a:pPr lvl="1"/>
            <a:r>
              <a:rPr lang="en-US" dirty="0"/>
              <a:t>As there are 3 meeting slots planned for ARC and 4 meeting slots for .11md, a timeslot can be chosen not conflicting with OmniRAN meetings.</a:t>
            </a:r>
          </a:p>
          <a:p>
            <a:pPr lvl="1"/>
            <a:endParaRPr lang="en-US" dirty="0"/>
          </a:p>
          <a:p>
            <a:endParaRPr lang="de-DE" dirty="0"/>
          </a:p>
          <a:p>
            <a:pPr lvl="1"/>
            <a:endParaRPr lang="de-DE" dirty="0"/>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a:xfrm>
            <a:off x="457200" y="1143000"/>
            <a:ext cx="8229600" cy="5486400"/>
          </a:xfrm>
        </p:spPr>
        <p:txBody>
          <a:bodyPr>
            <a:normAutofit fontScale="55000" lnSpcReduction="20000"/>
          </a:bodyPr>
          <a:lstStyle/>
          <a:p>
            <a:r>
              <a:rPr lang="en-US" dirty="0"/>
              <a:t>Review and conclusion of text proposals for open 802.1CF sponsor ballot comments</a:t>
            </a:r>
          </a:p>
          <a:p>
            <a:pPr lvl="1"/>
            <a:r>
              <a:rPr lang="en-US" dirty="0"/>
              <a:t>Comments spreadsheet (Oslo meeting result)</a:t>
            </a:r>
            <a:endParaRPr lang="en-US" dirty="0">
              <a:hlinkClick r:id="rId2"/>
            </a:endParaRPr>
          </a:p>
          <a:p>
            <a:pPr lvl="2"/>
            <a:r>
              <a:rPr lang="en-US" dirty="0">
                <a:hlinkClick r:id="rId2"/>
              </a:rPr>
              <a:t>https://mentor.ieee.org/omniran/dcn/18/omniran-18-0070-02-CF00-d2-2-initial-sponsor-ballot-comments.xlsx</a:t>
            </a:r>
            <a:endParaRPr lang="en-US" dirty="0"/>
          </a:p>
          <a:p>
            <a:pPr lvl="2"/>
            <a:r>
              <a:rPr lang="en-US" dirty="0"/>
              <a:t>Chair presented to Michael Montemurro the resolution of his binding comments. Michael agreed with the resolutions.</a:t>
            </a:r>
          </a:p>
          <a:p>
            <a:pPr lvl="1"/>
            <a:r>
              <a:rPr lang="en-US" dirty="0"/>
              <a:t>Proposed remedies</a:t>
            </a:r>
            <a:endParaRPr lang="en-US" dirty="0">
              <a:hlinkClick r:id="rId3"/>
            </a:endParaRPr>
          </a:p>
          <a:p>
            <a:pPr lvl="2"/>
            <a:r>
              <a:rPr lang="en-US" dirty="0">
                <a:hlinkClick r:id="rId4"/>
              </a:rPr>
              <a:t>https://mentor.ieee.org/omniran/dcn/18/omniran-18-0077-00-CF00-d2-2-cid36-remedy-proposal.docx</a:t>
            </a:r>
            <a:endParaRPr lang="en-US" dirty="0"/>
          </a:p>
          <a:p>
            <a:pPr lvl="3"/>
            <a:r>
              <a:rPr lang="en-US" dirty="0"/>
              <a:t>The contribution was jointly prepared by Max and Hao. Max guided through the necessary edits to split out authorized spectrum access into a normative annex. The contribution incorporates all the other agreed edits on the sections recommended by several commenters.</a:t>
            </a:r>
          </a:p>
          <a:p>
            <a:pPr lvl="3"/>
            <a:r>
              <a:rPr lang="en-US" dirty="0"/>
              <a:t>Regarding content for the empty clause 6.1.6, the group agreed to adopt the text proposal given by Max, at it nicely fits to the succeeding figure exposing power-up as a preceding function.</a:t>
            </a:r>
          </a:p>
          <a:p>
            <a:pPr lvl="3"/>
            <a:r>
              <a:rPr lang="en-US" dirty="0"/>
              <a:t>A small textual correction was applied to the NA definition in A.1.2. The editor was asked to carefully proofread the text to ensure that no grammatical mistakes were introduced through the split.</a:t>
            </a:r>
          </a:p>
          <a:p>
            <a:pPr lvl="3"/>
            <a:r>
              <a:rPr lang="en-US" dirty="0"/>
              <a:t>The revision created in the meeting, which is ready for implementation, is uploaded to mentor.</a:t>
            </a:r>
          </a:p>
          <a:p>
            <a:pPr lvl="3"/>
            <a:r>
              <a:rPr lang="en-US" dirty="0">
                <a:hlinkClick r:id="rId5"/>
              </a:rPr>
              <a:t>https://mentor.ieee.org/omniran/dcn/18/omniran-18-0077-01-CF00-d2-2-cid36-remedy-proposal.docx</a:t>
            </a:r>
            <a:endParaRPr lang="en-US" dirty="0"/>
          </a:p>
          <a:p>
            <a:pPr lvl="2"/>
            <a:r>
              <a:rPr lang="en-US" dirty="0">
                <a:hlinkClick r:id="rId3"/>
              </a:rPr>
              <a:t>https://mentor.ieee.org/omniran/dcn/18/omniran-18-0078-00-CF00-d2-2-cid32-remedy-proposal.docx</a:t>
            </a:r>
            <a:endParaRPr lang="en-US" dirty="0"/>
          </a:p>
          <a:p>
            <a:pPr lvl="3"/>
            <a:r>
              <a:rPr lang="en-US" dirty="0"/>
              <a:t>The proposed amendment to section 5.9.3 was reviewed and agreed.</a:t>
            </a:r>
          </a:p>
          <a:p>
            <a:pPr lvl="2"/>
            <a:r>
              <a:rPr lang="en-US" dirty="0">
                <a:hlinkClick r:id="rId6"/>
              </a:rPr>
              <a:t>https://mentor.ieee.org/omniran/dcn/18/omniran-18-0079-00-CF00-d2-2-cid30-33-remedy-proposal.docx</a:t>
            </a:r>
            <a:endParaRPr lang="en-US" dirty="0"/>
          </a:p>
          <a:p>
            <a:pPr lvl="3"/>
            <a:r>
              <a:rPr lang="en-US" dirty="0"/>
              <a:t>The proposed amendment to section 5.9.7 was reviewed and agreed. It was recommended to amend figure 25 to add a label ‘CPE’ to the WLAN AP device to provide better understanding of the added text.</a:t>
            </a:r>
          </a:p>
          <a:p>
            <a:pPr lvl="3"/>
            <a:r>
              <a:rPr lang="en-US" dirty="0"/>
              <a:t>TR069 and TR181 to be added to the bibliography as added text is based on these standards.</a:t>
            </a:r>
          </a:p>
          <a:p>
            <a:pPr lvl="2"/>
            <a:r>
              <a:rPr lang="en-US" dirty="0"/>
              <a:t>Comment i-1 (meaning of NMS)</a:t>
            </a:r>
          </a:p>
          <a:p>
            <a:pPr lvl="3"/>
            <a:r>
              <a:rPr lang="en-US" dirty="0"/>
              <a:t>It was concluded that chair drafts resolution along the agreed approach in the email exchange. Hao will contact the commenter to determine whether the commenter agrees or further discussion is necessary in the upcoming call.</a:t>
            </a:r>
          </a:p>
        </p:txBody>
      </p:sp>
    </p:spTree>
    <p:extLst>
      <p:ext uri="{BB962C8B-B14F-4D97-AF65-F5344CB8AC3E}">
        <p14:creationId xmlns:p14="http://schemas.microsoft.com/office/powerpoint/2010/main" val="85633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#5</a:t>
            </a:r>
          </a:p>
        </p:txBody>
      </p:sp>
      <p:sp>
        <p:nvSpPr>
          <p:cNvPr id="3" name="Content Placeholder 2"/>
          <p:cNvSpPr>
            <a:spLocks noGrp="1"/>
          </p:cNvSpPr>
          <p:nvPr>
            <p:ph idx="1"/>
          </p:nvPr>
        </p:nvSpPr>
        <p:spPr/>
        <p:txBody>
          <a:bodyPr>
            <a:normAutofit fontScale="55000" lnSpcReduction="20000"/>
          </a:bodyPr>
          <a:lstStyle/>
          <a:p>
            <a:pPr lvl="1"/>
            <a:r>
              <a:rPr lang="en-US" dirty="0"/>
              <a:t>Pending contribution for comment i-41</a:t>
            </a:r>
          </a:p>
          <a:p>
            <a:pPr lvl="2"/>
            <a:r>
              <a:rPr lang="en-US" dirty="0">
                <a:hlinkClick r:id="rId2"/>
              </a:rPr>
              <a:t>https://mentor.ieee.org/omniran/dcn/18/omniran-18-0069-00-CF00-fog-deployment-scenario.docx</a:t>
            </a:r>
            <a:endParaRPr lang="en-US" dirty="0"/>
          </a:p>
          <a:p>
            <a:pPr lvl="2"/>
            <a:r>
              <a:rPr lang="en-US" dirty="0"/>
              <a:t>Max introduced the contribution accompanying his comment i-41. The proposed addition was accepted, however it was pointed out that the display of the cloud to the right of the AR is not the same way the cloud was shown in omniran-18-0078. Max offered to amend figure in omniran-18-0078 to create better distinction.</a:t>
            </a:r>
          </a:p>
          <a:p>
            <a:r>
              <a:rPr lang="en-US" dirty="0"/>
              <a:t>Plan for creation of P802.1CF-D3.0 revision and recirculation</a:t>
            </a:r>
          </a:p>
          <a:p>
            <a:pPr lvl="1"/>
            <a:r>
              <a:rPr lang="en-US" dirty="0"/>
              <a:t>Chair asked editor to create .1CF-D3.0 including all the agreed remedies within roughly a week for internal review.</a:t>
            </a:r>
          </a:p>
          <a:p>
            <a:pPr lvl="1"/>
            <a:r>
              <a:rPr lang="en-US" dirty="0"/>
              <a:t>Chair will fill the Java comments database with the results captured in the Excel spreadsheet and will ask John Messenger for review of the proposed disposition.</a:t>
            </a:r>
          </a:p>
          <a:p>
            <a:pPr lvl="1"/>
            <a:r>
              <a:rPr lang="en-US" dirty="0"/>
              <a:t>The conference call on October 9</a:t>
            </a:r>
            <a:r>
              <a:rPr lang="en-US" baseline="30000" dirty="0"/>
              <a:t>th</a:t>
            </a:r>
            <a:r>
              <a:rPr lang="en-US" dirty="0"/>
              <a:t> is aimed for conclusion on all the documents (new draft, disposition document), and for kicking off the recirculation</a:t>
            </a:r>
          </a:p>
          <a:p>
            <a:r>
              <a:rPr lang="en-US" dirty="0"/>
              <a:t>Next meeting</a:t>
            </a:r>
          </a:p>
          <a:p>
            <a:pPr lvl="1"/>
            <a:r>
              <a:rPr lang="en-US" dirty="0"/>
              <a:t>Conference call on Oct. 9</a:t>
            </a:r>
            <a:r>
              <a:rPr lang="en-US" baseline="30000" dirty="0"/>
              <a:t>th</a:t>
            </a:r>
            <a:r>
              <a:rPr lang="en-US" dirty="0"/>
              <a:t>, 09:30-11:00 AM ET</a:t>
            </a:r>
          </a:p>
          <a:p>
            <a:r>
              <a:rPr lang="en-US" dirty="0"/>
              <a:t>AOB</a:t>
            </a:r>
          </a:p>
          <a:p>
            <a:pPr lvl="1"/>
            <a:r>
              <a:rPr lang="en-US" dirty="0"/>
              <a:t>NONE</a:t>
            </a:r>
          </a:p>
          <a:p>
            <a:pPr marL="0" indent="0">
              <a:buNone/>
            </a:pPr>
            <a:endParaRPr lang="en-US" dirty="0"/>
          </a:p>
          <a:p>
            <a:pPr marL="0" indent="0">
              <a:buNone/>
            </a:pPr>
            <a:r>
              <a:rPr lang="en-US" dirty="0"/>
              <a:t>Adjourned by chair at 11:15 AM ET.</a:t>
            </a:r>
          </a:p>
        </p:txBody>
      </p:sp>
    </p:spTree>
    <p:extLst>
      <p:ext uri="{BB962C8B-B14F-4D97-AF65-F5344CB8AC3E}">
        <p14:creationId xmlns:p14="http://schemas.microsoft.com/office/powerpoint/2010/main" val="355004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Nov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548238597"/>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Mon 11/12</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Tue 11/13</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Wed 11/14</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Thu</a:t>
                      </a:r>
                      <a:r>
                        <a:rPr lang="en-US" sz="1800" baseline="0" dirty="0">
                          <a:solidFill>
                            <a:schemeClr val="tx2"/>
                          </a:solidFill>
                        </a:rPr>
                        <a:t> 11</a:t>
                      </a:r>
                      <a:r>
                        <a:rPr lang="en-US" sz="1800" dirty="0">
                          <a:solidFill>
                            <a:schemeClr val="tx2"/>
                          </a:solidFill>
                        </a:rPr>
                        <a:t>/15</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Fri 11/16</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100" dirty="0"/>
                        <a:t>802.11 WNG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921378">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2320">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5"/>
                  </a:ext>
                </a:extLst>
              </a:tr>
              <a:tr h="910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2">
                  <a:txBody>
                    <a:bodyPr/>
                    <a:lstStyle/>
                    <a:p>
                      <a:endParaRPr lang="en-US" sz="1200" dirty="0"/>
                    </a:p>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r>
                        <a:rPr lang="en-US" sz="1200" dirty="0"/>
                        <a:t>OmniRAN opening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Tutorials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en-US" sz="1200" dirty="0"/>
                        <a:t>Joint 802.1/802.15</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ICA NEND</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944926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September 25</a:t>
            </a:r>
            <a:r>
              <a:rPr lang="en-GB" baseline="30000" dirty="0"/>
              <a:t>th</a:t>
            </a:r>
            <a:r>
              <a:rPr lang="en-GB" dirty="0"/>
              <a:t> </a:t>
            </a:r>
            <a:r>
              <a:rPr lang="en-US" dirty="0"/>
              <a:t>, 2018 at 09:00-11:00am ET</a:t>
            </a:r>
          </a:p>
          <a:p>
            <a:endParaRPr lang="en-US" dirty="0"/>
          </a:p>
          <a:p>
            <a:r>
              <a:rPr lang="en-US" dirty="0"/>
              <a:t>Join WebEx meeting</a:t>
            </a:r>
          </a:p>
          <a:p>
            <a:pPr lvl="1"/>
            <a:r>
              <a:rPr lang="en-US" u="sng" dirty="0">
                <a:hlinkClick r:id="rId3"/>
              </a:rPr>
              <a:t>https://nokiameetings.webex.com/nokiameetings/j.php?MTID=m3f9c797daf54fcbc6aba34e5eec37841</a:t>
            </a:r>
            <a:endParaRPr lang="en-US" u="sng" dirty="0"/>
          </a:p>
          <a:p>
            <a:pPr lvl="1"/>
            <a:r>
              <a:rPr lang="en-US" dirty="0"/>
              <a:t>Meeting number: </a:t>
            </a:r>
            <a:r>
              <a:rPr lang="en-US" altLang="en-US" dirty="0">
                <a:latin typeface="Arial Unicode MS"/>
              </a:rPr>
              <a:t>951 723 363</a:t>
            </a:r>
            <a:r>
              <a:rPr lang="en-US" dirty="0"/>
              <a:t>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a:t>
            </a:r>
            <a:r>
              <a:rPr lang="en-US" altLang="en-US" dirty="0">
                <a:latin typeface="Arial Unicode MS"/>
              </a:rPr>
              <a:t>951 723 363</a:t>
            </a:r>
            <a:r>
              <a:rPr lang="en-US" dirty="0"/>
              <a:t>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85000" lnSpcReduction="20000"/>
          </a:bodyPr>
          <a:lstStyle/>
          <a:p>
            <a:r>
              <a:rPr lang="en-US" dirty="0"/>
              <a:t>Minutes</a:t>
            </a:r>
          </a:p>
          <a:p>
            <a:r>
              <a:rPr lang="en-US" dirty="0"/>
              <a:t>Reports</a:t>
            </a:r>
          </a:p>
          <a:p>
            <a:r>
              <a:rPr lang="en-US" dirty="0"/>
              <a:t>Review and discussion of 802.11aq based proposal for 802.1CQ</a:t>
            </a:r>
          </a:p>
          <a:p>
            <a:r>
              <a:rPr lang="en-US" dirty="0"/>
              <a:t>802.1CQ next steps and plans for the Nov plenary</a:t>
            </a:r>
          </a:p>
          <a:p>
            <a:r>
              <a:rPr lang="en-US" dirty="0"/>
              <a:t>Review and conclusion of text proposals for open 802.1CF sponsor ballot comments</a:t>
            </a:r>
          </a:p>
          <a:p>
            <a:r>
              <a:rPr lang="en-US" dirty="0"/>
              <a:t>Plan for creation of P802.1CF-D3.0 revision and recirculation</a:t>
            </a:r>
          </a:p>
          <a:p>
            <a:r>
              <a:rPr lang="en-US" dirty="0"/>
              <a:t>Next meeting</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lnSpcReduction="10000"/>
          </a:bodyPr>
          <a:lstStyle/>
          <a:p>
            <a:r>
              <a:rPr lang="en-GB" sz="2400" dirty="0"/>
              <a:t>Call Meeting to Order</a:t>
            </a:r>
          </a:p>
          <a:p>
            <a:pPr lvl="1"/>
            <a:r>
              <a:rPr lang="en-GB" sz="2000" dirty="0"/>
              <a:t>Chair called meeting to order at 09:02 AM ET</a:t>
            </a:r>
          </a:p>
          <a:p>
            <a:r>
              <a:rPr lang="en-GB" sz="2400" dirty="0"/>
              <a:t>Minutes taker:</a:t>
            </a:r>
          </a:p>
          <a:p>
            <a:pPr lvl="1"/>
            <a:r>
              <a:rPr lang="en-GB" sz="2000" dirty="0"/>
              <a:t>Hao is taking notes.</a:t>
            </a:r>
          </a:p>
          <a:p>
            <a:r>
              <a:rPr lang="en-GB" sz="2400" dirty="0"/>
              <a:t>Mandatory slides</a:t>
            </a:r>
          </a:p>
          <a:p>
            <a:pPr lvl="1"/>
            <a:r>
              <a:rPr lang="en-GB" sz="2000" dirty="0"/>
              <a:t>Mandatory slides were presented, no IPR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62945665"/>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Michael Montemurro</a:t>
                      </a:r>
                    </a:p>
                  </a:txBody>
                  <a:tcPr marL="73025" marR="73025" marT="0" marB="0" anchor="ctr"/>
                </a:tc>
                <a:tc>
                  <a:txBody>
                    <a:bodyPr/>
                    <a:lstStyle/>
                    <a:p>
                      <a:pPr algn="just">
                        <a:spcAft>
                          <a:spcPts val="300"/>
                        </a:spcAft>
                      </a:pPr>
                      <a:r>
                        <a:rPr lang="en-US" sz="1400" dirty="0">
                          <a:solidFill>
                            <a:schemeClr val="tx1"/>
                          </a:solidFill>
                          <a:effectLst/>
                          <a:latin typeface="+mn-lt"/>
                        </a:rPr>
                        <a:t>Blackberry</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Stephen McCann</a:t>
                      </a:r>
                    </a:p>
                  </a:txBody>
                  <a:tcPr marL="73025" marR="73025" marT="0" marB="0" anchor="ctr"/>
                </a:tc>
                <a:tc>
                  <a:txBody>
                    <a:bodyPr/>
                    <a:lstStyle/>
                    <a:p>
                      <a:pPr algn="just">
                        <a:spcAft>
                          <a:spcPts val="300"/>
                        </a:spcAft>
                      </a:pPr>
                      <a:r>
                        <a:rPr lang="en-US" sz="1400" dirty="0">
                          <a:solidFill>
                            <a:schemeClr val="tx1"/>
                          </a:solidFill>
                          <a:effectLst/>
                          <a:latin typeface="+mn-lt"/>
                        </a:rPr>
                        <a:t>Blackberry</a:t>
                      </a: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Adv. Cog. Arch.</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Nader Zein </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NEC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3174</TotalTime>
  <Words>1896</Words>
  <Application>Microsoft Office PowerPoint</Application>
  <PresentationFormat>On-screen Show (4:3)</PresentationFormat>
  <Paragraphs>210</Paragraphs>
  <Slides>15</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Arial Unicode MS</vt:lpstr>
      <vt:lpstr>Helvetica</vt:lpstr>
      <vt:lpstr>Times</vt:lpstr>
      <vt:lpstr>Times New Roman</vt:lpstr>
      <vt:lpstr>Template</vt:lpstr>
      <vt:lpstr>IEEE 802.1 OmniRAN TG September 25th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Business #5</vt:lpstr>
      <vt:lpstr>Nov 2018 Agenda Graphics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485</cp:revision>
  <cp:lastPrinted>1998-02-10T13:28:06Z</cp:lastPrinted>
  <dcterms:created xsi:type="dcterms:W3CDTF">2011-12-30T17:06:23Z</dcterms:created>
  <dcterms:modified xsi:type="dcterms:W3CDTF">2018-09-26T08:36:06Z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