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98" r:id="rId3"/>
    <p:sldId id="325" r:id="rId4"/>
    <p:sldId id="326" r:id="rId5"/>
    <p:sldId id="290" r:id="rId6"/>
    <p:sldId id="291" r:id="rId7"/>
    <p:sldId id="292" r:id="rId8"/>
    <p:sldId id="320" r:id="rId9"/>
    <p:sldId id="293" r:id="rId10"/>
    <p:sldId id="271" r:id="rId11"/>
    <p:sldId id="297" r:id="rId12"/>
    <p:sldId id="299" r:id="rId13"/>
    <p:sldId id="327" r:id="rId14"/>
    <p:sldId id="309" r:id="rId15"/>
    <p:sldId id="328" r:id="rId16"/>
    <p:sldId id="329" r:id="rId17"/>
    <p:sldId id="330" r:id="rId18"/>
    <p:sldId id="331" r:id="rId19"/>
    <p:sldId id="33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9" autoAdjust="0"/>
    <p:restoredTop sz="95989" autoAdjust="0"/>
  </p:normalViewPr>
  <p:slideViewPr>
    <p:cSldViewPr>
      <p:cViewPr varScale="1">
        <p:scale>
          <a:sx n="121" d="100"/>
          <a:sy n="121" d="100"/>
        </p:scale>
        <p:origin x="11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smtClean="0">
                <a:effectLst/>
                <a:latin typeface="+mj-lt"/>
              </a:rPr>
              <a:t>omniran-17-0051-02-00TG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omniran/dcn/17/omniran-17-0059-00-00TG-guidelines-for-creation-of-information-model.pptx" TargetMode="External"/><Relationship Id="rId12" Type="http://schemas.openxmlformats.org/officeDocument/2006/relationships/hyperlink" Target="https://mentor.ieee.org/omniran/dcn/17/omniran-17-0058-00-00TG-tsn-in-omnira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52-00-00TG-jun-27th-confcall-minutes.docx" TargetMode="External"/><Relationship Id="rId3" Type="http://schemas.openxmlformats.org/officeDocument/2006/relationships/hyperlink" Target="https://mentor.ieee.org/omniran/dcn/17/omniran-17-0054-00-00ic-wireless-communications-in-the-manufacturing-fields.pdf" TargetMode="External"/><Relationship Id="rId4" Type="http://schemas.openxmlformats.org/officeDocument/2006/relationships/hyperlink" Target="https://mentor.ieee.org/omniran/dcn/17/omniran-17-0053-00-00ic-layer-2-network-virtualization.pptx" TargetMode="External"/><Relationship Id="rId5" Type="http://schemas.openxmlformats.org/officeDocument/2006/relationships/hyperlink" Target="https://mentor.ieee.org/omniran/dcn/17/omniran-17-0049-01-CF00-802-1cf-d0-5-collected-comments.xls" TargetMode="External"/><Relationship Id="rId6" Type="http://schemas.openxmlformats.org/officeDocument/2006/relationships/hyperlink" Target="https://mentor.ieee.org/omniran/dcn/17/omniran-17-0055-00-CF00-comment-resolution-for-cid-15.docx" TargetMode="External"/><Relationship Id="rId7" Type="http://schemas.openxmlformats.org/officeDocument/2006/relationships/hyperlink" Target="https://mentor.ieee.org/omniran/dcn/17/omniran-17-0056-00-CF00-chpt-6-8-identifier-revision.docx" TargetMode="External"/><Relationship Id="rId8" Type="http://schemas.openxmlformats.org/officeDocument/2006/relationships/hyperlink" Target="https://mentor.ieee.org/omniran/dcn/17/omniran-17-0048-00-CF00-chapter-7-1-text-revision.docx" TargetMode="External"/><Relationship Id="rId9" Type="http://schemas.openxmlformats.org/officeDocument/2006/relationships/hyperlink" Target="https://mentor.ieee.org/omniran/dcn/17/omniran-17-0057-00-00ic-how-we-see-needs-for-coordination.pdf" TargetMode="External"/><Relationship Id="rId10" Type="http://schemas.openxmlformats.org/officeDocument/2006/relationships/hyperlink" Target="https://mentor.ieee.org/omniran/dcn/17/omniran-17-0048-02-CF00-chapter-7-1-text-revision.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staging/" TargetMode="External"/><Relationship Id="rId4" Type="http://schemas.openxmlformats.org/officeDocument/2006/relationships/hyperlink" Target="https://mentor.ieee.org/omniran/dcn/17/omniran-17-0054-00-00ic-wireless-communications-in-the-manufacturing-fields.pdf" TargetMode="External"/><Relationship Id="rId5" Type="http://schemas.openxmlformats.org/officeDocument/2006/relationships/hyperlink" Target="https://mentor.ieee.org/omniran/dcn/17/omniran-17-0053-00-00ic-layer-2-network-virtualiz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52-00-00TG-jun-27th-confcall-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49-02-CF00-802-1cf-d0-5-collected-comments.xls" TargetMode="External"/><Relationship Id="rId4" Type="http://schemas.openxmlformats.org/officeDocument/2006/relationships/hyperlink" Target="https://mentor.ieee.org/omniran/dcn/17/omniran-17-0056-00-CF00-chpt-6-8-identifier-revision.docx" TargetMode="External"/><Relationship Id="rId5" Type="http://schemas.openxmlformats.org/officeDocument/2006/relationships/hyperlink" Target="https://mentor.ieee.org/omniran/dcn/17/omniran-17-0055-00-CF00-comment-resolution-for-cid-15.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49-01-CF00-802-1cf-d0-5-collected-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7/omniran-17-0049-02-CF00-802-1cf-d0-5-collected-comments.xls" TargetMode="External"/><Relationship Id="rId4" Type="http://schemas.openxmlformats.org/officeDocument/2006/relationships/hyperlink" Target="https://mentor.ieee.org/omniran/dcn/17/omniran-17-0049-03-CF00-802-1cf-d0-5-collected-comments.xls" TargetMode="External"/><Relationship Id="rId5" Type="http://schemas.openxmlformats.org/officeDocument/2006/relationships/hyperlink" Target="https://mentor.ieee.org/omniran/dcn/17/omniran-17-0048-00-CF00-chapter-7-1-text-revision.docx" TargetMode="External"/><Relationship Id="rId6" Type="http://schemas.openxmlformats.org/officeDocument/2006/relationships/hyperlink" Target="https://mentor.ieee.org/omniran/dcn/17/omniran-17-0048-01-CF00-chapter-7-1-text-revision.docx" TargetMode="External"/><Relationship Id="rId7" Type="http://schemas.openxmlformats.org/officeDocument/2006/relationships/hyperlink" Target="https://mentor.ieee.org/omniran/dcn/17/omniran-17-0048-03-CF00-chapter-7-1-text-revision.docx" TargetMode="External"/><Relationship Id="rId8" Type="http://schemas.openxmlformats.org/officeDocument/2006/relationships/hyperlink" Target="https://mentor.ieee.org/omniran/dcn/17/omniran-17-0059-00-00TG-guidelines-for-creation-of-information-model.pptx" TargetMode="External"/><Relationship Id="rId9" Type="http://schemas.openxmlformats.org/officeDocument/2006/relationships/hyperlink" Target="https://mentor.ieee.org/omniran/dcn/17/omniran-17-0058-00-00TG-tsn-in-omnira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57-00-00ic-how-we-see-needs-for-coordination.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60-00-00TG-jul-2017-report-to-ieee802-wgs.pptx" TargetMode="External"/><Relationship Id="rId3" Type="http://schemas.openxmlformats.org/officeDocument/2006/relationships/hyperlink" Target="https://mentor.ieee.org/802.15/dcn/17/15-17-0399-01-0dep-on-the-way-to-industry-4-0.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bp/StartP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estrel.com/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July 2017 F2F Meeting</a:t>
            </a:r>
            <a:br>
              <a:rPr lang="en-US" dirty="0"/>
            </a:br>
            <a:r>
              <a:rPr lang="en-US" dirty="0"/>
              <a:t>Berlin, Germany</a:t>
            </a:r>
          </a:p>
        </p:txBody>
      </p:sp>
      <p:sp>
        <p:nvSpPr>
          <p:cNvPr id="3" name="Subtitle 2"/>
          <p:cNvSpPr>
            <a:spLocks noGrp="1"/>
          </p:cNvSpPr>
          <p:nvPr>
            <p:ph type="subTitle" idx="1"/>
          </p:nvPr>
        </p:nvSpPr>
        <p:spPr/>
        <p:txBody>
          <a:bodyPr/>
          <a:lstStyle/>
          <a:p>
            <a:r>
              <a:rPr lang="en-US" dirty="0" smtClean="0"/>
              <a:t>2017-07-13</a:t>
            </a:r>
            <a:endParaRPr lang="en-US" dirty="0"/>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r>
              <a:rPr lang="en-GB" sz="2000" dirty="0" smtClean="0"/>
              <a:t>16:00</a:t>
            </a:r>
            <a:endParaRPr lang="en-GB" sz="2000" dirty="0"/>
          </a:p>
          <a:p>
            <a:r>
              <a:rPr lang="en-GB" sz="2400" dirty="0"/>
              <a:t>Minutes taker:</a:t>
            </a:r>
          </a:p>
          <a:p>
            <a:pPr lvl="1"/>
            <a:r>
              <a:rPr lang="en-GB" sz="2000" dirty="0" err="1" smtClean="0"/>
              <a:t>Hao</a:t>
            </a:r>
            <a:r>
              <a:rPr lang="en-GB" sz="2000" dirty="0" smtClean="0"/>
              <a:t> </a:t>
            </a:r>
            <a:r>
              <a:rPr lang="en-GB" sz="2000" dirty="0"/>
              <a:t>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47327637"/>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 xmlns:a16="http://schemas.microsoft.com/office/drawing/2014/main" val="20000"/>
                    </a:ext>
                  </a:extLst>
                </a:gridCol>
                <a:gridCol w="1822824">
                  <a:extLst>
                    <a:ext uri="{9D8B030D-6E8A-4147-A177-3AD203B41FA5}">
                      <a16:colId xmlns="" xmlns:a16="http://schemas.microsoft.com/office/drawing/2014/main" val="20001"/>
                    </a:ext>
                  </a:extLst>
                </a:gridCol>
                <a:gridCol w="239059">
                  <a:extLst>
                    <a:ext uri="{9D8B030D-6E8A-4147-A177-3AD203B41FA5}">
                      <a16:colId xmlns="" xmlns:a16="http://schemas.microsoft.com/office/drawing/2014/main" val="20002"/>
                    </a:ext>
                  </a:extLst>
                </a:gridCol>
                <a:gridCol w="1867647">
                  <a:extLst>
                    <a:ext uri="{9D8B030D-6E8A-4147-A177-3AD203B41FA5}">
                      <a16:colId xmlns="" xmlns:a16="http://schemas.microsoft.com/office/drawing/2014/main" val="20003"/>
                    </a:ext>
                  </a:extLst>
                </a:gridCol>
                <a:gridCol w="1867647">
                  <a:extLst>
                    <a:ext uri="{9D8B030D-6E8A-4147-A177-3AD203B41FA5}">
                      <a16:colId xmlns=""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r>
                        <a:rPr lang="en-US" sz="1400" baseline="0" dirty="0">
                          <a:solidFill>
                            <a:schemeClr val="tx1"/>
                          </a:solidFill>
                          <a:latin typeface="+mn-lt"/>
                        </a:rPr>
                        <a:t> Networks</a:t>
                      </a:r>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effectLst/>
                          <a:latin typeface="+mn-lt"/>
                        </a:rPr>
                        <a:t>Nader Zein</a:t>
                      </a:r>
                    </a:p>
                  </a:txBody>
                  <a:tcPr marL="73025" marR="73025" marT="0" marB="0" anchor="ctr"/>
                </a:tc>
                <a:tc>
                  <a:txBody>
                    <a:bodyPr/>
                    <a:lstStyle/>
                    <a:p>
                      <a:pPr algn="just">
                        <a:spcAft>
                          <a:spcPts val="300"/>
                        </a:spcAft>
                      </a:pPr>
                      <a:r>
                        <a:rPr lang="en-US" sz="1400">
                          <a:effectLst/>
                          <a:latin typeface="+mn-lt"/>
                        </a:rPr>
                        <a:t>NEC</a:t>
                      </a:r>
                    </a:p>
                  </a:txBody>
                  <a:tcPr marL="73025" marR="73025" marT="0" marB="0" anchor="ctr"/>
                </a:tc>
                <a:extLst>
                  <a:ext uri="{0D108BD9-81ED-4DB2-BD59-A6C34878D82A}">
                    <a16:rowId xmlns="" xmlns:a16="http://schemas.microsoft.com/office/drawing/2014/main" val="10001"/>
                  </a:ext>
                </a:extLst>
              </a:tr>
              <a:tr h="292100">
                <a:tc>
                  <a:txBody>
                    <a:bodyPr/>
                    <a:lstStyle/>
                    <a:p>
                      <a:pPr algn="just">
                        <a:spcAft>
                          <a:spcPts val="300"/>
                        </a:spcAft>
                      </a:pPr>
                      <a:r>
                        <a:rPr lang="en-US" sz="1400" dirty="0" err="1">
                          <a:effectLst/>
                          <a:latin typeface="+mn-lt"/>
                        </a:rPr>
                        <a:t>Hao</a:t>
                      </a:r>
                      <a:r>
                        <a:rPr lang="en-US" sz="1400" dirty="0">
                          <a:effectLst/>
                          <a:latin typeface="+mn-lt"/>
                        </a:rPr>
                        <a:t> Wang</a:t>
                      </a:r>
                    </a:p>
                  </a:txBody>
                  <a:tcPr marL="73025" marR="73025" marT="0" marB="0" anchor="ctr"/>
                </a:tc>
                <a:tc>
                  <a:txBody>
                    <a:bodyPr/>
                    <a:lstStyle/>
                    <a:p>
                      <a:pPr algn="just">
                        <a:spcAft>
                          <a:spcPts val="300"/>
                        </a:spcAft>
                      </a:pPr>
                      <a:r>
                        <a:rPr lang="en-US" sz="1400">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effectLst/>
                          <a:latin typeface="+mn-lt"/>
                        </a:rPr>
                        <a:t>Yonggang Fang</a:t>
                      </a:r>
                    </a:p>
                  </a:txBody>
                  <a:tcPr marL="73025" marR="73025" marT="0" marB="0" anchor="ctr"/>
                </a:tc>
                <a:tc>
                  <a:txBody>
                    <a:bodyPr/>
                    <a:lstStyle/>
                    <a:p>
                      <a:pPr algn="just">
                        <a:spcAft>
                          <a:spcPts val="300"/>
                        </a:spcAft>
                      </a:pPr>
                      <a:r>
                        <a:rPr lang="en-US" sz="1400">
                          <a:effectLst/>
                          <a:latin typeface="+mn-lt"/>
                        </a:rPr>
                        <a:t>ZTE TX</a:t>
                      </a:r>
                    </a:p>
                  </a:txBody>
                  <a:tcPr marL="73025" marR="73025" marT="0" marB="0" anchor="ctr"/>
                </a:tc>
                <a:extLst>
                  <a:ext uri="{0D108BD9-81ED-4DB2-BD59-A6C34878D82A}">
                    <a16:rowId xmlns="" xmlns:a16="http://schemas.microsoft.com/office/drawing/2014/main" val="10002"/>
                  </a:ext>
                </a:extLst>
              </a:tr>
              <a:tr h="292100">
                <a:tc>
                  <a:txBody>
                    <a:bodyPr/>
                    <a:lstStyle/>
                    <a:p>
                      <a:pPr algn="just">
                        <a:spcAft>
                          <a:spcPts val="300"/>
                        </a:spcAft>
                      </a:pPr>
                      <a:r>
                        <a:rPr lang="en-US" sz="1400">
                          <a:effectLst/>
                          <a:latin typeface="+mn-lt"/>
                        </a:rPr>
                        <a:t>Hajime Koto</a:t>
                      </a:r>
                    </a:p>
                  </a:txBody>
                  <a:tcPr marL="73025" marR="73025" marT="0" marB="0" anchor="ctr"/>
                </a:tc>
                <a:tc>
                  <a:txBody>
                    <a:bodyPr/>
                    <a:lstStyle/>
                    <a:p>
                      <a:pPr algn="just">
                        <a:spcAft>
                          <a:spcPts val="300"/>
                        </a:spcAft>
                      </a:pPr>
                      <a:r>
                        <a:rPr lang="en-US" sz="1400" dirty="0">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effectLst/>
                          <a:latin typeface="+mn-lt"/>
                        </a:rPr>
                        <a:t>Xiaojing Fan</a:t>
                      </a:r>
                    </a:p>
                  </a:txBody>
                  <a:tcPr marL="73025" marR="73025" marT="0" marB="0" anchor="ctr"/>
                </a:tc>
                <a:tc>
                  <a:txBody>
                    <a:bodyPr/>
                    <a:lstStyle/>
                    <a:p>
                      <a:pPr algn="just">
                        <a:spcAft>
                          <a:spcPts val="300"/>
                        </a:spcAft>
                      </a:pPr>
                      <a:r>
                        <a:rPr lang="en-US" sz="1400">
                          <a:effectLst/>
                          <a:latin typeface="+mn-lt"/>
                        </a:rPr>
                        <a:t>Fujitsu</a:t>
                      </a:r>
                    </a:p>
                  </a:txBody>
                  <a:tcPr marL="73025" marR="73025" marT="0" marB="0" anchor="ctr"/>
                </a:tc>
                <a:extLst>
                  <a:ext uri="{0D108BD9-81ED-4DB2-BD59-A6C34878D82A}">
                    <a16:rowId xmlns="" xmlns:a16="http://schemas.microsoft.com/office/drawing/2014/main" val="10003"/>
                  </a:ext>
                </a:extLst>
              </a:tr>
              <a:tr h="292100">
                <a:tc>
                  <a:txBody>
                    <a:bodyPr/>
                    <a:lstStyle/>
                    <a:p>
                      <a:pPr algn="just">
                        <a:spcAft>
                          <a:spcPts val="300"/>
                        </a:spcAft>
                      </a:pPr>
                      <a:r>
                        <a:rPr lang="en-US" sz="1400">
                          <a:effectLst/>
                          <a:latin typeface="+mn-lt"/>
                        </a:rPr>
                        <a:t>Tomoki Ohsawa</a:t>
                      </a:r>
                    </a:p>
                  </a:txBody>
                  <a:tcPr marL="73025" marR="73025" marT="0" marB="0" anchor="ctr"/>
                </a:tc>
                <a:tc>
                  <a:txBody>
                    <a:bodyPr/>
                    <a:lstStyle/>
                    <a:p>
                      <a:pPr algn="just">
                        <a:spcAft>
                          <a:spcPts val="300"/>
                        </a:spcAft>
                      </a:pPr>
                      <a:r>
                        <a:rPr lang="en-US" sz="1400" dirty="0">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effectLst/>
                          <a:latin typeface="+mn-lt"/>
                        </a:rPr>
                        <a:t>Hermann Brand</a:t>
                      </a:r>
                    </a:p>
                  </a:txBody>
                  <a:tcPr marL="73025" marR="73025" marT="0" marB="0" anchor="ctr"/>
                </a:tc>
                <a:tc>
                  <a:txBody>
                    <a:bodyPr/>
                    <a:lstStyle/>
                    <a:p>
                      <a:pPr algn="just">
                        <a:spcAft>
                          <a:spcPts val="300"/>
                        </a:spcAft>
                      </a:pPr>
                      <a:r>
                        <a:rPr lang="en-US" sz="1400">
                          <a:effectLst/>
                          <a:latin typeface="+mn-lt"/>
                        </a:rPr>
                        <a:t>IEEE</a:t>
                      </a:r>
                    </a:p>
                  </a:txBody>
                  <a:tcPr marL="73025" marR="73025" marT="0" marB="0" anchor="ctr"/>
                </a:tc>
                <a:extLst>
                  <a:ext uri="{0D108BD9-81ED-4DB2-BD59-A6C34878D82A}">
                    <a16:rowId xmlns="" xmlns:a16="http://schemas.microsoft.com/office/drawing/2014/main" val="10004"/>
                  </a:ext>
                </a:extLst>
              </a:tr>
              <a:tr h="292100">
                <a:tc>
                  <a:txBody>
                    <a:bodyPr/>
                    <a:lstStyle/>
                    <a:p>
                      <a:pPr algn="just">
                        <a:spcAft>
                          <a:spcPts val="300"/>
                        </a:spcAft>
                      </a:pPr>
                      <a:r>
                        <a:rPr lang="en-US" sz="1400">
                          <a:solidFill>
                            <a:srgbClr val="000000"/>
                          </a:solidFill>
                          <a:effectLst/>
                          <a:latin typeface="+mn-lt"/>
                        </a:rPr>
                        <a:t>Satoko Itaya</a:t>
                      </a:r>
                      <a:endParaRPr lang="en-US" sz="1400">
                        <a:effectLst/>
                        <a:latin typeface="+mn-lt"/>
                      </a:endParaRPr>
                    </a:p>
                  </a:txBody>
                  <a:tcPr marL="73025" marR="73025" marT="0" marB="0" anchor="ctr"/>
                </a:tc>
                <a:tc>
                  <a:txBody>
                    <a:bodyPr/>
                    <a:lstStyle/>
                    <a:p>
                      <a:pPr algn="just">
                        <a:spcAft>
                          <a:spcPts val="300"/>
                        </a:spcAft>
                      </a:pPr>
                      <a:r>
                        <a:rPr lang="en-US" sz="1400">
                          <a:solidFill>
                            <a:srgbClr val="000000"/>
                          </a:solidFill>
                          <a:effectLst/>
                          <a:latin typeface="+mn-lt"/>
                        </a:rPr>
                        <a:t>NICT</a:t>
                      </a:r>
                      <a:endParaRPr lang="en-US" sz="1400">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 xmlns:a16="http://schemas.microsoft.com/office/drawing/2014/main" val="10005"/>
                  </a:ext>
                </a:extLst>
              </a:tr>
              <a:tr h="292100">
                <a:tc>
                  <a:txBody>
                    <a:bodyPr/>
                    <a:lstStyle/>
                    <a:p>
                      <a:pPr algn="just">
                        <a:spcAft>
                          <a:spcPts val="300"/>
                        </a:spcAft>
                      </a:pPr>
                      <a:r>
                        <a:rPr lang="en-US" sz="1400">
                          <a:effectLst/>
                          <a:latin typeface="+mn-lt"/>
                        </a:rPr>
                        <a:t>Kenichi Maruhashi</a:t>
                      </a:r>
                    </a:p>
                  </a:txBody>
                  <a:tcPr marL="73025" marR="73025" marT="0" marB="0" anchor="ctr"/>
                </a:tc>
                <a:tc>
                  <a:txBody>
                    <a:bodyPr/>
                    <a:lstStyle/>
                    <a:p>
                      <a:pPr algn="just">
                        <a:spcAft>
                          <a:spcPts val="300"/>
                        </a:spcAft>
                      </a:pPr>
                      <a:r>
                        <a:rPr lang="en-US" sz="1400">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smtClean="0">
                          <a:solidFill>
                            <a:schemeClr val="tx1"/>
                          </a:solidFill>
                          <a:latin typeface="+mn-lt"/>
                        </a:rPr>
                        <a:t>Patrick </a:t>
                      </a:r>
                      <a:r>
                        <a:rPr lang="en-US" sz="1400" dirty="0" err="1" smtClean="0">
                          <a:solidFill>
                            <a:schemeClr val="tx1"/>
                          </a:solidFill>
                          <a:latin typeface="+mn-lt"/>
                        </a:rPr>
                        <a:t>Slaats</a:t>
                      </a:r>
                      <a:endParaRPr lang="en-US" sz="1400" dirty="0">
                        <a:solidFill>
                          <a:schemeClr val="tx1"/>
                        </a:solidFill>
                        <a:latin typeface="+mn-lt"/>
                      </a:endParaRPr>
                    </a:p>
                  </a:txBody>
                  <a:tcPr anchor="ctr"/>
                </a:tc>
                <a:tc>
                  <a:txBody>
                    <a:bodyPr/>
                    <a:lstStyle/>
                    <a:p>
                      <a:r>
                        <a:rPr lang="en-US" sz="1400" dirty="0" smtClean="0">
                          <a:solidFill>
                            <a:schemeClr val="tx1"/>
                          </a:solidFill>
                          <a:latin typeface="+mn-lt"/>
                        </a:rPr>
                        <a:t>IEEE</a:t>
                      </a:r>
                      <a:endParaRPr lang="en-US" sz="1400" dirty="0">
                        <a:solidFill>
                          <a:schemeClr val="tx1"/>
                        </a:solidFill>
                        <a:latin typeface="+mn-lt"/>
                      </a:endParaRPr>
                    </a:p>
                  </a:txBody>
                  <a:tcPr anchor="ctr"/>
                </a:tc>
                <a:extLst>
                  <a:ext uri="{0D108BD9-81ED-4DB2-BD59-A6C34878D82A}">
                    <a16:rowId xmlns="" xmlns:a16="http://schemas.microsoft.com/office/drawing/2014/main" val="10006"/>
                  </a:ext>
                </a:extLst>
              </a:tr>
              <a:tr h="292100">
                <a:tc>
                  <a:txBody>
                    <a:bodyPr/>
                    <a:lstStyle/>
                    <a:p>
                      <a:pPr algn="just">
                        <a:spcAft>
                          <a:spcPts val="300"/>
                        </a:spcAft>
                      </a:pPr>
                      <a:r>
                        <a:rPr lang="en-US" sz="1400">
                          <a:effectLst/>
                          <a:latin typeface="+mn-lt"/>
                        </a:rPr>
                        <a:t>Fumihide Kojima</a:t>
                      </a:r>
                    </a:p>
                  </a:txBody>
                  <a:tcPr marL="73025" marR="73025" marT="0" marB="0" anchor="ctr"/>
                </a:tc>
                <a:tc>
                  <a:txBody>
                    <a:bodyPr/>
                    <a:lstStyle/>
                    <a:p>
                      <a:pPr algn="just">
                        <a:spcAft>
                          <a:spcPts val="300"/>
                        </a:spcAft>
                      </a:pPr>
                      <a:r>
                        <a:rPr lang="en-US" sz="1400" dirty="0">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 xmlns:a16="http://schemas.microsoft.com/office/drawing/2014/main"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Nothing brought up.</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July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P802.1CF-D0.5</a:t>
            </a:r>
          </a:p>
          <a:p>
            <a:r>
              <a:rPr lang="en-US" dirty="0"/>
              <a:t>New content for P802.1CF</a:t>
            </a:r>
          </a:p>
          <a:p>
            <a:pPr lvl="1"/>
            <a:r>
              <a:rPr lang="en-US" dirty="0"/>
              <a:t>7.9 </a:t>
            </a:r>
            <a:r>
              <a:rPr lang="en-US" dirty="0" smtClean="0"/>
              <a:t>Information </a:t>
            </a:r>
            <a:r>
              <a:rPr lang="en-US" dirty="0"/>
              <a:t>model</a:t>
            </a:r>
          </a:p>
          <a:p>
            <a:pPr lvl="1"/>
            <a:r>
              <a:rPr lang="en-US" dirty="0"/>
              <a:t>Amendments to existing chapters</a:t>
            </a:r>
          </a:p>
          <a:p>
            <a:r>
              <a:rPr lang="en-US" dirty="0"/>
              <a:t>Plan for going WG ballot w/ 802.1CF-D0.6 draft</a:t>
            </a:r>
          </a:p>
          <a:p>
            <a:r>
              <a:rPr lang="en-US" dirty="0"/>
              <a:t>Potential input to 802.1 Industry Connections</a:t>
            </a:r>
          </a:p>
          <a:p>
            <a:r>
              <a:rPr lang="en-US" dirty="0"/>
              <a:t>Conference calls until Sept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63764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Schedules</a:t>
            </a:r>
          </a:p>
        </p:txBody>
      </p:sp>
      <p:sp>
        <p:nvSpPr>
          <p:cNvPr id="3" name="Content Placeholder 2"/>
          <p:cNvSpPr>
            <a:spLocks noGrp="1"/>
          </p:cNvSpPr>
          <p:nvPr>
            <p:ph idx="1"/>
          </p:nvPr>
        </p:nvSpPr>
        <p:spPr>
          <a:xfrm>
            <a:off x="457200" y="1143000"/>
            <a:ext cx="8229600" cy="5257800"/>
          </a:xfrm>
        </p:spPr>
        <p:txBody>
          <a:bodyPr>
            <a:normAutofit fontScale="40000" lnSpcReduction="20000"/>
          </a:bodyPr>
          <a:lstStyle/>
          <a:p>
            <a:r>
              <a:rPr lang="en-US" dirty="0" smtClean="0"/>
              <a:t>Mon</a:t>
            </a:r>
          </a:p>
          <a:p>
            <a:pPr lvl="1"/>
            <a:r>
              <a:rPr lang="en-US" dirty="0"/>
              <a:t>Review of </a:t>
            </a:r>
            <a:r>
              <a:rPr lang="en-US" dirty="0" smtClean="0"/>
              <a:t>minutes</a:t>
            </a:r>
          </a:p>
          <a:p>
            <a:pPr lvl="2"/>
            <a:r>
              <a:rPr lang="en-US" dirty="0">
                <a:hlinkClick r:id="rId2"/>
              </a:rPr>
              <a:t>https://</a:t>
            </a:r>
            <a:r>
              <a:rPr lang="en-US" dirty="0" smtClean="0">
                <a:hlinkClick r:id="rId2"/>
              </a:rPr>
              <a:t>mentor.ieee.org/omniran/dcn/17/omniran-17-0052-00-00TG-jun-27th-confcall-minutes.docx</a:t>
            </a:r>
            <a:endParaRPr lang="en-US" dirty="0"/>
          </a:p>
          <a:p>
            <a:pPr lvl="1"/>
            <a:r>
              <a:rPr lang="en-US" dirty="0" smtClean="0"/>
              <a:t>Reports</a:t>
            </a:r>
          </a:p>
          <a:p>
            <a:pPr lvl="1"/>
            <a:r>
              <a:rPr lang="en-US" dirty="0" smtClean="0"/>
              <a:t>Potential </a:t>
            </a:r>
            <a:r>
              <a:rPr lang="en-US" dirty="0"/>
              <a:t>input to 802.1 Industry </a:t>
            </a:r>
            <a:r>
              <a:rPr lang="en-US" dirty="0" smtClean="0"/>
              <a:t>Connections</a:t>
            </a:r>
          </a:p>
          <a:p>
            <a:pPr lvl="2"/>
            <a:r>
              <a:rPr lang="en-US" dirty="0">
                <a:hlinkClick r:id="rId3"/>
              </a:rPr>
              <a:t>https://</a:t>
            </a:r>
            <a:r>
              <a:rPr lang="en-US" dirty="0" smtClean="0">
                <a:hlinkClick r:id="rId3"/>
              </a:rPr>
              <a:t>mentor.ieee.org/omniran/dcn/17/omniran-17-0054-00-00ic-wireless-communications-in-the-manufacturing-fields.pdf</a:t>
            </a:r>
            <a:endParaRPr lang="en-US" dirty="0" smtClean="0"/>
          </a:p>
          <a:p>
            <a:pPr lvl="2"/>
            <a:r>
              <a:rPr lang="en-US" dirty="0">
                <a:hlinkClick r:id="rId4"/>
              </a:rPr>
              <a:t>https://</a:t>
            </a:r>
            <a:r>
              <a:rPr lang="en-US" dirty="0" smtClean="0">
                <a:hlinkClick r:id="rId4"/>
              </a:rPr>
              <a:t>mentor.ieee.org/omniran/dcn/17/omniran-17-0053-00-00ic-layer-2-network-virtualization.pptx</a:t>
            </a:r>
            <a:endParaRPr lang="en-US" dirty="0"/>
          </a:p>
          <a:p>
            <a:r>
              <a:rPr lang="en-US" dirty="0" smtClean="0"/>
              <a:t>Tue</a:t>
            </a:r>
          </a:p>
          <a:p>
            <a:pPr lvl="1"/>
            <a:r>
              <a:rPr lang="en-US" dirty="0"/>
              <a:t>Comment resolution on P802.1CF-D0.5</a:t>
            </a:r>
          </a:p>
          <a:p>
            <a:pPr lvl="2"/>
            <a:r>
              <a:rPr lang="en-US" dirty="0">
                <a:hlinkClick r:id="rId5"/>
              </a:rPr>
              <a:t>https://mentor.ieee.org/omniran/dcn/17/omniran-17-0049-01-CF00-802-1cf-d0-5-collected-comments.xls</a:t>
            </a:r>
            <a:endParaRPr lang="en-US" dirty="0"/>
          </a:p>
          <a:p>
            <a:r>
              <a:rPr lang="en-US" dirty="0" smtClean="0"/>
              <a:t>Wed</a:t>
            </a:r>
          </a:p>
          <a:p>
            <a:pPr lvl="1"/>
            <a:r>
              <a:rPr lang="en-US" dirty="0"/>
              <a:t>Comment resolution on P802.1CF-D0.5</a:t>
            </a:r>
          </a:p>
          <a:p>
            <a:pPr lvl="2"/>
            <a:r>
              <a:rPr lang="en-US" dirty="0">
                <a:hlinkClick r:id="rId5"/>
              </a:rPr>
              <a:t>https://</a:t>
            </a:r>
            <a:r>
              <a:rPr lang="en-US" dirty="0" smtClean="0">
                <a:hlinkClick r:id="rId5"/>
              </a:rPr>
              <a:t>mentor.ieee.org/omniran/dcn/17/omniran-17-0049-01-CF00-802-1cf-d0-5-collected-comments.xls</a:t>
            </a:r>
            <a:endParaRPr lang="en-US" dirty="0" smtClean="0"/>
          </a:p>
          <a:p>
            <a:pPr lvl="2"/>
            <a:r>
              <a:rPr lang="en-US" dirty="0">
                <a:hlinkClick r:id="rId6"/>
              </a:rPr>
              <a:t>https://</a:t>
            </a:r>
            <a:r>
              <a:rPr lang="en-US" dirty="0" smtClean="0">
                <a:hlinkClick r:id="rId6"/>
              </a:rPr>
              <a:t>mentor.ieee.org/omniran/dcn/17/omniran-17-0055-00-CF00-comment-resolution-for-cid-15.docx</a:t>
            </a:r>
            <a:endParaRPr lang="en-US" dirty="0" smtClean="0"/>
          </a:p>
          <a:p>
            <a:pPr lvl="2"/>
            <a:r>
              <a:rPr lang="en-US" dirty="0">
                <a:hlinkClick r:id="rId7"/>
              </a:rPr>
              <a:t>https://</a:t>
            </a:r>
            <a:r>
              <a:rPr lang="en-US" dirty="0" smtClean="0">
                <a:hlinkClick r:id="rId7"/>
              </a:rPr>
              <a:t>mentor.ieee.org/omniran/dcn/17/omniran-17-0056-00-CF00-chpt-6-8-identifier-revision.docx</a:t>
            </a:r>
            <a:endParaRPr lang="en-US" dirty="0"/>
          </a:p>
          <a:p>
            <a:pPr lvl="2"/>
            <a:r>
              <a:rPr lang="en-US" dirty="0">
                <a:hlinkClick r:id="rId8"/>
              </a:rPr>
              <a:t>https://</a:t>
            </a:r>
            <a:r>
              <a:rPr lang="en-US" dirty="0" smtClean="0">
                <a:hlinkClick r:id="rId8"/>
              </a:rPr>
              <a:t>mentor.ieee.org/omniran/dcn/17/omniran-17-0048-00-CF00-chapter-7-1-text-revision.docx</a:t>
            </a:r>
            <a:endParaRPr lang="en-US" dirty="0" smtClean="0"/>
          </a:p>
          <a:p>
            <a:pPr lvl="1"/>
            <a:r>
              <a:rPr lang="en-US" dirty="0"/>
              <a:t>Potential input to 802.1 Industry </a:t>
            </a:r>
            <a:r>
              <a:rPr lang="en-US" dirty="0" smtClean="0"/>
              <a:t>Connections</a:t>
            </a:r>
          </a:p>
          <a:p>
            <a:pPr lvl="2"/>
            <a:r>
              <a:rPr lang="en-US" dirty="0">
                <a:hlinkClick r:id="rId9"/>
              </a:rPr>
              <a:t>https://</a:t>
            </a:r>
            <a:r>
              <a:rPr lang="en-US" dirty="0" smtClean="0">
                <a:hlinkClick r:id="rId9"/>
              </a:rPr>
              <a:t>mentor.ieee.org/omniran/dcn/17/omniran-17-0057-00-00ic-how-we-see-needs-for-coordination.pdf</a:t>
            </a:r>
            <a:endParaRPr lang="en-US" dirty="0"/>
          </a:p>
          <a:p>
            <a:r>
              <a:rPr lang="en-US" dirty="0" smtClean="0"/>
              <a:t>Thu</a:t>
            </a:r>
            <a:endParaRPr lang="en-US" dirty="0"/>
          </a:p>
          <a:p>
            <a:pPr lvl="1"/>
            <a:r>
              <a:rPr lang="en-US" dirty="0"/>
              <a:t>Comment resolution on P802.1CF-D0.5</a:t>
            </a:r>
          </a:p>
          <a:p>
            <a:pPr lvl="2"/>
            <a:r>
              <a:rPr lang="en-US" dirty="0">
                <a:hlinkClick r:id="rId10"/>
              </a:rPr>
              <a:t>https://</a:t>
            </a:r>
            <a:r>
              <a:rPr lang="en-US" dirty="0" smtClean="0">
                <a:hlinkClick r:id="rId10"/>
              </a:rPr>
              <a:t>mentor.ieee.org/omniran/dcn/17/omniran-17-0048-02-CF00-chapter-7-1-text-revision.docx</a:t>
            </a:r>
            <a:endParaRPr lang="en-US" dirty="0"/>
          </a:p>
          <a:p>
            <a:pPr lvl="1"/>
            <a:r>
              <a:rPr lang="en-US" dirty="0" smtClean="0"/>
              <a:t>New </a:t>
            </a:r>
            <a:r>
              <a:rPr lang="en-US" dirty="0"/>
              <a:t>content for P802.1CF</a:t>
            </a:r>
          </a:p>
          <a:p>
            <a:pPr lvl="2"/>
            <a:r>
              <a:rPr lang="en-US" dirty="0"/>
              <a:t>7.9 Data </a:t>
            </a:r>
            <a:r>
              <a:rPr lang="en-US" dirty="0" smtClean="0"/>
              <a:t>model</a:t>
            </a:r>
          </a:p>
          <a:p>
            <a:pPr lvl="3"/>
            <a:r>
              <a:rPr lang="en-US" dirty="0">
                <a:hlinkClick r:id="rId11"/>
              </a:rPr>
              <a:t>https://</a:t>
            </a:r>
            <a:r>
              <a:rPr lang="en-US" dirty="0" smtClean="0">
                <a:hlinkClick r:id="rId11"/>
              </a:rPr>
              <a:t>mentor.ieee.org/omniran/dcn/17/omniran-17-0059-00-00TG-guidelines-for-creation-of-information-model.pptx</a:t>
            </a:r>
            <a:endParaRPr lang="en-US" dirty="0"/>
          </a:p>
          <a:p>
            <a:pPr lvl="2"/>
            <a:r>
              <a:rPr lang="en-US" dirty="0"/>
              <a:t>Amendments to existing </a:t>
            </a:r>
            <a:r>
              <a:rPr lang="en-US" dirty="0" smtClean="0"/>
              <a:t>chapters</a:t>
            </a:r>
          </a:p>
          <a:p>
            <a:pPr lvl="3"/>
            <a:r>
              <a:rPr lang="en-US" dirty="0">
                <a:hlinkClick r:id="rId12"/>
              </a:rPr>
              <a:t>https://</a:t>
            </a:r>
            <a:r>
              <a:rPr lang="en-US" dirty="0" smtClean="0">
                <a:hlinkClick r:id="rId12"/>
              </a:rPr>
              <a:t>mentor.ieee.org/omniran/dcn/17/omniran-17-0058-00-00TG-tsn-in-omniran.pptx</a:t>
            </a:r>
            <a:endParaRPr lang="en-US" dirty="0"/>
          </a:p>
          <a:p>
            <a:pPr lvl="1"/>
            <a:r>
              <a:rPr lang="en-US" dirty="0"/>
              <a:t>Plan for going WG ballot w/ 802.1CF-D0.6 draft</a:t>
            </a:r>
          </a:p>
          <a:p>
            <a:pPr lvl="1"/>
            <a:r>
              <a:rPr lang="en-US" dirty="0" smtClean="0"/>
              <a:t>Conference </a:t>
            </a:r>
            <a:r>
              <a:rPr lang="en-US" dirty="0"/>
              <a:t>calls until Sept F2F</a:t>
            </a:r>
          </a:p>
          <a:p>
            <a:pPr lvl="1"/>
            <a:r>
              <a:rPr lang="en-US" dirty="0"/>
              <a:t>Motions to 802.1 closing plenary</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pPr lvl="1"/>
            <a:r>
              <a:rPr lang="en-US" dirty="0">
                <a:hlinkClick r:id="rId2"/>
              </a:rPr>
              <a:t>https://</a:t>
            </a:r>
            <a:r>
              <a:rPr lang="en-US" dirty="0" smtClean="0">
                <a:hlinkClick r:id="rId2"/>
              </a:rPr>
              <a:t>mentor.ieee.org/omniran/dcn/17/omniran-17-0052-00-00TG-jun-27th-confcall-minutes.docx</a:t>
            </a:r>
            <a:endParaRPr lang="en-US" dirty="0" smtClean="0"/>
          </a:p>
          <a:p>
            <a:pPr lvl="2"/>
            <a:r>
              <a:rPr lang="en-US" dirty="0" smtClean="0"/>
              <a:t>No comments</a:t>
            </a:r>
            <a:endParaRPr lang="en-US" dirty="0"/>
          </a:p>
          <a:p>
            <a:r>
              <a:rPr lang="en-US" dirty="0" smtClean="0"/>
              <a:t>Reports</a:t>
            </a:r>
          </a:p>
          <a:p>
            <a:pPr lvl="1"/>
            <a:r>
              <a:rPr lang="en-US" dirty="0" smtClean="0"/>
              <a:t>New 802.1 </a:t>
            </a:r>
            <a:r>
              <a:rPr lang="en-US" dirty="0" smtClean="0"/>
              <a:t>website</a:t>
            </a:r>
          </a:p>
          <a:p>
            <a:pPr lvl="2"/>
            <a:r>
              <a:rPr lang="en-US" dirty="0"/>
              <a:t>Development version under </a:t>
            </a:r>
            <a:r>
              <a:rPr lang="en-US" dirty="0">
                <a:hlinkClick r:id="rId3"/>
              </a:rPr>
              <a:t>http://www.ieee802.org/1/staging</a:t>
            </a:r>
            <a:r>
              <a:rPr lang="en-US" dirty="0" smtClean="0">
                <a:hlinkClick r:id="rId3"/>
              </a:rPr>
              <a:t>/</a:t>
            </a:r>
            <a:endParaRPr lang="en-US" dirty="0" smtClean="0"/>
          </a:p>
          <a:p>
            <a:pPr lvl="2"/>
            <a:r>
              <a:rPr lang="en-US" dirty="0" smtClean="0"/>
              <a:t>Will go live until next F2F meeting</a:t>
            </a:r>
            <a:endParaRPr lang="en-US" dirty="0" smtClean="0"/>
          </a:p>
          <a:p>
            <a:r>
              <a:rPr lang="en-US" dirty="0" smtClean="0"/>
              <a:t>Potential </a:t>
            </a:r>
            <a:r>
              <a:rPr lang="en-US" dirty="0"/>
              <a:t>input to 802.1 Industry Connections</a:t>
            </a:r>
          </a:p>
          <a:p>
            <a:pPr lvl="1"/>
            <a:r>
              <a:rPr lang="en-US" dirty="0">
                <a:hlinkClick r:id="rId4"/>
              </a:rPr>
              <a:t>https://</a:t>
            </a:r>
            <a:r>
              <a:rPr lang="en-US" dirty="0" smtClean="0">
                <a:hlinkClick r:id="rId4"/>
              </a:rPr>
              <a:t>mentor.ieee.org/omniran/dcn/17/omniran-17-0054-00-00ic-wireless-communications-in-the-manufacturing-fields.pdf</a:t>
            </a:r>
            <a:endParaRPr lang="en-US" dirty="0" smtClean="0"/>
          </a:p>
          <a:p>
            <a:pPr lvl="2"/>
            <a:r>
              <a:rPr lang="en-US" dirty="0" smtClean="0"/>
              <a:t>Presentation well received. Discussion provided multiple hints how to enhance presentation for the Tuesday evening presentation</a:t>
            </a:r>
            <a:endParaRPr lang="en-US" dirty="0"/>
          </a:p>
          <a:p>
            <a:pPr lvl="1"/>
            <a:r>
              <a:rPr lang="en-US" dirty="0">
                <a:hlinkClick r:id="rId5"/>
              </a:rPr>
              <a:t>https://</a:t>
            </a:r>
            <a:r>
              <a:rPr lang="en-US" dirty="0" smtClean="0">
                <a:hlinkClick r:id="rId5"/>
              </a:rPr>
              <a:t>mentor.ieee.org/omniran/dcn/17/omniran-17-0053-00-00ic-layer-2-network-virtualization.pptx</a:t>
            </a:r>
            <a:endParaRPr lang="en-US" dirty="0" smtClean="0"/>
          </a:p>
          <a:p>
            <a:pPr lvl="2"/>
            <a:r>
              <a:rPr lang="en-US" dirty="0"/>
              <a:t>Presentation well received. Discussion provided multiple hints how to enhance presentation for the Tuesday evening </a:t>
            </a:r>
            <a:r>
              <a:rPr lang="en-US" dirty="0" smtClean="0"/>
              <a:t>presentation</a:t>
            </a:r>
            <a:endParaRPr lang="en-US" dirty="0"/>
          </a:p>
        </p:txBody>
      </p:sp>
    </p:spTree>
    <p:extLst>
      <p:ext uri="{BB962C8B-B14F-4D97-AF65-F5344CB8AC3E}">
        <p14:creationId xmlns:p14="http://schemas.microsoft.com/office/powerpoint/2010/main" val="2123822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0000" lnSpcReduction="20000"/>
          </a:bodyPr>
          <a:lstStyle/>
          <a:p>
            <a:r>
              <a:rPr lang="en-US" dirty="0"/>
              <a:t>Comment resolution on P802.1CF-D0.5</a:t>
            </a:r>
          </a:p>
          <a:p>
            <a:pPr lvl="1"/>
            <a:r>
              <a:rPr lang="en-US" dirty="0">
                <a:hlinkClick r:id="rId2"/>
              </a:rPr>
              <a:t>https://</a:t>
            </a:r>
            <a:r>
              <a:rPr lang="en-US" dirty="0" smtClean="0">
                <a:hlinkClick r:id="rId2"/>
              </a:rPr>
              <a:t>mentor.ieee.org/omniran/dcn/17/omniran-17-0049-01-CF00-802-1cf-d0-5-collected-comments.xls</a:t>
            </a:r>
            <a:endParaRPr lang="en-US" dirty="0" smtClean="0"/>
          </a:p>
          <a:p>
            <a:pPr lvl="2"/>
            <a:r>
              <a:rPr lang="en-US" dirty="0" smtClean="0"/>
              <a:t>Discussion on CID#17 led to conclusion to collocate ID definitions in </a:t>
            </a:r>
            <a:r>
              <a:rPr lang="en-US" dirty="0" err="1" smtClean="0"/>
              <a:t>chapt</a:t>
            </a:r>
            <a:r>
              <a:rPr lang="en-US" dirty="0" smtClean="0"/>
              <a:t>. 6.8 and remove references in subsection 2 throughout whole chapter 7.</a:t>
            </a:r>
          </a:p>
          <a:p>
            <a:pPr lvl="2"/>
            <a:r>
              <a:rPr lang="en-US" dirty="0"/>
              <a:t>Intermediate results of comment resolution captured in </a:t>
            </a:r>
            <a:r>
              <a:rPr lang="en-US" dirty="0">
                <a:hlinkClick r:id="rId3"/>
              </a:rPr>
              <a:t>https://</a:t>
            </a:r>
            <a:r>
              <a:rPr lang="en-US" dirty="0" smtClean="0">
                <a:hlinkClick r:id="rId3"/>
              </a:rPr>
              <a:t>mentor.ieee.org/omniran/dcn/17/omniran-17-0049-02-CF00-802-1cf-d0-5-collected-comments.xls</a:t>
            </a:r>
            <a:r>
              <a:rPr lang="en-US" dirty="0" smtClean="0"/>
              <a:t> </a:t>
            </a:r>
            <a:endParaRPr lang="en-US" dirty="0"/>
          </a:p>
          <a:p>
            <a:pPr lvl="2"/>
            <a:r>
              <a:rPr lang="en-US" dirty="0" smtClean="0"/>
              <a:t>Max submitted revision of </a:t>
            </a:r>
            <a:r>
              <a:rPr lang="en-US" dirty="0" err="1" smtClean="0"/>
              <a:t>chapt</a:t>
            </a:r>
            <a:r>
              <a:rPr lang="en-US" dirty="0" smtClean="0"/>
              <a:t>. 6.8 containing definition of all IDs used in the specification</a:t>
            </a:r>
          </a:p>
          <a:p>
            <a:pPr lvl="3"/>
            <a:r>
              <a:rPr lang="en-US" dirty="0">
                <a:hlinkClick r:id="rId4"/>
              </a:rPr>
              <a:t>https://</a:t>
            </a:r>
            <a:r>
              <a:rPr lang="en-US" dirty="0" smtClean="0">
                <a:hlinkClick r:id="rId4"/>
              </a:rPr>
              <a:t>mentor.ieee.org/omniran/dcn/17/omniran-17-0056-00-CF00-chpt-6-8-identifier-revision.docx</a:t>
            </a:r>
            <a:endParaRPr lang="en-US" dirty="0" smtClean="0"/>
          </a:p>
          <a:p>
            <a:pPr lvl="2"/>
            <a:r>
              <a:rPr lang="en-US" dirty="0" err="1" smtClean="0"/>
              <a:t>Hao</a:t>
            </a:r>
            <a:r>
              <a:rPr lang="en-US" dirty="0" smtClean="0"/>
              <a:t> submitted revised text in </a:t>
            </a:r>
            <a:r>
              <a:rPr lang="en-US" dirty="0" err="1" smtClean="0"/>
              <a:t>chapt</a:t>
            </a:r>
            <a:r>
              <a:rPr lang="en-US" dirty="0" smtClean="0"/>
              <a:t>. 7.8 to move Element Manager into ANC. Necessary modifications captured in</a:t>
            </a:r>
          </a:p>
          <a:p>
            <a:pPr lvl="3"/>
            <a:r>
              <a:rPr lang="en-US" dirty="0" smtClean="0">
                <a:hlinkClick r:id="rId5"/>
              </a:rPr>
              <a:t>https</a:t>
            </a:r>
            <a:r>
              <a:rPr lang="en-US" dirty="0">
                <a:hlinkClick r:id="rId5"/>
              </a:rPr>
              <a:t>://</a:t>
            </a:r>
            <a:r>
              <a:rPr lang="en-US" dirty="0" smtClean="0">
                <a:hlinkClick r:id="rId5"/>
              </a:rPr>
              <a:t>mentor.ieee.org/omniran/dcn/17/omniran-17-0055-00-CF00-comment-resolution-for-cid-15.docx</a:t>
            </a:r>
            <a:endParaRPr lang="en-US" dirty="0" smtClean="0"/>
          </a:p>
          <a:p>
            <a:pPr lvl="2"/>
            <a:r>
              <a:rPr lang="en-US" dirty="0" smtClean="0"/>
              <a:t>The contributions were reviewed and accepted in the following session.</a:t>
            </a:r>
          </a:p>
        </p:txBody>
      </p:sp>
    </p:spTree>
    <p:extLst>
      <p:ext uri="{BB962C8B-B14F-4D97-AF65-F5344CB8AC3E}">
        <p14:creationId xmlns:p14="http://schemas.microsoft.com/office/powerpoint/2010/main" val="1290446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a:xfrm>
            <a:off x="457200" y="1371600"/>
            <a:ext cx="8229600" cy="5029200"/>
          </a:xfrm>
        </p:spPr>
        <p:txBody>
          <a:bodyPr>
            <a:normAutofit fontScale="47500" lnSpcReduction="20000"/>
          </a:bodyPr>
          <a:lstStyle/>
          <a:p>
            <a:r>
              <a:rPr lang="en-US" dirty="0"/>
              <a:t>Potential input to 802.1 Industry Connections</a:t>
            </a:r>
          </a:p>
          <a:p>
            <a:pPr lvl="1"/>
            <a:r>
              <a:rPr lang="en-US" dirty="0">
                <a:hlinkClick r:id="rId2"/>
              </a:rPr>
              <a:t>https://mentor.ieee.org/omniran/dcn/17/omniran-17-0057-00-00ic-how-we-see-needs-for-coordination.pdf</a:t>
            </a:r>
            <a:endParaRPr lang="en-US" dirty="0"/>
          </a:p>
          <a:p>
            <a:pPr lvl="2"/>
            <a:r>
              <a:rPr lang="en-US" dirty="0" smtClean="0"/>
              <a:t>Contribution was presented and discussed. </a:t>
            </a:r>
            <a:r>
              <a:rPr lang="en-US" dirty="0" smtClean="0"/>
              <a:t>It was recommended to add about 2 slides to the end providing further technical content indicating potential solutions to entertain technical discussions towards link layer solutions.</a:t>
            </a:r>
            <a:endParaRPr lang="en-US" dirty="0" smtClean="0"/>
          </a:p>
          <a:p>
            <a:r>
              <a:rPr lang="en-US" dirty="0" smtClean="0"/>
              <a:t>Comment </a:t>
            </a:r>
            <a:r>
              <a:rPr lang="en-US" dirty="0"/>
              <a:t>resolution on </a:t>
            </a:r>
            <a:r>
              <a:rPr lang="en-US" dirty="0" smtClean="0"/>
              <a:t>P802.1CF-D0.5, cont.</a:t>
            </a:r>
            <a:endParaRPr lang="en-US" dirty="0"/>
          </a:p>
          <a:p>
            <a:pPr lvl="1"/>
            <a:r>
              <a:rPr lang="en-US" dirty="0">
                <a:hlinkClick r:id="rId3"/>
              </a:rPr>
              <a:t>https://</a:t>
            </a:r>
            <a:r>
              <a:rPr lang="en-US" dirty="0" smtClean="0">
                <a:hlinkClick r:id="rId3"/>
              </a:rPr>
              <a:t>mentor.ieee.org/omniran/dcn/17/omniran-17-0049-02-CF00-802-1cf-d0-5-collected-comments.xls</a:t>
            </a:r>
            <a:endParaRPr lang="en-US" dirty="0" smtClean="0"/>
          </a:p>
          <a:p>
            <a:pPr lvl="2"/>
            <a:r>
              <a:rPr lang="en-US" dirty="0" smtClean="0"/>
              <a:t>Remaining comments were discussed and resolved. Results are captured in revision of the comments spreadsheet</a:t>
            </a:r>
          </a:p>
          <a:p>
            <a:pPr lvl="3"/>
            <a:r>
              <a:rPr lang="en-US" dirty="0">
                <a:hlinkClick r:id="rId4"/>
              </a:rPr>
              <a:t>https://</a:t>
            </a:r>
            <a:r>
              <a:rPr lang="en-US" dirty="0" smtClean="0">
                <a:hlinkClick r:id="rId4"/>
              </a:rPr>
              <a:t>mentor.ieee.org/omniran/dcn/17/omniran-17-0049-03-CF00-802-1cf-d0-5-collected-comments.xls</a:t>
            </a:r>
            <a:endParaRPr lang="en-US" dirty="0"/>
          </a:p>
          <a:p>
            <a:pPr lvl="1"/>
            <a:r>
              <a:rPr lang="en-US" dirty="0">
                <a:hlinkClick r:id="rId5"/>
              </a:rPr>
              <a:t>https://</a:t>
            </a:r>
            <a:r>
              <a:rPr lang="en-US" dirty="0" smtClean="0">
                <a:hlinkClick r:id="rId5"/>
              </a:rPr>
              <a:t>mentor.ieee.org/omniran/dcn/17/omniran-17-0048-00-CF00-chapter-7-1-text-revision.docx</a:t>
            </a:r>
            <a:endParaRPr lang="en-US" dirty="0" smtClean="0"/>
          </a:p>
          <a:p>
            <a:pPr lvl="2"/>
            <a:r>
              <a:rPr lang="en-US" dirty="0" err="1" smtClean="0"/>
              <a:t>Yonggang</a:t>
            </a:r>
            <a:r>
              <a:rPr lang="en-US" dirty="0" smtClean="0"/>
              <a:t> provided a revision of the documents with his comments inserted, which was used for discussion:</a:t>
            </a:r>
          </a:p>
          <a:p>
            <a:pPr lvl="3"/>
            <a:r>
              <a:rPr lang="en-US" dirty="0">
                <a:hlinkClick r:id="rId6"/>
              </a:rPr>
              <a:t>https://</a:t>
            </a:r>
            <a:r>
              <a:rPr lang="en-US" dirty="0" smtClean="0">
                <a:hlinkClick r:id="rId6"/>
              </a:rPr>
              <a:t>mentor.ieee.org/omniran/dcn/17/omniran-17-0048-01-CF00-chapter-7-1-text-revision.docx</a:t>
            </a:r>
            <a:endParaRPr lang="en-US" dirty="0" smtClean="0"/>
          </a:p>
          <a:p>
            <a:pPr lvl="2"/>
            <a:r>
              <a:rPr lang="en-US" dirty="0" smtClean="0"/>
              <a:t>Several modifications were applied to the text revision proposal to accommodate comments from </a:t>
            </a:r>
            <a:r>
              <a:rPr lang="en-US" dirty="0" err="1" smtClean="0"/>
              <a:t>Yonggang</a:t>
            </a:r>
            <a:r>
              <a:rPr lang="en-US" dirty="0" smtClean="0"/>
              <a:t> and others. Final conclusion is contained in</a:t>
            </a:r>
          </a:p>
          <a:p>
            <a:pPr lvl="3"/>
            <a:r>
              <a:rPr lang="en-US" dirty="0">
                <a:hlinkClick r:id="rId7"/>
              </a:rPr>
              <a:t>https://</a:t>
            </a:r>
            <a:r>
              <a:rPr lang="en-US" dirty="0" smtClean="0">
                <a:hlinkClick r:id="rId7"/>
              </a:rPr>
              <a:t>mentor.ieee.org/omniran/dcn/17/omniran-17-0048-03-CF00-chapter-7-1-text-revision.docx</a:t>
            </a:r>
            <a:endParaRPr lang="en-US" dirty="0"/>
          </a:p>
          <a:p>
            <a:r>
              <a:rPr lang="en-US" dirty="0"/>
              <a:t>New content for P802.1CF</a:t>
            </a:r>
          </a:p>
          <a:p>
            <a:pPr lvl="1"/>
            <a:r>
              <a:rPr lang="en-US" dirty="0"/>
              <a:t>7.9 Data </a:t>
            </a:r>
            <a:r>
              <a:rPr lang="en-US" dirty="0" smtClean="0"/>
              <a:t>model</a:t>
            </a:r>
          </a:p>
          <a:p>
            <a:pPr lvl="2"/>
            <a:r>
              <a:rPr lang="en-US" dirty="0">
                <a:hlinkClick r:id="rId8"/>
              </a:rPr>
              <a:t>https://</a:t>
            </a:r>
            <a:r>
              <a:rPr lang="en-US" dirty="0" smtClean="0">
                <a:hlinkClick r:id="rId8"/>
              </a:rPr>
              <a:t>mentor.ieee.org/omniran/dcn/17/omniran-17-0059-00-00TG-guidelines-for-creation-of-information-model.pptx</a:t>
            </a:r>
            <a:endParaRPr lang="en-US" dirty="0" smtClean="0"/>
          </a:p>
          <a:p>
            <a:pPr lvl="3"/>
            <a:r>
              <a:rPr lang="en-US" dirty="0" smtClean="0"/>
              <a:t>Max explained about the difference between data model and information model and presented his thoughts about creation of the section 7.9 Information Model. The group agreed to the proposed principles but wondered how the solution might look like. Max proposed to modify approach during the course of the development as needed.</a:t>
            </a:r>
            <a:endParaRPr lang="en-US" dirty="0"/>
          </a:p>
          <a:p>
            <a:pPr lvl="1"/>
            <a:r>
              <a:rPr lang="en-US" dirty="0"/>
              <a:t>Amendments to existing </a:t>
            </a:r>
            <a:r>
              <a:rPr lang="en-US" dirty="0" smtClean="0"/>
              <a:t>chapters</a:t>
            </a:r>
          </a:p>
          <a:p>
            <a:pPr lvl="2"/>
            <a:r>
              <a:rPr lang="en-US" dirty="0">
                <a:hlinkClick r:id="rId9"/>
              </a:rPr>
              <a:t>https://</a:t>
            </a:r>
            <a:r>
              <a:rPr lang="en-US" dirty="0" smtClean="0">
                <a:hlinkClick r:id="rId9"/>
              </a:rPr>
              <a:t>mentor.ieee.org/omniran/dcn/17/omniran-17-0058-00-00TG-tsn-in-omniran.pptx</a:t>
            </a:r>
            <a:endParaRPr lang="en-US" dirty="0" smtClean="0"/>
          </a:p>
          <a:p>
            <a:pPr lvl="3"/>
            <a:r>
              <a:rPr lang="en-US" dirty="0" smtClean="0"/>
              <a:t>Max shortly presented the slides, which were not presented to TSN due to running out of time. Nevertheless, a joint meeting is planned with TSN at the next interim meeting to discuss the solution in the P802.1CF document.</a:t>
            </a:r>
            <a:endParaRPr lang="en-US" dirty="0"/>
          </a:p>
        </p:txBody>
      </p:sp>
    </p:spTree>
    <p:extLst>
      <p:ext uri="{BB962C8B-B14F-4D97-AF65-F5344CB8AC3E}">
        <p14:creationId xmlns:p14="http://schemas.microsoft.com/office/powerpoint/2010/main" val="27745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#5</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Plan </a:t>
            </a:r>
            <a:r>
              <a:rPr lang="en-US" dirty="0" smtClean="0"/>
              <a:t>for going WG ballot w/ 802.1CF-D0.6 </a:t>
            </a:r>
            <a:r>
              <a:rPr lang="en-US" dirty="0" smtClean="0"/>
              <a:t>draft</a:t>
            </a:r>
          </a:p>
          <a:p>
            <a:pPr lvl="1"/>
            <a:r>
              <a:rPr lang="en-US" dirty="0" smtClean="0"/>
              <a:t>The group agreed that D0.6 incorporating the comment resolution of D0.5 still misses essential content on Information Modeling and TSN and is not yet suited for WG ballot.</a:t>
            </a:r>
          </a:p>
          <a:p>
            <a:pPr lvl="1"/>
            <a:r>
              <a:rPr lang="en-US" dirty="0" smtClean="0"/>
              <a:t>Nevertheless, Walter offered to create a D0.6 for a further TG ballot and as base for performing comprehensive editorial clean up at St. John’s interim as well as for adding the missing content.</a:t>
            </a:r>
            <a:endParaRPr lang="en-US" dirty="0" smtClean="0"/>
          </a:p>
          <a:p>
            <a:r>
              <a:rPr lang="en-US" dirty="0" smtClean="0"/>
              <a:t>Conference calls until Sept </a:t>
            </a:r>
            <a:r>
              <a:rPr lang="en-US" dirty="0" smtClean="0"/>
              <a:t>F2F</a:t>
            </a:r>
          </a:p>
          <a:p>
            <a:pPr lvl="1"/>
            <a:r>
              <a:rPr lang="en-US" dirty="0" smtClean="0"/>
              <a:t>The group decided to have one conference call on Tue, July 25</a:t>
            </a:r>
            <a:r>
              <a:rPr lang="en-US" baseline="30000" dirty="0" smtClean="0"/>
              <a:t>th</a:t>
            </a:r>
            <a:r>
              <a:rPr lang="en-US" dirty="0" smtClean="0"/>
              <a:t>, 2017, 09:30-11:00AM ET for editorial review of D0.6 and further discussions on Information Modeling</a:t>
            </a:r>
            <a:endParaRPr lang="en-US" dirty="0" smtClean="0"/>
          </a:p>
          <a:p>
            <a:r>
              <a:rPr lang="en-US" dirty="0" smtClean="0"/>
              <a:t>Motions to 802.1 closing </a:t>
            </a:r>
            <a:r>
              <a:rPr lang="en-US" dirty="0" smtClean="0"/>
              <a:t>plenary</a:t>
            </a:r>
          </a:p>
          <a:p>
            <a:pPr lvl="1"/>
            <a:r>
              <a:rPr lang="en-US" dirty="0" smtClean="0"/>
              <a:t>The chair brought up the single motion of </a:t>
            </a:r>
            <a:r>
              <a:rPr lang="en-US" dirty="0" err="1" smtClean="0"/>
              <a:t>OmniRAN</a:t>
            </a:r>
            <a:r>
              <a:rPr lang="en-US" dirty="0" smtClean="0"/>
              <a:t> for the closing 802.1 plenary on approval of conference calls. Conference calls after the September interim will be announced with 10 days prior notice on the 802.1 mailing list (see next slide).</a:t>
            </a:r>
            <a:endParaRPr lang="en-US" dirty="0" smtClean="0"/>
          </a:p>
          <a:p>
            <a:r>
              <a:rPr lang="en-US" dirty="0" smtClean="0"/>
              <a:t>Status report to IEEE 802 </a:t>
            </a:r>
            <a:r>
              <a:rPr lang="en-US" dirty="0" smtClean="0"/>
              <a:t>WGs</a:t>
            </a:r>
          </a:p>
          <a:p>
            <a:pPr lvl="1"/>
            <a:r>
              <a:rPr lang="en-US" dirty="0" smtClean="0"/>
              <a:t>The chair drafted a short summary of the report of the meeting and the group jointly introduced refinements for final conclusion and acceptance. The agreed document </a:t>
            </a:r>
            <a:r>
              <a:rPr lang="en-US" dirty="0"/>
              <a:t>is uploaded under </a:t>
            </a:r>
            <a:r>
              <a:rPr lang="en-US" dirty="0">
                <a:hlinkClick r:id="rId2"/>
              </a:rPr>
              <a:t>https://</a:t>
            </a:r>
            <a:r>
              <a:rPr lang="en-US" dirty="0" smtClean="0">
                <a:hlinkClick r:id="rId2"/>
              </a:rPr>
              <a:t>mentor.ieee.org/omniran/dcn/17/omniran-17-0060-00-00TG-jul-2017-report-to-ieee802-wgs.pptx</a:t>
            </a:r>
            <a:endParaRPr lang="en-US" dirty="0" smtClean="0"/>
          </a:p>
          <a:p>
            <a:r>
              <a:rPr lang="en-US" dirty="0" smtClean="0"/>
              <a:t>AOB</a:t>
            </a:r>
          </a:p>
          <a:p>
            <a:pPr lvl="1"/>
            <a:r>
              <a:rPr lang="en-US" dirty="0" err="1" smtClean="0"/>
              <a:t>Hao</a:t>
            </a:r>
            <a:r>
              <a:rPr lang="en-US" dirty="0" smtClean="0"/>
              <a:t> reported about presentations in the 802.15 WNG session on Wednesday showing use case scenarios closely related to the presentation on Layer 2 virtualized networking to the IC NEND.</a:t>
            </a:r>
          </a:p>
          <a:p>
            <a:pPr lvl="2"/>
            <a:r>
              <a:rPr lang="en-US" dirty="0">
                <a:hlinkClick r:id="rId3"/>
              </a:rPr>
              <a:t>https://</a:t>
            </a:r>
            <a:r>
              <a:rPr lang="en-US" dirty="0" smtClean="0">
                <a:hlinkClick r:id="rId3"/>
              </a:rPr>
              <a:t>mentor.ieee.org/802.15/dcn/17/15-17-0399-01-0dep-on-the-way-to-industry-4-0.pdf</a:t>
            </a:r>
            <a:endParaRPr lang="en-US" dirty="0" smtClean="0"/>
          </a:p>
          <a:p>
            <a:r>
              <a:rPr lang="en-US" dirty="0" smtClean="0"/>
              <a:t>Adjourn</a:t>
            </a:r>
          </a:p>
          <a:p>
            <a:pPr lvl="1"/>
            <a:r>
              <a:rPr lang="en-US" dirty="0" smtClean="0"/>
              <a:t>The chair adjourned the meeting at 12:29.</a:t>
            </a:r>
            <a:endParaRPr lang="en-US" dirty="0"/>
          </a:p>
        </p:txBody>
      </p:sp>
    </p:spTree>
    <p:extLst>
      <p:ext uri="{BB962C8B-B14F-4D97-AF65-F5344CB8AC3E}">
        <p14:creationId xmlns:p14="http://schemas.microsoft.com/office/powerpoint/2010/main" val="1634538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a:xfrm>
            <a:off x="341529" y="1493785"/>
            <a:ext cx="8505945" cy="4950550"/>
          </a:xfrm>
        </p:spPr>
        <p:txBody>
          <a:bodyPr>
            <a:normAutofit fontScale="92500"/>
          </a:bodyPr>
          <a:lstStyle/>
          <a:p>
            <a:r>
              <a:rPr lang="en-US" dirty="0"/>
              <a:t>Approve </a:t>
            </a:r>
            <a:r>
              <a:rPr lang="en-US" dirty="0" err="1"/>
              <a:t>OmniRAN</a:t>
            </a:r>
            <a:r>
              <a:rPr lang="en-US" dirty="0"/>
              <a:t> TG conference calls: </a:t>
            </a:r>
          </a:p>
          <a:p>
            <a:pPr lvl="1"/>
            <a:r>
              <a:rPr lang="en-US" dirty="0" smtClean="0"/>
              <a:t>July 25</a:t>
            </a:r>
            <a:r>
              <a:rPr lang="en-US" baseline="30000" dirty="0" smtClean="0"/>
              <a:t>th</a:t>
            </a:r>
            <a:r>
              <a:rPr lang="en-US" dirty="0" smtClean="0"/>
              <a:t> , </a:t>
            </a:r>
            <a:r>
              <a:rPr lang="en-US" dirty="0"/>
              <a:t>09:30 AM ET, 90mins </a:t>
            </a:r>
            <a:endParaRPr lang="en-US" dirty="0" smtClean="0"/>
          </a:p>
          <a:p>
            <a:pPr lvl="1"/>
            <a:r>
              <a:rPr lang="en-US" dirty="0" smtClean="0"/>
              <a:t>Between </a:t>
            </a:r>
            <a:r>
              <a:rPr lang="en-US" dirty="0"/>
              <a:t>the </a:t>
            </a:r>
            <a:r>
              <a:rPr lang="en-US" dirty="0" smtClean="0"/>
              <a:t>September </a:t>
            </a:r>
            <a:r>
              <a:rPr lang="en-US" dirty="0"/>
              <a:t>2017 interim and the </a:t>
            </a:r>
            <a:r>
              <a:rPr lang="en-US" dirty="0" smtClean="0"/>
              <a:t>November 2017 </a:t>
            </a:r>
            <a:r>
              <a:rPr lang="en-US" dirty="0"/>
              <a:t>plenary with at least 10 days prior notice to the 802.1 mailing list. </a:t>
            </a:r>
            <a:endParaRPr lang="en-US" dirty="0" smtClean="0"/>
          </a:p>
          <a:p>
            <a:pPr lvl="2"/>
            <a:r>
              <a:rPr lang="en-US" dirty="0" smtClean="0"/>
              <a:t>Agenda </a:t>
            </a:r>
            <a:r>
              <a:rPr lang="en-US" dirty="0"/>
              <a:t>and call-in details will be announced at least 10 days prior on the 802.1 mailing list and be made available on </a:t>
            </a:r>
            <a:r>
              <a:rPr lang="en-US" dirty="0">
                <a:hlinkClick r:id="rId2"/>
              </a:rPr>
              <a:t>https://</a:t>
            </a:r>
            <a:r>
              <a:rPr lang="en-US" dirty="0" smtClean="0">
                <a:hlinkClick r:id="rId2"/>
              </a:rPr>
              <a:t>mentor.ieee.org/omniran/bp/StartPage</a:t>
            </a:r>
            <a:r>
              <a:rPr lang="en-US" dirty="0" smtClean="0"/>
              <a:t> </a:t>
            </a:r>
            <a:endParaRPr lang="en-US" dirty="0"/>
          </a:p>
          <a:p>
            <a:pPr lvl="1"/>
            <a:endParaRPr lang="en-US" dirty="0"/>
          </a:p>
          <a:p>
            <a:r>
              <a:rPr lang="en-US" dirty="0" smtClean="0"/>
              <a:t>Moved</a:t>
            </a:r>
            <a:r>
              <a:rPr lang="en-US" dirty="0"/>
              <a:t>: Max Riegel, </a:t>
            </a:r>
            <a:endParaRPr lang="en-US" dirty="0" smtClean="0"/>
          </a:p>
          <a:p>
            <a:r>
              <a:rPr lang="en-US" dirty="0" smtClean="0"/>
              <a:t>Second</a:t>
            </a:r>
            <a:r>
              <a:rPr lang="en-US" dirty="0"/>
              <a:t>: </a:t>
            </a:r>
            <a:r>
              <a:rPr lang="en-US" dirty="0" err="1" smtClean="0"/>
              <a:t>Hao</a:t>
            </a:r>
            <a:r>
              <a:rPr lang="en-US" dirty="0" smtClean="0"/>
              <a:t> Wang</a:t>
            </a:r>
            <a:endParaRPr lang="en-US" dirty="0"/>
          </a:p>
        </p:txBody>
      </p:sp>
    </p:spTree>
    <p:extLst>
      <p:ext uri="{BB962C8B-B14F-4D97-AF65-F5344CB8AC3E}">
        <p14:creationId xmlns:p14="http://schemas.microsoft.com/office/powerpoint/2010/main" val="1116665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2017 F2F Meeting</a:t>
            </a:r>
          </a:p>
        </p:txBody>
      </p:sp>
      <p:sp>
        <p:nvSpPr>
          <p:cNvPr id="3" name="Content Placeholder 2"/>
          <p:cNvSpPr>
            <a:spLocks noGrp="1"/>
          </p:cNvSpPr>
          <p:nvPr>
            <p:ph idx="1"/>
          </p:nvPr>
        </p:nvSpPr>
        <p:spPr>
          <a:xfrm>
            <a:off x="457200" y="1417638"/>
            <a:ext cx="8229600" cy="4983162"/>
          </a:xfrm>
        </p:spPr>
        <p:txBody>
          <a:bodyPr>
            <a:normAutofit fontScale="77500" lnSpcReduction="20000"/>
          </a:bodyPr>
          <a:lstStyle/>
          <a:p>
            <a:r>
              <a:rPr lang="en-US" dirty="0"/>
              <a:t>Venue:</a:t>
            </a:r>
          </a:p>
          <a:p>
            <a:pPr lvl="1"/>
            <a:r>
              <a:rPr lang="en-US" b="1" dirty="0" err="1"/>
              <a:t>Estrel</a:t>
            </a:r>
            <a:r>
              <a:rPr lang="en-US" b="1" dirty="0"/>
              <a:t> Berlin</a:t>
            </a:r>
            <a:br>
              <a:rPr lang="en-US" b="1" dirty="0"/>
            </a:br>
            <a:r>
              <a:rPr lang="en-US" dirty="0" err="1"/>
              <a:t>Sonnenallee</a:t>
            </a:r>
            <a:r>
              <a:rPr lang="en-US" dirty="0"/>
              <a:t> 225</a:t>
            </a:r>
            <a:br>
              <a:rPr lang="en-US" dirty="0"/>
            </a:br>
            <a:r>
              <a:rPr lang="en-US" dirty="0"/>
              <a:t>12057 Berlin, Germany</a:t>
            </a:r>
          </a:p>
          <a:p>
            <a:pPr lvl="1"/>
            <a:r>
              <a:rPr lang="en-US" dirty="0"/>
              <a:t>Hotel Information Website: </a:t>
            </a:r>
            <a:r>
              <a:rPr lang="en-US" dirty="0">
                <a:hlinkClick r:id="rId2"/>
              </a:rPr>
              <a:t>https://www.estrel.com/en/</a:t>
            </a:r>
            <a:endParaRPr lang="en-US" dirty="0"/>
          </a:p>
          <a:p>
            <a:pPr marL="457200" lvl="1" indent="0">
              <a:buNone/>
            </a:pPr>
            <a:endParaRPr lang="en-US" dirty="0"/>
          </a:p>
          <a:p>
            <a:r>
              <a:rPr lang="en-US" dirty="0"/>
              <a:t>OmniRAN TG sessions:</a:t>
            </a:r>
          </a:p>
          <a:p>
            <a:pPr lvl="1"/>
            <a:r>
              <a:rPr lang="en-US" dirty="0"/>
              <a:t>Mon, 	Jul 10</a:t>
            </a:r>
            <a:r>
              <a:rPr lang="en-US" baseline="30000" dirty="0"/>
              <a:t>th</a:t>
            </a:r>
            <a:r>
              <a:rPr lang="en-US" dirty="0"/>
              <a:t>,	16:00-18:00</a:t>
            </a:r>
          </a:p>
          <a:p>
            <a:pPr lvl="2"/>
            <a:r>
              <a:rPr lang="en-US" dirty="0"/>
              <a:t>Meeting room: ECC Room 5</a:t>
            </a:r>
          </a:p>
          <a:p>
            <a:pPr lvl="1"/>
            <a:r>
              <a:rPr lang="en-US" dirty="0"/>
              <a:t>Tue, 	Jul 11</a:t>
            </a:r>
            <a:r>
              <a:rPr lang="en-US" baseline="30000" dirty="0"/>
              <a:t>th</a:t>
            </a:r>
            <a:r>
              <a:rPr lang="en-US" dirty="0"/>
              <a:t>, 	</a:t>
            </a:r>
            <a:r>
              <a:rPr lang="en-US" dirty="0" smtClean="0"/>
              <a:t>16:00-17:00</a:t>
            </a:r>
            <a:endParaRPr lang="en-US" dirty="0"/>
          </a:p>
          <a:p>
            <a:pPr lvl="2"/>
            <a:r>
              <a:rPr lang="en-US" dirty="0"/>
              <a:t>Meeting room: ECC Room 5</a:t>
            </a:r>
          </a:p>
          <a:p>
            <a:pPr lvl="1"/>
            <a:r>
              <a:rPr lang="en-US" dirty="0"/>
              <a:t>Wed,	Jul 12</a:t>
            </a:r>
            <a:r>
              <a:rPr lang="en-US" baseline="30000" dirty="0"/>
              <a:t>th</a:t>
            </a:r>
            <a:r>
              <a:rPr lang="en-US" dirty="0"/>
              <a:t>,	13:30-17:30</a:t>
            </a:r>
          </a:p>
          <a:p>
            <a:pPr lvl="2"/>
            <a:r>
              <a:rPr lang="en-US" dirty="0"/>
              <a:t>Meeting room: ECC Room 5</a:t>
            </a:r>
          </a:p>
          <a:p>
            <a:pPr lvl="1"/>
            <a:r>
              <a:rPr lang="en-US" dirty="0"/>
              <a:t>Thu, 	Jul 13</a:t>
            </a:r>
            <a:r>
              <a:rPr lang="en-US" baseline="30000" dirty="0"/>
              <a:t>th</a:t>
            </a:r>
            <a:r>
              <a:rPr lang="en-US" dirty="0"/>
              <a:t> ,	10:30-12:30</a:t>
            </a:r>
          </a:p>
          <a:p>
            <a:pPr lvl="2"/>
            <a:r>
              <a:rPr lang="en-US" dirty="0"/>
              <a:t>Meeting room: 30210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July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P802.1CF-D0.5</a:t>
            </a:r>
          </a:p>
          <a:p>
            <a:r>
              <a:rPr lang="en-US" dirty="0"/>
              <a:t>New content for P802.1CF</a:t>
            </a:r>
          </a:p>
          <a:p>
            <a:pPr lvl="1"/>
            <a:r>
              <a:rPr lang="en-US" dirty="0"/>
              <a:t>7.9 Data model</a:t>
            </a:r>
          </a:p>
          <a:p>
            <a:pPr lvl="1"/>
            <a:r>
              <a:rPr lang="en-US" dirty="0"/>
              <a:t>Amendments to existing chapters</a:t>
            </a:r>
          </a:p>
          <a:p>
            <a:r>
              <a:rPr lang="en-US" dirty="0"/>
              <a:t>Plan for going WG ballot w/ 802.1CF-D0.6 draft</a:t>
            </a:r>
          </a:p>
          <a:p>
            <a:r>
              <a:rPr lang="en-US" dirty="0"/>
              <a:t>Potential input to 802.1 Industry Connections</a:t>
            </a:r>
          </a:p>
          <a:p>
            <a:r>
              <a:rPr lang="en-US" dirty="0"/>
              <a:t>Conference calls until Sept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217426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July 2017 Agenda Graphics</a:t>
            </a:r>
          </a:p>
        </p:txBody>
      </p:sp>
      <p:graphicFrame>
        <p:nvGraphicFramePr>
          <p:cNvPr id="3" name="Table 2"/>
          <p:cNvGraphicFramePr>
            <a:graphicFrameLocks noGrp="1"/>
          </p:cNvGraphicFramePr>
          <p:nvPr>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 xmlns:a16="http://schemas.microsoft.com/office/drawing/2014/main" val="20000"/>
                    </a:ext>
                  </a:extLst>
                </a:gridCol>
                <a:gridCol w="1531031">
                  <a:extLst>
                    <a:ext uri="{9D8B030D-6E8A-4147-A177-3AD203B41FA5}">
                      <a16:colId xmlns="" xmlns:a16="http://schemas.microsoft.com/office/drawing/2014/main" val="20001"/>
                    </a:ext>
                  </a:extLst>
                </a:gridCol>
                <a:gridCol w="1531031">
                  <a:extLst>
                    <a:ext uri="{9D8B030D-6E8A-4147-A177-3AD203B41FA5}">
                      <a16:colId xmlns="" xmlns:a16="http://schemas.microsoft.com/office/drawing/2014/main" val="20002"/>
                    </a:ext>
                  </a:extLst>
                </a:gridCol>
                <a:gridCol w="1531031">
                  <a:extLst>
                    <a:ext uri="{9D8B030D-6E8A-4147-A177-3AD203B41FA5}">
                      <a16:colId xmlns="" xmlns:a16="http://schemas.microsoft.com/office/drawing/2014/main" val="20003"/>
                    </a:ext>
                  </a:extLst>
                </a:gridCol>
                <a:gridCol w="1531031">
                  <a:extLst>
                    <a:ext uri="{9D8B030D-6E8A-4147-A177-3AD203B41FA5}">
                      <a16:colId xmlns="" xmlns:a16="http://schemas.microsoft.com/office/drawing/2014/main" val="20004"/>
                    </a:ext>
                  </a:extLst>
                </a:gridCol>
                <a:gridCol w="1531031">
                  <a:extLst>
                    <a:ext uri="{9D8B030D-6E8A-4147-A177-3AD203B41FA5}">
                      <a16:colId xmlns=""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7/10</a:t>
                      </a:r>
                    </a:p>
                  </a:txBody>
                  <a:tcPr marL="0" marR="0" marT="0" marB="0">
                    <a:solidFill>
                      <a:schemeClr val="bg1"/>
                    </a:solidFill>
                  </a:tcPr>
                </a:tc>
                <a:tc>
                  <a:txBody>
                    <a:bodyPr/>
                    <a:lstStyle/>
                    <a:p>
                      <a:pPr algn="ctr"/>
                      <a:r>
                        <a:rPr lang="en-US" sz="1800" dirty="0">
                          <a:solidFill>
                            <a:schemeClr val="tx2"/>
                          </a:solidFill>
                        </a:rPr>
                        <a:t>Tue 7/11</a:t>
                      </a:r>
                    </a:p>
                  </a:txBody>
                  <a:tcPr marL="0" marR="0" marT="0" marB="0">
                    <a:solidFill>
                      <a:schemeClr val="bg1"/>
                    </a:solidFill>
                  </a:tcPr>
                </a:tc>
                <a:tc>
                  <a:txBody>
                    <a:bodyPr/>
                    <a:lstStyle/>
                    <a:p>
                      <a:pPr algn="ctr"/>
                      <a:r>
                        <a:rPr lang="en-US" sz="1800" dirty="0">
                          <a:solidFill>
                            <a:schemeClr val="tx2"/>
                          </a:solidFill>
                        </a:rPr>
                        <a:t>Wed 7/12</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/13</a:t>
                      </a:r>
                    </a:p>
                  </a:txBody>
                  <a:tcPr marL="0" marR="0" marT="0" marB="0">
                    <a:solidFill>
                      <a:schemeClr val="bg1"/>
                    </a:solidFill>
                  </a:tcPr>
                </a:tc>
                <a:tc>
                  <a:txBody>
                    <a:bodyPr/>
                    <a:lstStyle/>
                    <a:p>
                      <a:pPr algn="ctr"/>
                      <a:r>
                        <a:rPr lang="en-US" sz="1800" dirty="0">
                          <a:solidFill>
                            <a:schemeClr val="tx2"/>
                          </a:solidFill>
                        </a:rPr>
                        <a:t>Fri 7/14</a:t>
                      </a:r>
                    </a:p>
                  </a:txBody>
                  <a:tcPr marL="0" marR="0" marT="0" marB="0">
                    <a:solidFill>
                      <a:schemeClr val="bg1"/>
                    </a:solidFill>
                  </a:tcPr>
                </a:tc>
                <a:extLst>
                  <a:ext uri="{0D108BD9-81ED-4DB2-BD59-A6C34878D82A}">
                    <a16:rowId xmlns=""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 xmlns:a16="http://schemas.microsoft.com/office/drawing/2014/main" val="10005"/>
                  </a:ext>
                </a:extLst>
              </a:tr>
              <a:tr h="228600">
                <a:tc rowSpan="2">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 xmlns:a16="http://schemas.microsoft.com/office/drawing/2014/main" val="10006"/>
                  </a:ext>
                </a:extLst>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a:t>Tutorials</a:t>
                      </a:r>
                      <a:endParaRPr lang="en-US" sz="1200" dirty="0"/>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a:t>ICA</a:t>
                      </a:r>
                      <a:r>
                        <a:rPr lang="en-US" sz="1200" baseline="0" dirty="0"/>
                        <a:t> Kick off</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4101641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1312</TotalTime>
  <Words>1920</Words>
  <Application>Microsoft Macintosh PowerPoint</Application>
  <PresentationFormat>On-screen Show (4:3)</PresentationFormat>
  <Paragraphs>279</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Helvetica</vt:lpstr>
      <vt:lpstr>Monotype Sorts</vt:lpstr>
      <vt:lpstr>ＭＳ Ｐゴシック</vt:lpstr>
      <vt:lpstr>Times</vt:lpstr>
      <vt:lpstr>Times New Roman</vt:lpstr>
      <vt:lpstr>Arial</vt:lpstr>
      <vt:lpstr>Template</vt:lpstr>
      <vt:lpstr>IEEE 802.1 OmniRAN TG July 2017 F2F Meeting Berlin, Germany</vt:lpstr>
      <vt:lpstr>July 2017 F2F Meeting</vt:lpstr>
      <vt:lpstr>Agenda proposal for July 2017 F2F</vt:lpstr>
      <vt:lpstr>July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July 2017 F2F</vt:lpstr>
      <vt:lpstr>Schedules</vt:lpstr>
      <vt:lpstr>Business#2</vt:lpstr>
      <vt:lpstr>Business #3</vt:lpstr>
      <vt:lpstr>Business #4</vt:lpstr>
      <vt:lpstr>Business #5</vt:lpstr>
      <vt:lpstr>Motion</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307</cp:revision>
  <cp:lastPrinted>1998-02-10T13:28:06Z</cp:lastPrinted>
  <dcterms:created xsi:type="dcterms:W3CDTF">2011-12-30T17:06:23Z</dcterms:created>
  <dcterms:modified xsi:type="dcterms:W3CDTF">2017-07-13T14:55:34Z</dcterms:modified>
</cp:coreProperties>
</file>