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09" r:id="rId16"/>
    <p:sldId id="311" r:id="rId17"/>
    <p:sldId id="31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8" autoAdjust="0"/>
    <p:restoredTop sz="99233" autoAdjust="0"/>
  </p:normalViewPr>
  <p:slideViewPr>
    <p:cSldViewPr>
      <p:cViewPr varScale="1">
        <p:scale>
          <a:sx n="85" d="100"/>
          <a:sy n="85" d="100"/>
        </p:scale>
        <p:origin x="8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a:t>omniran-17-0050-01-00TG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47-00-00TG-may-2017-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omniran/dcn/17/omniran-17-0049-00-CF00-802-1cf-d0-5-collected-comments.xls"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47-00-00TG-may-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49-01-CF00-802-1cf-d0-5-collected-comments.xls" TargetMode="External"/><Relationship Id="rId2" Type="http://schemas.openxmlformats.org/officeDocument/2006/relationships/hyperlink" Target="https://mentor.ieee.org/omniran/dcn/17/omniran-17-0049-00-CF00-802-1cf-d0-5-collected-comments.xl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9ddac1faa5cc2afd90a41d58f33cca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17067692&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June 27</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a:t>2017-06-27</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09:31AM ET</a:t>
            </a:r>
          </a:p>
          <a:p>
            <a:r>
              <a:rPr lang="en-GB" sz="2400" dirty="0"/>
              <a:t>Minutes taker:</a:t>
            </a:r>
          </a:p>
          <a:p>
            <a:pPr lvl="1"/>
            <a:r>
              <a:rPr lang="en-GB" sz="1600" dirty="0"/>
              <a:t>Hao is taking notes</a:t>
            </a:r>
          </a:p>
          <a:p>
            <a:r>
              <a:rPr lang="en-GB" sz="2400" dirty="0"/>
              <a:t>Roll Call</a:t>
            </a:r>
            <a:endParaRPr lang="en-GB" sz="16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6935915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tx1"/>
                          </a:solidFill>
                        </a:rPr>
                        <a:t>Yonggang</a:t>
                      </a:r>
                      <a:r>
                        <a:rPr lang="en-US" sz="1400" baseline="0" dirty="0">
                          <a:solidFill>
                            <a:schemeClr val="tx1"/>
                          </a:solidFill>
                        </a:rPr>
                        <a:t> Fang</a:t>
                      </a:r>
                      <a:endParaRPr lang="en-US" sz="1400" dirty="0">
                        <a:solidFill>
                          <a:schemeClr val="tx1"/>
                        </a:solidFill>
                      </a:endParaRPr>
                    </a:p>
                  </a:txBody>
                  <a:tcPr/>
                </a:tc>
                <a:tc>
                  <a:txBody>
                    <a:bodyPr/>
                    <a:lstStyle/>
                    <a:p>
                      <a:r>
                        <a:rPr lang="en-US" sz="1400" dirty="0">
                          <a:solidFill>
                            <a:schemeClr val="tx1"/>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p>
          <a:p>
            <a:pPr lvl="1"/>
            <a:endParaRPr lang="en-US" altLang="en-US" sz="2000" dirty="0"/>
          </a:p>
          <a:p>
            <a:r>
              <a:rPr lang="en-US" altLang="en-US" sz="2400" dirty="0"/>
              <a:t>Nothing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62500" lnSpcReduction="20000"/>
          </a:bodyPr>
          <a:lstStyle/>
          <a:p>
            <a:r>
              <a:rPr lang="en-US" dirty="0"/>
              <a:t>Review of minutes</a:t>
            </a:r>
          </a:p>
          <a:p>
            <a:pPr lvl="1"/>
            <a:r>
              <a:rPr lang="en-US" dirty="0"/>
              <a:t> May 15-17 Stuttgart interim minutes</a:t>
            </a:r>
          </a:p>
          <a:p>
            <a:pPr lvl="2"/>
            <a:r>
              <a:rPr lang="en-US" dirty="0">
                <a:hlinkClick r:id="rId3"/>
              </a:rPr>
              <a:t>https://mentor.ieee.org/omniran/dcn/17/omniran-17-0047-00-00TG-may-2017-f2f-meeting-minutes.docx</a:t>
            </a:r>
            <a:endParaRPr lang="en-US" dirty="0"/>
          </a:p>
          <a:p>
            <a:r>
              <a:rPr lang="en-US" dirty="0"/>
              <a:t>Reports</a:t>
            </a:r>
          </a:p>
          <a:p>
            <a:pPr lvl="1"/>
            <a:r>
              <a:rPr lang="en-US" dirty="0"/>
              <a:t>?</a:t>
            </a:r>
          </a:p>
          <a:p>
            <a:pPr fontAlgn="t"/>
            <a:r>
              <a:rPr lang="en-US" dirty="0"/>
              <a:t>Comment resolution of P802.1CF D0.5</a:t>
            </a:r>
          </a:p>
          <a:p>
            <a:pPr lvl="1" fontAlgn="t"/>
            <a:r>
              <a:rPr lang="en-US" dirty="0">
                <a:hlinkClick r:id="rId4"/>
              </a:rPr>
              <a:t>https://mentor.ieee.org/omniran/dcn/17/omniran-17-0049-00-CF00-802-1cf-d0-5-collected-comments.xls</a:t>
            </a:r>
            <a:endParaRPr lang="en-US" dirty="0"/>
          </a:p>
          <a:p>
            <a:pPr fontAlgn="t"/>
            <a:r>
              <a:rPr lang="en-US" dirty="0"/>
              <a:t>New contributions to 802.1CF</a:t>
            </a:r>
          </a:p>
          <a:p>
            <a:pPr lvl="1" fontAlgn="t"/>
            <a:r>
              <a:rPr lang="en-US" dirty="0"/>
              <a:t>none</a:t>
            </a:r>
          </a:p>
          <a:p>
            <a:pPr fontAlgn="t"/>
            <a:r>
              <a:rPr lang="en-US" dirty="0"/>
              <a:t>Plans for Berlin F2F</a:t>
            </a:r>
          </a:p>
          <a:p>
            <a:pPr lvl="1" fontAlgn="t"/>
            <a:r>
              <a:rPr lang="en-US" dirty="0"/>
              <a:t>Last two slides of this document</a:t>
            </a:r>
          </a:p>
          <a:p>
            <a:pPr lvl="0"/>
            <a:r>
              <a:rPr lang="en-US" dirty="0" err="1"/>
              <a:t>AoB</a:t>
            </a:r>
            <a:endParaRPr lang="en-US" dirty="0"/>
          </a:p>
          <a:p>
            <a:pPr lvl="1"/>
            <a:r>
              <a:rPr lang="en-US" dirty="0"/>
              <a:t>?</a:t>
            </a:r>
          </a:p>
          <a:p>
            <a:pPr marL="0" indent="0">
              <a:buNone/>
            </a:pPr>
            <a:endParaRPr lang="en-US" dirty="0"/>
          </a:p>
          <a:p>
            <a:pPr marL="0" indent="0">
              <a:buNone/>
            </a:pPr>
            <a:r>
              <a:rPr lang="en-US" dirty="0"/>
              <a:t>No further requests for agenda.</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92500" lnSpcReduction="10000"/>
          </a:bodyPr>
          <a:lstStyle/>
          <a:p>
            <a:r>
              <a:rPr lang="en-US" dirty="0"/>
              <a:t>Review of minutes</a:t>
            </a:r>
          </a:p>
          <a:p>
            <a:pPr lvl="1"/>
            <a:r>
              <a:rPr lang="en-US" dirty="0"/>
              <a:t>May 15-17 Stuttgart interim minutes</a:t>
            </a:r>
          </a:p>
          <a:p>
            <a:pPr lvl="2"/>
            <a:r>
              <a:rPr lang="en-US" dirty="0">
                <a:hlinkClick r:id="rId2"/>
              </a:rPr>
              <a:t>https://mentor.ieee.org/omniran/dcn/17/omniran-17-0047-00-00TG-may-2017-f2f-meeting-minutes.docx</a:t>
            </a:r>
            <a:endParaRPr lang="en-US" dirty="0"/>
          </a:p>
          <a:p>
            <a:pPr lvl="2"/>
            <a:r>
              <a:rPr lang="en-US" dirty="0"/>
              <a:t>No comments brought up.</a:t>
            </a:r>
          </a:p>
          <a:p>
            <a:r>
              <a:rPr lang="en-US" dirty="0"/>
              <a:t>Reports</a:t>
            </a:r>
          </a:p>
          <a:p>
            <a:pPr lvl="1"/>
            <a:r>
              <a:rPr lang="en-US" dirty="0"/>
              <a:t>Request to share 802.1CF with IETF coming from IEEE/IETF coordination meeting.</a:t>
            </a:r>
          </a:p>
          <a:p>
            <a:pPr lvl="1"/>
            <a:r>
              <a:rPr lang="en-US" dirty="0"/>
              <a:t>Preparation of IC kick-off</a:t>
            </a:r>
          </a:p>
          <a:p>
            <a:pPr lvl="2"/>
            <a:r>
              <a:rPr lang="en-US" dirty="0"/>
              <a:t>Announcement distributed by IEEE</a:t>
            </a:r>
          </a:p>
          <a:p>
            <a:pPr lvl="2"/>
            <a:r>
              <a:rPr lang="en-US" dirty="0"/>
              <a:t>Hao asked about exploder used for distribution.</a:t>
            </a:r>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92500"/>
          </a:bodyPr>
          <a:lstStyle/>
          <a:p>
            <a:pPr fontAlgn="t"/>
            <a:r>
              <a:rPr lang="en-US" dirty="0"/>
              <a:t>Comment resolution of P802.1CF D0.5</a:t>
            </a:r>
          </a:p>
          <a:p>
            <a:pPr lvl="1" fontAlgn="t"/>
            <a:r>
              <a:rPr lang="en-US" dirty="0"/>
              <a:t>16 responses, 2 Disapprove w/ comments</a:t>
            </a:r>
          </a:p>
          <a:p>
            <a:pPr lvl="1" fontAlgn="t"/>
            <a:r>
              <a:rPr lang="en-US" dirty="0"/>
              <a:t>Collected comments</a:t>
            </a:r>
          </a:p>
          <a:p>
            <a:pPr lvl="2" fontAlgn="t"/>
            <a:r>
              <a:rPr lang="en-US" dirty="0">
                <a:hlinkClick r:id="rId2"/>
              </a:rPr>
              <a:t>https://mentor.ieee.org/omniran/dcn/17/omniran-17-0049-00-CF00-802-1cf-d0-5-collected-comments.xls</a:t>
            </a:r>
            <a:endParaRPr lang="en-US" dirty="0"/>
          </a:p>
          <a:p>
            <a:pPr lvl="1" fontAlgn="t"/>
            <a:r>
              <a:rPr lang="en-US" dirty="0"/>
              <a:t>Comments 1..14 addressed, rest left for Berlin F2F, updated comments spreadsheet uploaded</a:t>
            </a:r>
          </a:p>
          <a:p>
            <a:pPr lvl="2" fontAlgn="t"/>
            <a:r>
              <a:rPr lang="en-US" dirty="0">
                <a:hlinkClick r:id="rId3"/>
              </a:rPr>
              <a:t>https://mentor.ieee.org/omniran/dcn/17/omniran-17-0049-01-CF00-802-1cf-d0-5-collected-comments.xls</a:t>
            </a:r>
            <a:endParaRPr lang="en-US" dirty="0"/>
          </a:p>
          <a:p>
            <a:pPr lvl="2" fontAlgn="t"/>
            <a:endParaRPr lang="en-US" dirty="0"/>
          </a:p>
          <a:p>
            <a:pPr lvl="2" fontAlgn="t"/>
            <a:endParaRPr lang="en-US" dirty="0"/>
          </a:p>
          <a:p>
            <a:pPr lvl="1" fontAlgn="t"/>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fontScale="70000" lnSpcReduction="20000"/>
          </a:bodyPr>
          <a:lstStyle/>
          <a:p>
            <a:pPr fontAlgn="t"/>
            <a:r>
              <a:rPr lang="en-US" dirty="0"/>
              <a:t>New contributions to 802.1CF</a:t>
            </a:r>
          </a:p>
          <a:p>
            <a:pPr lvl="1" fontAlgn="t"/>
            <a:r>
              <a:rPr lang="en-US" dirty="0"/>
              <a:t>none</a:t>
            </a:r>
          </a:p>
          <a:p>
            <a:pPr lvl="1" fontAlgn="t"/>
            <a:endParaRPr lang="en-US" dirty="0"/>
          </a:p>
          <a:p>
            <a:r>
              <a:rPr lang="en-US" dirty="0"/>
              <a:t>Plans for Berlin F2F</a:t>
            </a:r>
          </a:p>
          <a:p>
            <a:pPr lvl="1"/>
            <a:r>
              <a:rPr lang="en-US" dirty="0"/>
              <a:t>Plenary meeting on July 10-14, 2017 in Berlin, Germany</a:t>
            </a:r>
          </a:p>
          <a:p>
            <a:pPr lvl="1"/>
            <a:r>
              <a:rPr lang="en-US" dirty="0"/>
              <a:t>Agenda proposal and timeline on next two slides</a:t>
            </a:r>
          </a:p>
          <a:p>
            <a:pPr lvl="1"/>
            <a:r>
              <a:rPr lang="en-US" dirty="0"/>
              <a:t>Both agenda graphics and proposed agenda accepted.</a:t>
            </a:r>
          </a:p>
          <a:p>
            <a:pPr lvl="1"/>
            <a:r>
              <a:rPr lang="en-US" dirty="0"/>
              <a:t>No dedicated slot for IC contributions; will be arranged according to submissions and availability of the contributors</a:t>
            </a:r>
          </a:p>
          <a:p>
            <a:pPr lvl="1"/>
            <a:endParaRPr lang="en-US" dirty="0"/>
          </a:p>
          <a:p>
            <a:pPr lvl="0"/>
            <a:r>
              <a:rPr lang="en-US" dirty="0" err="1"/>
              <a:t>AoB</a:t>
            </a:r>
            <a:endParaRPr lang="en-US" dirty="0"/>
          </a:p>
          <a:p>
            <a:pPr lvl="1"/>
            <a:r>
              <a:rPr lang="en-US" dirty="0"/>
              <a:t>none</a:t>
            </a:r>
          </a:p>
          <a:p>
            <a:pPr marL="0" lvl="0" indent="0">
              <a:buNone/>
            </a:pPr>
            <a:r>
              <a:rPr lang="en-US" dirty="0"/>
              <a:t>Adjourned by chair at 11:01 AM ET</a:t>
            </a:r>
          </a:p>
        </p:txBody>
      </p:sp>
    </p:spTree>
    <p:extLst>
      <p:ext uri="{BB962C8B-B14F-4D97-AF65-F5344CB8AC3E}">
        <p14:creationId xmlns:p14="http://schemas.microsoft.com/office/powerpoint/2010/main" val="428691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July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67424016"/>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7/10</a:t>
                      </a:r>
                    </a:p>
                  </a:txBody>
                  <a:tcPr marL="0" marR="0" marT="0" marB="0">
                    <a:solidFill>
                      <a:schemeClr val="bg1"/>
                    </a:solidFill>
                  </a:tcPr>
                </a:tc>
                <a:tc>
                  <a:txBody>
                    <a:bodyPr/>
                    <a:lstStyle/>
                    <a:p>
                      <a:pPr algn="ctr"/>
                      <a:r>
                        <a:rPr lang="en-US" sz="1800" dirty="0">
                          <a:solidFill>
                            <a:schemeClr val="tx2"/>
                          </a:solidFill>
                        </a:rPr>
                        <a:t>Tue 7/11</a:t>
                      </a:r>
                    </a:p>
                  </a:txBody>
                  <a:tcPr marL="0" marR="0" marT="0" marB="0">
                    <a:solidFill>
                      <a:schemeClr val="bg1"/>
                    </a:solidFill>
                  </a:tcPr>
                </a:tc>
                <a:tc>
                  <a:txBody>
                    <a:bodyPr/>
                    <a:lstStyle/>
                    <a:p>
                      <a:pPr algn="ctr"/>
                      <a:r>
                        <a:rPr lang="en-US" sz="1800" dirty="0">
                          <a:solidFill>
                            <a:schemeClr val="tx2"/>
                          </a:solidFill>
                        </a:rPr>
                        <a:t>Wed 7/12</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7</a:t>
                      </a:r>
                      <a:r>
                        <a:rPr lang="en-US" sz="1800" dirty="0">
                          <a:solidFill>
                            <a:schemeClr val="tx2"/>
                          </a:solidFill>
                        </a:rPr>
                        <a:t>/13</a:t>
                      </a:r>
                    </a:p>
                  </a:txBody>
                  <a:tcPr marL="0" marR="0" marT="0" marB="0">
                    <a:solidFill>
                      <a:schemeClr val="bg1"/>
                    </a:solidFill>
                  </a:tcPr>
                </a:tc>
                <a:tc>
                  <a:txBody>
                    <a:bodyPr/>
                    <a:lstStyle/>
                    <a:p>
                      <a:pPr algn="ctr"/>
                      <a:r>
                        <a:rPr lang="en-US" sz="1800" dirty="0">
                          <a:solidFill>
                            <a:schemeClr val="tx2"/>
                          </a:solidFill>
                        </a:rPr>
                        <a:t>Fri 7/14</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200" dirty="0" err="1"/>
                        <a:t>OmniRAN</a:t>
                      </a:r>
                      <a:r>
                        <a:rPr lang="de-DE" sz="1200" dirty="0"/>
                        <a:t> </a:t>
                      </a:r>
                      <a:r>
                        <a:rPr lang="de-DE" sz="1200" dirty="0" err="1"/>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200"/>
                        <a:t>Tutorials</a:t>
                      </a:r>
                      <a:endParaRPr lang="en-US" sz="1200" dirty="0"/>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a:t>ICA</a:t>
                      </a:r>
                      <a:r>
                        <a:rPr lang="en-US" sz="1200" baseline="0" dirty="0"/>
                        <a:t> Kick off</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July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P802.1CF-D0.5</a:t>
            </a:r>
          </a:p>
          <a:p>
            <a:r>
              <a:rPr lang="en-US" dirty="0"/>
              <a:t>New content for P802.1CF</a:t>
            </a:r>
          </a:p>
          <a:p>
            <a:pPr lvl="1"/>
            <a:r>
              <a:rPr lang="en-US" dirty="0"/>
              <a:t>7.9 Data model</a:t>
            </a:r>
          </a:p>
          <a:p>
            <a:pPr lvl="1"/>
            <a:r>
              <a:rPr lang="en-US" dirty="0"/>
              <a:t>Amendments to existing chapters</a:t>
            </a:r>
          </a:p>
          <a:p>
            <a:r>
              <a:rPr lang="en-US" dirty="0"/>
              <a:t>Plan for going WG ballot w/ 802.1CF-D0.6 draft</a:t>
            </a:r>
          </a:p>
          <a:p>
            <a:r>
              <a:rPr lang="en-US" dirty="0"/>
              <a:t>Potential input to 802.1 Industry Connections</a:t>
            </a:r>
          </a:p>
          <a:p>
            <a:r>
              <a:rPr lang="en-US" dirty="0"/>
              <a:t>Conference calls until Sept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62500" lnSpcReduction="20000"/>
          </a:bodyPr>
          <a:lstStyle/>
          <a:p>
            <a:r>
              <a:rPr lang="en-GB" sz="3800" dirty="0"/>
              <a:t>Tuesday, June 27</a:t>
            </a:r>
            <a:r>
              <a:rPr lang="en-GB" sz="3800" baseline="30000" dirty="0"/>
              <a:t>th</a:t>
            </a:r>
            <a:r>
              <a:rPr lang="en-GB" sz="3800" dirty="0"/>
              <a:t> </a:t>
            </a:r>
            <a:r>
              <a:rPr lang="en-US" sz="3800" dirty="0"/>
              <a:t>, 2017 at 09:30-11:00am ET</a:t>
            </a:r>
          </a:p>
          <a:p>
            <a:endParaRPr lang="en-US" dirty="0"/>
          </a:p>
          <a:p>
            <a:endParaRPr lang="en-US" dirty="0"/>
          </a:p>
          <a:p>
            <a:r>
              <a:rPr lang="en-US" dirty="0"/>
              <a:t>Join by </a:t>
            </a:r>
            <a:r>
              <a:rPr lang="en-US" dirty="0" err="1"/>
              <a:t>WebEX</a:t>
            </a:r>
            <a:endParaRPr lang="en-US" dirty="0"/>
          </a:p>
          <a:p>
            <a:pPr lvl="1"/>
            <a:r>
              <a:rPr lang="en-US" u="sng" dirty="0">
                <a:hlinkClick r:id="rId3"/>
              </a:rPr>
              <a:t>https://nokiameetings.webex.com/nokiameetings/j.php?MTID=m19ddac1faa5cc2afd90a41d58f33ccac</a:t>
            </a:r>
            <a:endParaRPr lang="en-US" dirty="0"/>
          </a:p>
          <a:p>
            <a:pPr lvl="1"/>
            <a:r>
              <a:rPr lang="en-US" dirty="0"/>
              <a:t>Meeting number: 953 039 259</a:t>
            </a:r>
          </a:p>
          <a:p>
            <a:pPr lvl="1"/>
            <a:r>
              <a:rPr lang="en-US" dirty="0"/>
              <a:t>Meeting password: t6D3wBp9</a:t>
            </a:r>
          </a:p>
          <a:p>
            <a:endParaRPr lang="en-US" dirty="0"/>
          </a:p>
          <a:p>
            <a:r>
              <a:rPr lang="en-US" dirty="0"/>
              <a:t>Join by phone</a:t>
            </a:r>
          </a:p>
          <a:p>
            <a:pPr lvl="1"/>
            <a:r>
              <a:rPr lang="en-US" dirty="0"/>
              <a:t>Access code: 953 039 259</a:t>
            </a:r>
          </a:p>
          <a:p>
            <a:pPr lvl="1"/>
            <a:r>
              <a:rPr lang="en-US" dirty="0"/>
              <a:t>Dial-in: +19724459814 US Dallas, +442036087616 UK London</a:t>
            </a:r>
          </a:p>
          <a:p>
            <a:pPr lvl="1"/>
            <a:r>
              <a:rPr lang="en-US" dirty="0"/>
              <a:t>Global call-in numbers</a:t>
            </a:r>
          </a:p>
          <a:p>
            <a:pPr lvl="1"/>
            <a:r>
              <a:rPr lang="en-US" u="sng" dirty="0">
                <a:hlinkClick r:id="rId4"/>
              </a:rPr>
              <a:t>https://nokiameetings.webex.com/nokiameetings/globalcallin.php?serviceType=MC&amp;ED=517067692&amp;tollFree=0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Review of minutes</a:t>
            </a:r>
          </a:p>
          <a:p>
            <a:pPr lvl="1"/>
            <a:r>
              <a:rPr lang="en-US" dirty="0"/>
              <a:t> May 15-17 Stuttgart interim minutes</a:t>
            </a:r>
          </a:p>
          <a:p>
            <a:r>
              <a:rPr lang="en-US" dirty="0"/>
              <a:t>Reports</a:t>
            </a:r>
          </a:p>
          <a:p>
            <a:pPr fontAlgn="t"/>
            <a:r>
              <a:rPr lang="en-US" dirty="0"/>
              <a:t>Comment resolution of P802.1CF D0.5</a:t>
            </a:r>
          </a:p>
          <a:p>
            <a:pPr fontAlgn="t"/>
            <a:r>
              <a:rPr lang="en-US" dirty="0"/>
              <a:t>New contributions to 802.1CF</a:t>
            </a:r>
          </a:p>
          <a:p>
            <a:pPr fontAlgn="t"/>
            <a:r>
              <a:rPr lang="en-US" dirty="0"/>
              <a:t>Plans for Berlin F2F</a:t>
            </a:r>
          </a:p>
          <a:p>
            <a:pPr lvl="0"/>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1618</TotalTime>
  <Words>1542</Words>
  <Application>Microsoft Office PowerPoint</Application>
  <PresentationFormat>On-screen Show (4:3)</PresentationFormat>
  <Paragraphs>216</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June 27th,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July 2017 Agenda Graphics</vt:lpstr>
      <vt:lpstr>Agenda proposal for July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327</cp:revision>
  <cp:lastPrinted>1998-02-10T13:28:06Z</cp:lastPrinted>
  <dcterms:created xsi:type="dcterms:W3CDTF">2011-12-30T17:06:23Z</dcterms:created>
  <dcterms:modified xsi:type="dcterms:W3CDTF">2017-06-27T15:08:47Z</dcterms:modified>
</cp:coreProperties>
</file>