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3" r:id="rId15"/>
    <p:sldId id="301" r:id="rId16"/>
    <p:sldId id="306"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0" d="100"/>
          <a:sy n="80" d="100"/>
        </p:scale>
        <p:origin x="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omniran-17-0017-00-00TG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7/omniran-17-0015-00-00TG-jan-2017-f2f-meeting-minutes.docx" TargetMode="External"/><Relationship Id="rId7" Type="http://schemas.openxmlformats.org/officeDocument/2006/relationships/hyperlink" Target="https://mentor.ieee.org/omniran/dcn/17/omniran-17-0001-02-CF00-answer-to-chapter-8-1-comment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81-03-CF00-802-1cf-d0-3-collected-comments.xls" TargetMode="External"/><Relationship Id="rId5" Type="http://schemas.openxmlformats.org/officeDocument/2006/relationships/hyperlink" Target="https://mentor.ieee.org/omniran/dcn/16/omniran-16-0084-03-5gaa-draft-icaid-for-5g-sc-action-a.docx" TargetMode="External"/><Relationship Id="rId4" Type="http://schemas.openxmlformats.org/officeDocument/2006/relationships/hyperlink" Target="https://mentor.ieee.org/omniran/dcn/17/omniran-17-0016-00-5gaa-jan-31st-5gaa-confcall-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16-00-5gaa-jan-31st-5gaa-confcall-minutes.docx" TargetMode="External"/><Relationship Id="rId2" Type="http://schemas.openxmlformats.org/officeDocument/2006/relationships/hyperlink" Target="https://mentor.ieee.org/omniran/dcn/17/omniran-17-0015-00-00TG-jan-2017-f2f-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6/omniran-16-0084-03-5gaa-draft-icaid-for-5g-sc-action-a.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01-02-CF00-answer-to-chapter-8-1-comments.docx" TargetMode="External"/><Relationship Id="rId2" Type="http://schemas.openxmlformats.org/officeDocument/2006/relationships/hyperlink" Target="https://mentor.ieee.org/omniran/dcn/16/omniran-16-0081-03-CF00-802-1cf-d0-3-collected-comments.xl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e76f66cffe70b2af7f79c69e3651241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93455792&amp;amp;tollFree=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February 7</a:t>
            </a:r>
            <a:r>
              <a:rPr lang="en-US" baseline="30000" dirty="0"/>
              <a:t>th</a:t>
            </a:r>
            <a:r>
              <a:rPr lang="en-US" dirty="0"/>
              <a:t> , 2017 Conference Call</a:t>
            </a:r>
          </a:p>
        </p:txBody>
      </p:sp>
      <p:sp>
        <p:nvSpPr>
          <p:cNvPr id="3" name="Subtitle 2"/>
          <p:cNvSpPr>
            <a:spLocks noGrp="1"/>
          </p:cNvSpPr>
          <p:nvPr>
            <p:ph type="subTitle" idx="1"/>
          </p:nvPr>
        </p:nvSpPr>
        <p:spPr/>
        <p:txBody>
          <a:bodyPr/>
          <a:lstStyle/>
          <a:p>
            <a:r>
              <a:rPr lang="en-US" dirty="0"/>
              <a:t>2016-02-06</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55000" lnSpcReduction="20000"/>
          </a:bodyPr>
          <a:lstStyle/>
          <a:p>
            <a:r>
              <a:rPr lang="en-US" dirty="0"/>
              <a:t>Review of minutes</a:t>
            </a:r>
          </a:p>
          <a:p>
            <a:pPr lvl="1"/>
            <a:r>
              <a:rPr lang="en-US" dirty="0"/>
              <a:t> Atlanta F2F minutes</a:t>
            </a:r>
          </a:p>
          <a:p>
            <a:pPr lvl="2"/>
            <a:r>
              <a:rPr lang="en-US" dirty="0">
                <a:hlinkClick r:id="rId3"/>
              </a:rPr>
              <a:t>https://mentor.ieee.org/omniran/dcn/17/omniran-17-0015-00-00TG-jan-2017-f2f-meeting-minutes.docx</a:t>
            </a:r>
            <a:endParaRPr lang="en-US" dirty="0"/>
          </a:p>
          <a:p>
            <a:pPr lvl="1"/>
            <a:r>
              <a:rPr lang="en-US" dirty="0"/>
              <a:t>Jan 31</a:t>
            </a:r>
            <a:r>
              <a:rPr lang="en-US" baseline="30000" dirty="0"/>
              <a:t>st</a:t>
            </a:r>
            <a:r>
              <a:rPr lang="en-US" dirty="0"/>
              <a:t> </a:t>
            </a:r>
            <a:r>
              <a:rPr lang="en-US" dirty="0" err="1"/>
              <a:t>Confcall</a:t>
            </a:r>
            <a:r>
              <a:rPr lang="en-US" dirty="0"/>
              <a:t> minutes</a:t>
            </a:r>
          </a:p>
          <a:p>
            <a:pPr lvl="2"/>
            <a:r>
              <a:rPr lang="en-US" dirty="0">
                <a:hlinkClick r:id="rId4"/>
              </a:rPr>
              <a:t>https://mentor.ieee.org/omniran/dcn/17/omniran-17-0016-00-5gaa-jan-31st-5gaa-confcall-minutes.docx</a:t>
            </a:r>
            <a:endParaRPr lang="en-US" dirty="0"/>
          </a:p>
          <a:p>
            <a:r>
              <a:rPr lang="en-US" dirty="0"/>
              <a:t>Reports</a:t>
            </a:r>
          </a:p>
          <a:p>
            <a:pPr lvl="1"/>
            <a:r>
              <a:rPr lang="en-US" dirty="0"/>
              <a:t>?</a:t>
            </a:r>
          </a:p>
          <a:p>
            <a:pPr fontAlgn="t"/>
            <a:r>
              <a:rPr lang="en-US" dirty="0"/>
              <a:t>ICAID conclusions and going forward</a:t>
            </a:r>
          </a:p>
          <a:p>
            <a:pPr lvl="1" fontAlgn="t"/>
            <a:r>
              <a:rPr lang="en-US" dirty="0">
                <a:hlinkClick r:id="rId5"/>
              </a:rPr>
              <a:t>https://mentor.ieee.org/omniran/dcn/16/omniran-16-0084-03-5gaa-draft-icaid-for-5g-sc-action-a.docx</a:t>
            </a:r>
            <a:endParaRPr lang="en-US" dirty="0"/>
          </a:p>
          <a:p>
            <a:pPr fontAlgn="t"/>
            <a:r>
              <a:rPr lang="en-US" dirty="0"/>
              <a:t>Resolution of editorial issues of P802.1CF D0.4</a:t>
            </a:r>
          </a:p>
          <a:p>
            <a:pPr lvl="1" fontAlgn="t"/>
            <a:r>
              <a:rPr lang="en-US" dirty="0">
                <a:hlinkClick r:id="rId6"/>
              </a:rPr>
              <a:t>https://mentor.ieee.org/omniran/dcn/16/omniran-16-0081-03-CF00-802-1cf-d0-3-collected-comments.xls</a:t>
            </a:r>
            <a:endParaRPr lang="en-US" dirty="0"/>
          </a:p>
          <a:p>
            <a:pPr lvl="1" fontAlgn="t"/>
            <a:r>
              <a:rPr lang="en-US" dirty="0">
                <a:hlinkClick r:id="rId7"/>
              </a:rPr>
              <a:t>https://mentor.ieee.org/omniran/dcn/17/omniran-17-0001-02-CF00-answer-to-chapter-8-1-comments.docx</a:t>
            </a:r>
            <a:endParaRPr lang="en-US" dirty="0"/>
          </a:p>
          <a:p>
            <a:pPr lvl="1" fontAlgn="t"/>
            <a:r>
              <a:rPr lang="en-US" dirty="0"/>
              <a:t>Draft 0.4 presented by Walter</a:t>
            </a:r>
          </a:p>
          <a:p>
            <a:pPr fontAlgn="t"/>
            <a:r>
              <a:rPr lang="en-US" dirty="0"/>
              <a:t>Plans for the Mar '17 Vancouver meeting</a:t>
            </a:r>
          </a:p>
          <a:p>
            <a:pPr lvl="1" fontAlgn="t"/>
            <a:r>
              <a:rPr lang="en-US" dirty="0"/>
              <a:t>Last slides in this document</a:t>
            </a:r>
          </a:p>
          <a:p>
            <a:pPr lvl="0"/>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Review of minutes</a:t>
            </a:r>
          </a:p>
          <a:p>
            <a:pPr lvl="1"/>
            <a:r>
              <a:rPr lang="en-US" dirty="0"/>
              <a:t>Atlanta F2F minutes</a:t>
            </a:r>
          </a:p>
          <a:p>
            <a:pPr lvl="2"/>
            <a:r>
              <a:rPr lang="en-US" dirty="0">
                <a:hlinkClick r:id="rId2"/>
              </a:rPr>
              <a:t>https://mentor.ieee.org/omniran/dcn/17/omniran-17-0015-00-00TG-jan-2017-f2f-meeting-minutes.docx</a:t>
            </a:r>
            <a:endParaRPr lang="en-US" dirty="0"/>
          </a:p>
          <a:p>
            <a:pPr lvl="1"/>
            <a:r>
              <a:rPr lang="en-US" dirty="0"/>
              <a:t>Jan 31</a:t>
            </a:r>
            <a:r>
              <a:rPr lang="en-US" baseline="30000" dirty="0"/>
              <a:t>st</a:t>
            </a:r>
            <a:r>
              <a:rPr lang="en-US" dirty="0"/>
              <a:t> </a:t>
            </a:r>
            <a:r>
              <a:rPr lang="en-US" dirty="0" err="1"/>
              <a:t>Confcall</a:t>
            </a:r>
            <a:r>
              <a:rPr lang="en-US" dirty="0"/>
              <a:t> minutes</a:t>
            </a:r>
          </a:p>
          <a:p>
            <a:pPr lvl="2"/>
            <a:r>
              <a:rPr lang="en-US" dirty="0">
                <a:hlinkClick r:id="rId3"/>
              </a:rPr>
              <a:t>https://mentor.ieee.org/omniran/dcn/17/omniran-17-0016-00-5gaa-jan-31st-5gaa-confcall-minutes.docx</a:t>
            </a:r>
            <a:endParaRPr lang="en-US" dirty="0"/>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a:bodyPr>
          <a:lstStyle/>
          <a:p>
            <a:r>
              <a:rPr lang="en-US" dirty="0"/>
              <a:t>Reports</a:t>
            </a:r>
          </a:p>
          <a:p>
            <a:pPr lvl="1"/>
            <a:r>
              <a:rPr lang="en-US" dirty="0"/>
              <a:t>?</a:t>
            </a:r>
          </a:p>
          <a:p>
            <a:pPr fontAlgn="t"/>
            <a:r>
              <a:rPr lang="en-US" dirty="0"/>
              <a:t>ICAID conclusions and going forward</a:t>
            </a:r>
          </a:p>
          <a:p>
            <a:pPr lvl="1" fontAlgn="t"/>
            <a:r>
              <a:rPr lang="en-US" dirty="0">
                <a:hlinkClick r:id="rId2"/>
              </a:rPr>
              <a:t>https://mentor.ieee.org/omniran/dcn/16/omniran-16-0084-03-5gaa-draft-icaid-for-5g-sc-action-a.docx</a:t>
            </a:r>
            <a:endParaRPr lang="en-US"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lstStyle/>
          <a:p>
            <a:pPr fontAlgn="t"/>
            <a:r>
              <a:rPr lang="en-US" dirty="0"/>
              <a:t>Resolution of editorial issues of P802.1CF D0.4</a:t>
            </a:r>
          </a:p>
          <a:p>
            <a:pPr lvl="1" fontAlgn="t"/>
            <a:r>
              <a:rPr lang="en-US" dirty="0">
                <a:hlinkClick r:id="rId2"/>
              </a:rPr>
              <a:t>https://mentor.ieee.org/omniran/dcn/16/omniran-16-0081-03-CF00-802-1cf-d0-3-collected-comments.xls</a:t>
            </a:r>
            <a:endParaRPr lang="en-US" dirty="0"/>
          </a:p>
          <a:p>
            <a:pPr lvl="1" fontAlgn="t"/>
            <a:r>
              <a:rPr lang="en-US" dirty="0">
                <a:hlinkClick r:id="rId3"/>
              </a:rPr>
              <a:t>https://mentor.ieee.org/omniran/dcn/17/omniran-17-0001-02-CF00-answer-to-chapter-8-1-comments.docx</a:t>
            </a:r>
            <a:endParaRPr lang="en-US" dirty="0"/>
          </a:p>
          <a:p>
            <a:pPr lvl="1" fontAlgn="t"/>
            <a:r>
              <a:rPr lang="en-US" dirty="0"/>
              <a:t>Draft 0.4 presented by Walter</a:t>
            </a:r>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#5</a:t>
            </a:r>
          </a:p>
        </p:txBody>
      </p:sp>
      <p:sp>
        <p:nvSpPr>
          <p:cNvPr id="3" name="Content Placeholder 2"/>
          <p:cNvSpPr>
            <a:spLocks noGrp="1"/>
          </p:cNvSpPr>
          <p:nvPr>
            <p:ph idx="1"/>
          </p:nvPr>
        </p:nvSpPr>
        <p:spPr/>
        <p:txBody>
          <a:bodyPr>
            <a:normAutofit/>
          </a:bodyPr>
          <a:lstStyle/>
          <a:p>
            <a:r>
              <a:rPr lang="en-US" dirty="0"/>
              <a:t>Agenda for the upcoming F2F meeting</a:t>
            </a:r>
          </a:p>
          <a:p>
            <a:pPr lvl="1"/>
            <a:r>
              <a:rPr lang="en-US" dirty="0"/>
              <a:t>Vancouver, CA-BC on March 13</a:t>
            </a:r>
            <a:r>
              <a:rPr lang="en-US" baseline="30000" dirty="0"/>
              <a:t>th</a:t>
            </a:r>
            <a:r>
              <a:rPr lang="en-US" dirty="0"/>
              <a:t> -17</a:t>
            </a:r>
            <a:r>
              <a:rPr lang="en-US" baseline="30000" dirty="0"/>
              <a:t>th</a:t>
            </a:r>
            <a:r>
              <a:rPr lang="en-US" dirty="0"/>
              <a:t>, 2017 </a:t>
            </a:r>
          </a:p>
          <a:p>
            <a:pPr lvl="1"/>
            <a:r>
              <a:rPr lang="en-US" dirty="0"/>
              <a:t>Agenda proposal and session graphics on next two slides</a:t>
            </a:r>
          </a:p>
          <a:p>
            <a:r>
              <a:rPr lang="en-US" dirty="0"/>
              <a:t>AOB</a:t>
            </a:r>
          </a:p>
          <a:p>
            <a:pPr lvl="1"/>
            <a:endParaRPr lang="en-US" dirty="0"/>
          </a:p>
          <a:p>
            <a:pPr lvl="1"/>
            <a:endParaRPr lang="en-US" dirty="0"/>
          </a:p>
          <a:p>
            <a:r>
              <a:rPr lang="en-US" dirty="0"/>
              <a:t>Meeting adjourned by chair at …</a:t>
            </a:r>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781756154"/>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3/13</a:t>
                      </a:r>
                    </a:p>
                  </a:txBody>
                  <a:tcPr marL="0" marR="0" marT="0" marB="0">
                    <a:solidFill>
                      <a:schemeClr val="bg1"/>
                    </a:solidFill>
                  </a:tcPr>
                </a:tc>
                <a:tc>
                  <a:txBody>
                    <a:bodyPr/>
                    <a:lstStyle/>
                    <a:p>
                      <a:pPr algn="ctr"/>
                      <a:r>
                        <a:rPr lang="en-US" sz="1800" dirty="0">
                          <a:solidFill>
                            <a:schemeClr val="tx2"/>
                          </a:solidFill>
                        </a:rPr>
                        <a:t>Tue 3/14</a:t>
                      </a:r>
                    </a:p>
                  </a:txBody>
                  <a:tcPr marL="0" marR="0" marT="0" marB="0">
                    <a:solidFill>
                      <a:schemeClr val="bg1"/>
                    </a:solidFill>
                  </a:tcPr>
                </a:tc>
                <a:tc>
                  <a:txBody>
                    <a:bodyPr/>
                    <a:lstStyle/>
                    <a:p>
                      <a:pPr algn="ctr"/>
                      <a:r>
                        <a:rPr lang="en-US" sz="1800" dirty="0">
                          <a:solidFill>
                            <a:schemeClr val="tx2"/>
                          </a:solidFill>
                        </a:rPr>
                        <a:t>Wed 3/015</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3</a:t>
                      </a:r>
                      <a:r>
                        <a:rPr lang="en-US" sz="1800" dirty="0">
                          <a:solidFill>
                            <a:schemeClr val="tx2"/>
                          </a:solidFill>
                        </a:rPr>
                        <a:t>/16</a:t>
                      </a:r>
                    </a:p>
                  </a:txBody>
                  <a:tcPr marL="0" marR="0" marT="0" marB="0">
                    <a:solidFill>
                      <a:schemeClr val="bg1"/>
                    </a:solidFill>
                  </a:tcPr>
                </a:tc>
                <a:tc>
                  <a:txBody>
                    <a:bodyPr/>
                    <a:lstStyle/>
                    <a:p>
                      <a:pPr algn="ctr"/>
                      <a:r>
                        <a:rPr lang="en-US" sz="1800" dirty="0">
                          <a:solidFill>
                            <a:schemeClr val="tx2"/>
                          </a:solidFill>
                        </a:rPr>
                        <a:t>Fri 3/17</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endParaRPr lang="en-US" sz="12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ICAID Special Session</a:t>
                      </a:r>
                      <a:endParaRPr lang="en-US" sz="1200" dirty="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Intro</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a:t>Privacy</a:t>
                      </a:r>
                      <a:r>
                        <a:rPr lang="en-US" sz="1200" baseline="0" dirty="0"/>
                        <a:t> Open </a:t>
                      </a:r>
                      <a:r>
                        <a:rPr lang="en-US" sz="1200" baseline="0" dirty="0" err="1"/>
                        <a:t>Mtg</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79697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2017 F2F</a:t>
            </a:r>
          </a:p>
        </p:txBody>
      </p:sp>
      <p:sp>
        <p:nvSpPr>
          <p:cNvPr id="3" name="Content Placeholder 2"/>
          <p:cNvSpPr>
            <a:spLocks noGrp="1"/>
          </p:cNvSpPr>
          <p:nvPr>
            <p:ph idx="1"/>
          </p:nvPr>
        </p:nvSpPr>
        <p:spPr/>
        <p:txBody>
          <a:bodyPr>
            <a:normAutofit fontScale="92500" lnSpcReduction="20000"/>
          </a:bodyPr>
          <a:lstStyle/>
          <a:p>
            <a:r>
              <a:rPr lang="en-US" dirty="0"/>
              <a:t>Review of minutes</a:t>
            </a:r>
          </a:p>
          <a:p>
            <a:r>
              <a:rPr lang="en-US" dirty="0"/>
              <a:t>Reports</a:t>
            </a:r>
          </a:p>
          <a:p>
            <a:r>
              <a:rPr lang="en-US" dirty="0"/>
              <a:t>Industry Connections activity</a:t>
            </a:r>
          </a:p>
          <a:p>
            <a:r>
              <a:rPr lang="en-US" dirty="0"/>
              <a:t>Comments’ resolution on P802.1CF-D0.4</a:t>
            </a:r>
          </a:p>
          <a:p>
            <a:r>
              <a:rPr lang="en-US" dirty="0"/>
              <a:t>Revised and new P802.1CF contributions</a:t>
            </a:r>
          </a:p>
          <a:p>
            <a:r>
              <a:rPr lang="en-US" dirty="0"/>
              <a:t>Plan for 802.1CF-D0.5 draft</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a:t>Tuesday, February 7</a:t>
            </a:r>
            <a:r>
              <a:rPr lang="en-GB" baseline="30000" dirty="0"/>
              <a:t>th</a:t>
            </a:r>
            <a:r>
              <a:rPr lang="en-US" dirty="0"/>
              <a:t>, 2017 at 09:30-11:00am ET</a:t>
            </a:r>
          </a:p>
          <a:p>
            <a:endParaRPr lang="en-US" dirty="0"/>
          </a:p>
          <a:p>
            <a:r>
              <a:rPr lang="en-US" dirty="0"/>
              <a:t>Join WebEx meeting:</a:t>
            </a:r>
          </a:p>
          <a:p>
            <a:pPr lvl="1"/>
            <a:r>
              <a:rPr lang="en-US" dirty="0">
                <a:hlinkClick r:id="rId3"/>
              </a:rPr>
              <a:t>https://nokiameetings.webex.com/nokiameetings/j.php?MTID=me76f66cffe70b2af7f79c69e36512410</a:t>
            </a:r>
            <a:endParaRPr lang="en-US" dirty="0"/>
          </a:p>
          <a:p>
            <a:pPr lvl="1"/>
            <a:r>
              <a:rPr lang="en-US" dirty="0"/>
              <a:t>Meeting number: </a:t>
            </a:r>
            <a:r>
              <a:rPr lang="en-US" dirty="0"/>
              <a:t>956 054 637</a:t>
            </a:r>
            <a:r>
              <a:rPr lang="en-US" dirty="0"/>
              <a:t>  </a:t>
            </a:r>
          </a:p>
          <a:p>
            <a:pPr lvl="1"/>
            <a:r>
              <a:rPr lang="en-US" dirty="0"/>
              <a:t>Meeting password: </a:t>
            </a:r>
            <a:r>
              <a:rPr lang="en-US" dirty="0"/>
              <a:t>p802-1cf</a:t>
            </a:r>
          </a:p>
          <a:p>
            <a:r>
              <a:rPr lang="en-US" dirty="0"/>
              <a:t>Join by phone</a:t>
            </a:r>
          </a:p>
          <a:p>
            <a:pPr lvl="1"/>
            <a:r>
              <a:rPr lang="en-US" dirty="0"/>
              <a:t>Access code: </a:t>
            </a:r>
            <a:r>
              <a:rPr lang="en-US" dirty="0"/>
              <a:t>956 054 637</a:t>
            </a:r>
            <a:r>
              <a:rPr lang="en-US" dirty="0"/>
              <a:t>  </a:t>
            </a:r>
          </a:p>
          <a:p>
            <a:pPr lvl="1"/>
            <a:r>
              <a:rPr lang="en-US" dirty="0"/>
              <a:t>+1 972 445 9814 United States (Dallas) </a:t>
            </a:r>
          </a:p>
          <a:p>
            <a:pPr lvl="1"/>
            <a:r>
              <a:rPr lang="en-US" dirty="0"/>
              <a:t>Global call-in numbers</a:t>
            </a:r>
          </a:p>
          <a:p>
            <a:pPr lvl="1" fontAlgn="t"/>
            <a:r>
              <a:rPr lang="en-US" dirty="0">
                <a:hlinkClick r:id="rId4"/>
              </a:rPr>
              <a:t>https://nokiameetings.webex.com/nokiameetings/globalcallin.php?serviceType=MC&amp;ED=493455792&amp;tollFree=1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92500" lnSpcReduction="10000"/>
          </a:bodyPr>
          <a:lstStyle/>
          <a:p>
            <a:r>
              <a:rPr lang="en-US" dirty="0"/>
              <a:t>Review of minutes</a:t>
            </a:r>
          </a:p>
          <a:p>
            <a:pPr lvl="1"/>
            <a:r>
              <a:rPr lang="en-US" dirty="0"/>
              <a:t> Atlanta F2F minutes</a:t>
            </a:r>
          </a:p>
          <a:p>
            <a:pPr lvl="1"/>
            <a:r>
              <a:rPr lang="en-US" dirty="0"/>
              <a:t>Jan 31</a:t>
            </a:r>
            <a:r>
              <a:rPr lang="en-US" baseline="30000" dirty="0"/>
              <a:t>st</a:t>
            </a:r>
            <a:r>
              <a:rPr lang="en-US" dirty="0"/>
              <a:t> </a:t>
            </a:r>
            <a:r>
              <a:rPr lang="en-US" dirty="0" err="1"/>
              <a:t>Confcall</a:t>
            </a:r>
            <a:r>
              <a:rPr lang="en-US" dirty="0"/>
              <a:t> minutes</a:t>
            </a:r>
          </a:p>
          <a:p>
            <a:r>
              <a:rPr lang="en-US" dirty="0"/>
              <a:t>Reports</a:t>
            </a:r>
          </a:p>
          <a:p>
            <a:pPr fontAlgn="t"/>
            <a:r>
              <a:rPr lang="en-US" dirty="0"/>
              <a:t>ICAID conclusions and going forward</a:t>
            </a:r>
          </a:p>
          <a:p>
            <a:pPr fontAlgn="t"/>
            <a:r>
              <a:rPr lang="en-US" dirty="0"/>
              <a:t>Resolution of editorial issues of P802.1CF D0.4</a:t>
            </a:r>
          </a:p>
          <a:p>
            <a:pPr fontAlgn="t"/>
            <a:r>
              <a:rPr lang="en-US" dirty="0"/>
              <a:t>Plans for the Mar '17 Vancouver meeting</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926980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40000"/>
                              <a:lumOff val="60000"/>
                            </a:schemeClr>
                          </a:solidFill>
                        </a:rPr>
                        <a:t>Walter Pienciak</a:t>
                      </a:r>
                    </a:p>
                  </a:txBody>
                  <a:tcPr/>
                </a:tc>
                <a:tc>
                  <a:txBody>
                    <a:bodyPr/>
                    <a:lstStyle/>
                    <a:p>
                      <a:r>
                        <a:rPr lang="en-US" sz="1400" dirty="0">
                          <a:solidFill>
                            <a:schemeClr val="accent1">
                              <a:lumMod val="40000"/>
                              <a:lumOff val="6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40000"/>
                              <a:lumOff val="60000"/>
                            </a:schemeClr>
                          </a:solidFill>
                          <a:effectLst/>
                        </a:rPr>
                        <a:t>Wang Hao</a:t>
                      </a:r>
                      <a:endParaRPr lang="en-US" sz="1400" dirty="0">
                        <a:solidFill>
                          <a:schemeClr val="accent1">
                            <a:lumMod val="40000"/>
                            <a:lumOff val="60000"/>
                          </a:schemeClr>
                        </a:solidFill>
                      </a:endParaRPr>
                    </a:p>
                  </a:txBody>
                  <a:tcPr/>
                </a:tc>
                <a:tc>
                  <a:txBody>
                    <a:bodyPr/>
                    <a:lstStyle/>
                    <a:p>
                      <a:r>
                        <a:rPr lang="en-US" sz="1400" dirty="0">
                          <a:solidFill>
                            <a:schemeClr val="accent1">
                              <a:lumMod val="40000"/>
                              <a:lumOff val="60000"/>
                            </a:schemeClr>
                          </a:solidFill>
                          <a:effectLst/>
                        </a:rPr>
                        <a:t>Fujitsu</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40000"/>
                              <a:lumOff val="6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err="1">
                          <a:solidFill>
                            <a:schemeClr val="accent1">
                              <a:lumMod val="40000"/>
                              <a:lumOff val="60000"/>
                            </a:schemeClr>
                          </a:solidFill>
                        </a:rPr>
                        <a:t>Yonggang</a:t>
                      </a:r>
                      <a:r>
                        <a:rPr lang="en-US" sz="1400" dirty="0">
                          <a:solidFill>
                            <a:schemeClr val="accent1">
                              <a:lumMod val="40000"/>
                              <a:lumOff val="60000"/>
                            </a:schemeClr>
                          </a:solidFill>
                        </a:rPr>
                        <a:t> Fang</a:t>
                      </a:r>
                    </a:p>
                  </a:txBody>
                  <a:tcPr/>
                </a:tc>
                <a:tc>
                  <a:txBody>
                    <a:bodyPr/>
                    <a:lstStyle/>
                    <a:p>
                      <a:r>
                        <a:rPr lang="en-US" sz="1400" dirty="0">
                          <a:solidFill>
                            <a:schemeClr val="accent1">
                              <a:lumMod val="40000"/>
                              <a:lumOff val="60000"/>
                            </a:schemeClr>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1284</TotalTime>
  <Words>995</Words>
  <Application>Microsoft Office PowerPoint</Application>
  <PresentationFormat>On-screen Show (4:3)</PresentationFormat>
  <Paragraphs>196</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February 7th , 2017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Mar 2017 Agenda Graphics</vt:lpstr>
      <vt:lpstr>Agenda proposal for March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294</cp:revision>
  <cp:lastPrinted>1998-02-10T13:28:06Z</cp:lastPrinted>
  <dcterms:created xsi:type="dcterms:W3CDTF">2011-12-30T17:06:23Z</dcterms:created>
  <dcterms:modified xsi:type="dcterms:W3CDTF">2017-02-07T12:44:21Z</dcterms:modified>
</cp:coreProperties>
</file>