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2" r:id="rId2"/>
    <p:sldId id="322" r:id="rId3"/>
    <p:sldId id="327" r:id="rId4"/>
    <p:sldId id="371" r:id="rId5"/>
    <p:sldId id="328" r:id="rId6"/>
    <p:sldId id="356" r:id="rId7"/>
    <p:sldId id="370" r:id="rId8"/>
    <p:sldId id="373" r:id="rId9"/>
    <p:sldId id="372" r:id="rId10"/>
    <p:sldId id="361" r:id="rId11"/>
    <p:sldId id="362" r:id="rId12"/>
    <p:sldId id="363" r:id="rId13"/>
    <p:sldId id="364" r:id="rId14"/>
    <p:sldId id="351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6161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79" autoAdjust="0"/>
    <p:restoredTop sz="95666" autoAdjust="0"/>
  </p:normalViewPr>
  <p:slideViewPr>
    <p:cSldViewPr>
      <p:cViewPr varScale="1">
        <p:scale>
          <a:sx n="85" d="100"/>
          <a:sy n="85" d="100"/>
        </p:scale>
        <p:origin x="90" y="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8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36A450BE-8775-AB45-B7B9-380F861A6BDF}" type="slidenum">
              <a:rPr lang="en-US" altLang="en-US" sz="1300"/>
              <a:pPr/>
              <a:t>2</a:t>
            </a:fld>
            <a:endParaRPr lang="en-US" altLang="en-US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837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584313" y="76200"/>
            <a:ext cx="23310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>
                <a:effectLst/>
                <a:latin typeface="+mn-lt"/>
              </a:rPr>
              <a:t>omniran-17-0014-00-5gaa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7/omniran-17-0013-00-5gaa-11-aani-sc-proposed-changes-to-draft-icaid.docx" TargetMode="External"/><Relationship Id="rId2" Type="http://schemas.openxmlformats.org/officeDocument/2006/relationships/hyperlink" Target="https://mentor.ieee.org/omniran/dcn/16/omniran-16-0084-02-5gaa-draft-icaid-for-5g-sc-action-a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7/omniran-17-0012-00-5gaa-jan-18th-5gaa-f2f-meeting-minutes.docx" TargetMode="External"/><Relationship Id="rId2" Type="http://schemas.openxmlformats.org/officeDocument/2006/relationships/hyperlink" Target="https://mentor.ieee.org/omniran/dcn/16/omniran-16-0093-00-5gaa-dec-6th-5gaa-conference-call-minutes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conference call on 5G SC Action A (Industry Connections activity)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2017-01-31</a:t>
            </a:r>
          </a:p>
          <a:p>
            <a:r>
              <a:rPr lang="en-US" dirty="0"/>
              <a:t>Max Riegel, Nokia Bell Labs</a:t>
            </a:r>
          </a:p>
          <a:p>
            <a:r>
              <a:rPr lang="en-US" dirty="0"/>
              <a:t>(TG Chair)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DRAFt</a:t>
            </a:r>
            <a:r>
              <a:rPr lang="en-US" dirty="0"/>
              <a:t> ICAID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0769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ICAID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Draft text created in January 18</a:t>
            </a:r>
            <a:r>
              <a:rPr lang="en-US" baseline="30000" dirty="0"/>
              <a:t>th</a:t>
            </a:r>
            <a:r>
              <a:rPr lang="en-US" dirty="0"/>
              <a:t> F2F meeting:</a:t>
            </a:r>
          </a:p>
          <a:p>
            <a:pPr lvl="1"/>
            <a:r>
              <a:rPr lang="en-US" dirty="0">
                <a:hlinkClick r:id="rId2"/>
              </a:rPr>
              <a:t>https://mentor.ieee.org/omniran/dcn/16/omniran-16-0084-02-5gaa-draft-icaid-for-5g-sc-action-a.docx</a:t>
            </a:r>
            <a:endParaRPr lang="en-US" dirty="0"/>
          </a:p>
          <a:p>
            <a:r>
              <a:rPr lang="en-US" dirty="0"/>
              <a:t>Proposed changes from 802.11 AANI SC:</a:t>
            </a:r>
          </a:p>
          <a:p>
            <a:pPr lvl="1"/>
            <a:r>
              <a:rPr lang="en-US" dirty="0">
                <a:hlinkClick r:id="rId3"/>
              </a:rPr>
              <a:t>https://mentor.ieee.org/omniran/dcn/17/omniran-17-0013-00-5gaa-11-aani-sc-proposed-changes-to-draft-icaid.docx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569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0993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Pre-submission of ICAID to IEEE 802 EC for consideration in March plenary</a:t>
            </a:r>
          </a:p>
          <a:p>
            <a:pPr lvl="1"/>
            <a:r>
              <a:rPr lang="en-US" dirty="0"/>
              <a:t>Submission deadline: February 10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Additionally pre-submission to </a:t>
            </a:r>
            <a:r>
              <a:rPr lang="en-US" dirty="0" err="1"/>
              <a:t>ICcom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BTW: next OmniRAN TG conference call:</a:t>
            </a:r>
          </a:p>
          <a:p>
            <a:pPr lvl="1"/>
            <a:r>
              <a:rPr lang="en-US" dirty="0"/>
              <a:t>For final conclusions, if needed</a:t>
            </a:r>
          </a:p>
          <a:p>
            <a:pPr lvl="2"/>
            <a:r>
              <a:rPr lang="en-US" dirty="0"/>
              <a:t>Tues, February 7</a:t>
            </a:r>
            <a:r>
              <a:rPr lang="en-US" baseline="30000" dirty="0"/>
              <a:t>th</a:t>
            </a:r>
            <a:r>
              <a:rPr lang="en-US" dirty="0"/>
              <a:t>, 2017, 09:30-11:00AM ET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228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1027101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/>
              <a:t>Guidelines for IEEE-SA Meetings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800">
                <a:solidFill>
                  <a:srgbClr val="000099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800">
                <a:solidFill>
                  <a:srgbClr val="000099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838200" y="5867400"/>
            <a:ext cx="7848600" cy="9207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en-US" b="1" dirty="0"/>
          </a:p>
          <a:p>
            <a:pPr algn="ctr">
              <a:defRPr/>
            </a:pPr>
            <a:r>
              <a:rPr lang="en-US" b="1" dirty="0"/>
              <a:t>March 2015</a:t>
            </a:r>
          </a:p>
          <a:p>
            <a:pPr algn="ctr">
              <a:defRPr/>
            </a:pPr>
            <a:r>
              <a:rPr lang="en-US" b="1" dirty="0"/>
              <a:t>IEEE-SA Standards Board Patent Committee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Introduction, reports, minutes</a:t>
            </a:r>
          </a:p>
          <a:p>
            <a:r>
              <a:rPr lang="en-US" dirty="0"/>
              <a:t>Industry Connections Activity </a:t>
            </a:r>
            <a:br>
              <a:rPr lang="en-US" dirty="0"/>
            </a:br>
            <a:r>
              <a:rPr lang="en-US" dirty="0"/>
              <a:t>Initiation Document (ICAID)</a:t>
            </a:r>
          </a:p>
          <a:p>
            <a:r>
              <a:rPr lang="en-US" dirty="0"/>
              <a:t>Going forward</a:t>
            </a:r>
          </a:p>
          <a:p>
            <a:r>
              <a:rPr lang="en-US" dirty="0" err="1"/>
              <a:t>AoB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24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REPORTS, Minutes</a:t>
            </a:r>
          </a:p>
        </p:txBody>
      </p:sp>
    </p:spTree>
    <p:extLst>
      <p:ext uri="{BB962C8B-B14F-4D97-AF65-F5344CB8AC3E}">
        <p14:creationId xmlns:p14="http://schemas.microsoft.com/office/powerpoint/2010/main" val="2282900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802.1 </a:t>
            </a:r>
            <a:r>
              <a:rPr lang="en-US" dirty="0" err="1"/>
              <a:t>OmniRAN</a:t>
            </a:r>
            <a:r>
              <a:rPr lang="en-US" dirty="0"/>
              <a:t> TG is tasked to hold sessions in preparation of an Industry Connections activity resulting out of 5G SC Action A.</a:t>
            </a:r>
          </a:p>
          <a:p>
            <a:r>
              <a:rPr lang="en-US" dirty="0"/>
              <a:t>Goals for this meeting:</a:t>
            </a:r>
          </a:p>
          <a:p>
            <a:pPr lvl="1"/>
            <a:r>
              <a:rPr lang="en-US" dirty="0"/>
              <a:t>Work and conclude on the wording of the ICAID</a:t>
            </a:r>
          </a:p>
          <a:p>
            <a:pPr lvl="1"/>
            <a:r>
              <a:rPr lang="en-US" dirty="0"/>
              <a:t>Plan for submission and approval of ICAID</a:t>
            </a:r>
          </a:p>
        </p:txBody>
      </p:sp>
    </p:spTree>
    <p:extLst>
      <p:ext uri="{BB962C8B-B14F-4D97-AF65-F5344CB8AC3E}">
        <p14:creationId xmlns:p14="http://schemas.microsoft.com/office/powerpoint/2010/main" val="1921864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Refined scope of 5G SC Action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/>
              <a:t>“IEEE next generation communication infrastructure specifications that support enhanced broadband, massive machine type communication and ultra-reliable and low latency communications  not belonging to mobile networks”</a:t>
            </a:r>
          </a:p>
          <a:p>
            <a:endParaRPr lang="en-US" b="1" i="1" dirty="0"/>
          </a:p>
          <a:p>
            <a:r>
              <a:rPr lang="en-US" dirty="0"/>
              <a:t>Well sounding brand name missing.</a:t>
            </a:r>
          </a:p>
          <a:p>
            <a:pPr lvl="1"/>
            <a:r>
              <a:rPr lang="en-US" dirty="0"/>
              <a:t>For further study</a:t>
            </a:r>
          </a:p>
          <a:p>
            <a:pPr lvl="2"/>
            <a:r>
              <a:rPr lang="en-US" dirty="0"/>
              <a:t>IEEE ‘next gen network’ ??</a:t>
            </a:r>
          </a:p>
        </p:txBody>
      </p:sp>
    </p:spTree>
    <p:extLst>
      <p:ext uri="{BB962C8B-B14F-4D97-AF65-F5344CB8AC3E}">
        <p14:creationId xmlns:p14="http://schemas.microsoft.com/office/powerpoint/2010/main" val="2095604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goals?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Make new deployments of IEEE 802 happen by better serving deployment needs</a:t>
            </a:r>
          </a:p>
          <a:p>
            <a:pPr lvl="1"/>
            <a:r>
              <a:rPr lang="en-US" dirty="0"/>
              <a:t>Unifying technical approaches among various deployment domains by better communications</a:t>
            </a:r>
          </a:p>
          <a:p>
            <a:pPr lvl="1"/>
            <a:r>
              <a:rPr lang="en-US" dirty="0"/>
              <a:t>Development of further amendments to fulfill particular requirements.</a:t>
            </a:r>
          </a:p>
          <a:p>
            <a:r>
              <a:rPr lang="is-IS" dirty="0"/>
              <a:t>Faster adoption of emerging trends to IEEE 802 standards by better understanding of market evolution.</a:t>
            </a:r>
          </a:p>
          <a:p>
            <a:pPr lvl="1"/>
            <a:r>
              <a:rPr lang="is-IS" dirty="0"/>
              <a:t>More direct involvement of “customers” in the evolution of IEEE 802 technologies</a:t>
            </a:r>
          </a:p>
        </p:txBody>
      </p:sp>
    </p:spTree>
    <p:extLst>
      <p:ext uri="{BB962C8B-B14F-4D97-AF65-F5344CB8AC3E}">
        <p14:creationId xmlns:p14="http://schemas.microsoft.com/office/powerpoint/2010/main" val="554301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Industry Connections activity 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OmniRAN TG held a number of meetings to progress the ICAID creation</a:t>
            </a:r>
          </a:p>
          <a:p>
            <a:pPr lvl="1"/>
            <a:r>
              <a:rPr lang="en-US" dirty="0"/>
              <a:t>December 6</a:t>
            </a:r>
            <a:r>
              <a:rPr lang="en-US" baseline="30000" dirty="0"/>
              <a:t>th</a:t>
            </a:r>
            <a:r>
              <a:rPr lang="en-US" dirty="0"/>
              <a:t> conference call</a:t>
            </a:r>
          </a:p>
          <a:p>
            <a:pPr lvl="2"/>
            <a:r>
              <a:rPr lang="en-US" dirty="0">
                <a:hlinkClick r:id="rId2"/>
              </a:rPr>
              <a:t>https://mentor.ieee.org/omniran/dcn/16/omniran-16-0093-00-5gaa-dec-6th-5gaa-conference-call-minutes.docx</a:t>
            </a:r>
            <a:endParaRPr lang="en-US" dirty="0"/>
          </a:p>
          <a:p>
            <a:pPr lvl="1"/>
            <a:r>
              <a:rPr lang="en-US" dirty="0"/>
              <a:t>January 18</a:t>
            </a:r>
            <a:r>
              <a:rPr lang="en-US" baseline="30000" dirty="0"/>
              <a:t>th</a:t>
            </a:r>
            <a:r>
              <a:rPr lang="en-US" dirty="0"/>
              <a:t> F2F meeting</a:t>
            </a:r>
          </a:p>
          <a:p>
            <a:pPr lvl="2"/>
            <a:r>
              <a:rPr lang="en-US" dirty="0">
                <a:hlinkClick r:id="rId3"/>
              </a:rPr>
              <a:t>https://mentor.ieee.org/omniran/dcn/17/omniran-17-0012-00-5gaa-jan-18th-5gaa-f2f-meeting-minutes.docx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846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r>
              <a:rPr lang="en-US" dirty="0"/>
              <a:t>IEEE ‘next gen network’ – standards page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11366" b="-70"/>
          <a:stretch/>
        </p:blipFill>
        <p:spPr>
          <a:xfrm>
            <a:off x="1066800" y="1219200"/>
            <a:ext cx="7177087" cy="5526000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2988855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1780</TotalTime>
  <Words>460</Words>
  <Application>Microsoft Office PowerPoint</Application>
  <PresentationFormat>On-screen Show (4:3)</PresentationFormat>
  <Paragraphs>74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ＭＳ Ｐゴシック</vt:lpstr>
      <vt:lpstr>Arial</vt:lpstr>
      <vt:lpstr>Helvetica</vt:lpstr>
      <vt:lpstr>Monotype Sorts</vt:lpstr>
      <vt:lpstr>Times</vt:lpstr>
      <vt:lpstr>Times New Roman</vt:lpstr>
      <vt:lpstr>Template</vt:lpstr>
      <vt:lpstr>IEEE 802.1 OmniRAN TG conference call on 5G SC Action A (Industry Connections activity) </vt:lpstr>
      <vt:lpstr>Guidelines for IEEE-SA Meetings</vt:lpstr>
      <vt:lpstr>Agenda proposal</vt:lpstr>
      <vt:lpstr>Introduction, REPORTS, Minutes</vt:lpstr>
      <vt:lpstr>Introduction</vt:lpstr>
      <vt:lpstr>Refined scope of 5G SC Action A</vt:lpstr>
      <vt:lpstr>Our goals?</vt:lpstr>
      <vt:lpstr>Industry Connections activity discussions</vt:lpstr>
      <vt:lpstr>IEEE ‘next gen network’ – standards page</vt:lpstr>
      <vt:lpstr>DRAFt ICAID</vt:lpstr>
      <vt:lpstr>Draft ICAID</vt:lpstr>
      <vt:lpstr>Way forward</vt:lpstr>
      <vt:lpstr>Next steps</vt:lpstr>
      <vt:lpstr>AoB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 Call Slides</dc:title>
  <dc:subject>Guiding material</dc:subject>
  <dc:creator>Max Riegel</dc:creator>
  <cp:lastModifiedBy>Riegel, Maximilian (Nokia - DE/Munich)</cp:lastModifiedBy>
  <cp:revision>339</cp:revision>
  <cp:lastPrinted>1998-02-10T13:28:06Z</cp:lastPrinted>
  <dcterms:created xsi:type="dcterms:W3CDTF">2011-12-30T17:06:23Z</dcterms:created>
  <dcterms:modified xsi:type="dcterms:W3CDTF">2017-01-31T13:44:01Z</dcterms:modified>
</cp:coreProperties>
</file>