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handoutMasterIdLst>
    <p:handoutMasterId r:id="rId17"/>
  </p:handoutMasterIdLst>
  <p:sldIdLst>
    <p:sldId id="297" r:id="rId2"/>
    <p:sldId id="262" r:id="rId3"/>
    <p:sldId id="303" r:id="rId4"/>
    <p:sldId id="305" r:id="rId5"/>
    <p:sldId id="317" r:id="rId6"/>
    <p:sldId id="304" r:id="rId7"/>
    <p:sldId id="306" r:id="rId8"/>
    <p:sldId id="320" r:id="rId9"/>
    <p:sldId id="319" r:id="rId10"/>
    <p:sldId id="321" r:id="rId11"/>
    <p:sldId id="322" r:id="rId12"/>
    <p:sldId id="307" r:id="rId13"/>
    <p:sldId id="318" r:id="rId14"/>
    <p:sldId id="323"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7" autoAdjust="0"/>
    <p:restoredTop sz="93653" autoAdjust="0"/>
  </p:normalViewPr>
  <p:slideViewPr>
    <p:cSldViewPr>
      <p:cViewPr>
        <p:scale>
          <a:sx n="100" d="100"/>
          <a:sy n="100" d="100"/>
        </p:scale>
        <p:origin x="1240" y="256"/>
      </p:cViewPr>
      <p:guideLst>
        <p:guide orient="horz" pos="179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553855" y="76200"/>
            <a:ext cx="2361545" cy="307777"/>
          </a:xfrm>
          <a:prstGeom prst="rect">
            <a:avLst/>
          </a:prstGeom>
        </p:spPr>
        <p:txBody>
          <a:bodyPr wrap="none">
            <a:spAutoFit/>
          </a:bodyPr>
          <a:lstStyle/>
          <a:p>
            <a:pPr algn="r"/>
            <a:r>
              <a:rPr lang="hr-HR" sz="1400" b="1" dirty="0" smtClean="0">
                <a:latin typeface="+mn-lt"/>
              </a:rPr>
              <a:t>omniran-17-0008-00-CF00</a:t>
            </a:r>
            <a:endParaRPr lang="en-US" sz="1400" b="1" dirty="0">
              <a:latin typeface="+mn-lt"/>
            </a:endParaRPr>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develop/msp/cloudcomputing.pdf" TargetMode="External"/><Relationship Id="rId4" Type="http://schemas.openxmlformats.org/officeDocument/2006/relationships/hyperlink" Target="http://standards.ieee.org/develop/msp/iot.pdf" TargetMode="External"/><Relationship Id="rId5" Type="http://schemas.openxmlformats.org/officeDocument/2006/relationships/hyperlink" Target="http://standards.ieee.org/develop/msp/its.pdf" TargetMode="External"/><Relationship Id="rId6" Type="http://schemas.openxmlformats.org/officeDocument/2006/relationships/hyperlink" Target="http://standards.ieee.org/develop/msp/ehealth.pdf" TargetMode="External"/><Relationship Id="rId7" Type="http://schemas.openxmlformats.org/officeDocument/2006/relationships/hyperlink" Target="http://standards.ieee.org/develop/msp/smartcities.pdf" TargetMode="External"/><Relationship Id="rId1" Type="http://schemas.openxmlformats.org/officeDocument/2006/relationships/slideLayout" Target="../slideLayouts/slideLayout2.xml"/><Relationship Id="rId2" Type="http://schemas.openxmlformats.org/officeDocument/2006/relationships/hyperlink" Target="http://standards.ieee.org/develop/msp/smartgrid.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 Id="rId3"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937440624"/>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757560"/>
                <a:gridCol w="1710190"/>
                <a:gridCol w="2553436"/>
              </a:tblGrid>
              <a:tr h="399499">
                <a:tc gridSpan="4">
                  <a:txBody>
                    <a:bodyPr/>
                    <a:lstStyle/>
                    <a:p>
                      <a:pPr algn="ctr"/>
                      <a:r>
                        <a:rPr lang="en-US" sz="2000" b="0" dirty="0" smtClean="0">
                          <a:solidFill>
                            <a:schemeClr val="tx1"/>
                          </a:solidFill>
                          <a:latin typeface="+mn-lt"/>
                        </a:rPr>
                        <a:t>802.1CF</a:t>
                      </a:r>
                      <a:r>
                        <a:rPr lang="en-US" sz="2000" b="0" baseline="0" dirty="0" smtClean="0">
                          <a:solidFill>
                            <a:schemeClr val="tx1"/>
                          </a:solidFill>
                          <a:latin typeface="+mn-lt"/>
                        </a:rPr>
                        <a:t> perspective on planned Industry Connections activity</a:t>
                      </a:r>
                      <a:endParaRPr lang="en-US" sz="2000" b="0" dirty="0"/>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2017-01-15</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Nokia</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+491732938240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err="1" smtClean="0"/>
                        <a:t>maximilian.riegel@nokia.com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IEEE 802.1 OmniRAN TG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4149080"/>
            <a:ext cx="8077200" cy="2099320"/>
          </a:xfrm>
          <a:prstGeom prst="rect">
            <a:avLst/>
          </a:prstGeom>
          <a:noFill/>
        </p:spPr>
        <p:txBody>
          <a:bodyPr wrap="square" lIns="36000" tIns="36000" rIns="36000" bIns="36000" rtlCol="0">
            <a:normAutofit/>
          </a:bodyPr>
          <a:lstStyle/>
          <a:p>
            <a:pPr algn="ctr"/>
            <a:r>
              <a:rPr lang="en-US" sz="2000" dirty="0" smtClean="0">
                <a:latin typeface="+mn-lt"/>
              </a:rPr>
              <a:t>Abstract</a:t>
            </a:r>
          </a:p>
          <a:p>
            <a:endParaRPr lang="en-US" sz="1600" dirty="0" smtClean="0">
              <a:latin typeface="+mn-lt"/>
            </a:endParaRPr>
          </a:p>
          <a:p>
            <a:r>
              <a:rPr lang="en-US" sz="1600" dirty="0" err="1" smtClean="0">
                <a:latin typeface="+mn-lt"/>
              </a:rPr>
              <a:t>OmniRAN</a:t>
            </a:r>
            <a:r>
              <a:rPr lang="en-US" sz="1600" dirty="0" smtClean="0">
                <a:latin typeface="+mn-lt"/>
              </a:rPr>
              <a:t> TG currently prepares the authorization of an Industry Connections activity to determine potentials to initiate standardization of advanced communication services for markets outside the established mobile network operations.</a:t>
            </a:r>
          </a:p>
          <a:p>
            <a:r>
              <a:rPr lang="en-US" sz="1600" dirty="0" smtClean="0">
                <a:latin typeface="+mn-lt"/>
              </a:rPr>
              <a:t>The presentation raises questions, how </a:t>
            </a:r>
            <a:r>
              <a:rPr lang="en-US" sz="1600" dirty="0" err="1" smtClean="0">
                <a:latin typeface="+mn-lt"/>
              </a:rPr>
              <a:t>OmniRAN</a:t>
            </a:r>
            <a:r>
              <a:rPr lang="en-US" sz="1600" dirty="0" smtClean="0">
                <a:latin typeface="+mn-lt"/>
              </a:rPr>
              <a:t> may prepare for introduction of 802.1CF to a bigger industry.</a:t>
            </a:r>
            <a:endParaRPr lang="en-US" sz="1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508" t="7063" r="11010" b="1072"/>
          <a:stretch/>
        </p:blipFill>
        <p:spPr>
          <a:xfrm>
            <a:off x="4716016" y="432000"/>
            <a:ext cx="4212000" cy="6300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194" t="7223" r="10999" b="3540"/>
          <a:stretch/>
        </p:blipFill>
        <p:spPr>
          <a:xfrm>
            <a:off x="179512" y="432000"/>
            <a:ext cx="4206946" cy="6165352"/>
          </a:xfrm>
          <a:prstGeom prst="rect">
            <a:avLst/>
          </a:prstGeom>
        </p:spPr>
      </p:pic>
    </p:spTree>
    <p:extLst>
      <p:ext uri="{BB962C8B-B14F-4D97-AF65-F5344CB8AC3E}">
        <p14:creationId xmlns:p14="http://schemas.microsoft.com/office/powerpoint/2010/main" val="52100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Getting in touch with the verticals?</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dirty="0" smtClean="0"/>
              <a:t>Can IEEE SA headquarter help to establish communications to the verticals?</a:t>
            </a:r>
          </a:p>
          <a:p>
            <a:pPr lvl="1"/>
            <a:r>
              <a:rPr lang="en-US" dirty="0" smtClean="0"/>
              <a:t>Who are the staff liaisons for the verticals?</a:t>
            </a:r>
          </a:p>
          <a:p>
            <a:r>
              <a:rPr lang="en-US" dirty="0" smtClean="0"/>
              <a:t>Can we do a kind of structured assessment to determine where P802.1CF matters most?</a:t>
            </a:r>
          </a:p>
          <a:p>
            <a:pPr lvl="1"/>
            <a:r>
              <a:rPr lang="en-US" dirty="0" smtClean="0"/>
              <a:t>Are P802.1CF-like networks already deployed?</a:t>
            </a:r>
          </a:p>
          <a:p>
            <a:pPr lvl="1"/>
            <a:r>
              <a:rPr lang="en-US" dirty="0" smtClean="0"/>
              <a:t>Could P802.1CF networks make a difference?</a:t>
            </a:r>
          </a:p>
          <a:p>
            <a:r>
              <a:rPr lang="en-US" dirty="0" smtClean="0"/>
              <a:t>How would we initiate discussions?</a:t>
            </a:r>
          </a:p>
          <a:p>
            <a:pPr lvl="1"/>
            <a:r>
              <a:rPr lang="en-US" dirty="0" smtClean="0"/>
              <a:t>Presentations at standardization meetings?</a:t>
            </a:r>
          </a:p>
          <a:p>
            <a:pPr lvl="1"/>
            <a:r>
              <a:rPr lang="en-US" dirty="0" smtClean="0"/>
              <a:t>Workshops on IEEE conferences?</a:t>
            </a:r>
          </a:p>
        </p:txBody>
      </p:sp>
    </p:spTree>
    <p:extLst>
      <p:ext uri="{BB962C8B-B14F-4D97-AF65-F5344CB8AC3E}">
        <p14:creationId xmlns:p14="http://schemas.microsoft.com/office/powerpoint/2010/main" val="133806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Make new deployments of IEEE 802 happen by better serving deployment needs</a:t>
            </a:r>
          </a:p>
          <a:p>
            <a:pPr lvl="1"/>
            <a:r>
              <a:rPr lang="en-US" dirty="0"/>
              <a:t>U</a:t>
            </a:r>
            <a:r>
              <a:rPr lang="en-US" dirty="0" smtClean="0"/>
              <a:t>nifying technical approaches among various deployment domains by better communications</a:t>
            </a:r>
          </a:p>
          <a:p>
            <a:pPr lvl="1"/>
            <a:r>
              <a:rPr lang="en-US" dirty="0" smtClean="0"/>
              <a:t>Development of further amendments to fulfill particular requirements.</a:t>
            </a:r>
          </a:p>
          <a:p>
            <a:r>
              <a:rPr lang="is-IS" dirty="0" smtClean="0"/>
              <a:t>Faster adoption of emerging trends to IEEE 802 standards by better understanding of market evolution.</a:t>
            </a:r>
          </a:p>
          <a:p>
            <a:pPr lvl="1"/>
            <a:r>
              <a:rPr lang="is-IS" dirty="0" smtClean="0"/>
              <a:t>More direct involvement of “customers” in the evolution of IEEE 802 technologies</a:t>
            </a:r>
          </a:p>
        </p:txBody>
      </p:sp>
    </p:spTree>
    <p:extLst>
      <p:ext uri="{BB962C8B-B14F-4D97-AF65-F5344CB8AC3E}">
        <p14:creationId xmlns:p14="http://schemas.microsoft.com/office/powerpoint/2010/main" val="722209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err="1" smtClean="0"/>
              <a:t>OmniRAN</a:t>
            </a:r>
            <a:r>
              <a:rPr lang="en-US" dirty="0" smtClean="0"/>
              <a:t> P802.1CF topic</a:t>
            </a:r>
            <a:endParaRPr lang="en-US" dirty="0"/>
          </a:p>
        </p:txBody>
      </p:sp>
      <p:sp>
        <p:nvSpPr>
          <p:cNvPr id="3" name="Content Placeholder 2"/>
          <p:cNvSpPr>
            <a:spLocks noGrp="1"/>
          </p:cNvSpPr>
          <p:nvPr>
            <p:ph idx="1"/>
          </p:nvPr>
        </p:nvSpPr>
        <p:spPr>
          <a:xfrm>
            <a:off x="457200" y="1523925"/>
            <a:ext cx="8229600" cy="4929411"/>
          </a:xfrm>
        </p:spPr>
        <p:txBody>
          <a:bodyPr>
            <a:normAutofit lnSpcReduction="10000"/>
          </a:bodyPr>
          <a:lstStyle/>
          <a:p>
            <a:r>
              <a:rPr lang="en-US" dirty="0" smtClean="0"/>
              <a:t>How </a:t>
            </a:r>
            <a:r>
              <a:rPr lang="en-US" dirty="0"/>
              <a:t>c</a:t>
            </a:r>
            <a:r>
              <a:rPr lang="en-US" dirty="0" smtClean="0"/>
              <a:t>ould we prepare for the Industry Connections activity?</a:t>
            </a:r>
          </a:p>
          <a:p>
            <a:pPr lvl="1"/>
            <a:r>
              <a:rPr lang="en-US" dirty="0" smtClean="0"/>
              <a:t>What kind of ‘marketing material’ should </a:t>
            </a:r>
            <a:r>
              <a:rPr lang="en-US" dirty="0" err="1" smtClean="0"/>
              <a:t>OmniRAN</a:t>
            </a:r>
            <a:r>
              <a:rPr lang="en-US" dirty="0" smtClean="0"/>
              <a:t> TG prepare?</a:t>
            </a:r>
          </a:p>
          <a:p>
            <a:pPr lvl="1"/>
            <a:r>
              <a:rPr lang="en-US" dirty="0" smtClean="0"/>
              <a:t>Any particular enhancement to P802.1CF specification text required to make specification more ‘acceptable’?</a:t>
            </a:r>
          </a:p>
          <a:p>
            <a:pPr lvl="1"/>
            <a:r>
              <a:rPr lang="en-US" dirty="0" smtClean="0"/>
              <a:t>How could we introduce P802.1CF to a bigger industry?</a:t>
            </a:r>
          </a:p>
          <a:p>
            <a:pPr lvl="1"/>
            <a:r>
              <a:rPr lang="en-US" dirty="0" smtClean="0"/>
              <a:t>Do we have sufficient answers to ‘security, reliability, privacy’ in the text?</a:t>
            </a:r>
            <a:endParaRPr lang="en-US" dirty="0"/>
          </a:p>
        </p:txBody>
      </p:sp>
    </p:spTree>
    <p:extLst>
      <p:ext uri="{BB962C8B-B14F-4D97-AF65-F5344CB8AC3E}">
        <p14:creationId xmlns:p14="http://schemas.microsoft.com/office/powerpoint/2010/main" val="1897471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dirty="0" smtClean="0"/>
              <a:t>Should we actively push forward P802.1CF into the Industry Connections activity?</a:t>
            </a:r>
          </a:p>
          <a:p>
            <a:r>
              <a:rPr lang="en-US" dirty="0" smtClean="0"/>
              <a:t>Are we willing to spend the extra effort?</a:t>
            </a:r>
          </a:p>
          <a:p>
            <a:r>
              <a:rPr lang="en-US" dirty="0" smtClean="0"/>
              <a:t>Who are the volunteers?</a:t>
            </a:r>
            <a:endParaRPr lang="en-US" dirty="0"/>
          </a:p>
        </p:txBody>
      </p:sp>
    </p:spTree>
    <p:extLst>
      <p:ext uri="{BB962C8B-B14F-4D97-AF65-F5344CB8AC3E}">
        <p14:creationId xmlns:p14="http://schemas.microsoft.com/office/powerpoint/2010/main" val="136436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802.1CF perspective on planned </a:t>
            </a:r>
            <a:r>
              <a:rPr lang="en-US" dirty="0" smtClean="0">
                <a:solidFill>
                  <a:schemeClr val="tx1"/>
                </a:solidFill>
              </a:rPr>
              <a:t/>
            </a:r>
            <a:br>
              <a:rPr lang="en-US" dirty="0" smtClean="0">
                <a:solidFill>
                  <a:schemeClr val="tx1"/>
                </a:solidFill>
              </a:rPr>
            </a:br>
            <a:r>
              <a:rPr lang="en-US" dirty="0" smtClean="0">
                <a:solidFill>
                  <a:schemeClr val="tx1"/>
                </a:solidFill>
              </a:rPr>
              <a:t>Industry </a:t>
            </a:r>
            <a:r>
              <a:rPr lang="en-US" dirty="0">
                <a:solidFill>
                  <a:schemeClr val="tx1"/>
                </a:solidFill>
              </a:rPr>
              <a:t>Connections activity</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Max Riegel</a:t>
            </a:r>
          </a:p>
          <a:p>
            <a:r>
              <a:rPr lang="en-US" dirty="0" smtClean="0"/>
              <a:t>(Nokia </a:t>
            </a:r>
            <a:r>
              <a:rPr lang="en-US" dirty="0" err="1" smtClean="0"/>
              <a:t>BellLabs</a:t>
            </a:r>
            <a:r>
              <a:rPr lang="en-US"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9083675" y="0"/>
            <a:ext cx="57150" cy="619125"/>
          </a:xfrm>
          <a:prstGeom prst="rect">
            <a:avLst/>
          </a:prstGeom>
          <a:solidFill>
            <a:srgbClr val="FFFFFF"/>
          </a:solidFill>
          <a:ln w="12700" cap="flat" cmpd="sng">
            <a:solidFill>
              <a:srgbClr val="000000">
                <a:alpha val="0"/>
              </a:srgbClr>
            </a:solidFill>
            <a:prstDash val="solid"/>
            <a:round/>
            <a:headEnd type="none" w="med" len="med"/>
            <a:tailEnd type="none" w="med" len="med"/>
          </a:ln>
          <a:effectLst/>
        </p:spPr>
        <p:txBody>
          <a:bodyPr lIns="45720" rIns="45720" anchor="ctr">
            <a:prstTxWarp prst="textNoShape">
              <a:avLst/>
            </a:prstTxWarp>
          </a:bodyPr>
          <a:lstStyle/>
          <a:p>
            <a:pPr algn="ctr" eaLnBrk="1" hangingPunct="1"/>
            <a:endParaRPr lang="en-US" sz="1800">
              <a:solidFill>
                <a:srgbClr val="FFFFFF"/>
              </a:solidFill>
              <a:latin typeface="Calibri" pitchFamily="-92" charset="0"/>
              <a:ea typeface="Calibri" pitchFamily="-92" charset="0"/>
              <a:cs typeface="Calibri" pitchFamily="-92" charset="0"/>
              <a:sym typeface="Calibri" pitchFamily="-92" charset="0"/>
            </a:endParaRPr>
          </a:p>
        </p:txBody>
      </p:sp>
      <p:sp>
        <p:nvSpPr>
          <p:cNvPr id="14338" name="Line 2"/>
          <p:cNvSpPr>
            <a:spLocks noChangeShapeType="1"/>
          </p:cNvSpPr>
          <p:nvPr/>
        </p:nvSpPr>
        <p:spPr bwMode="auto">
          <a:xfrm>
            <a:off x="9058275" y="0"/>
            <a:ext cx="0" cy="619125"/>
          </a:xfrm>
          <a:prstGeom prst="line">
            <a:avLst/>
          </a:prstGeom>
          <a:noFill/>
          <a:ln w="25400"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4339" name="Line 3"/>
          <p:cNvSpPr>
            <a:spLocks noChangeShapeType="1"/>
          </p:cNvSpPr>
          <p:nvPr/>
        </p:nvSpPr>
        <p:spPr bwMode="auto">
          <a:xfrm>
            <a:off x="9029700" y="0"/>
            <a:ext cx="0" cy="619125"/>
          </a:xfrm>
          <a:prstGeom prst="line">
            <a:avLst/>
          </a:prstGeom>
          <a:noFill/>
          <a:ln w="3175"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4340" name="Line 4"/>
          <p:cNvSpPr>
            <a:spLocks noChangeShapeType="1"/>
          </p:cNvSpPr>
          <p:nvPr/>
        </p:nvSpPr>
        <p:spPr bwMode="auto">
          <a:xfrm>
            <a:off x="8988425" y="0"/>
            <a:ext cx="0" cy="619125"/>
          </a:xfrm>
          <a:prstGeom prst="line">
            <a:avLst/>
          </a:prstGeom>
          <a:noFill/>
          <a:ln w="25400"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4341" name="Rectangle 5"/>
          <p:cNvSpPr>
            <a:spLocks/>
          </p:cNvSpPr>
          <p:nvPr/>
        </p:nvSpPr>
        <p:spPr bwMode="auto">
          <a:xfrm>
            <a:off x="546100" y="520749"/>
            <a:ext cx="8307388" cy="5860579"/>
          </a:xfrm>
          <a:prstGeom prst="rect">
            <a:avLst/>
          </a:prstGeom>
          <a:noFill/>
          <a:ln w="12700" cap="flat" cmpd="sng">
            <a:noFill/>
            <a:prstDash val="solid"/>
            <a:miter lim="400000"/>
            <a:headEnd type="none" w="med" len="med"/>
            <a:tailEnd type="none" w="med" len="med"/>
          </a:ln>
          <a:effectLst/>
        </p:spPr>
        <p:txBody>
          <a:bodyPr wrap="square" lIns="0" tIns="0" rIns="0" bIns="0">
            <a:prstTxWarp prst="textNoShape">
              <a:avLst/>
            </a:prstTxWarp>
            <a:spAutoFit/>
          </a:bodyPr>
          <a:lstStyle/>
          <a:p>
            <a:pPr eaLnBrk="1" hangingPunct="1">
              <a:lnSpc>
                <a:spcPts val="4800"/>
              </a:lnSpc>
              <a:tabLst>
                <a:tab pos="101600" algn="l"/>
                <a:tab pos="406400" algn="l"/>
                <a:tab pos="698500" algn="l"/>
                <a:tab pos="914400" algn="l"/>
              </a:tabLst>
            </a:pPr>
            <a:r>
              <a:rPr lang="en-US" sz="3900" dirty="0">
                <a:solidFill>
                  <a:srgbClr val="424456"/>
                </a:solidFill>
                <a:latin typeface="Trebuchet MS" pitchFamily="-92" charset="0"/>
                <a:ea typeface="Trebuchet MS" pitchFamily="-92" charset="0"/>
                <a:cs typeface="Trebuchet MS" pitchFamily="-92" charset="0"/>
                <a:sym typeface="Trebuchet MS" pitchFamily="-92" charset="0"/>
              </a:rPr>
              <a:t>Action A: IEEE </a:t>
            </a:r>
            <a:r>
              <a:rPr lang="en-US" sz="3900" dirty="0" smtClean="0">
                <a:solidFill>
                  <a:srgbClr val="424456"/>
                </a:solidFill>
                <a:latin typeface="Trebuchet MS" pitchFamily="-92" charset="0"/>
                <a:ea typeface="Trebuchet MS" pitchFamily="-92" charset="0"/>
                <a:cs typeface="Trebuchet MS" pitchFamily="-92" charset="0"/>
                <a:sym typeface="Trebuchet MS" pitchFamily="-92" charset="0"/>
              </a:rPr>
              <a:t>“5G” </a:t>
            </a:r>
            <a:r>
              <a:rPr lang="en-US" sz="3900" dirty="0">
                <a:solidFill>
                  <a:srgbClr val="424456"/>
                </a:solidFill>
                <a:latin typeface="Trebuchet MS" pitchFamily="-92" charset="0"/>
                <a:ea typeface="Trebuchet MS" pitchFamily="-92" charset="0"/>
                <a:cs typeface="Trebuchet MS" pitchFamily="-92" charset="0"/>
                <a:sym typeface="Trebuchet MS" pitchFamily="-92" charset="0"/>
              </a:rPr>
              <a:t>specification</a:t>
            </a:r>
          </a:p>
          <a:p>
            <a:pPr eaLnBrk="1" hangingPunct="1">
              <a:tabLst>
                <a:tab pos="101600" algn="l"/>
                <a:tab pos="406400" algn="l"/>
                <a:tab pos="698500" algn="l"/>
                <a:tab pos="914400" algn="l"/>
              </a:tabLst>
            </a:pPr>
            <a:r>
              <a:rPr lang="en-US" sz="3900" dirty="0">
                <a:solidFill>
                  <a:srgbClr val="438086"/>
                </a:solidFill>
                <a:latin typeface="Trebuchet MS" pitchFamily="-92" charset="0"/>
                <a:ea typeface="Trebuchet MS" pitchFamily="-92" charset="0"/>
                <a:cs typeface="Trebuchet MS" pitchFamily="-92" charset="0"/>
                <a:sym typeface="Trebuchet MS" pitchFamily="-92" charset="0"/>
              </a:rPr>
              <a:t>Candidate Approach</a:t>
            </a:r>
            <a:endParaRPr lang="en-US" sz="3900" dirty="0">
              <a:solidFill>
                <a:srgbClr val="424456"/>
              </a:solidFill>
              <a:latin typeface="Trebuchet MS" pitchFamily="-92" charset="0"/>
              <a:ea typeface="Trebuchet MS" pitchFamily="-92" charset="0"/>
              <a:cs typeface="Trebuchet MS" pitchFamily="-92" charset="0"/>
              <a:sym typeface="Trebuchet MS" pitchFamily="-92" charset="0"/>
            </a:endParaRPr>
          </a:p>
          <a:p>
            <a:pPr eaLnBrk="1" hangingPunct="1">
              <a:lnSpc>
                <a:spcPts val="1000"/>
              </a:lnSpc>
              <a:tabLst>
                <a:tab pos="101600" algn="l"/>
                <a:tab pos="406400" algn="l"/>
                <a:tab pos="698500" algn="l"/>
                <a:tab pos="914400" algn="l"/>
              </a:tabLst>
            </a:pPr>
            <a:endParaRPr lang="en-US" sz="1800" dirty="0">
              <a:solidFill>
                <a:prstClr val="black"/>
              </a:solidFill>
              <a:latin typeface="Calibri" pitchFamily="-92" charset="0"/>
              <a:ea typeface="Calibri" pitchFamily="-92" charset="0"/>
              <a:cs typeface="Calibri" pitchFamily="-92" charset="0"/>
              <a:sym typeface="Calibri" pitchFamily="-92" charset="0"/>
            </a:endParaRPr>
          </a:p>
          <a:p>
            <a:pPr eaLnBrk="1" hangingPunct="1">
              <a:lnSpc>
                <a:spcPts val="3300"/>
              </a:lnSpc>
              <a:tabLst>
                <a:tab pos="101600" algn="l"/>
                <a:tab pos="406400" algn="l"/>
                <a:tab pos="698500" algn="l"/>
                <a:tab pos="914400" algn="l"/>
              </a:tabLst>
            </a:pPr>
            <a:r>
              <a:rPr lang="en-US" sz="1800" dirty="0">
                <a:solidFill>
                  <a:prstClr val="black"/>
                </a:solidFill>
                <a:latin typeface="Calibri" pitchFamily="-92" charset="0"/>
                <a:ea typeface="Calibri" pitchFamily="-92" charset="0"/>
                <a:cs typeface="Calibri" pitchFamily="-92" charset="0"/>
                <a:sym typeface="Calibri" pitchFamily="-92" charset="0"/>
              </a:rPr>
              <a:t>	</a:t>
            </a:r>
            <a:r>
              <a:rPr lang="en-US" sz="2400" dirty="0">
                <a:solidFill>
                  <a:srgbClr val="A04DA3"/>
                </a:solidFill>
                <a:latin typeface="Arial" pitchFamily="34" charset="0"/>
                <a:cs typeface="Arial" pitchFamily="34" charset="0"/>
              </a:rPr>
              <a:t>•</a:t>
            </a:r>
            <a:r>
              <a:rPr lang="en-US" sz="2400" dirty="0">
                <a:solidFill>
                  <a:prstClr val="black"/>
                </a:solidFill>
                <a:latin typeface="Times New Roman" pitchFamily="-92" charset="0"/>
                <a:ea typeface="Times New Roman" pitchFamily="-92" charset="0"/>
                <a:cs typeface="Times New Roman" pitchFamily="-92" charset="0"/>
                <a:sym typeface="Times New Roman" pitchFamily="-92" charset="0"/>
              </a:rPr>
              <a:t> </a:t>
            </a:r>
            <a:r>
              <a:rPr lang="en-US" sz="2400" dirty="0">
                <a:solidFill>
                  <a:prstClr val="black"/>
                </a:solidFill>
                <a:latin typeface="Arial" pitchFamily="34" charset="0"/>
                <a:cs typeface="Arial" pitchFamily="34" charset="0"/>
              </a:rPr>
              <a:t>specify an 802 access network</a:t>
            </a:r>
            <a:endParaRPr lang="en-US" sz="2400" dirty="0" smtClean="0">
              <a:solidFill>
                <a:prstClr val="black"/>
              </a:solidFill>
              <a:latin typeface="Arial" pitchFamily="34" charset="0"/>
              <a:cs typeface="Arial" pitchFamily="34" charset="0"/>
            </a:endParaRPr>
          </a:p>
          <a:p>
            <a:pPr marL="534988" lvl="1" indent="-153988" eaLnBrk="1" hangingPunct="1">
              <a:buSzPct val="100000"/>
              <a:buFontTx/>
              <a:buChar char="▫"/>
              <a:tabLst>
                <a:tab pos="101600" algn="l"/>
                <a:tab pos="406400" algn="l"/>
                <a:tab pos="698500" algn="l"/>
                <a:tab pos="914400" algn="l"/>
              </a:tabLst>
            </a:pPr>
            <a:r>
              <a:rPr lang="en-US" sz="1800" dirty="0" smtClean="0">
                <a:solidFill>
                  <a:srgbClr val="438086"/>
                </a:solidFill>
                <a:latin typeface="Arial" pitchFamily="34" charset="0"/>
                <a:cs typeface="Arial" pitchFamily="34" charset="0"/>
              </a:rPr>
              <a:t>could </a:t>
            </a:r>
            <a:r>
              <a:rPr lang="en-US" sz="1800" dirty="0">
                <a:solidFill>
                  <a:srgbClr val="438086"/>
                </a:solidFill>
                <a:latin typeface="Arial" pitchFamily="34" charset="0"/>
                <a:cs typeface="Arial" pitchFamily="34" charset="0"/>
              </a:rPr>
              <a:t>be based on P802.1CF</a:t>
            </a:r>
          </a:p>
          <a:p>
            <a:pPr marL="915988" lvl="2" indent="-153988" eaLnBrk="1" hangingPunct="1">
              <a:buSzPct val="100000"/>
              <a:buFontTx/>
              <a:buChar char="▫"/>
              <a:tabLst>
                <a:tab pos="101600" algn="l"/>
                <a:tab pos="406400" algn="l"/>
                <a:tab pos="698500" algn="l"/>
                <a:tab pos="914400" algn="l"/>
              </a:tabLst>
            </a:pPr>
            <a:r>
              <a:rPr lang="en-US" sz="1400" dirty="0">
                <a:solidFill>
                  <a:srgbClr val="438086"/>
                </a:solidFill>
                <a:latin typeface="Arial" pitchFamily="34" charset="0"/>
                <a:cs typeface="Arial" pitchFamily="34" charset="0"/>
              </a:rPr>
              <a:t>“network reference model defines a generic foundation for the description of IEEE 802 access networks, which may include multiple network interfaces, multiple network access technologies, and multiple network subscriptions, aimed at unifying the support of different interface technologies, enabling shared network control and use of software-defined networking (SDN) principles”</a:t>
            </a:r>
          </a:p>
          <a:p>
            <a:pPr marL="534988" lvl="1" indent="-153988" eaLnBrk="1" hangingPunct="1">
              <a:buSzPct val="100000"/>
              <a:buFontTx/>
              <a:buChar char="▫"/>
              <a:tabLst>
                <a:tab pos="101600" algn="l"/>
                <a:tab pos="406400" algn="l"/>
                <a:tab pos="698500" algn="l"/>
                <a:tab pos="914400" algn="l"/>
              </a:tabLst>
            </a:pPr>
            <a:r>
              <a:rPr lang="en-US" sz="1800" dirty="0">
                <a:solidFill>
                  <a:srgbClr val="438086"/>
                </a:solidFill>
                <a:latin typeface="Arial" pitchFamily="34" charset="0"/>
                <a:cs typeface="Arial" pitchFamily="34" charset="0"/>
              </a:rPr>
              <a:t>provides an external view into general 802 access network</a:t>
            </a:r>
          </a:p>
          <a:p>
            <a:pPr marL="534988" lvl="1" indent="-153988" eaLnBrk="1" hangingPunct="1">
              <a:buSzPct val="100000"/>
              <a:buFontTx/>
              <a:buChar char="▫"/>
              <a:tabLst>
                <a:tab pos="101600" algn="l"/>
                <a:tab pos="406400" algn="l"/>
                <a:tab pos="698500" algn="l"/>
                <a:tab pos="914400" algn="l"/>
              </a:tabLst>
            </a:pPr>
            <a:r>
              <a:rPr lang="en-US" sz="1800" dirty="0">
                <a:solidFill>
                  <a:srgbClr val="438086"/>
                </a:solidFill>
                <a:latin typeface="Arial" pitchFamily="34" charset="0"/>
                <a:cs typeface="Arial" pitchFamily="34" charset="0"/>
              </a:rPr>
              <a:t>could support many 802</a:t>
            </a:r>
            <a:r>
              <a:rPr lang="en-US" sz="1800" dirty="0" smtClean="0">
                <a:solidFill>
                  <a:srgbClr val="438086"/>
                </a:solidFill>
                <a:latin typeface="Arial" pitchFamily="34" charset="0"/>
                <a:cs typeface="Arial" pitchFamily="34" charset="0"/>
              </a:rPr>
              <a:t> </a:t>
            </a:r>
            <a:r>
              <a:rPr lang="en-US" sz="1800" dirty="0" err="1" smtClean="0">
                <a:solidFill>
                  <a:srgbClr val="438086"/>
                </a:solidFill>
                <a:latin typeface="Arial" pitchFamily="34" charset="0"/>
                <a:cs typeface="Arial" pitchFamily="34" charset="0"/>
              </a:rPr>
              <a:t>MACs</a:t>
            </a:r>
            <a:r>
              <a:rPr lang="en-US" sz="1800" dirty="0" smtClean="0">
                <a:solidFill>
                  <a:srgbClr val="438086"/>
                </a:solidFill>
                <a:latin typeface="Arial" pitchFamily="34" charset="0"/>
                <a:cs typeface="Arial" pitchFamily="34" charset="0"/>
              </a:rPr>
              <a:t> and </a:t>
            </a:r>
            <a:r>
              <a:rPr lang="en-US" sz="1800" dirty="0" err="1" smtClean="0">
                <a:solidFill>
                  <a:srgbClr val="438086"/>
                </a:solidFill>
                <a:latin typeface="Arial" pitchFamily="34" charset="0"/>
                <a:cs typeface="Arial" pitchFamily="34" charset="0"/>
              </a:rPr>
              <a:t>PHYs</a:t>
            </a:r>
            <a:endParaRPr lang="en-US" sz="1800" dirty="0" smtClean="0">
              <a:solidFill>
                <a:srgbClr val="438086"/>
              </a:solidFill>
              <a:latin typeface="Arial" pitchFamily="34" charset="0"/>
              <a:cs typeface="Arial" pitchFamily="34" charset="0"/>
            </a:endParaRPr>
          </a:p>
          <a:p>
            <a:pPr marL="534988" lvl="1" indent="-153988" eaLnBrk="1" hangingPunct="1">
              <a:buSzPct val="100000"/>
              <a:buFontTx/>
              <a:buChar char="▫"/>
              <a:tabLst>
                <a:tab pos="101600" algn="l"/>
                <a:tab pos="406400" algn="l"/>
                <a:tab pos="698500" algn="l"/>
                <a:tab pos="914400" algn="l"/>
              </a:tabLst>
            </a:pPr>
            <a:r>
              <a:rPr lang="en-US" sz="1800" dirty="0">
                <a:solidFill>
                  <a:srgbClr val="438086"/>
                </a:solidFill>
                <a:latin typeface="Arial" pitchFamily="34" charset="0"/>
                <a:cs typeface="Arial" pitchFamily="34" charset="0"/>
              </a:rPr>
              <a:t>could plug into incumbent mobile operator networks</a:t>
            </a:r>
          </a:p>
          <a:p>
            <a:pPr marL="915988" lvl="2" indent="-153988" eaLnBrk="1" hangingPunct="1">
              <a:buSzPct val="100000"/>
              <a:buFontTx/>
              <a:buChar char="▫"/>
              <a:tabLst>
                <a:tab pos="101600" algn="l"/>
                <a:tab pos="406400" algn="l"/>
                <a:tab pos="698500" algn="l"/>
                <a:tab pos="914400" algn="l"/>
              </a:tabLst>
            </a:pPr>
            <a:r>
              <a:rPr lang="en-US" sz="1400" dirty="0">
                <a:solidFill>
                  <a:srgbClr val="438086"/>
                </a:solidFill>
                <a:latin typeface="Arial" pitchFamily="34" charset="0"/>
                <a:cs typeface="Arial" pitchFamily="34" charset="0"/>
              </a:rPr>
              <a:t>for example, expand the notion of LWA so that the cellular network supports 802 rather than 802.11</a:t>
            </a:r>
          </a:p>
          <a:p>
            <a:pPr marL="915988" lvl="2" indent="-153988" eaLnBrk="1" hangingPunct="1">
              <a:buSzPct val="100000"/>
              <a:buFontTx/>
              <a:buChar char="▫"/>
              <a:tabLst>
                <a:tab pos="101600" algn="l"/>
                <a:tab pos="406400" algn="l"/>
                <a:tab pos="698500" algn="l"/>
                <a:tab pos="914400" algn="l"/>
              </a:tabLst>
            </a:pPr>
            <a:r>
              <a:rPr lang="en-US" sz="1400" dirty="0">
                <a:solidFill>
                  <a:srgbClr val="438086"/>
                </a:solidFill>
                <a:latin typeface="Arial" pitchFamily="34" charset="0"/>
                <a:cs typeface="Arial" pitchFamily="34" charset="0"/>
              </a:rPr>
              <a:t>gives 802 a strong supporting role in cellular 5G networks</a:t>
            </a:r>
          </a:p>
          <a:p>
            <a:pPr marL="534988" lvl="1" indent="-153988" eaLnBrk="1" hangingPunct="1">
              <a:buSzPct val="100000"/>
              <a:buFontTx/>
              <a:buChar char="▫"/>
              <a:tabLst>
                <a:tab pos="101600" algn="l"/>
                <a:tab pos="406400" algn="l"/>
                <a:tab pos="698500" algn="l"/>
                <a:tab pos="914400" algn="l"/>
              </a:tabLst>
            </a:pPr>
            <a:r>
              <a:rPr lang="en-US" sz="1800" dirty="0">
                <a:solidFill>
                  <a:srgbClr val="438086"/>
                </a:solidFill>
                <a:latin typeface="Arial" pitchFamily="34" charset="0"/>
                <a:cs typeface="Arial" pitchFamily="34" charset="0"/>
              </a:rPr>
              <a:t>could support integration into other operator networks</a:t>
            </a:r>
          </a:p>
          <a:p>
            <a:pPr marL="915988" lvl="2" indent="-153988" eaLnBrk="1" hangingPunct="1">
              <a:buSzPct val="100000"/>
              <a:buFontTx/>
              <a:buChar char="▫"/>
              <a:tabLst>
                <a:tab pos="101600" algn="l"/>
                <a:tab pos="406400" algn="l"/>
                <a:tab pos="698500" algn="l"/>
                <a:tab pos="914400" algn="l"/>
              </a:tabLst>
            </a:pPr>
            <a:r>
              <a:rPr lang="en-US" sz="1400" dirty="0">
                <a:solidFill>
                  <a:srgbClr val="438086"/>
                </a:solidFill>
                <a:latin typeface="Arial" pitchFamily="34" charset="0"/>
                <a:cs typeface="Arial" pitchFamily="34" charset="0"/>
              </a:rPr>
              <a:t>e.g. cable TV or fixed telecom</a:t>
            </a:r>
          </a:p>
          <a:p>
            <a:pPr marL="915988" lvl="2" indent="-153988" eaLnBrk="1" hangingPunct="1">
              <a:buSzPct val="100000"/>
              <a:buFontTx/>
              <a:buChar char="▫"/>
              <a:tabLst>
                <a:tab pos="101600" algn="l"/>
                <a:tab pos="406400" algn="l"/>
                <a:tab pos="698500" algn="l"/>
                <a:tab pos="914400" algn="l"/>
              </a:tabLst>
            </a:pPr>
            <a:r>
              <a:rPr lang="en-US" sz="1400" dirty="0">
                <a:solidFill>
                  <a:srgbClr val="438086"/>
                </a:solidFill>
                <a:latin typeface="Arial" pitchFamily="34" charset="0"/>
                <a:cs typeface="Arial" pitchFamily="34" charset="0"/>
              </a:rPr>
              <a:t>gives 802 a central role in non-cellular 5G networks</a:t>
            </a:r>
          </a:p>
          <a:p>
            <a:pPr marL="534988" lvl="1" indent="-153988" eaLnBrk="1" hangingPunct="1">
              <a:buSzPct val="100000"/>
              <a:buFontTx/>
              <a:buChar char="▫"/>
              <a:tabLst>
                <a:tab pos="101600" algn="l"/>
                <a:tab pos="406400" algn="l"/>
                <a:tab pos="698500" algn="l"/>
                <a:tab pos="914400" algn="l"/>
              </a:tabLst>
            </a:pPr>
            <a:r>
              <a:rPr lang="en-US" sz="1800" dirty="0">
                <a:solidFill>
                  <a:srgbClr val="438086"/>
                </a:solidFill>
                <a:latin typeface="Arial" pitchFamily="34" charset="0"/>
                <a:cs typeface="Arial" pitchFamily="34" charset="0"/>
              </a:rPr>
              <a:t>feasible for 802 access network to support </a:t>
            </a:r>
            <a:r>
              <a:rPr lang="en-US" sz="1800" dirty="0" smtClean="0">
                <a:solidFill>
                  <a:srgbClr val="438086"/>
                </a:solidFill>
                <a:latin typeface="Arial" pitchFamily="34" charset="0"/>
                <a:cs typeface="Arial" pitchFamily="34" charset="0"/>
              </a:rPr>
              <a:t>both</a:t>
            </a:r>
          </a:p>
          <a:p>
            <a:pPr marL="534988" lvl="1" indent="-153988" eaLnBrk="1" hangingPunct="1">
              <a:buSzPct val="100000"/>
              <a:buFontTx/>
              <a:buChar char="▫"/>
              <a:tabLst>
                <a:tab pos="101600" algn="l"/>
                <a:tab pos="406400" algn="l"/>
                <a:tab pos="698500" algn="l"/>
                <a:tab pos="914400" algn="l"/>
              </a:tabLst>
            </a:pPr>
            <a:r>
              <a:rPr lang="en-US" sz="1800" dirty="0" smtClean="0">
                <a:solidFill>
                  <a:srgbClr val="438086"/>
                </a:solidFill>
                <a:latin typeface="Arial" pitchFamily="34" charset="0"/>
                <a:cs typeface="Arial" pitchFamily="34" charset="0"/>
              </a:rPr>
              <a:t>need not promote it as an “IEEE 5G” network</a:t>
            </a:r>
          </a:p>
        </p:txBody>
      </p:sp>
      <p:sp>
        <p:nvSpPr>
          <p:cNvPr id="14342" name="Rectangle 6"/>
          <p:cNvSpPr>
            <a:spLocks/>
          </p:cNvSpPr>
          <p:nvPr/>
        </p:nvSpPr>
        <p:spPr bwMode="auto">
          <a:xfrm>
            <a:off x="8577263" y="17463"/>
            <a:ext cx="358775" cy="349250"/>
          </a:xfrm>
          <a:prstGeom prst="rect">
            <a:avLst/>
          </a:prstGeom>
          <a:noFill/>
          <a:ln w="12700" cap="flat" cmpd="sng">
            <a:noFill/>
            <a:prstDash val="solid"/>
            <a:miter lim="400000"/>
            <a:headEnd type="none" w="med" len="med"/>
            <a:tailEnd type="none" w="med" len="med"/>
          </a:ln>
          <a:effectLst/>
        </p:spPr>
        <p:txBody>
          <a:bodyPr wrap="none" lIns="45720" rIns="45720" anchor="b">
            <a:prstTxWarp prst="textNoShape">
              <a:avLst/>
            </a:prstTxWarp>
            <a:spAutoFit/>
          </a:bodyPr>
          <a:lstStyle/>
          <a:p>
            <a:pPr algn="r" eaLnBrk="1" hangingPunct="1"/>
            <a:fld id="{2503109E-7F8F-DF49-A5F8-DF3BBECBBA11}" type="slidenum">
              <a:rPr lang="en-US" sz="1800">
                <a:solidFill>
                  <a:srgbClr val="FFFFFF"/>
                </a:solidFill>
                <a:latin typeface="Arial" pitchFamily="-92" charset="0"/>
                <a:ea typeface="Arial" pitchFamily="-92" charset="0"/>
                <a:cs typeface="Arial" pitchFamily="-92" charset="0"/>
                <a:sym typeface="Arial" pitchFamily="-92" charset="0"/>
              </a:rPr>
              <a:pPr algn="r" eaLnBrk="1" hangingPunct="1"/>
              <a:t>3</a:t>
            </a:fld>
            <a:endParaRPr lang="en-US" sz="1800">
              <a:solidFill>
                <a:srgbClr val="FFFFFF"/>
              </a:solidFill>
              <a:latin typeface="Arial" pitchFamily="-92" charset="0"/>
              <a:ea typeface="Arial" pitchFamily="-92" charset="0"/>
              <a:cs typeface="Arial" pitchFamily="-92" charset="0"/>
              <a:sym typeface="Arial" pitchFamily="-92" charset="0"/>
            </a:endParaRPr>
          </a:p>
        </p:txBody>
      </p:sp>
    </p:spTree>
    <p:extLst>
      <p:ext uri="{BB962C8B-B14F-4D97-AF65-F5344CB8AC3E}">
        <p14:creationId xmlns:p14="http://schemas.microsoft.com/office/powerpoint/2010/main" val="184492262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Refined scope of 5G SC Action A</a:t>
            </a:r>
            <a:endParaRPr lang="en-US" dirty="0"/>
          </a:p>
        </p:txBody>
      </p:sp>
      <p:sp>
        <p:nvSpPr>
          <p:cNvPr id="3" name="Content Placeholder 2"/>
          <p:cNvSpPr>
            <a:spLocks noGrp="1"/>
          </p:cNvSpPr>
          <p:nvPr>
            <p:ph idx="1"/>
          </p:nvPr>
        </p:nvSpPr>
        <p:spPr/>
        <p:txBody>
          <a:bodyPr>
            <a:normAutofit fontScale="92500"/>
          </a:bodyPr>
          <a:lstStyle/>
          <a:p>
            <a:r>
              <a:rPr lang="en-US" b="1" i="1" dirty="0" smtClean="0"/>
              <a:t>“IEEE next generation communication infrastructure specifications that support enhanced broadband, massive machine type communication and ultra-reliable and low latency communications  not belonging to mobile networks”</a:t>
            </a:r>
          </a:p>
          <a:p>
            <a:r>
              <a:rPr lang="en-US" dirty="0" smtClean="0"/>
              <a:t>Well sounding brand name missing.</a:t>
            </a:r>
          </a:p>
          <a:p>
            <a:pPr lvl="1"/>
            <a:r>
              <a:rPr lang="en-US" dirty="0" smtClean="0"/>
              <a:t>For further study</a:t>
            </a:r>
          </a:p>
          <a:p>
            <a:pPr lvl="1"/>
            <a:r>
              <a:rPr lang="en-US" dirty="0" smtClean="0"/>
              <a:t>Could we somehow reuse ‘</a:t>
            </a:r>
            <a:r>
              <a:rPr lang="en-US" dirty="0" err="1" smtClean="0"/>
              <a:t>OmniRAN</a:t>
            </a:r>
            <a:r>
              <a:rPr lang="en-US" dirty="0" smtClean="0"/>
              <a:t>’?</a:t>
            </a:r>
            <a:endParaRPr lang="en-US" dirty="0"/>
          </a:p>
        </p:txBody>
      </p:sp>
    </p:spTree>
    <p:extLst>
      <p:ext uri="{BB962C8B-B14F-4D97-AF65-F5344CB8AC3E}">
        <p14:creationId xmlns:p14="http://schemas.microsoft.com/office/powerpoint/2010/main" val="834651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nvSpPr>
        <p:spPr bwMode="auto">
          <a:xfrm>
            <a:off x="9083675" y="0"/>
            <a:ext cx="57150" cy="619125"/>
          </a:xfrm>
          <a:prstGeom prst="rect">
            <a:avLst/>
          </a:prstGeom>
          <a:solidFill>
            <a:srgbClr val="FFFFFF"/>
          </a:solidFill>
          <a:ln w="12700" cap="flat" cmpd="sng">
            <a:solidFill>
              <a:srgbClr val="000000">
                <a:alpha val="0"/>
              </a:srgbClr>
            </a:solidFill>
            <a:prstDash val="solid"/>
            <a:round/>
            <a:headEnd type="none" w="med" len="med"/>
            <a:tailEnd type="none" w="med" len="med"/>
          </a:ln>
          <a:effectLst/>
        </p:spPr>
        <p:txBody>
          <a:bodyPr lIns="45720" rIns="45720" anchor="ctr">
            <a:prstTxWarp prst="textNoShape">
              <a:avLst/>
            </a:prstTxWarp>
          </a:bodyPr>
          <a:lstStyle/>
          <a:p>
            <a:pPr algn="ctr" eaLnBrk="1" hangingPunct="1"/>
            <a:endParaRPr lang="en-US" sz="1800">
              <a:solidFill>
                <a:srgbClr val="FFFFFF"/>
              </a:solidFill>
              <a:latin typeface="Calibri" pitchFamily="-92" charset="0"/>
              <a:ea typeface="Calibri" pitchFamily="-92" charset="0"/>
              <a:cs typeface="Calibri" pitchFamily="-92" charset="0"/>
              <a:sym typeface="Calibri" pitchFamily="-92" charset="0"/>
            </a:endParaRPr>
          </a:p>
        </p:txBody>
      </p:sp>
      <p:sp>
        <p:nvSpPr>
          <p:cNvPr id="15362" name="Line 2"/>
          <p:cNvSpPr>
            <a:spLocks noChangeShapeType="1"/>
          </p:cNvSpPr>
          <p:nvPr/>
        </p:nvSpPr>
        <p:spPr bwMode="auto">
          <a:xfrm>
            <a:off x="9058275" y="0"/>
            <a:ext cx="0" cy="619125"/>
          </a:xfrm>
          <a:prstGeom prst="line">
            <a:avLst/>
          </a:prstGeom>
          <a:noFill/>
          <a:ln w="25400"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5363" name="Line 3"/>
          <p:cNvSpPr>
            <a:spLocks noChangeShapeType="1"/>
          </p:cNvSpPr>
          <p:nvPr/>
        </p:nvSpPr>
        <p:spPr bwMode="auto">
          <a:xfrm>
            <a:off x="9029700" y="0"/>
            <a:ext cx="0" cy="619125"/>
          </a:xfrm>
          <a:prstGeom prst="line">
            <a:avLst/>
          </a:prstGeom>
          <a:noFill/>
          <a:ln w="3175"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5364" name="Line 4"/>
          <p:cNvSpPr>
            <a:spLocks noChangeShapeType="1"/>
          </p:cNvSpPr>
          <p:nvPr/>
        </p:nvSpPr>
        <p:spPr bwMode="auto">
          <a:xfrm>
            <a:off x="8988425" y="0"/>
            <a:ext cx="0" cy="619125"/>
          </a:xfrm>
          <a:prstGeom prst="line">
            <a:avLst/>
          </a:prstGeom>
          <a:noFill/>
          <a:ln w="25400"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5365" name="Rectangle 5"/>
          <p:cNvSpPr>
            <a:spLocks/>
          </p:cNvSpPr>
          <p:nvPr/>
        </p:nvSpPr>
        <p:spPr bwMode="auto">
          <a:xfrm>
            <a:off x="8915400" y="0"/>
            <a:ext cx="53975" cy="584200"/>
          </a:xfrm>
          <a:prstGeom prst="rect">
            <a:avLst/>
          </a:prstGeom>
          <a:solidFill>
            <a:srgbClr val="FFFFFF"/>
          </a:solidFill>
          <a:ln w="12700" cap="flat" cmpd="sng">
            <a:solidFill>
              <a:srgbClr val="000000">
                <a:alpha val="0"/>
              </a:srgbClr>
            </a:solidFill>
            <a:prstDash val="solid"/>
            <a:round/>
            <a:headEnd type="none" w="med" len="med"/>
            <a:tailEnd type="none" w="med" len="med"/>
          </a:ln>
          <a:effectLst/>
        </p:spPr>
        <p:txBody>
          <a:bodyPr lIns="45720" rIns="45720" anchor="ctr">
            <a:prstTxWarp prst="textNoShape">
              <a:avLst/>
            </a:prstTxWarp>
          </a:bodyPr>
          <a:lstStyle/>
          <a:p>
            <a:pPr algn="ctr" eaLnBrk="1" hangingPunct="1"/>
            <a:endParaRPr lang="en-US" sz="1800">
              <a:solidFill>
                <a:srgbClr val="FFFFFF"/>
              </a:solidFill>
              <a:latin typeface="Calibri" pitchFamily="-92" charset="0"/>
              <a:ea typeface="Calibri" pitchFamily="-92" charset="0"/>
              <a:cs typeface="Calibri" pitchFamily="-92" charset="0"/>
              <a:sym typeface="Calibri" pitchFamily="-92" charset="0"/>
            </a:endParaRPr>
          </a:p>
        </p:txBody>
      </p:sp>
      <p:sp>
        <p:nvSpPr>
          <p:cNvPr id="15366" name="Line 6"/>
          <p:cNvSpPr>
            <a:spLocks noChangeShapeType="1"/>
          </p:cNvSpPr>
          <p:nvPr/>
        </p:nvSpPr>
        <p:spPr bwMode="auto">
          <a:xfrm>
            <a:off x="8877300" y="0"/>
            <a:ext cx="0" cy="584200"/>
          </a:xfrm>
          <a:prstGeom prst="line">
            <a:avLst/>
          </a:prstGeom>
          <a:noFill/>
          <a:ln w="3175"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5367" name="Rectangle 7"/>
          <p:cNvSpPr>
            <a:spLocks/>
          </p:cNvSpPr>
          <p:nvPr/>
        </p:nvSpPr>
        <p:spPr bwMode="auto">
          <a:xfrm>
            <a:off x="546100" y="658634"/>
            <a:ext cx="8307388" cy="612988"/>
          </a:xfrm>
          <a:prstGeom prst="rect">
            <a:avLst/>
          </a:prstGeom>
          <a:noFill/>
          <a:ln w="12700" cap="flat" cmpd="sng">
            <a:noFill/>
            <a:prstDash val="solid"/>
            <a:miter lim="400000"/>
            <a:headEnd type="none" w="med" len="med"/>
            <a:tailEnd type="none" w="med" len="med"/>
          </a:ln>
          <a:effectLst/>
        </p:spPr>
        <p:txBody>
          <a:bodyPr lIns="0" tIns="0" rIns="0" bIns="0">
            <a:prstTxWarp prst="textNoShape">
              <a:avLst/>
            </a:prstTxWarp>
            <a:spAutoFit/>
          </a:bodyPr>
          <a:lstStyle/>
          <a:p>
            <a:pPr eaLnBrk="1" hangingPunct="1">
              <a:lnSpc>
                <a:spcPts val="4800"/>
              </a:lnSpc>
              <a:tabLst>
                <a:tab pos="101600" algn="l"/>
                <a:tab pos="406400" algn="l"/>
                <a:tab pos="698500" algn="l"/>
                <a:tab pos="914400" algn="l"/>
              </a:tabLst>
            </a:pPr>
            <a:r>
              <a:rPr lang="en-US" sz="3900" dirty="0" smtClean="0">
                <a:solidFill>
                  <a:srgbClr val="424456"/>
                </a:solidFill>
                <a:latin typeface="Trebuchet MS" pitchFamily="-92" charset="0"/>
                <a:ea typeface="Trebuchet MS" pitchFamily="-92" charset="0"/>
                <a:cs typeface="Trebuchet MS" pitchFamily="-92" charset="0"/>
                <a:sym typeface="Trebuchet MS" pitchFamily="-92" charset="0"/>
              </a:rPr>
              <a:t>“P802.1CF Interface option to 5G”</a:t>
            </a:r>
            <a:endParaRPr lang="en-US" sz="3900" dirty="0">
              <a:solidFill>
                <a:srgbClr val="424456"/>
              </a:solidFill>
              <a:latin typeface="Trebuchet MS" pitchFamily="-92" charset="0"/>
              <a:ea typeface="Trebuchet MS" pitchFamily="-92" charset="0"/>
              <a:cs typeface="Trebuchet MS" pitchFamily="-92" charset="0"/>
              <a:sym typeface="Trebuchet MS" pitchFamily="-92" charset="0"/>
            </a:endParaRPr>
          </a:p>
        </p:txBody>
      </p:sp>
      <p:sp>
        <p:nvSpPr>
          <p:cNvPr id="15369" name="Rectangle 9"/>
          <p:cNvSpPr>
            <a:spLocks/>
          </p:cNvSpPr>
          <p:nvPr/>
        </p:nvSpPr>
        <p:spPr bwMode="auto">
          <a:xfrm>
            <a:off x="8593138" y="17463"/>
            <a:ext cx="342900" cy="349250"/>
          </a:xfrm>
          <a:prstGeom prst="rect">
            <a:avLst/>
          </a:prstGeom>
          <a:noFill/>
          <a:ln w="12700" cap="flat" cmpd="sng">
            <a:noFill/>
            <a:prstDash val="solid"/>
            <a:miter lim="400000"/>
            <a:headEnd type="none" w="med" len="med"/>
            <a:tailEnd type="none" w="med" len="med"/>
          </a:ln>
          <a:effectLst/>
        </p:spPr>
        <p:txBody>
          <a:bodyPr wrap="none" lIns="45720" rIns="45720" anchor="b">
            <a:prstTxWarp prst="textNoShape">
              <a:avLst/>
            </a:prstTxWarp>
            <a:spAutoFit/>
          </a:bodyPr>
          <a:lstStyle/>
          <a:p>
            <a:pPr algn="r" eaLnBrk="1" hangingPunct="1"/>
            <a:fld id="{5E7B3F9B-1260-F349-8334-9F8FB6067F97}" type="slidenum">
              <a:rPr lang="en-US" sz="1800">
                <a:solidFill>
                  <a:srgbClr val="FFFFFF"/>
                </a:solidFill>
                <a:latin typeface="Arial" pitchFamily="-92" charset="0"/>
                <a:ea typeface="Arial" pitchFamily="-92" charset="0"/>
                <a:cs typeface="Arial" pitchFamily="-92" charset="0"/>
                <a:sym typeface="Arial" pitchFamily="-92" charset="0"/>
              </a:rPr>
              <a:pPr algn="r" eaLnBrk="1" hangingPunct="1"/>
              <a:t>5</a:t>
            </a:fld>
            <a:endParaRPr lang="en-US" sz="1800">
              <a:solidFill>
                <a:srgbClr val="FFFFFF"/>
              </a:solidFill>
              <a:latin typeface="Arial" pitchFamily="-92" charset="0"/>
              <a:ea typeface="Arial" pitchFamily="-92" charset="0"/>
              <a:cs typeface="Arial" pitchFamily="-92" charset="0"/>
              <a:sym typeface="Arial" pitchFamily="-92" charset="0"/>
            </a:endParaRPr>
          </a:p>
        </p:txBody>
      </p:sp>
      <p:pic>
        <p:nvPicPr>
          <p:cNvPr id="160" name="Picture 159"/>
          <p:cNvPicPr>
            <a:picLocks noChangeAspect="1"/>
          </p:cNvPicPr>
          <p:nvPr/>
        </p:nvPicPr>
        <p:blipFill>
          <a:blip r:embed="rId2"/>
          <a:stretch>
            <a:fillRect/>
          </a:stretch>
        </p:blipFill>
        <p:spPr>
          <a:xfrm>
            <a:off x="1295400" y="1346021"/>
            <a:ext cx="6071752" cy="4099203"/>
          </a:xfrm>
          <a:prstGeom prst="rect">
            <a:avLst/>
          </a:prstGeom>
        </p:spPr>
      </p:pic>
      <p:sp>
        <p:nvSpPr>
          <p:cNvPr id="11" name="TextBox 10"/>
          <p:cNvSpPr txBox="1"/>
          <p:nvPr/>
        </p:nvSpPr>
        <p:spPr>
          <a:xfrm>
            <a:off x="685800" y="5301208"/>
            <a:ext cx="7924800" cy="276999"/>
          </a:xfrm>
          <a:prstGeom prst="rect">
            <a:avLst/>
          </a:prstGeom>
          <a:noFill/>
        </p:spPr>
        <p:txBody>
          <a:bodyPr wrap="square" rtlCol="0">
            <a:spAutoFit/>
          </a:bodyPr>
          <a:lstStyle/>
          <a:p>
            <a:pPr algn="ctr" eaLnBrk="1" hangingPunct="1"/>
            <a:r>
              <a:rPr lang="en-US" dirty="0" smtClean="0">
                <a:solidFill>
                  <a:prstClr val="black"/>
                </a:solidFill>
                <a:latin typeface="Arial" pitchFamily="34" charset="0"/>
                <a:cs typeface="Arial" pitchFamily="34" charset="0"/>
              </a:rPr>
              <a:t>Source: IEEE 802-EC-16-0083-00-5GSG</a:t>
            </a:r>
            <a:endParaRPr lang="en-US" dirty="0">
              <a:solidFill>
                <a:prstClr val="black"/>
              </a:solidFill>
              <a:latin typeface="Arial" pitchFamily="34" charset="0"/>
              <a:cs typeface="Arial" pitchFamily="34" charset="0"/>
            </a:endParaRPr>
          </a:p>
        </p:txBody>
      </p:sp>
      <p:sp>
        <p:nvSpPr>
          <p:cNvPr id="2" name="TextBox 1"/>
          <p:cNvSpPr txBox="1"/>
          <p:nvPr/>
        </p:nvSpPr>
        <p:spPr>
          <a:xfrm>
            <a:off x="657944" y="5661248"/>
            <a:ext cx="7935194" cy="830997"/>
          </a:xfrm>
          <a:prstGeom prst="rect">
            <a:avLst/>
          </a:prstGeom>
          <a:noFill/>
        </p:spPr>
        <p:txBody>
          <a:bodyPr wrap="square" rtlCol="0">
            <a:spAutoFit/>
          </a:bodyPr>
          <a:lstStyle/>
          <a:p>
            <a:r>
              <a:rPr lang="en-US" sz="2400" dirty="0" smtClean="0">
                <a:latin typeface="+mn-lt"/>
              </a:rPr>
              <a:t>Does this picture work well to address all the other deployments aside of mobile networks?</a:t>
            </a:r>
          </a:p>
        </p:txBody>
      </p:sp>
    </p:spTree>
    <p:extLst>
      <p:ext uri="{BB962C8B-B14F-4D97-AF65-F5344CB8AC3E}">
        <p14:creationId xmlns:p14="http://schemas.microsoft.com/office/powerpoint/2010/main" val="9809530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9083675" y="0"/>
            <a:ext cx="57150" cy="619125"/>
          </a:xfrm>
          <a:prstGeom prst="rect">
            <a:avLst/>
          </a:prstGeom>
          <a:solidFill>
            <a:srgbClr val="FFFFFF"/>
          </a:solidFill>
          <a:ln w="12700" cap="flat" cmpd="sng">
            <a:solidFill>
              <a:srgbClr val="000000">
                <a:alpha val="0"/>
              </a:srgbClr>
            </a:solidFill>
            <a:prstDash val="solid"/>
            <a:round/>
            <a:headEnd type="none" w="med" len="med"/>
            <a:tailEnd type="none" w="med" len="med"/>
          </a:ln>
          <a:effectLst/>
        </p:spPr>
        <p:txBody>
          <a:bodyPr lIns="45720" rIns="45720" anchor="ctr">
            <a:prstTxWarp prst="textNoShape">
              <a:avLst/>
            </a:prstTxWarp>
          </a:bodyPr>
          <a:lstStyle/>
          <a:p>
            <a:pPr algn="ctr" eaLnBrk="1" hangingPunct="1"/>
            <a:endParaRPr lang="en-US" sz="1800">
              <a:solidFill>
                <a:srgbClr val="FFFFFF"/>
              </a:solidFill>
              <a:latin typeface="Calibri" pitchFamily="-92" charset="0"/>
              <a:ea typeface="Calibri" pitchFamily="-92" charset="0"/>
              <a:cs typeface="Calibri" pitchFamily="-92" charset="0"/>
              <a:sym typeface="Calibri" pitchFamily="-92" charset="0"/>
            </a:endParaRPr>
          </a:p>
        </p:txBody>
      </p:sp>
      <p:sp>
        <p:nvSpPr>
          <p:cNvPr id="12290" name="Line 2"/>
          <p:cNvSpPr>
            <a:spLocks noChangeShapeType="1"/>
          </p:cNvSpPr>
          <p:nvPr/>
        </p:nvSpPr>
        <p:spPr bwMode="auto">
          <a:xfrm>
            <a:off x="9058275" y="0"/>
            <a:ext cx="0" cy="619125"/>
          </a:xfrm>
          <a:prstGeom prst="line">
            <a:avLst/>
          </a:prstGeom>
          <a:noFill/>
          <a:ln w="25400"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2291" name="Line 3"/>
          <p:cNvSpPr>
            <a:spLocks noChangeShapeType="1"/>
          </p:cNvSpPr>
          <p:nvPr/>
        </p:nvSpPr>
        <p:spPr bwMode="auto">
          <a:xfrm>
            <a:off x="9029700" y="0"/>
            <a:ext cx="0" cy="619125"/>
          </a:xfrm>
          <a:prstGeom prst="line">
            <a:avLst/>
          </a:prstGeom>
          <a:noFill/>
          <a:ln w="3175"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2292" name="Line 4"/>
          <p:cNvSpPr>
            <a:spLocks noChangeShapeType="1"/>
          </p:cNvSpPr>
          <p:nvPr/>
        </p:nvSpPr>
        <p:spPr bwMode="auto">
          <a:xfrm>
            <a:off x="8988425" y="0"/>
            <a:ext cx="0" cy="619125"/>
          </a:xfrm>
          <a:prstGeom prst="line">
            <a:avLst/>
          </a:prstGeom>
          <a:noFill/>
          <a:ln w="25400"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sp>
        <p:nvSpPr>
          <p:cNvPr id="12293" name="Rectangle 5"/>
          <p:cNvSpPr>
            <a:spLocks/>
          </p:cNvSpPr>
          <p:nvPr/>
        </p:nvSpPr>
        <p:spPr bwMode="auto">
          <a:xfrm>
            <a:off x="8915400" y="0"/>
            <a:ext cx="53975" cy="584200"/>
          </a:xfrm>
          <a:prstGeom prst="rect">
            <a:avLst/>
          </a:prstGeom>
          <a:solidFill>
            <a:srgbClr val="FFFFFF"/>
          </a:solidFill>
          <a:ln w="12700" cap="flat" cmpd="sng">
            <a:solidFill>
              <a:srgbClr val="000000">
                <a:alpha val="0"/>
              </a:srgbClr>
            </a:solidFill>
            <a:prstDash val="solid"/>
            <a:round/>
            <a:headEnd type="none" w="med" len="med"/>
            <a:tailEnd type="none" w="med" len="med"/>
          </a:ln>
          <a:effectLst/>
        </p:spPr>
        <p:txBody>
          <a:bodyPr lIns="45720" rIns="45720" anchor="ctr">
            <a:prstTxWarp prst="textNoShape">
              <a:avLst/>
            </a:prstTxWarp>
          </a:bodyPr>
          <a:lstStyle/>
          <a:p>
            <a:pPr algn="ctr" eaLnBrk="1" hangingPunct="1"/>
            <a:endParaRPr lang="en-US" sz="1800">
              <a:solidFill>
                <a:srgbClr val="FFFFFF"/>
              </a:solidFill>
              <a:latin typeface="Calibri" pitchFamily="-92" charset="0"/>
              <a:ea typeface="Calibri" pitchFamily="-92" charset="0"/>
              <a:cs typeface="Calibri" pitchFamily="-92" charset="0"/>
              <a:sym typeface="Calibri" pitchFamily="-92" charset="0"/>
            </a:endParaRPr>
          </a:p>
        </p:txBody>
      </p:sp>
      <p:sp>
        <p:nvSpPr>
          <p:cNvPr id="12294" name="Line 6"/>
          <p:cNvSpPr>
            <a:spLocks noChangeShapeType="1"/>
          </p:cNvSpPr>
          <p:nvPr/>
        </p:nvSpPr>
        <p:spPr bwMode="auto">
          <a:xfrm>
            <a:off x="8877300" y="0"/>
            <a:ext cx="0" cy="584200"/>
          </a:xfrm>
          <a:prstGeom prst="line">
            <a:avLst/>
          </a:prstGeom>
          <a:noFill/>
          <a:ln w="3175" cap="flat" cmpd="sng">
            <a:solidFill>
              <a:srgbClr val="FFFFFF"/>
            </a:solidFill>
            <a:prstDash val="solid"/>
            <a:round/>
            <a:headEnd type="none" w="med" len="med"/>
            <a:tailEnd type="none" w="med" len="med"/>
          </a:ln>
          <a:effectLst/>
        </p:spPr>
        <p:txBody>
          <a:bodyPr lIns="45720" rIns="45720">
            <a:prstTxWarp prst="textNoShape">
              <a:avLst/>
            </a:prstTxWarp>
          </a:bodyPr>
          <a:lstStyle/>
          <a:p>
            <a:pPr eaLnBrk="1" hangingPunct="1"/>
            <a:endParaRPr lang="en-US" sz="1800">
              <a:solidFill>
                <a:prstClr val="black"/>
              </a:solidFill>
              <a:latin typeface="Calibri" pitchFamily="-92" charset="0"/>
              <a:ea typeface="Calibri" pitchFamily="-92" charset="0"/>
              <a:cs typeface="Calibri" pitchFamily="-92" charset="0"/>
              <a:sym typeface="Calibri" pitchFamily="-92" charset="0"/>
            </a:endParaRPr>
          </a:p>
        </p:txBody>
      </p:sp>
      <p:pic>
        <p:nvPicPr>
          <p:cNvPr id="12295" name="Picture 7" descr="image5.jpg"/>
          <p:cNvPicPr>
            <a:picLocks noChangeAspect="1"/>
          </p:cNvPicPr>
          <p:nvPr/>
        </p:nvPicPr>
        <p:blipFill>
          <a:blip r:embed="rId2"/>
          <a:srcRect/>
          <a:stretch>
            <a:fillRect/>
          </a:stretch>
        </p:blipFill>
        <p:spPr bwMode="auto">
          <a:xfrm>
            <a:off x="229949" y="1536576"/>
            <a:ext cx="8665195" cy="4711700"/>
          </a:xfrm>
          <a:prstGeom prst="rect">
            <a:avLst/>
          </a:prstGeom>
          <a:noFill/>
          <a:ln w="12700" cap="flat" cmpd="sng">
            <a:noFill/>
            <a:prstDash val="solid"/>
            <a:miter lim="400000"/>
            <a:headEnd type="none" w="med" len="med"/>
            <a:tailEnd type="none" w="med" len="med"/>
          </a:ln>
          <a:effectLst/>
        </p:spPr>
      </p:pic>
      <p:sp>
        <p:nvSpPr>
          <p:cNvPr id="12297" name="Rectangle 9"/>
          <p:cNvSpPr>
            <a:spLocks/>
          </p:cNvSpPr>
          <p:nvPr/>
        </p:nvSpPr>
        <p:spPr bwMode="auto">
          <a:xfrm>
            <a:off x="8704263" y="17463"/>
            <a:ext cx="231775" cy="349250"/>
          </a:xfrm>
          <a:prstGeom prst="rect">
            <a:avLst/>
          </a:prstGeom>
          <a:noFill/>
          <a:ln w="12700" cap="flat" cmpd="sng">
            <a:noFill/>
            <a:prstDash val="solid"/>
            <a:miter lim="400000"/>
            <a:headEnd type="none" w="med" len="med"/>
            <a:tailEnd type="none" w="med" len="med"/>
          </a:ln>
          <a:effectLst/>
        </p:spPr>
        <p:txBody>
          <a:bodyPr wrap="none" lIns="45720" rIns="45720" anchor="b">
            <a:prstTxWarp prst="textNoShape">
              <a:avLst/>
            </a:prstTxWarp>
            <a:spAutoFit/>
          </a:bodyPr>
          <a:lstStyle/>
          <a:p>
            <a:pPr algn="r" eaLnBrk="1" hangingPunct="1"/>
            <a:fld id="{05964878-6438-BF48-A027-2E2B1CD893FE}" type="slidenum">
              <a:rPr lang="en-US" sz="1800">
                <a:solidFill>
                  <a:srgbClr val="FFFFFF"/>
                </a:solidFill>
                <a:latin typeface="Arial" pitchFamily="-92" charset="0"/>
                <a:ea typeface="Arial" pitchFamily="-92" charset="0"/>
                <a:cs typeface="Arial" pitchFamily="-92" charset="0"/>
                <a:sym typeface="Arial" pitchFamily="-92" charset="0"/>
              </a:rPr>
              <a:pPr algn="r" eaLnBrk="1" hangingPunct="1"/>
              <a:t>6</a:t>
            </a:fld>
            <a:endParaRPr lang="en-US" sz="1800">
              <a:solidFill>
                <a:srgbClr val="FFFFFF"/>
              </a:solidFill>
              <a:latin typeface="Arial" pitchFamily="-92" charset="0"/>
              <a:ea typeface="Arial" pitchFamily="-92" charset="0"/>
              <a:cs typeface="Arial" pitchFamily="-92" charset="0"/>
              <a:sym typeface="Arial" pitchFamily="-92" charset="0"/>
            </a:endParaRPr>
          </a:p>
        </p:txBody>
      </p:sp>
      <p:sp>
        <p:nvSpPr>
          <p:cNvPr id="2" name="Title 1"/>
          <p:cNvSpPr>
            <a:spLocks noGrp="1"/>
          </p:cNvSpPr>
          <p:nvPr>
            <p:ph type="title"/>
          </p:nvPr>
        </p:nvSpPr>
        <p:spPr>
          <a:xfrm>
            <a:off x="457200" y="620688"/>
            <a:ext cx="8229600" cy="1066800"/>
          </a:xfrm>
        </p:spPr>
        <p:txBody>
          <a:bodyPr>
            <a:noAutofit/>
          </a:bodyPr>
          <a:lstStyle/>
          <a:p>
            <a:r>
              <a:rPr lang="en-US" sz="3200" dirty="0" smtClean="0"/>
              <a:t>IMT-2020</a:t>
            </a:r>
            <a:r>
              <a:rPr lang="en-US" sz="3200" dirty="0" smtClean="0">
                <a:sym typeface="Times New Roman" pitchFamily="-92" charset="0"/>
              </a:rPr>
              <a:t> </a:t>
            </a:r>
            <a:r>
              <a:rPr lang="en-US" sz="3200" dirty="0" smtClean="0"/>
              <a:t>(per</a:t>
            </a:r>
            <a:r>
              <a:rPr lang="en-US" sz="3200" dirty="0" smtClean="0">
                <a:sym typeface="Times New Roman" pitchFamily="-92" charset="0"/>
              </a:rPr>
              <a:t> </a:t>
            </a:r>
            <a:r>
              <a:rPr lang="en-US" sz="3200" dirty="0" smtClean="0"/>
              <a:t>ITU-R</a:t>
            </a:r>
            <a:r>
              <a:rPr lang="en-US" sz="3200" dirty="0" smtClean="0">
                <a:sym typeface="Times New Roman" pitchFamily="-92" charset="0"/>
              </a:rPr>
              <a:t> </a:t>
            </a:r>
            <a:r>
              <a:rPr lang="en-US" sz="3200" dirty="0" smtClean="0"/>
              <a:t>M.2083) </a:t>
            </a:r>
            <a:endParaRPr lang="en-US" sz="3200" dirty="0"/>
          </a:p>
        </p:txBody>
      </p:sp>
    </p:spTree>
    <p:extLst>
      <p:ext uri="{BB962C8B-B14F-4D97-AF65-F5344CB8AC3E}">
        <p14:creationId xmlns:p14="http://schemas.microsoft.com/office/powerpoint/2010/main" val="32595810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46646"/>
            <a:ext cx="8784976" cy="778098"/>
          </a:xfrm>
        </p:spPr>
        <p:txBody>
          <a:bodyPr lIns="0" rIns="0">
            <a:normAutofit fontScale="90000"/>
          </a:bodyPr>
          <a:lstStyle/>
          <a:p>
            <a:r>
              <a:rPr lang="en-US" dirty="0" smtClean="0"/>
              <a:t>What are the deployments aside of mobile networks?</a:t>
            </a:r>
            <a:endParaRPr lang="en-US" dirty="0"/>
          </a:p>
        </p:txBody>
      </p:sp>
      <p:sp>
        <p:nvSpPr>
          <p:cNvPr id="3" name="Content Placeholder 2"/>
          <p:cNvSpPr>
            <a:spLocks noGrp="1"/>
          </p:cNvSpPr>
          <p:nvPr>
            <p:ph idx="1"/>
          </p:nvPr>
        </p:nvSpPr>
        <p:spPr>
          <a:xfrm>
            <a:off x="457200" y="1268760"/>
            <a:ext cx="8229600" cy="5112568"/>
          </a:xfrm>
        </p:spPr>
        <p:txBody>
          <a:bodyPr>
            <a:normAutofit fontScale="62500" lnSpcReduction="20000"/>
          </a:bodyPr>
          <a:lstStyle/>
          <a:p>
            <a:r>
              <a:rPr lang="en-US" dirty="0" smtClean="0"/>
              <a:t>Other operators of public communication networks than mobile network operators</a:t>
            </a:r>
          </a:p>
          <a:p>
            <a:pPr lvl="1"/>
            <a:r>
              <a:rPr lang="en-US" dirty="0" smtClean="0"/>
              <a:t>MSO</a:t>
            </a:r>
          </a:p>
          <a:p>
            <a:pPr lvl="1"/>
            <a:r>
              <a:rPr lang="en-US" dirty="0" smtClean="0"/>
              <a:t>FNO</a:t>
            </a:r>
          </a:p>
          <a:p>
            <a:pPr lvl="1"/>
            <a:r>
              <a:rPr lang="en-US" dirty="0" smtClean="0"/>
              <a:t>Hotspot operators</a:t>
            </a:r>
          </a:p>
          <a:p>
            <a:pPr lvl="1"/>
            <a:endParaRPr lang="en-US" dirty="0" smtClean="0"/>
          </a:p>
          <a:p>
            <a:r>
              <a:rPr lang="en-US" dirty="0" smtClean="0"/>
              <a:t>‘Verticals’ represented in IEEE standards like</a:t>
            </a:r>
          </a:p>
          <a:p>
            <a:pPr lvl="1"/>
            <a:r>
              <a:rPr lang="en-US" dirty="0" smtClean="0"/>
              <a:t>Smart Grid </a:t>
            </a:r>
          </a:p>
          <a:p>
            <a:pPr lvl="2"/>
            <a:r>
              <a:rPr lang="en-US" dirty="0" smtClean="0">
                <a:hlinkClick r:id="rId2"/>
              </a:rPr>
              <a:t>http://standards.ieee.org/develop/msp/smartgrid.pdf</a:t>
            </a:r>
            <a:endParaRPr lang="en-US" dirty="0" smtClean="0"/>
          </a:p>
          <a:p>
            <a:pPr lvl="1"/>
            <a:r>
              <a:rPr lang="en-US" dirty="0" smtClean="0"/>
              <a:t>Cloud Computing </a:t>
            </a:r>
          </a:p>
          <a:p>
            <a:pPr lvl="2"/>
            <a:r>
              <a:rPr lang="en-US" dirty="0" smtClean="0">
                <a:hlinkClick r:id="rId3"/>
              </a:rPr>
              <a:t>http://standards.ieee.org/develop/msp/cloudcomputing.pdf</a:t>
            </a:r>
            <a:endParaRPr lang="en-US" dirty="0" smtClean="0"/>
          </a:p>
          <a:p>
            <a:pPr lvl="1"/>
            <a:r>
              <a:rPr lang="en-US" dirty="0" smtClean="0"/>
              <a:t>Internet of Things (including Green Community Networks) </a:t>
            </a:r>
          </a:p>
          <a:p>
            <a:pPr lvl="2"/>
            <a:r>
              <a:rPr lang="en-US" dirty="0" smtClean="0">
                <a:hlinkClick r:id="rId4"/>
              </a:rPr>
              <a:t>http://standards.ieee.org/develop/msp/iot.pdf</a:t>
            </a:r>
            <a:endParaRPr lang="en-US" dirty="0" smtClean="0"/>
          </a:p>
          <a:p>
            <a:pPr lvl="1"/>
            <a:r>
              <a:rPr lang="en-US" dirty="0" smtClean="0"/>
              <a:t>Intelligent Transportation Systems </a:t>
            </a:r>
          </a:p>
          <a:p>
            <a:pPr lvl="2"/>
            <a:r>
              <a:rPr lang="en-US" dirty="0" smtClean="0">
                <a:hlinkClick r:id="rId5"/>
              </a:rPr>
              <a:t>http://standards.ieee.org/develop/msp/its.pdf</a:t>
            </a:r>
            <a:endParaRPr lang="en-US" dirty="0" smtClean="0"/>
          </a:p>
          <a:p>
            <a:pPr lvl="1"/>
            <a:r>
              <a:rPr lang="en-US" dirty="0" smtClean="0"/>
              <a:t>eHealth </a:t>
            </a:r>
          </a:p>
          <a:p>
            <a:pPr lvl="2"/>
            <a:r>
              <a:rPr lang="en-US" dirty="0" smtClean="0">
                <a:hlinkClick r:id="rId6"/>
              </a:rPr>
              <a:t>http://standards.ieee.org/develop/msp/ehealth.pdf</a:t>
            </a:r>
            <a:endParaRPr lang="en-US" dirty="0" smtClean="0"/>
          </a:p>
          <a:p>
            <a:pPr lvl="1"/>
            <a:r>
              <a:rPr lang="en-US" dirty="0" smtClean="0"/>
              <a:t>Smart Cities</a:t>
            </a:r>
          </a:p>
          <a:p>
            <a:pPr lvl="2"/>
            <a:r>
              <a:rPr lang="en-US" dirty="0" smtClean="0">
                <a:hlinkClick r:id="rId7"/>
              </a:rPr>
              <a:t>http://standards.ieee.org/develop/msp/smartcities.pdf</a:t>
            </a:r>
            <a:endParaRPr lang="en-US" dirty="0" smtClean="0"/>
          </a:p>
          <a:p>
            <a:pPr lvl="2"/>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82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644" t="6700" r="10876" b="-6700"/>
          <a:stretch/>
        </p:blipFill>
        <p:spPr>
          <a:xfrm>
            <a:off x="4716016" y="476672"/>
            <a:ext cx="4212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520" t="6730" r="10997" b="7709"/>
          <a:stretch/>
        </p:blipFill>
        <p:spPr>
          <a:xfrm>
            <a:off x="179512" y="476672"/>
            <a:ext cx="4212000" cy="5868000"/>
          </a:xfrm>
          <a:prstGeom prst="rect">
            <a:avLst/>
          </a:prstGeom>
        </p:spPr>
      </p:pic>
    </p:spTree>
    <p:extLst>
      <p:ext uri="{BB962C8B-B14F-4D97-AF65-F5344CB8AC3E}">
        <p14:creationId xmlns:p14="http://schemas.microsoft.com/office/powerpoint/2010/main" val="34527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966" t="6370" r="10389" b="6051"/>
          <a:stretch/>
        </p:blipFill>
        <p:spPr>
          <a:xfrm>
            <a:off x="179512" y="507602"/>
            <a:ext cx="4248472" cy="6045903"/>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193" t="6595" r="11112" b="10102"/>
          <a:stretch/>
        </p:blipFill>
        <p:spPr>
          <a:xfrm>
            <a:off x="4680000" y="504898"/>
            <a:ext cx="4237072" cy="5804422"/>
          </a:xfrm>
          <a:prstGeom prst="rect">
            <a:avLst/>
          </a:prstGeom>
        </p:spPr>
      </p:pic>
    </p:spTree>
    <p:extLst>
      <p:ext uri="{BB962C8B-B14F-4D97-AF65-F5344CB8AC3E}">
        <p14:creationId xmlns:p14="http://schemas.microsoft.com/office/powerpoint/2010/main" val="1028868718"/>
      </p:ext>
    </p:extLst>
  </p:cSld>
  <p:clrMapOvr>
    <a:masterClrMapping/>
  </p:clrMapOvr>
</p:sld>
</file>

<file path=ppt/theme/theme1.xml><?xml version="1.0" encoding="utf-8"?>
<a:theme xmlns:a="http://schemas.openxmlformats.org/drawingml/2006/main" name="omnira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txDef>
      <a:spPr>
        <a:noFill/>
      </a:spPr>
      <a:bodyPr wrap="none" rtlCol="0">
        <a:spAutoFit/>
      </a:bodyPr>
      <a:lstStyle>
        <a:defPPr>
          <a:defRPr dirty="0" smtClean="0">
            <a:latin typeface="+mn-lt"/>
          </a:defRPr>
        </a:defPPr>
      </a:lstStyle>
    </a:tx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B721331-6B4D-DC42-A537-07F25D7548B5}" vid="{E1B7D75A-5674-9042-A116-9376C5E977A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omniran-16-0002-00-CF00-pptx-template-functional-description</Template>
  <TotalTime>193</TotalTime>
  <Words>585</Words>
  <Application>Microsoft Macintosh PowerPoint</Application>
  <PresentationFormat>On-screen Show (4:3)</PresentationFormat>
  <Paragraphs>99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ＭＳ Ｐゴシック</vt:lpstr>
      <vt:lpstr>Times</vt:lpstr>
      <vt:lpstr>Times New Roman</vt:lpstr>
      <vt:lpstr>Trebuchet MS</vt:lpstr>
      <vt:lpstr>Arial</vt:lpstr>
      <vt:lpstr>omniran_template</vt:lpstr>
      <vt:lpstr>PowerPoint Presentation</vt:lpstr>
      <vt:lpstr>802.1CF perspective on planned  Industry Connections activity </vt:lpstr>
      <vt:lpstr>PowerPoint Presentation</vt:lpstr>
      <vt:lpstr>Refined scope of 5G SC Action A</vt:lpstr>
      <vt:lpstr>PowerPoint Presentation</vt:lpstr>
      <vt:lpstr>IMT-2020 (per ITU-R M.2083) </vt:lpstr>
      <vt:lpstr>What are the deployments aside of mobile networks?</vt:lpstr>
      <vt:lpstr>PowerPoint Presentation</vt:lpstr>
      <vt:lpstr>PowerPoint Presentation</vt:lpstr>
      <vt:lpstr>PowerPoint Presentation</vt:lpstr>
      <vt:lpstr>Getting in touch with the verticals?</vt:lpstr>
      <vt:lpstr>Our goals?</vt:lpstr>
      <vt:lpstr>OmniRAN P802.1CF topic</vt:lpstr>
      <vt:lpstr>Going forward</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Riegel</dc:creator>
  <cp:lastModifiedBy>Riegel, Maximilian (Nokia - DE/Munich)</cp:lastModifiedBy>
  <cp:revision>23</cp:revision>
  <cp:lastPrinted>1998-02-10T13:28:06Z</cp:lastPrinted>
  <dcterms:created xsi:type="dcterms:W3CDTF">2016-11-06T12:26:59Z</dcterms:created>
  <dcterms:modified xsi:type="dcterms:W3CDTF">2017-01-16T11:44:26Z</dcterms:modified>
</cp:coreProperties>
</file>