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18" r:id="rId4"/>
    <p:sldId id="319" r:id="rId5"/>
    <p:sldId id="290" r:id="rId6"/>
    <p:sldId id="291" r:id="rId7"/>
    <p:sldId id="292" r:id="rId8"/>
    <p:sldId id="293" r:id="rId9"/>
    <p:sldId id="271" r:id="rId10"/>
    <p:sldId id="297" r:id="rId11"/>
    <p:sldId id="299" r:id="rId12"/>
    <p:sldId id="320" r:id="rId13"/>
    <p:sldId id="309" r:id="rId14"/>
    <p:sldId id="321" r:id="rId15"/>
    <p:sldId id="322" r:id="rId16"/>
    <p:sldId id="323" r:id="rId17"/>
    <p:sldId id="324" r:id="rId18"/>
    <p:sldId id="325" r:id="rId19"/>
    <p:sldId id="326" r:id="rId20"/>
    <p:sldId id="32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autoAdjust="0"/>
    <p:restoredTop sz="96240" autoAdjust="0"/>
  </p:normalViewPr>
  <p:slideViewPr>
    <p:cSldViewPr>
      <p:cViewPr varScale="1">
        <p:scale>
          <a:sx n="125" d="100"/>
          <a:sy n="125" d="100"/>
        </p:scale>
        <p:origin x="87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89" y="76200"/>
            <a:ext cx="2236511" cy="307777"/>
          </a:xfrm>
          <a:prstGeom prst="rect">
            <a:avLst/>
          </a:prstGeom>
        </p:spPr>
        <p:txBody>
          <a:bodyPr wrap="none">
            <a:spAutoFit/>
          </a:bodyPr>
          <a:lstStyle/>
          <a:p>
            <a:pPr algn="r"/>
            <a:r>
              <a:rPr lang="en-US" sz="1400" b="1" dirty="0" smtClean="0">
                <a:effectLst/>
              </a:rPr>
              <a:t>omniran-17-0002-02-00TG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7/omniran-17-0008-00-CF00-p802-1cf-perspective-on-industry-connections-activity.pptx" TargetMode="External"/><Relationship Id="rId5" Type="http://schemas.openxmlformats.org/officeDocument/2006/relationships/hyperlink" Target="https://mentor.ieee.org/omniran/dcn/16/omniran-16-0081-02-CF00-802-1cf-d0-3-collected-comments.xls" TargetMode="External"/><Relationship Id="rId6" Type="http://schemas.openxmlformats.org/officeDocument/2006/relationships/hyperlink" Target="https://mentor.ieee.org/omniran/dcn/16/omniran-16-0073-00-CF00-virtual-access-network-instantiation.docx" TargetMode="External"/><Relationship Id="rId7" Type="http://schemas.openxmlformats.org/officeDocument/2006/relationships/hyperlink" Target="https://mentor.ieee.org/omniran/dcn/17/omniran-17-0001-00-CF00-answer-to-chapter-8-1-comments.docx" TargetMode="External"/><Relationship Id="rId8" Type="http://schemas.openxmlformats.org/officeDocument/2006/relationships/hyperlink" Target="https://mentor.ieee.org/omniran/dcn/17/omniran-17-0004-00-CF00-chapter-7-1-restructuring.docx" TargetMode="External"/><Relationship Id="rId9" Type="http://schemas.openxmlformats.org/officeDocument/2006/relationships/hyperlink" Target="https://mentor.ieee.org/omniran/dcn/17/omniran-17-0005-00-CF00-chapter-7-1-text-revision.docx" TargetMode="External"/><Relationship Id="rId10" Type="http://schemas.openxmlformats.org/officeDocument/2006/relationships/hyperlink" Target="https://mentor.ieee.org/omniran/dcn/17/omniran-17-0006-00-CF00-mapping-accounting-and-monitoring-to-ieee-802-technologies.docx" TargetMode="External"/><Relationship Id="rId11"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6/omniran-16-0090-00-00TG-nov-2016-f2f-meeting-minutes.docx" TargetMode="External"/><Relationship Id="rId4" Type="http://schemas.openxmlformats.org/officeDocument/2006/relationships/hyperlink" Target="https://mentor.ieee.org/omniran/dcn/16/omniran-16-0081-02-CF00-802-1cf-d0-3-collected-comments.xls" TargetMode="External"/><Relationship Id="rId5" Type="http://schemas.openxmlformats.org/officeDocument/2006/relationships/hyperlink" Target="https://mentor.ieee.org/omniran/dcn/16/omniran-16-0073-00-CF00-virtual-access-network-instantiation.docx" TargetMode="External"/><Relationship Id="rId6" Type="http://schemas.openxmlformats.org/officeDocument/2006/relationships/hyperlink" Target="https://mentor.ieee.org/omniran/dcn/17/omniran-17-0004-00-CF00-chapter-7-1-restructuring.docx" TargetMode="External"/><Relationship Id="rId7" Type="http://schemas.openxmlformats.org/officeDocument/2006/relationships/hyperlink" Target="https://mentor.ieee.org/omniran/dcn/17/omniran-17-0005-00-CF00-chapter-7-1-text-revision.docx" TargetMode="External"/><Relationship Id="rId8" Type="http://schemas.openxmlformats.org/officeDocument/2006/relationships/hyperlink" Target="https://mentor.ieee.org/omniran/dcn/17/omniran-17-0008-00-CF00-p802-1cf-perspective-on-industry-connections-activity.pptx" TargetMode="External"/><Relationship Id="rId9" Type="http://schemas.openxmlformats.org/officeDocument/2006/relationships/hyperlink" Target="https://mentor.ieee.org/omniran/dcn/17/omniran-17-0001-00-CF00-answer-to-chapter-8-1-comments.docx" TargetMode="External"/><Relationship Id="rId10" Type="http://schemas.openxmlformats.org/officeDocument/2006/relationships/hyperlink" Target="https://mentor.ieee.org/omniran/dcn/17/omniran-17-0006-00-CF00-mapping-accounting-and-monitoring-to-ieee-802-technologies.docx" TargetMode="External"/><Relationship Id="rId11" Type="http://schemas.openxmlformats.org/officeDocument/2006/relationships/hyperlink" Target="https://mentor.ieee.org/omniran/dcn/17/omniran-17-0007-00-CF00-mapping-fdm-to-ieee-802-technologi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96-00-00TG-dec-13th-2016-confcall-minutes.docx" TargetMode="External"/><Relationship Id="rId3" Type="http://schemas.openxmlformats.org/officeDocument/2006/relationships/hyperlink" Target="https://mentor.ieee.org/omniran/dcn/16/omniran-16-0090-00-00TG-nov-2016-f2f-meeting-minute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6/omniran-16-0073-00-CF00-virtual-access-network-instantiation.docx" TargetMode="External"/><Relationship Id="rId4" Type="http://schemas.openxmlformats.org/officeDocument/2006/relationships/hyperlink" Target="https://mentor.ieee.org/omniran/dcn/16/omniran-16-0071-01-CF00-key-concepts-of-an-instanti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81-02-CF00-802-1cf-d0-3-collected-comments.xl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04-00-CF00-chapter-7-1-restructuring.docx" TargetMode="External"/><Relationship Id="rId4" Type="http://schemas.openxmlformats.org/officeDocument/2006/relationships/hyperlink" Target="https://mentor.ieee.org/omniran/dcn/16/omniran-16-0079-00-CF00-chapter-7-1-restructuring.pptx" TargetMode="External"/><Relationship Id="rId5" Type="http://schemas.openxmlformats.org/officeDocument/2006/relationships/hyperlink" Target="https://mentor.ieee.org/omniran/dcn/17/omniran-17-0005-00-CF00-chapter-7-1-text-revision.docx" TargetMode="External"/><Relationship Id="rId1" Type="http://schemas.openxmlformats.org/officeDocument/2006/relationships/slideLayout" Target="../slideLayouts/slideLayout2.xml"/><Relationship Id="rId2" Type="http://schemas.openxmlformats.org/officeDocument/2006/relationships/hyperlink" Target="https://mentor.ieee.org/omniran/dcn/17/omniran-17-0009-00-CF00-chapter-6-7-network-virtualization-amendment.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6-00-CF00-mapping-accounting-and-monitoring-to-ieee-802-technologies.docx" TargetMode="External"/><Relationship Id="rId3" Type="http://schemas.openxmlformats.org/officeDocument/2006/relationships/hyperlink" Target="https://mentor.ieee.org/omniran/dcn/17/omniran-17-0008-00-CF00-p802-1cf-perspective-on-industry-connections-activity.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6/omniran-16-0081-02-CF00-802-1cf-d0-3-collected-comments.xls" TargetMode="External"/><Relationship Id="rId3" Type="http://schemas.openxmlformats.org/officeDocument/2006/relationships/hyperlink" Target="https://mentor.ieee.org/omniran/dcn/17/omniran-17-0001-00-CF00-answer-to-chapter-8-1-comment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7/omniran-17-0007-00-CF00-mapping-fdm-to-ieee-802-technologie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2017 F2F Meeting</a:t>
            </a:r>
            <a:br>
              <a:rPr lang="en-US" dirty="0"/>
            </a:br>
            <a:r>
              <a:rPr lang="en-US" dirty="0"/>
              <a:t>Atlanta, GA</a:t>
            </a:r>
          </a:p>
        </p:txBody>
      </p:sp>
      <p:sp>
        <p:nvSpPr>
          <p:cNvPr id="3" name="Subtitle 2"/>
          <p:cNvSpPr>
            <a:spLocks noGrp="1"/>
          </p:cNvSpPr>
          <p:nvPr>
            <p:ph type="subTitle" idx="1"/>
          </p:nvPr>
        </p:nvSpPr>
        <p:spPr/>
        <p:txBody>
          <a:bodyPr/>
          <a:lstStyle/>
          <a:p>
            <a:r>
              <a:rPr lang="en-US" dirty="0" smtClean="0"/>
              <a:t>2017-01-17</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#1</a:t>
            </a: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a:t>Call Meeting to Order</a:t>
            </a:r>
          </a:p>
          <a:p>
            <a:pPr lvl="1"/>
            <a:r>
              <a:rPr lang="en-GB" sz="2000" dirty="0"/>
              <a:t>Chair called meeting to order at </a:t>
            </a:r>
            <a:r>
              <a:rPr lang="en-GB" sz="2000" dirty="0" smtClean="0"/>
              <a:t>13:40</a:t>
            </a:r>
            <a:endParaRPr lang="en-GB" sz="2000" dirty="0"/>
          </a:p>
          <a:p>
            <a:r>
              <a:rPr lang="en-GB" sz="2400" dirty="0"/>
              <a:t>Minutes taker</a:t>
            </a:r>
            <a:r>
              <a:rPr lang="en-GB" sz="2400" dirty="0" smtClean="0"/>
              <a:t>:</a:t>
            </a:r>
          </a:p>
          <a:p>
            <a:pPr lvl="1"/>
            <a:r>
              <a:rPr lang="en-GB" sz="2000" dirty="0" smtClean="0"/>
              <a:t> Walter volunteered to take notes.</a:t>
            </a:r>
          </a:p>
          <a:p>
            <a:r>
              <a:rPr lang="en-GB" sz="2400" dirty="0" smtClean="0"/>
              <a:t>Roll </a:t>
            </a:r>
            <a:r>
              <a:rPr lang="en-GB" sz="2400" dirty="0"/>
              <a:t>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73067976"/>
              </p:ext>
            </p:extLst>
          </p:nvPr>
        </p:nvGraphicFramePr>
        <p:xfrm>
          <a:off x="914400" y="3352800"/>
          <a:ext cx="7620001" cy="2438400"/>
        </p:xfrm>
        <a:graphic>
          <a:graphicData uri="http://schemas.openxmlformats.org/drawingml/2006/table">
            <a:tbl>
              <a:tblPr firstRow="1" bandRow="1">
                <a:tableStyleId>{5C22544A-7EE6-4342-B048-85BDC9FD1C3A}</a:tableStyleId>
              </a:tblPr>
              <a:tblGrid>
                <a:gridCol w="1822824">
                  <a:extLst>
                    <a:ext uri="{9D8B030D-6E8A-4147-A177-3AD203B41FA5}">
                      <a16:colId xmlns:a16="http://schemas.microsoft.com/office/drawing/2014/main" xmlns="" val="20000"/>
                    </a:ext>
                  </a:extLst>
                </a:gridCol>
                <a:gridCol w="1822824">
                  <a:extLst>
                    <a:ext uri="{9D8B030D-6E8A-4147-A177-3AD203B41FA5}">
                      <a16:colId xmlns:a16="http://schemas.microsoft.com/office/drawing/2014/main" xmlns="" val="20001"/>
                    </a:ext>
                  </a:extLst>
                </a:gridCol>
                <a:gridCol w="239059">
                  <a:extLst>
                    <a:ext uri="{9D8B030D-6E8A-4147-A177-3AD203B41FA5}">
                      <a16:colId xmlns:a16="http://schemas.microsoft.com/office/drawing/2014/main" xmlns="" val="20002"/>
                    </a:ext>
                  </a:extLst>
                </a:gridCol>
                <a:gridCol w="1867647">
                  <a:extLst>
                    <a:ext uri="{9D8B030D-6E8A-4147-A177-3AD203B41FA5}">
                      <a16:colId xmlns:a16="http://schemas.microsoft.com/office/drawing/2014/main" xmlns="" val="20003"/>
                    </a:ext>
                  </a:extLst>
                </a:gridCol>
                <a:gridCol w="1867647">
                  <a:extLst>
                    <a:ext uri="{9D8B030D-6E8A-4147-A177-3AD203B41FA5}">
                      <a16:colId xmlns:a16="http://schemas.microsoft.com/office/drawing/2014/main" xmlns=""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xmlns=""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Patrick </a:t>
                      </a:r>
                      <a:r>
                        <a:rPr lang="en-US" sz="1400" dirty="0" err="1" smtClean="0">
                          <a:solidFill>
                            <a:schemeClr val="tx1"/>
                          </a:solidFill>
                        </a:rPr>
                        <a:t>Slaats</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extLst>
                  <a:ext uri="{0D108BD9-81ED-4DB2-BD59-A6C34878D82A}">
                    <a16:rowId xmlns:a16="http://schemas.microsoft.com/office/drawing/2014/main" xmlns="" val="10001"/>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Wang Hao</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Fujitsu</a:t>
                      </a: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tx1"/>
                          </a:solidFill>
                        </a:rPr>
                        <a:t>Paul </a:t>
                      </a:r>
                      <a:r>
                        <a:rPr lang="en-US" sz="1400" dirty="0" err="1" smtClean="0">
                          <a:solidFill>
                            <a:schemeClr val="tx1"/>
                          </a:solidFill>
                        </a:rPr>
                        <a:t>Nikolich</a:t>
                      </a:r>
                      <a:endParaRPr lang="en-US" sz="1400" dirty="0">
                        <a:solidFill>
                          <a:schemeClr val="tx1"/>
                        </a:solidFill>
                      </a:endParaRPr>
                    </a:p>
                  </a:txBody>
                  <a:tcPr/>
                </a:tc>
                <a:tc>
                  <a:txBody>
                    <a:bodyPr/>
                    <a:lstStyle/>
                    <a:p>
                      <a:r>
                        <a:rPr lang="en-US" sz="1400" dirty="0" smtClean="0">
                          <a:solidFill>
                            <a:schemeClr val="tx1"/>
                          </a:solidFill>
                        </a:rPr>
                        <a:t>self</a:t>
                      </a:r>
                      <a:endParaRPr lang="en-US" sz="1400" dirty="0">
                        <a:solidFill>
                          <a:schemeClr val="tx1"/>
                        </a:solidFill>
                      </a:endParaRPr>
                    </a:p>
                  </a:txBody>
                  <a:tcPr/>
                </a:tc>
                <a:extLst>
                  <a:ext uri="{0D108BD9-81ED-4DB2-BD59-A6C34878D82A}">
                    <a16:rowId xmlns:a16="http://schemas.microsoft.com/office/drawing/2014/main" xmlns="" val="10002"/>
                  </a:ext>
                </a:extLst>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3"/>
                  </a:ext>
                </a:extLst>
              </a:tr>
              <a:tr h="292100">
                <a:tc>
                  <a:txBody>
                    <a:bodyPr/>
                    <a:lstStyle/>
                    <a:p>
                      <a:r>
                        <a:rPr lang="en-US" sz="1400" dirty="0" err="1">
                          <a:solidFill>
                            <a:schemeClr val="tx1"/>
                          </a:solidFill>
                        </a:rPr>
                        <a:t>Yonggang</a:t>
                      </a:r>
                      <a:r>
                        <a:rPr lang="en-US" sz="1400" dirty="0">
                          <a:solidFill>
                            <a:schemeClr val="tx1"/>
                          </a:solidFill>
                        </a:rPr>
                        <a:t> Fang</a:t>
                      </a:r>
                    </a:p>
                  </a:txBody>
                  <a:tcPr/>
                </a:tc>
                <a:tc>
                  <a:txBody>
                    <a:bodyPr/>
                    <a:lstStyle/>
                    <a:p>
                      <a:r>
                        <a:rPr lang="en-US" sz="1400" dirty="0">
                          <a:solidFill>
                            <a:schemeClr val="tx1"/>
                          </a:solidFill>
                        </a:rPr>
                        <a:t>ZTETX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4"/>
                  </a:ext>
                </a:extLst>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EthAirNet</a:t>
                      </a:r>
                      <a:r>
                        <a:rPr lang="en-US" sz="1400" baseline="0" dirty="0" smtClean="0">
                          <a:solidFill>
                            <a:schemeClr val="tx1"/>
                          </a:solidFill>
                        </a:rPr>
                        <a:t> Assoc.</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Su Yi </a:t>
                      </a:r>
                      <a:endParaRPr lang="en-US" sz="1400" dirty="0">
                        <a:solidFill>
                          <a:schemeClr val="tx1"/>
                        </a:solidFill>
                      </a:endParaRPr>
                    </a:p>
                  </a:txBody>
                  <a:tcPr/>
                </a:tc>
                <a:tc>
                  <a:txBody>
                    <a:bodyPr/>
                    <a:lstStyle/>
                    <a:p>
                      <a:r>
                        <a:rPr lang="en-US" sz="1400" dirty="0" smtClean="0">
                          <a:solidFill>
                            <a:schemeClr val="tx1"/>
                          </a:solidFill>
                        </a:rPr>
                        <a:t>Fujitsu</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6"/>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Hyeong</a:t>
                      </a:r>
                      <a:r>
                        <a:rPr lang="en-US" sz="1400" dirty="0" smtClean="0">
                          <a:solidFill>
                            <a:schemeClr val="tx1"/>
                          </a:solidFill>
                        </a:rPr>
                        <a:t>-Ho Lee </a:t>
                      </a:r>
                      <a:endParaRPr lang="en-US" sz="1400" dirty="0">
                        <a:solidFill>
                          <a:schemeClr val="tx1"/>
                        </a:solidFill>
                      </a:endParaRPr>
                    </a:p>
                  </a:txBody>
                  <a:tcPr/>
                </a:tc>
                <a:tc>
                  <a:txBody>
                    <a:bodyPr/>
                    <a:lstStyle/>
                    <a:p>
                      <a:r>
                        <a:rPr lang="en-US" sz="1400" dirty="0" smtClean="0">
                          <a:solidFill>
                            <a:schemeClr val="tx1"/>
                          </a:solidFill>
                        </a:rPr>
                        <a:t>ETRI</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xmlns=""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524000"/>
            <a:ext cx="8229600" cy="4602163"/>
          </a:xfrm>
        </p:spPr>
        <p:txBody>
          <a:bodyPr>
            <a:normAutofit fontScale="85000" lnSpcReduction="2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a:p>
            <a:pPr marL="457200" lvl="1" indent="0">
              <a:buNone/>
            </a:pPr>
            <a:endParaRPr lang="en-US" altLang="en-US" dirty="0"/>
          </a:p>
          <a:p>
            <a:r>
              <a:rPr lang="en-US" altLang="en-US" dirty="0"/>
              <a:t>  </a:t>
            </a:r>
            <a:r>
              <a:rPr lang="en-US" altLang="en-US" dirty="0" smtClean="0"/>
              <a:t>Nobody spoke up in the meeting.</a:t>
            </a:r>
            <a:endParaRPr lang="en-US" altLang="en-US" dirty="0"/>
          </a:p>
        </p:txBody>
      </p:sp>
    </p:spTree>
    <p:extLst>
      <p:ext uri="{BB962C8B-B14F-4D97-AF65-F5344CB8AC3E}">
        <p14:creationId xmlns:p14="http://schemas.microsoft.com/office/powerpoint/2010/main" val="1702481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January 2017 F2F</a:t>
            </a:r>
          </a:p>
        </p:txBody>
      </p:sp>
      <p:sp>
        <p:nvSpPr>
          <p:cNvPr id="3" name="Content Placeholder 2"/>
          <p:cNvSpPr>
            <a:spLocks noGrp="1"/>
          </p:cNvSpPr>
          <p:nvPr>
            <p:ph idx="1"/>
          </p:nvPr>
        </p:nvSpPr>
        <p:spPr/>
        <p:txBody>
          <a:bodyPr>
            <a:normAutofit fontScale="40000" lnSpcReduction="20000"/>
          </a:bodyPr>
          <a:lstStyle/>
          <a:p>
            <a:r>
              <a:rPr lang="en-US" dirty="0"/>
              <a:t>Review of </a:t>
            </a:r>
            <a:r>
              <a:rPr lang="en-US" dirty="0" smtClean="0"/>
              <a:t>minutes</a:t>
            </a:r>
          </a:p>
          <a:p>
            <a:pPr lvl="1"/>
            <a:r>
              <a:rPr lang="en-US" dirty="0">
                <a:hlinkClick r:id="rId2"/>
              </a:rPr>
              <a:t>https://</a:t>
            </a:r>
            <a:r>
              <a:rPr lang="en-US" dirty="0" smtClean="0">
                <a:hlinkClick r:id="rId2"/>
              </a:rPr>
              <a:t>mentor.ieee.org/omniran/dcn/16/omniran-16-0096-00-00TG-dec-13th-2016-confcall-minutes.docx</a:t>
            </a:r>
            <a:endParaRPr lang="en-US" dirty="0" smtClean="0"/>
          </a:p>
          <a:p>
            <a:pPr lvl="1"/>
            <a:r>
              <a:rPr lang="en-US" dirty="0">
                <a:hlinkClick r:id="rId3"/>
              </a:rPr>
              <a:t>https://</a:t>
            </a:r>
            <a:r>
              <a:rPr lang="en-US" dirty="0" smtClean="0">
                <a:hlinkClick r:id="rId3"/>
              </a:rPr>
              <a:t>mentor.ieee.org/omniran/dcn/16/omniran-16-0090-00-00TG-nov-2016-f2f-meeting-minutes.docx</a:t>
            </a:r>
            <a:endParaRPr lang="en-US" dirty="0"/>
          </a:p>
          <a:p>
            <a:r>
              <a:rPr lang="en-US" dirty="0"/>
              <a:t>Reports</a:t>
            </a:r>
          </a:p>
          <a:p>
            <a:r>
              <a:rPr lang="en-US" dirty="0"/>
              <a:t>Contributions to Industry Connections </a:t>
            </a:r>
            <a:r>
              <a:rPr lang="en-US" dirty="0" smtClean="0"/>
              <a:t>activity</a:t>
            </a:r>
          </a:p>
          <a:p>
            <a:pPr lvl="1"/>
            <a:r>
              <a:rPr lang="en-US" dirty="0">
                <a:hlinkClick r:id="rId4"/>
              </a:rPr>
              <a:t>https://</a:t>
            </a:r>
            <a:r>
              <a:rPr lang="en-US" dirty="0" smtClean="0">
                <a:hlinkClick r:id="rId4"/>
              </a:rPr>
              <a:t>mentor.ieee.org/omniran/dcn/17/omniran-17-0008-00-CF00-p802-1cf-perspective-on-industry-connections-activity.pptx</a:t>
            </a:r>
            <a:endParaRPr lang="en-US" dirty="0"/>
          </a:p>
          <a:p>
            <a:r>
              <a:rPr lang="en-US" dirty="0"/>
              <a:t>Comments’ resolution on </a:t>
            </a:r>
            <a:r>
              <a:rPr lang="en-US" dirty="0" smtClean="0"/>
              <a:t>P802.1CF-D0.3</a:t>
            </a:r>
          </a:p>
          <a:p>
            <a:pPr lvl="1"/>
            <a:r>
              <a:rPr lang="en-US" dirty="0">
                <a:hlinkClick r:id="rId5"/>
              </a:rPr>
              <a:t>https://</a:t>
            </a:r>
            <a:r>
              <a:rPr lang="en-US" dirty="0" smtClean="0">
                <a:hlinkClick r:id="rId5"/>
              </a:rPr>
              <a:t>mentor.ieee.org/omniran/dcn/16/omniran-16-0081-02-CF00-802-1cf-d0-3-collected-comments.xls</a:t>
            </a:r>
            <a:endParaRPr lang="en-US" dirty="0" smtClean="0"/>
          </a:p>
          <a:p>
            <a:pPr lvl="1"/>
            <a:r>
              <a:rPr lang="en-US" dirty="0">
                <a:hlinkClick r:id="rId6"/>
              </a:rPr>
              <a:t>https://</a:t>
            </a:r>
            <a:r>
              <a:rPr lang="en-US" dirty="0" smtClean="0">
                <a:hlinkClick r:id="rId6"/>
              </a:rPr>
              <a:t>mentor.ieee.org/omniran/dcn/16/omniran-16-0073-00-CF00-virtual-access-network-instantiation.docx</a:t>
            </a:r>
            <a:endParaRPr lang="en-US" dirty="0" smtClean="0"/>
          </a:p>
          <a:p>
            <a:pPr lvl="1"/>
            <a:r>
              <a:rPr lang="en-US" dirty="0">
                <a:hlinkClick r:id="rId7"/>
              </a:rPr>
              <a:t>https://</a:t>
            </a:r>
            <a:r>
              <a:rPr lang="en-US" dirty="0" smtClean="0">
                <a:hlinkClick r:id="rId7"/>
              </a:rPr>
              <a:t>mentor.ieee.org/omniran/dcn/17/omniran-17-0001-00-CF00-answer-to-chapter-8-1-comments.docx</a:t>
            </a:r>
            <a:endParaRPr lang="en-US" dirty="0" smtClean="0"/>
          </a:p>
          <a:p>
            <a:pPr lvl="1"/>
            <a:r>
              <a:rPr lang="en-US" dirty="0">
                <a:hlinkClick r:id="rId8"/>
              </a:rPr>
              <a:t>https://</a:t>
            </a:r>
            <a:r>
              <a:rPr lang="en-US" dirty="0" smtClean="0">
                <a:hlinkClick r:id="rId8"/>
              </a:rPr>
              <a:t>mentor.ieee.org/omniran/dcn/17/omniran-17-0004-00-CF00-chapter-7-1-restructuring.docx</a:t>
            </a:r>
            <a:endParaRPr lang="en-US" dirty="0" smtClean="0"/>
          </a:p>
          <a:p>
            <a:pPr lvl="1"/>
            <a:r>
              <a:rPr lang="en-US" dirty="0">
                <a:hlinkClick r:id="rId9"/>
              </a:rPr>
              <a:t>https://</a:t>
            </a:r>
            <a:r>
              <a:rPr lang="en-US" dirty="0" smtClean="0">
                <a:hlinkClick r:id="rId9"/>
              </a:rPr>
              <a:t>mentor.ieee.org/omniran/dcn/17/omniran-17-0005-00-CF00-chapter-7-1-text-revision.docx</a:t>
            </a:r>
            <a:endParaRPr lang="en-US" dirty="0" smtClean="0"/>
          </a:p>
          <a:p>
            <a:pPr lvl="1"/>
            <a:r>
              <a:rPr lang="en-US" dirty="0" smtClean="0"/>
              <a:t>Section 7.5.7 Revision Proposal (to be uploaded)</a:t>
            </a:r>
            <a:endParaRPr lang="en-US" dirty="0"/>
          </a:p>
          <a:p>
            <a:r>
              <a:rPr lang="en-US" dirty="0"/>
              <a:t>Revised and new P802.1CF </a:t>
            </a:r>
            <a:r>
              <a:rPr lang="en-US" dirty="0" smtClean="0"/>
              <a:t>contributions (Contributions </a:t>
            </a:r>
            <a:r>
              <a:rPr lang="en-US" dirty="0"/>
              <a:t>proposing new </a:t>
            </a:r>
            <a:r>
              <a:rPr lang="en-US" dirty="0" smtClean="0"/>
              <a:t>content)</a:t>
            </a:r>
          </a:p>
          <a:p>
            <a:pPr lvl="1"/>
            <a:r>
              <a:rPr lang="en-US" dirty="0">
                <a:hlinkClick r:id="rId10"/>
              </a:rPr>
              <a:t>https://</a:t>
            </a:r>
            <a:r>
              <a:rPr lang="en-US" dirty="0" smtClean="0">
                <a:hlinkClick r:id="rId10"/>
              </a:rPr>
              <a:t>mentor.ieee.org/omniran/dcn/17/omniran-17-0006-00-CF00-mapping-accounting-and-monitoring-to-ieee-802-technologies.docx</a:t>
            </a:r>
            <a:endParaRPr lang="en-US" dirty="0" smtClean="0"/>
          </a:p>
          <a:p>
            <a:pPr lvl="1"/>
            <a:r>
              <a:rPr lang="en-US" dirty="0">
                <a:hlinkClick r:id="rId11"/>
              </a:rPr>
              <a:t>https://</a:t>
            </a:r>
            <a:r>
              <a:rPr lang="en-US" dirty="0" smtClean="0">
                <a:hlinkClick r:id="rId11"/>
              </a:rPr>
              <a:t>mentor.ieee.org/omniran/dcn/17/omniran-17-0007-00-CF00-mapping-fdm-to-ieee-802-technologies.docx</a:t>
            </a:r>
            <a:endParaRPr lang="en-US" dirty="0"/>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019084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Schedules</a:t>
            </a:r>
          </a:p>
        </p:txBody>
      </p:sp>
      <p:sp>
        <p:nvSpPr>
          <p:cNvPr id="3" name="Content Placeholder 2"/>
          <p:cNvSpPr>
            <a:spLocks noGrp="1"/>
          </p:cNvSpPr>
          <p:nvPr>
            <p:ph idx="1"/>
          </p:nvPr>
        </p:nvSpPr>
        <p:spPr>
          <a:xfrm>
            <a:off x="457200" y="1417638"/>
            <a:ext cx="8229600" cy="5135562"/>
          </a:xfrm>
        </p:spPr>
        <p:txBody>
          <a:bodyPr>
            <a:normAutofit fontScale="40000" lnSpcReduction="20000"/>
          </a:bodyPr>
          <a:lstStyle/>
          <a:p>
            <a:r>
              <a:rPr lang="en-US" dirty="0" smtClean="0"/>
              <a:t>Mon</a:t>
            </a:r>
          </a:p>
          <a:p>
            <a:pPr lvl="1"/>
            <a:r>
              <a:rPr lang="en-US" dirty="0"/>
              <a:t>Review of minutes</a:t>
            </a:r>
          </a:p>
          <a:p>
            <a:pPr lvl="2"/>
            <a:r>
              <a:rPr lang="en-US" dirty="0">
                <a:hlinkClick r:id="rId2"/>
              </a:rPr>
              <a:t>https://mentor.ieee.org/omniran/dcn/16/omniran-16-0096-00-00TG-dec-13th-2016-confcall-minutes.docx</a:t>
            </a:r>
            <a:endParaRPr lang="en-US" dirty="0"/>
          </a:p>
          <a:p>
            <a:pPr lvl="2"/>
            <a:r>
              <a:rPr lang="en-US" dirty="0">
                <a:hlinkClick r:id="rId3"/>
              </a:rPr>
              <a:t>https://mentor.ieee.org/omniran/dcn/16/omniran-16-0090-00-00TG-nov-2016-f2f-meeting-minutes.docx</a:t>
            </a:r>
            <a:endParaRPr lang="en-US" dirty="0"/>
          </a:p>
          <a:p>
            <a:pPr lvl="1"/>
            <a:r>
              <a:rPr lang="en-US" dirty="0" smtClean="0"/>
              <a:t>Reports</a:t>
            </a:r>
          </a:p>
          <a:p>
            <a:pPr lvl="2"/>
            <a:endParaRPr lang="en-US" dirty="0"/>
          </a:p>
          <a:p>
            <a:pPr lvl="1"/>
            <a:r>
              <a:rPr lang="en-US" dirty="0"/>
              <a:t>Comments’ resolution on P802.1CF-D0.3</a:t>
            </a:r>
          </a:p>
          <a:p>
            <a:pPr lvl="2"/>
            <a:r>
              <a:rPr lang="en-US" dirty="0">
                <a:hlinkClick r:id="rId4"/>
              </a:rPr>
              <a:t>https://mentor.ieee.org/omniran/dcn/16/omniran-16-0081-02-CF00-802-1cf-d0-3-collected-comments.xls</a:t>
            </a:r>
            <a:endParaRPr lang="en-US" dirty="0"/>
          </a:p>
          <a:p>
            <a:pPr lvl="2"/>
            <a:r>
              <a:rPr lang="en-US" dirty="0">
                <a:hlinkClick r:id="rId5"/>
              </a:rPr>
              <a:t>https://</a:t>
            </a:r>
            <a:r>
              <a:rPr lang="en-US" dirty="0" smtClean="0">
                <a:hlinkClick r:id="rId5"/>
              </a:rPr>
              <a:t>mentor.ieee.org/omniran/dcn/16/omniran-16-0073-00-CF00-virtual-access-network-instantiation.docx</a:t>
            </a:r>
            <a:endParaRPr lang="en-US" dirty="0"/>
          </a:p>
          <a:p>
            <a:r>
              <a:rPr lang="en-US" dirty="0" smtClean="0"/>
              <a:t>Tue</a:t>
            </a:r>
          </a:p>
          <a:p>
            <a:pPr lvl="1"/>
            <a:r>
              <a:rPr lang="en-US" dirty="0" smtClean="0"/>
              <a:t>Comments</a:t>
            </a:r>
            <a:r>
              <a:rPr lang="en-US" dirty="0"/>
              <a:t>’ resolution on P802.1CF-D0.3</a:t>
            </a:r>
          </a:p>
          <a:p>
            <a:pPr lvl="2"/>
            <a:r>
              <a:rPr lang="en-US" dirty="0" smtClean="0">
                <a:hlinkClick r:id="rId6"/>
              </a:rPr>
              <a:t>https</a:t>
            </a:r>
            <a:r>
              <a:rPr lang="en-US" dirty="0">
                <a:hlinkClick r:id="rId6"/>
              </a:rPr>
              <a:t>://mentor.ieee.org/omniran/dcn/17/omniran-17-0004-00-CF00-chapter-7-1-restructuring.docx</a:t>
            </a:r>
            <a:endParaRPr lang="en-US" dirty="0"/>
          </a:p>
          <a:p>
            <a:pPr lvl="2"/>
            <a:r>
              <a:rPr lang="en-US" dirty="0">
                <a:hlinkClick r:id="rId7"/>
              </a:rPr>
              <a:t>https://</a:t>
            </a:r>
            <a:r>
              <a:rPr lang="en-US" dirty="0" smtClean="0">
                <a:hlinkClick r:id="rId7"/>
              </a:rPr>
              <a:t>mentor.ieee.org/omniran/dcn/17/omniran-17-0005-00-CF00-chapter-7-1-text-revision.docx</a:t>
            </a:r>
            <a:endParaRPr lang="en-US" dirty="0" smtClean="0"/>
          </a:p>
          <a:p>
            <a:pPr lvl="1"/>
            <a:r>
              <a:rPr lang="en-US" dirty="0"/>
              <a:t>Contributions to Industry Connections activity</a:t>
            </a:r>
          </a:p>
          <a:p>
            <a:pPr lvl="2"/>
            <a:r>
              <a:rPr lang="en-US" dirty="0">
                <a:hlinkClick r:id="rId8"/>
              </a:rPr>
              <a:t>https://</a:t>
            </a:r>
            <a:r>
              <a:rPr lang="en-US" dirty="0" smtClean="0">
                <a:hlinkClick r:id="rId8"/>
              </a:rPr>
              <a:t>mentor.ieee.org/omniran/dcn/17/omniran-17-0008-00-CF00-p802-1cf-perspective-on-industry-connections-activity.pptx</a:t>
            </a:r>
            <a:endParaRPr lang="en-US" dirty="0"/>
          </a:p>
          <a:p>
            <a:r>
              <a:rPr lang="en-US" dirty="0"/>
              <a:t>Thu</a:t>
            </a:r>
          </a:p>
          <a:p>
            <a:pPr lvl="1"/>
            <a:r>
              <a:rPr lang="en-US" dirty="0" smtClean="0"/>
              <a:t>Comments</a:t>
            </a:r>
            <a:r>
              <a:rPr lang="en-US" dirty="0"/>
              <a:t>’ resolution on P802.1CF-D0.3</a:t>
            </a:r>
          </a:p>
          <a:p>
            <a:pPr lvl="2"/>
            <a:r>
              <a:rPr lang="en-US" dirty="0">
                <a:hlinkClick r:id="rId4"/>
              </a:rPr>
              <a:t>https://</a:t>
            </a:r>
            <a:r>
              <a:rPr lang="en-US" dirty="0" smtClean="0">
                <a:hlinkClick r:id="rId4"/>
              </a:rPr>
              <a:t>mentor.ieee.org/omniran/dcn/16/omniran-16-0081-02-CF00-802-1cf-d0-3-collected-comments.xls</a:t>
            </a:r>
            <a:endParaRPr lang="en-US" dirty="0" smtClean="0">
              <a:hlinkClick r:id="rId9"/>
            </a:endParaRPr>
          </a:p>
          <a:p>
            <a:pPr lvl="2"/>
            <a:r>
              <a:rPr lang="en-US" dirty="0" smtClean="0">
                <a:hlinkClick r:id="rId9"/>
              </a:rPr>
              <a:t>https</a:t>
            </a:r>
            <a:r>
              <a:rPr lang="en-US" dirty="0">
                <a:hlinkClick r:id="rId9"/>
              </a:rPr>
              <a:t>://mentor.ieee.org/omniran/dcn/17/omniran-17-0001-00-CF00-answer-to-chapter-8-1-comments.docx</a:t>
            </a:r>
            <a:endParaRPr lang="en-US" dirty="0"/>
          </a:p>
          <a:p>
            <a:pPr lvl="2"/>
            <a:r>
              <a:rPr lang="en-US" dirty="0" smtClean="0"/>
              <a:t>Section </a:t>
            </a:r>
            <a:r>
              <a:rPr lang="en-US" dirty="0"/>
              <a:t>7.5.7 Revision Proposal (to be uploaded)</a:t>
            </a:r>
          </a:p>
          <a:p>
            <a:pPr lvl="1"/>
            <a:r>
              <a:rPr lang="en-US" dirty="0"/>
              <a:t>Revised and new P802.1CF contributions (Contributions proposing new content)</a:t>
            </a:r>
          </a:p>
          <a:p>
            <a:pPr lvl="2"/>
            <a:r>
              <a:rPr lang="en-US" dirty="0">
                <a:hlinkClick r:id="rId10"/>
              </a:rPr>
              <a:t>https://mentor.ieee.org/omniran/dcn/17/omniran-17-0006-00-CF00-mapping-accounting-and-monitoring-to-ieee-802-technologies.docx</a:t>
            </a:r>
            <a:endParaRPr lang="en-US" dirty="0"/>
          </a:p>
          <a:p>
            <a:pPr lvl="2"/>
            <a:r>
              <a:rPr lang="en-US" dirty="0">
                <a:hlinkClick r:id="rId11"/>
              </a:rPr>
              <a:t>https://mentor.ieee.org/omniran/dcn/17/omniran-17-0007-00-CF00-mapping-fdm-to-ieee-802-technologies.docx</a:t>
            </a:r>
            <a:endParaRPr lang="en-US" dirty="0"/>
          </a:p>
          <a:p>
            <a:pPr lvl="1"/>
            <a:r>
              <a:rPr lang="en-US" dirty="0"/>
              <a:t>Plan for 802.1CF-D0.4 draft</a:t>
            </a:r>
          </a:p>
          <a:p>
            <a:pPr lvl="2"/>
            <a:r>
              <a:rPr lang="en-US" dirty="0"/>
              <a:t>Plan and timeline for next revision</a:t>
            </a:r>
          </a:p>
          <a:p>
            <a:pPr lvl="1"/>
            <a:r>
              <a:rPr lang="en-US" dirty="0"/>
              <a:t>Conference calls until Mar F2F</a:t>
            </a:r>
          </a:p>
          <a:p>
            <a:pPr lvl="1"/>
            <a:r>
              <a:rPr lang="en-US" dirty="0"/>
              <a:t>Status report to IEEE 802 WGs</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#1</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Schedule over the week</a:t>
            </a:r>
          </a:p>
          <a:p>
            <a:pPr lvl="1"/>
            <a:r>
              <a:rPr lang="en-US" dirty="0" smtClean="0"/>
              <a:t>Chair discussed availabilities of the contributors and preferences to discuss the various topics. The 5GAA related contribution will be discussed on Tue PM2.</a:t>
            </a:r>
          </a:p>
          <a:p>
            <a:pPr lvl="1"/>
            <a:r>
              <a:rPr lang="en-US" dirty="0" smtClean="0"/>
              <a:t>Schedule over the week agreed as shown on the previous slide.</a:t>
            </a:r>
          </a:p>
          <a:p>
            <a:r>
              <a:rPr lang="en-US" dirty="0" smtClean="0"/>
              <a:t>Review </a:t>
            </a:r>
            <a:r>
              <a:rPr lang="en-US" dirty="0"/>
              <a:t>of minutes</a:t>
            </a:r>
          </a:p>
          <a:p>
            <a:pPr lvl="1"/>
            <a:r>
              <a:rPr lang="en-US" dirty="0">
                <a:hlinkClick r:id="rId2"/>
              </a:rPr>
              <a:t>https://mentor.ieee.org/omniran/dcn/16/omniran-16-0096-00-00TG-dec-13th-2016-confcall-minutes.docx</a:t>
            </a:r>
            <a:endParaRPr lang="en-US" dirty="0"/>
          </a:p>
          <a:p>
            <a:pPr lvl="1"/>
            <a:r>
              <a:rPr lang="en-US" dirty="0">
                <a:hlinkClick r:id="rId3"/>
              </a:rPr>
              <a:t>https://</a:t>
            </a:r>
            <a:r>
              <a:rPr lang="en-US" dirty="0" smtClean="0">
                <a:hlinkClick r:id="rId3"/>
              </a:rPr>
              <a:t>mentor.ieee.org/omniran/dcn/16/omniran-16-0090-00-00TG-nov-2016-f2f-meeting-minutes.docx</a:t>
            </a:r>
            <a:endParaRPr lang="en-US" dirty="0" smtClean="0"/>
          </a:p>
          <a:p>
            <a:pPr lvl="2"/>
            <a:r>
              <a:rPr lang="en-US" dirty="0" smtClean="0"/>
              <a:t>Chair quickly went over minutes and asked for comments. No comments were raised to either of the minutes.</a:t>
            </a:r>
            <a:endParaRPr lang="en-US" dirty="0"/>
          </a:p>
          <a:p>
            <a:r>
              <a:rPr lang="en-US" dirty="0" smtClean="0"/>
              <a:t>Reports</a:t>
            </a:r>
          </a:p>
          <a:p>
            <a:pPr lvl="1"/>
            <a:r>
              <a:rPr lang="en-US" dirty="0" smtClean="0"/>
              <a:t>Chair shortly reported about ongoing activities with IEEE SA to document 5G related standardization efforts.</a:t>
            </a:r>
          </a:p>
          <a:p>
            <a:pPr lvl="1"/>
            <a:r>
              <a:rPr lang="en-US" dirty="0" smtClean="0"/>
              <a:t>http://5g.ieee.org/ was presented as common portal of IEEE SA to present its 5G related activities. P802.1CF showed up under the ongoing standardization projects.</a:t>
            </a:r>
          </a:p>
          <a:p>
            <a:pPr lvl="1"/>
            <a:r>
              <a:rPr lang="en-US" dirty="0" smtClean="0"/>
              <a:t>Paul </a:t>
            </a:r>
            <a:r>
              <a:rPr lang="en-US" dirty="0" err="1" smtClean="0"/>
              <a:t>Nicolich</a:t>
            </a:r>
            <a:r>
              <a:rPr lang="en-US" dirty="0" smtClean="0"/>
              <a:t> currently collects further details on ongoing 5G related standardization activities.</a:t>
            </a:r>
            <a:endParaRPr lang="en-US" dirty="0"/>
          </a:p>
          <a:p>
            <a:endParaRPr lang="en-US" dirty="0"/>
          </a:p>
        </p:txBody>
      </p:sp>
    </p:spTree>
    <p:extLst>
      <p:ext uri="{BB962C8B-B14F-4D97-AF65-F5344CB8AC3E}">
        <p14:creationId xmlns:p14="http://schemas.microsoft.com/office/powerpoint/2010/main" val="80322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 #2</a:t>
            </a:r>
            <a:endParaRPr lang="en-US" dirty="0"/>
          </a:p>
        </p:txBody>
      </p:sp>
      <p:sp>
        <p:nvSpPr>
          <p:cNvPr id="3" name="Content Placeholder 2"/>
          <p:cNvSpPr>
            <a:spLocks noGrp="1"/>
          </p:cNvSpPr>
          <p:nvPr>
            <p:ph idx="1"/>
          </p:nvPr>
        </p:nvSpPr>
        <p:spPr>
          <a:xfrm>
            <a:off x="457200" y="990599"/>
            <a:ext cx="8229600" cy="5562601"/>
          </a:xfrm>
        </p:spPr>
        <p:txBody>
          <a:bodyPr>
            <a:normAutofit fontScale="55000" lnSpcReduction="20000"/>
          </a:bodyPr>
          <a:lstStyle/>
          <a:p>
            <a:r>
              <a:rPr lang="en-US" dirty="0"/>
              <a:t>Comments’ resolution on P802.1CF-D0.3</a:t>
            </a:r>
          </a:p>
          <a:p>
            <a:pPr lvl="1"/>
            <a:r>
              <a:rPr lang="en-US" dirty="0">
                <a:hlinkClick r:id="rId2"/>
              </a:rPr>
              <a:t>https://</a:t>
            </a:r>
            <a:r>
              <a:rPr lang="en-US" dirty="0" smtClean="0">
                <a:hlinkClick r:id="rId2"/>
              </a:rPr>
              <a:t>mentor.ieee.org/omniran/dcn/16/omniran-16-0081-02-CF00-802-1cf-d0-3-collected-comments.xls</a:t>
            </a:r>
            <a:endParaRPr lang="en-US" dirty="0" smtClean="0"/>
          </a:p>
          <a:p>
            <a:pPr lvl="2"/>
            <a:r>
              <a:rPr lang="en-US" dirty="0" smtClean="0"/>
              <a:t>Chair brought up latest status of comments database to check for remaining open comments.</a:t>
            </a:r>
          </a:p>
          <a:p>
            <a:pPr lvl="2"/>
            <a:r>
              <a:rPr lang="en-US" dirty="0" smtClean="0"/>
              <a:t>Comments related to section 7.1 might be closed as part of presentation and discussion of restructured and revised text.</a:t>
            </a:r>
          </a:p>
          <a:p>
            <a:pPr lvl="2"/>
            <a:r>
              <a:rPr lang="en-US" dirty="0" smtClean="0"/>
              <a:t>Remaining open comments might be closed at the end of the meeting.</a:t>
            </a:r>
            <a:endParaRPr lang="en-US" dirty="0"/>
          </a:p>
          <a:p>
            <a:pPr lvl="1"/>
            <a:r>
              <a:rPr lang="en-US" dirty="0">
                <a:hlinkClick r:id="rId3"/>
              </a:rPr>
              <a:t>https://</a:t>
            </a:r>
            <a:r>
              <a:rPr lang="en-US" dirty="0" smtClean="0">
                <a:hlinkClick r:id="rId3"/>
              </a:rPr>
              <a:t>mentor.ieee.org/omniran/dcn/16/omniran-16-0073-00-CF00-virtual-access-network-instantiation.docx</a:t>
            </a:r>
            <a:endParaRPr lang="en-US" dirty="0" smtClean="0"/>
          </a:p>
          <a:p>
            <a:pPr lvl="2"/>
            <a:r>
              <a:rPr lang="en-US" dirty="0" smtClean="0"/>
              <a:t>Proposed text contributed by </a:t>
            </a:r>
            <a:r>
              <a:rPr lang="en-US" dirty="0" err="1" smtClean="0"/>
              <a:t>Yonggang</a:t>
            </a:r>
            <a:r>
              <a:rPr lang="en-US" dirty="0" smtClean="0"/>
              <a:t> was brought up for presentation and discussion. Text was reviewed and jointly edited to reach consensus on the scope and description of the section 8.3 on AN instantiation.</a:t>
            </a:r>
          </a:p>
          <a:p>
            <a:pPr lvl="2"/>
            <a:r>
              <a:rPr lang="en-US" dirty="0" smtClean="0"/>
              <a:t>Basic consensus </a:t>
            </a:r>
            <a:r>
              <a:rPr lang="en-US" dirty="0"/>
              <a:t>on terminology was imported from </a:t>
            </a:r>
            <a:r>
              <a:rPr lang="en-US" dirty="0">
                <a:hlinkClick r:id="rId4"/>
              </a:rPr>
              <a:t>https://</a:t>
            </a:r>
            <a:r>
              <a:rPr lang="en-US" dirty="0" smtClean="0">
                <a:hlinkClick r:id="rId4"/>
              </a:rPr>
              <a:t>mentor.ieee.org/omniran/dcn/16/omniran-16-0071-01-CF00-key-concepts-of-an-instantiation.pptx</a:t>
            </a:r>
            <a:r>
              <a:rPr lang="en-US" dirty="0" smtClean="0"/>
              <a:t>, which was discussed and agreed in the previous F2F meeting. Recommendation was made to introduce the basic terminology on virtual AN vs. virtualized AN, as well as the concept of an instance created from a template. </a:t>
            </a:r>
            <a:r>
              <a:rPr lang="en-US" dirty="0" err="1" smtClean="0"/>
              <a:t>Hao</a:t>
            </a:r>
            <a:r>
              <a:rPr lang="en-US" dirty="0" smtClean="0"/>
              <a:t> Wang noted, that there was agreement in the November meeting not to address subnetwork instances, as mentioned in the NGMN whitepaper on network slicing. The slides also confirmed, that network functions denote entities of the NRM which carry forward Ethernet frames, i.e. TE, NA, BH, and AR.</a:t>
            </a:r>
          </a:p>
          <a:p>
            <a:pPr lvl="2"/>
            <a:r>
              <a:rPr lang="en-US" dirty="0" smtClean="0"/>
              <a:t>Consensus was reached that instantiation is initiated out of the OSS of the AN operator, and instantiation is performed by an Orchestrator, which might reside outside of the domain of the AN operator. When issuing the instantiation of a new AN, the AN operator establishes an NMS, to which the newly created AN instance in associated with, and which initiates the network initialization as defined in chapter 7.1</a:t>
            </a:r>
          </a:p>
          <a:p>
            <a:pPr lvl="2"/>
            <a:r>
              <a:rPr lang="en-US" dirty="0" smtClean="0"/>
              <a:t>Running out of time it was concluded to stop the discussion on the contribution and to come back at a later time, when the schedule allows for it.</a:t>
            </a:r>
          </a:p>
          <a:p>
            <a:pPr lvl="2"/>
            <a:r>
              <a:rPr lang="en-US" dirty="0" smtClean="0"/>
              <a:t>The chair offered to create a text proposal for the addition of the definitions to chapter 6.7, as well as to create alternative version of the figure on slide 14 showing more functional details within the Infrastructure Provider.</a:t>
            </a:r>
            <a:endParaRPr lang="en-US" dirty="0"/>
          </a:p>
          <a:p>
            <a:endParaRPr lang="en-US" dirty="0"/>
          </a:p>
        </p:txBody>
      </p:sp>
    </p:spTree>
    <p:extLst>
      <p:ext uri="{BB962C8B-B14F-4D97-AF65-F5344CB8AC3E}">
        <p14:creationId xmlns:p14="http://schemas.microsoft.com/office/powerpoint/2010/main" val="1345138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Business #3</a:t>
            </a:r>
            <a:endParaRPr lang="en-US" dirty="0"/>
          </a:p>
        </p:txBody>
      </p:sp>
      <p:sp>
        <p:nvSpPr>
          <p:cNvPr id="3" name="Content Placeholder 2"/>
          <p:cNvSpPr>
            <a:spLocks noGrp="1"/>
          </p:cNvSpPr>
          <p:nvPr>
            <p:ph idx="1"/>
          </p:nvPr>
        </p:nvSpPr>
        <p:spPr>
          <a:xfrm>
            <a:off x="457200" y="1066800"/>
            <a:ext cx="8229600" cy="5410200"/>
          </a:xfrm>
        </p:spPr>
        <p:txBody>
          <a:bodyPr>
            <a:normAutofit fontScale="55000" lnSpcReduction="20000"/>
          </a:bodyPr>
          <a:lstStyle/>
          <a:p>
            <a:r>
              <a:rPr lang="en-US" dirty="0"/>
              <a:t>Comments’ resolution on </a:t>
            </a:r>
            <a:r>
              <a:rPr lang="en-US" dirty="0" smtClean="0"/>
              <a:t>P802.1CF-D0.3</a:t>
            </a:r>
          </a:p>
          <a:p>
            <a:pPr lvl="1"/>
            <a:r>
              <a:rPr lang="en-US" dirty="0" smtClean="0"/>
              <a:t>Wrap-up of previous day’s discussions on Virtualized network instantiation</a:t>
            </a:r>
          </a:p>
          <a:p>
            <a:pPr lvl="2"/>
            <a:r>
              <a:rPr lang="en-US" dirty="0" smtClean="0"/>
              <a:t>Max brought up the revision of the chapter 6.7 incorporating the essential basic architectural conclusions of the Monday’s discussions: </a:t>
            </a:r>
            <a:r>
              <a:rPr lang="en-US" dirty="0" smtClean="0">
                <a:hlinkClick r:id="rId2"/>
              </a:rPr>
              <a:t>https</a:t>
            </a:r>
            <a:r>
              <a:rPr lang="en-US" dirty="0">
                <a:hlinkClick r:id="rId2"/>
              </a:rPr>
              <a:t>://</a:t>
            </a:r>
            <a:r>
              <a:rPr lang="en-US" dirty="0" smtClean="0">
                <a:hlinkClick r:id="rId2"/>
              </a:rPr>
              <a:t>mentor.ieee.org/omniran/dcn/17/omniran-17-0009-00-CF00-chapter-6-7-network-virtualization-amendment.docx</a:t>
            </a:r>
            <a:endParaRPr lang="en-US" dirty="0" smtClean="0"/>
          </a:p>
          <a:p>
            <a:pPr lvl="2"/>
            <a:r>
              <a:rPr lang="en-US" dirty="0" smtClean="0"/>
              <a:t>Discussion showed that most aspects have been well covered by the amendments to the text and by insertion of the roles figure. Some further refinements are necessary to describe the communication between Orchestrator and CIS, in particular to allow for dynamic changes to the resource allocations. A likely solution would be to pull-in the CIS to the BSS/OSS.</a:t>
            </a:r>
            <a:endParaRPr lang="en-US" dirty="0"/>
          </a:p>
          <a:p>
            <a:pPr lvl="1"/>
            <a:r>
              <a:rPr lang="en-US" dirty="0">
                <a:hlinkClick r:id="rId3"/>
              </a:rPr>
              <a:t>https://</a:t>
            </a:r>
            <a:r>
              <a:rPr lang="en-US" dirty="0" smtClean="0">
                <a:hlinkClick r:id="rId3"/>
              </a:rPr>
              <a:t>mentor.ieee.org/omniran/dcn/17/omniran-17-0004-00-CF00-chapter-7-1-restructuring.docx</a:t>
            </a:r>
            <a:endParaRPr lang="en-US" dirty="0" smtClean="0"/>
          </a:p>
          <a:p>
            <a:pPr lvl="2"/>
            <a:r>
              <a:rPr lang="en-US" dirty="0" smtClean="0"/>
              <a:t>Max presented the document and showed how the text of chapter 7.1 was moved to arrange for the new outline as discussed and </a:t>
            </a:r>
            <a:r>
              <a:rPr lang="en-US" dirty="0"/>
              <a:t>agreed through document </a:t>
            </a:r>
            <a:r>
              <a:rPr lang="en-US" dirty="0">
                <a:hlinkClick r:id="rId4"/>
              </a:rPr>
              <a:t>https://</a:t>
            </a:r>
            <a:r>
              <a:rPr lang="en-US" dirty="0" smtClean="0">
                <a:hlinkClick r:id="rId4"/>
              </a:rPr>
              <a:t>mentor.ieee.org/omniran/dcn/16/omniran-16-0079-00-CF00-chapter-7-1-restructuring.pptx</a:t>
            </a:r>
            <a:r>
              <a:rPr lang="en-US" dirty="0" smtClean="0"/>
              <a:t> in the November F2F. No edits were introduced, only text portions were moved to other locations. The group agreed with the restructured text but acknowledged that the text needs a revision for cleaning up.</a:t>
            </a:r>
            <a:endParaRPr lang="en-US" dirty="0"/>
          </a:p>
          <a:p>
            <a:pPr lvl="1"/>
            <a:r>
              <a:rPr lang="en-US" dirty="0">
                <a:hlinkClick r:id="rId5"/>
              </a:rPr>
              <a:t>https://</a:t>
            </a:r>
            <a:r>
              <a:rPr lang="en-US" dirty="0" smtClean="0">
                <a:hlinkClick r:id="rId5"/>
              </a:rPr>
              <a:t>mentor.ieee.org/omniran/dcn/17/omniran-17-0005-00-CF00-chapter-7-1-text-revision.docx</a:t>
            </a:r>
            <a:endParaRPr lang="en-US" dirty="0" smtClean="0"/>
          </a:p>
          <a:p>
            <a:pPr lvl="2"/>
            <a:r>
              <a:rPr lang="en-US" dirty="0" smtClean="0"/>
              <a:t>Max presented his proposed revision to the text as highlighted in the document. In particular the first subsections setting the scene for the description of the detailed procedures underwent major rewriting, while the later subsections with the specific details could be kept with only the change from ASA to TV WS.</a:t>
            </a:r>
          </a:p>
          <a:p>
            <a:pPr lvl="2"/>
            <a:r>
              <a:rPr lang="en-US" dirty="0" err="1" smtClean="0"/>
              <a:t>Hao</a:t>
            </a:r>
            <a:r>
              <a:rPr lang="en-US" dirty="0" smtClean="0"/>
              <a:t> Wang remarked that Use cases and Functional requirements require further rearrangements. Content in the use cases effectively belong to the functional requirements, while the description of the use cases is ambiguous. Only 3 use cases should be listed (Initialization without modifications to the radio settings, Operation in unlicensed spectrum with automatic channel selection, and Operation in TV WS. </a:t>
            </a:r>
            <a:r>
              <a:rPr lang="en-US" dirty="0" err="1" smtClean="0"/>
              <a:t>Hao</a:t>
            </a:r>
            <a:r>
              <a:rPr lang="en-US" dirty="0" smtClean="0"/>
              <a:t> Wang will create a further revision introducing the discussed refinements and further edits. The new revision will be reviewed on Thursday morning for inclusion in the next draft</a:t>
            </a:r>
            <a:r>
              <a:rPr lang="en-US" dirty="0" smtClean="0"/>
              <a:t>.</a:t>
            </a:r>
            <a:endParaRPr lang="en-US" dirty="0" smtClean="0"/>
          </a:p>
        </p:txBody>
      </p:sp>
    </p:spTree>
    <p:extLst>
      <p:ext uri="{BB962C8B-B14F-4D97-AF65-F5344CB8AC3E}">
        <p14:creationId xmlns:p14="http://schemas.microsoft.com/office/powerpoint/2010/main" val="45157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dirty="0" smtClean="0"/>
              <a:t>Business#4</a:t>
            </a:r>
            <a:endParaRPr lang="en-US" dirty="0"/>
          </a:p>
        </p:txBody>
      </p:sp>
      <p:sp>
        <p:nvSpPr>
          <p:cNvPr id="3" name="Content Placeholder 2"/>
          <p:cNvSpPr>
            <a:spLocks noGrp="1"/>
          </p:cNvSpPr>
          <p:nvPr>
            <p:ph idx="1"/>
          </p:nvPr>
        </p:nvSpPr>
        <p:spPr>
          <a:xfrm>
            <a:off x="457200" y="1066800"/>
            <a:ext cx="8229600" cy="5410200"/>
          </a:xfrm>
        </p:spPr>
        <p:txBody>
          <a:bodyPr>
            <a:normAutofit fontScale="47500" lnSpcReduction="20000"/>
          </a:bodyPr>
          <a:lstStyle/>
          <a:p>
            <a:r>
              <a:rPr lang="en-US" dirty="0"/>
              <a:t>Revised and new P802.1CF contributions (Contributions proposing new content</a:t>
            </a:r>
            <a:r>
              <a:rPr lang="en-US" dirty="0" smtClean="0"/>
              <a:t>)</a:t>
            </a:r>
            <a:endParaRPr lang="en-US" dirty="0" smtClean="0">
              <a:hlinkClick r:id="rId2"/>
            </a:endParaRPr>
          </a:p>
          <a:p>
            <a:pPr lvl="1"/>
            <a:r>
              <a:rPr lang="en-US" dirty="0" smtClean="0">
                <a:hlinkClick r:id="rId2"/>
              </a:rPr>
              <a:t>https</a:t>
            </a:r>
            <a:r>
              <a:rPr lang="en-US" dirty="0">
                <a:hlinkClick r:id="rId2"/>
              </a:rPr>
              <a:t>://mentor.ieee.org/omniran/dcn/17/omniran-17-0006-00-CF00-mapping-accounting-and-monitoring-to-ieee-802-technologies.docx</a:t>
            </a:r>
            <a:endParaRPr lang="en-US" dirty="0"/>
          </a:p>
          <a:p>
            <a:pPr lvl="1"/>
            <a:r>
              <a:rPr lang="en-US" dirty="0" err="1"/>
              <a:t>Hao</a:t>
            </a:r>
            <a:r>
              <a:rPr lang="en-US" dirty="0"/>
              <a:t> Wang presented his document with amendments for the subsection on mapping to IEEE 802 technologies. The very comprehensive text was highly appreciated by the group, and the editor was asked to represent the multi-columns table in landscape format to avoid breaking of the MIB attribute names.</a:t>
            </a:r>
          </a:p>
          <a:p>
            <a:pPr lvl="1"/>
            <a:r>
              <a:rPr lang="en-US" dirty="0"/>
              <a:t>The text was agreed for inclusion in the next revision</a:t>
            </a:r>
            <a:r>
              <a:rPr lang="en-US" dirty="0" smtClean="0"/>
              <a:t>.</a:t>
            </a:r>
            <a:endParaRPr lang="en-US" dirty="0" smtClean="0"/>
          </a:p>
          <a:p>
            <a:r>
              <a:rPr lang="en-US" dirty="0" smtClean="0"/>
              <a:t>Contributions </a:t>
            </a:r>
            <a:r>
              <a:rPr lang="en-US" dirty="0"/>
              <a:t>to Industry Connections activity</a:t>
            </a:r>
          </a:p>
          <a:p>
            <a:pPr lvl="1"/>
            <a:r>
              <a:rPr lang="en-US" dirty="0">
                <a:hlinkClick r:id="rId3"/>
              </a:rPr>
              <a:t>https://</a:t>
            </a:r>
            <a:r>
              <a:rPr lang="en-US" dirty="0" smtClean="0">
                <a:hlinkClick r:id="rId3"/>
              </a:rPr>
              <a:t>mentor.ieee.org/omniran/dcn/17/omniran-17-0008-00-CF00-p802-1cf-perspective-on-industry-connections-activity.pptx</a:t>
            </a:r>
          </a:p>
          <a:p>
            <a:pPr lvl="1"/>
            <a:r>
              <a:rPr lang="en-US" dirty="0" smtClean="0"/>
              <a:t>Max presented his thoughts regarding the scope and targets of the Industry Connections activity. He brought up the potentials of IEEE SA support to determine enhanced engagement in IEEE 802 by consumers of IEEE 802 technologies from vertical applications.</a:t>
            </a:r>
          </a:p>
          <a:p>
            <a:pPr lvl="1"/>
            <a:r>
              <a:rPr lang="en-US" dirty="0" smtClean="0"/>
              <a:t>Paul requested to deliver for approval of the ICAID a proof of concept for finding new engagements in IEEE 802 standardization. Max opposed by bringing up that such proof of concept would be the task of the Industry Connections. Patrick mentioned that such cross-linking between standardization domains is a new, but promising concept for IEEE SA, and has much likelihood to delivery good results.</a:t>
            </a:r>
          </a:p>
          <a:p>
            <a:pPr lvl="1"/>
            <a:r>
              <a:rPr lang="en-US" dirty="0" smtClean="0"/>
              <a:t>Roger brought up, that the ICAID should define a kind of project with well-defined deliverables and a defined life-time. Patrick was more in favor of establishing an ongoing activity, which would manage engagement out of the verticals over longer time.</a:t>
            </a:r>
          </a:p>
          <a:p>
            <a:pPr lvl="1"/>
            <a:r>
              <a:rPr lang="en-US" dirty="0" smtClean="0"/>
              <a:t>Paul wondered, who would be able to lead the IC, in particular act as evangelist to motivate all the involved parties to openly cooperate with each others.</a:t>
            </a:r>
          </a:p>
          <a:p>
            <a:pPr lvl="1"/>
            <a:r>
              <a:rPr lang="en-US" dirty="0" smtClean="0"/>
              <a:t>Max brought up a couple of questions, what special role P802.1CF would play in the Industry Connections activity, and which additional efforts would be necessary to create supporting marketing material for P802.1CF</a:t>
            </a:r>
            <a:r>
              <a:rPr lang="en-US" dirty="0" smtClean="0"/>
              <a:t>.</a:t>
            </a:r>
          </a:p>
          <a:p>
            <a:pPr lvl="1"/>
            <a:r>
              <a:rPr lang="en-US" dirty="0" err="1" smtClean="0"/>
              <a:t>Hao</a:t>
            </a:r>
            <a:r>
              <a:rPr lang="en-US" dirty="0" smtClean="0"/>
              <a:t> wondered whether the presented slides will be presented in Wednesday’s special session. Max responded that the special session is aimed for ICAID discussions. The presented slides were created to initiate looking-ahead discussions in P802.1CF.</a:t>
            </a:r>
            <a:endParaRPr lang="en-US" dirty="0"/>
          </a:p>
        </p:txBody>
      </p:sp>
    </p:spTree>
    <p:extLst>
      <p:ext uri="{BB962C8B-B14F-4D97-AF65-F5344CB8AC3E}">
        <p14:creationId xmlns:p14="http://schemas.microsoft.com/office/powerpoint/2010/main" val="259681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endParaRPr lang="en-US" dirty="0"/>
          </a:p>
        </p:txBody>
      </p:sp>
      <p:sp>
        <p:nvSpPr>
          <p:cNvPr id="3" name="Content Placeholder 2"/>
          <p:cNvSpPr>
            <a:spLocks noGrp="1"/>
          </p:cNvSpPr>
          <p:nvPr>
            <p:ph idx="1"/>
          </p:nvPr>
        </p:nvSpPr>
        <p:spPr/>
        <p:txBody>
          <a:bodyPr/>
          <a:lstStyle/>
          <a:p>
            <a:r>
              <a:rPr lang="en-US" dirty="0"/>
              <a:t>Comments’ resolution on P802.1CF-D0.3</a:t>
            </a:r>
          </a:p>
          <a:p>
            <a:pPr lvl="1"/>
            <a:r>
              <a:rPr lang="en-US" dirty="0">
                <a:hlinkClick r:id="rId2"/>
              </a:rPr>
              <a:t>https://mentor.ieee.org/omniran/dcn/16/omniran-16-0081-02-CF00-802-1cf-d0-3-collected-comments.xls</a:t>
            </a:r>
            <a:endParaRPr lang="en-US" dirty="0">
              <a:hlinkClick r:id="rId3"/>
            </a:endParaRPr>
          </a:p>
          <a:p>
            <a:pPr lvl="1"/>
            <a:r>
              <a:rPr lang="en-US" dirty="0">
                <a:hlinkClick r:id="rId3"/>
              </a:rPr>
              <a:t>https://mentor.ieee.org/omniran/dcn/17/omniran-17-0001-00-CF00-answer-to-chapter-8-1-comments.docx</a:t>
            </a:r>
            <a:endParaRPr lang="en-US" dirty="0"/>
          </a:p>
          <a:p>
            <a:pPr lvl="1"/>
            <a:r>
              <a:rPr lang="en-US" dirty="0"/>
              <a:t>Section 7.5.7 Revision Proposal (to be uploaded</a:t>
            </a:r>
            <a:r>
              <a:rPr lang="en-US" dirty="0" smtClean="0"/>
              <a:t>)</a:t>
            </a:r>
            <a:endParaRPr lang="en-US" dirty="0"/>
          </a:p>
        </p:txBody>
      </p:sp>
    </p:spTree>
    <p:extLst>
      <p:ext uri="{BB962C8B-B14F-4D97-AF65-F5344CB8AC3E}">
        <p14:creationId xmlns:p14="http://schemas.microsoft.com/office/powerpoint/2010/main" val="264249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Business#6</a:t>
            </a:r>
            <a:endParaRPr lang="en-US" dirty="0"/>
          </a:p>
        </p:txBody>
      </p:sp>
      <p:sp>
        <p:nvSpPr>
          <p:cNvPr id="3" name="Content Placeholder 2"/>
          <p:cNvSpPr>
            <a:spLocks noGrp="1"/>
          </p:cNvSpPr>
          <p:nvPr>
            <p:ph idx="1"/>
          </p:nvPr>
        </p:nvSpPr>
        <p:spPr/>
        <p:txBody>
          <a:bodyPr/>
          <a:lstStyle/>
          <a:p>
            <a:r>
              <a:rPr lang="en-US" dirty="0"/>
              <a:t>Revised and new P802.1CF contributions (Contributions proposing new content)</a:t>
            </a:r>
          </a:p>
          <a:p>
            <a:pPr lvl="1"/>
            <a:r>
              <a:rPr lang="en-US" dirty="0" smtClean="0">
                <a:hlinkClick r:id="rId2"/>
              </a:rPr>
              <a:t>https</a:t>
            </a:r>
            <a:r>
              <a:rPr lang="en-US" dirty="0">
                <a:hlinkClick r:id="rId2"/>
              </a:rPr>
              <a:t>://</a:t>
            </a:r>
            <a:r>
              <a:rPr lang="en-US" dirty="0" smtClean="0">
                <a:hlinkClick r:id="rId2"/>
              </a:rPr>
              <a:t>mentor.ieee.org/omniran/dcn/17/omniran-17-0007-00-CF00-mapping-fdm-to-ieee-802-technologies.docx</a:t>
            </a:r>
            <a:endParaRPr lang="en-US" dirty="0"/>
          </a:p>
        </p:txBody>
      </p:sp>
    </p:spTree>
    <p:extLst>
      <p:ext uri="{BB962C8B-B14F-4D97-AF65-F5344CB8AC3E}">
        <p14:creationId xmlns:p14="http://schemas.microsoft.com/office/powerpoint/2010/main" val="777095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2017 F2F Meeting</a:t>
            </a:r>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a:t>Venue:</a:t>
            </a:r>
          </a:p>
          <a:p>
            <a:pPr lvl="1"/>
            <a:r>
              <a:rPr lang="en-US" b="1" dirty="0"/>
              <a:t>Grand Hyatt Atlanta in Buckhead</a:t>
            </a:r>
          </a:p>
          <a:p>
            <a:pPr marL="857250" lvl="2" indent="0">
              <a:buNone/>
            </a:pPr>
            <a:r>
              <a:rPr lang="en-US" dirty="0"/>
              <a:t>3300 Peachtree Road NE</a:t>
            </a:r>
          </a:p>
          <a:p>
            <a:pPr marL="857250" lvl="2" indent="0">
              <a:buNone/>
            </a:pPr>
            <a:r>
              <a:rPr lang="en-US" dirty="0"/>
              <a:t>Atlanta, GA 30305, USA</a:t>
            </a:r>
            <a:br>
              <a:rPr lang="en-US" dirty="0"/>
            </a:br>
            <a:endParaRPr lang="en-US" dirty="0"/>
          </a:p>
          <a:p>
            <a:r>
              <a:rPr lang="en-US" dirty="0"/>
              <a:t>Meeting room:</a:t>
            </a:r>
          </a:p>
          <a:p>
            <a:pPr lvl="1"/>
            <a:r>
              <a:rPr lang="en-US" dirty="0"/>
              <a:t>Mon, </a:t>
            </a:r>
            <a:r>
              <a:rPr lang="en-US" dirty="0" smtClean="0"/>
              <a:t>Tue, Wed: 	Highland Ballroom I, Lobby</a:t>
            </a:r>
            <a:endParaRPr lang="en-US" dirty="0"/>
          </a:p>
          <a:p>
            <a:pPr lvl="1"/>
            <a:r>
              <a:rPr lang="en-US" dirty="0" smtClean="0"/>
              <a:t>Thu:</a:t>
            </a:r>
            <a:r>
              <a:rPr lang="en-US" dirty="0"/>
              <a:t>		</a:t>
            </a:r>
            <a:r>
              <a:rPr lang="en-US" dirty="0" smtClean="0"/>
              <a:t>	Chicago, Third</a:t>
            </a:r>
            <a:r>
              <a:rPr lang="en-US" dirty="0"/>
              <a:t/>
            </a:r>
            <a:br>
              <a:rPr lang="en-US" dirty="0"/>
            </a:br>
            <a:endParaRPr lang="en-US" dirty="0"/>
          </a:p>
          <a:p>
            <a:r>
              <a:rPr lang="en-US" dirty="0"/>
              <a:t>Sessions:</a:t>
            </a:r>
          </a:p>
          <a:p>
            <a:pPr lvl="1"/>
            <a:r>
              <a:rPr lang="en-US" dirty="0"/>
              <a:t>Mon, 	Jan 16</a:t>
            </a:r>
            <a:r>
              <a:rPr lang="en-US" baseline="30000" dirty="0"/>
              <a:t>th</a:t>
            </a:r>
            <a:r>
              <a:rPr lang="en-US" dirty="0"/>
              <a:t>, 13:30-18:00</a:t>
            </a:r>
          </a:p>
          <a:p>
            <a:pPr lvl="1"/>
            <a:r>
              <a:rPr lang="en-US" dirty="0"/>
              <a:t>Tue, 	Jan 17</a:t>
            </a:r>
            <a:r>
              <a:rPr lang="en-US" baseline="30000" dirty="0"/>
              <a:t>th</a:t>
            </a:r>
            <a:r>
              <a:rPr lang="en-US" dirty="0"/>
              <a:t>, 13:30-18:00</a:t>
            </a:r>
          </a:p>
          <a:p>
            <a:pPr lvl="1"/>
            <a:r>
              <a:rPr lang="en-US" dirty="0"/>
              <a:t>Wed, 	Jan 18</a:t>
            </a:r>
            <a:r>
              <a:rPr lang="en-US" baseline="30000" dirty="0"/>
              <a:t>th</a:t>
            </a:r>
            <a:r>
              <a:rPr lang="en-US" dirty="0"/>
              <a:t>, 16:00-18:00	</a:t>
            </a:r>
            <a:r>
              <a:rPr lang="en-US" dirty="0" smtClean="0"/>
              <a:t>special session on ICAID</a:t>
            </a:r>
            <a:endParaRPr lang="en-US" dirty="0"/>
          </a:p>
          <a:p>
            <a:pPr lvl="1"/>
            <a:r>
              <a:rPr lang="en-US" dirty="0"/>
              <a:t>Thu, 	Jan 19</a:t>
            </a:r>
            <a:r>
              <a:rPr lang="en-US" baseline="30000" dirty="0"/>
              <a:t>th</a:t>
            </a:r>
            <a:r>
              <a:rPr lang="en-US" dirty="0"/>
              <a:t>, 08:00-12:30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Business#7</a:t>
            </a:r>
            <a:endParaRPr lang="en-US" dirty="0"/>
          </a:p>
        </p:txBody>
      </p:sp>
      <p:sp>
        <p:nvSpPr>
          <p:cNvPr id="3" name="Content Placeholder 2"/>
          <p:cNvSpPr>
            <a:spLocks noGrp="1"/>
          </p:cNvSpPr>
          <p:nvPr>
            <p:ph idx="1"/>
          </p:nvPr>
        </p:nvSpPr>
        <p:spPr/>
        <p:txBody>
          <a:bodyPr/>
          <a:lstStyle/>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smtClean="0"/>
              <a:t>AOB</a:t>
            </a:r>
            <a:endParaRPr lang="en-US" dirty="0"/>
          </a:p>
        </p:txBody>
      </p:sp>
    </p:spTree>
    <p:extLst>
      <p:ext uri="{BB962C8B-B14F-4D97-AF65-F5344CB8AC3E}">
        <p14:creationId xmlns:p14="http://schemas.microsoft.com/office/powerpoint/2010/main" val="139998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679243106"/>
              </p:ext>
            </p:extLst>
          </p:nvPr>
        </p:nvGraphicFramePr>
        <p:xfrm>
          <a:off x="381000" y="1014102"/>
          <a:ext cx="8305800" cy="531733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xmlns="" val="20000"/>
                    </a:ext>
                  </a:extLst>
                </a:gridCol>
                <a:gridCol w="1531031">
                  <a:extLst>
                    <a:ext uri="{9D8B030D-6E8A-4147-A177-3AD203B41FA5}">
                      <a16:colId xmlns:a16="http://schemas.microsoft.com/office/drawing/2014/main" xmlns="" val="20001"/>
                    </a:ext>
                  </a:extLst>
                </a:gridCol>
                <a:gridCol w="1531031">
                  <a:extLst>
                    <a:ext uri="{9D8B030D-6E8A-4147-A177-3AD203B41FA5}">
                      <a16:colId xmlns:a16="http://schemas.microsoft.com/office/drawing/2014/main" xmlns="" val="20002"/>
                    </a:ext>
                  </a:extLst>
                </a:gridCol>
                <a:gridCol w="1531031">
                  <a:extLst>
                    <a:ext uri="{9D8B030D-6E8A-4147-A177-3AD203B41FA5}">
                      <a16:colId xmlns:a16="http://schemas.microsoft.com/office/drawing/2014/main" xmlns="" val="20003"/>
                    </a:ext>
                  </a:extLst>
                </a:gridCol>
                <a:gridCol w="1531031">
                  <a:extLst>
                    <a:ext uri="{9D8B030D-6E8A-4147-A177-3AD203B41FA5}">
                      <a16:colId xmlns:a16="http://schemas.microsoft.com/office/drawing/2014/main" xmlns="" val="20004"/>
                    </a:ext>
                  </a:extLst>
                </a:gridCol>
                <a:gridCol w="1531031">
                  <a:extLst>
                    <a:ext uri="{9D8B030D-6E8A-4147-A177-3AD203B41FA5}">
                      <a16:colId xmlns:a16="http://schemas.microsoft.com/office/drawing/2014/main" xmlns=""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1/16</a:t>
                      </a:r>
                    </a:p>
                  </a:txBody>
                  <a:tcPr marL="0" marR="0" marT="0" marB="0">
                    <a:solidFill>
                      <a:schemeClr val="bg1"/>
                    </a:solidFill>
                  </a:tcPr>
                </a:tc>
                <a:tc>
                  <a:txBody>
                    <a:bodyPr/>
                    <a:lstStyle/>
                    <a:p>
                      <a:pPr algn="ctr"/>
                      <a:r>
                        <a:rPr lang="en-US" sz="1800" dirty="0">
                          <a:solidFill>
                            <a:schemeClr val="tx2"/>
                          </a:solidFill>
                        </a:rPr>
                        <a:t>Tue 1/17</a:t>
                      </a:r>
                    </a:p>
                  </a:txBody>
                  <a:tcPr marL="0" marR="0" marT="0" marB="0">
                    <a:solidFill>
                      <a:schemeClr val="bg1"/>
                    </a:solidFill>
                  </a:tcPr>
                </a:tc>
                <a:tc>
                  <a:txBody>
                    <a:bodyPr/>
                    <a:lstStyle/>
                    <a:p>
                      <a:pPr algn="ctr"/>
                      <a:r>
                        <a:rPr lang="en-US" sz="1800" dirty="0">
                          <a:solidFill>
                            <a:schemeClr val="tx2"/>
                          </a:solidFill>
                        </a:rPr>
                        <a:t>Wed 1/18</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/19</a:t>
                      </a:r>
                    </a:p>
                  </a:txBody>
                  <a:tcPr marL="0" marR="0" marT="0" marB="0">
                    <a:solidFill>
                      <a:schemeClr val="bg1"/>
                    </a:solidFill>
                  </a:tcPr>
                </a:tc>
                <a:tc>
                  <a:txBody>
                    <a:bodyPr/>
                    <a:lstStyle/>
                    <a:p>
                      <a:pPr algn="ctr"/>
                      <a:r>
                        <a:rPr lang="en-US" sz="1800" dirty="0">
                          <a:solidFill>
                            <a:schemeClr val="tx2"/>
                          </a:solidFill>
                        </a:rPr>
                        <a:t>Fri 1/20</a:t>
                      </a:r>
                    </a:p>
                  </a:txBody>
                  <a:tcPr marL="0" marR="0" marT="0" marB="0">
                    <a:solidFill>
                      <a:schemeClr val="bg1"/>
                    </a:solidFill>
                  </a:tcPr>
                </a:tc>
                <a:extLst>
                  <a:ext uri="{0D108BD9-81ED-4DB2-BD59-A6C34878D82A}">
                    <a16:rowId xmlns:a16="http://schemas.microsoft.com/office/drawing/2014/main" xmlns=""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smtClean="0"/>
                        <a:t>802.11/802.15 </a:t>
                      </a:r>
                      <a:r>
                        <a:rPr lang="de-DE" sz="1200" dirty="0" err="1" smtClean="0"/>
                        <a:t>Opening</a:t>
                      </a:r>
                      <a:r>
                        <a:rPr lang="de-DE" sz="1200" dirty="0" smtClean="0"/>
                        <a:t> </a:t>
                      </a:r>
                      <a:r>
                        <a:rPr lang="de-DE" sz="1200" dirty="0" err="1" smtClean="0"/>
                        <a:t>plenaries</a:t>
                      </a:r>
                      <a:endParaRPr lang="en-US" sz="1200" dirty="0" smtClean="0"/>
                    </a:p>
                    <a:p>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rowSpan="3">
                  <a:txBody>
                    <a:bodyPr/>
                    <a:lstStyle/>
                    <a:p>
                      <a:r>
                        <a:rPr lang="de-DE" sz="1200" dirty="0"/>
                        <a:t>802.11 </a:t>
                      </a:r>
                      <a:r>
                        <a:rPr lang="de-DE" sz="1200" dirty="0" err="1"/>
                        <a:t>Closing</a:t>
                      </a: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1"/>
                  </a:ext>
                </a:extLst>
              </a:tr>
              <a:tr h="22713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xmlns=""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100" dirty="0"/>
                    </a:p>
                  </a:txBody>
                  <a:tcPr marL="36000" marR="36000" marT="36000" marB="36000">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xmlns="" val="10003"/>
                  </a:ext>
                </a:extLst>
              </a:tr>
              <a:tr h="0">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xmlns=""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noFill/>
                  </a:tcPr>
                </a:tc>
                <a:extLst>
                  <a:ext uri="{0D108BD9-81ED-4DB2-BD59-A6C34878D82A}">
                    <a16:rowId xmlns:a16="http://schemas.microsoft.com/office/drawing/2014/main" xmlns="" val="10005"/>
                  </a:ext>
                </a:extLst>
              </a:tr>
              <a:tr h="868680">
                <a:tc>
                  <a:txBody>
                    <a:bodyPr/>
                    <a:lstStyle/>
                    <a:p>
                      <a:pPr algn="r"/>
                      <a:r>
                        <a:rPr lang="en-US" sz="1500" dirty="0"/>
                        <a:t>13:30</a:t>
                      </a:r>
                    </a:p>
                    <a:p>
                      <a:pPr algn="r"/>
                      <a:endParaRPr lang="en-US" sz="15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dirty="0"/>
                        <a:t>OmniRAN </a:t>
                      </a:r>
                      <a:r>
                        <a:rPr lang="de-DE" sz="1200" dirty="0" err="1"/>
                        <a:t>opening</a:t>
                      </a:r>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100" dirty="0"/>
                        <a:t>802.11 ARC</a:t>
                      </a:r>
                    </a:p>
                  </a:txBody>
                  <a:tcPr marL="36000" marR="36000" marT="36000" marB="36000">
                    <a:solidFill>
                      <a:schemeClr val="bg1">
                        <a:lumMod val="85000"/>
                      </a:schemeClr>
                    </a:solidFill>
                  </a:tcPr>
                </a:tc>
                <a:tc>
                  <a:txBody>
                    <a:bodyPr/>
                    <a:lstStyle/>
                    <a:p>
                      <a:r>
                        <a:rPr lang="en-US" sz="1100" dirty="0"/>
                        <a:t>802.11 ARC</a:t>
                      </a:r>
                    </a:p>
                  </a:txBody>
                  <a:tcPr marL="36000" marR="36000" marT="36000" marB="36000">
                    <a:solidFill>
                      <a:schemeClr val="bg1">
                        <a:lumMod val="85000"/>
                      </a:schemeClr>
                    </a:solidFill>
                  </a:tcPr>
                </a:tc>
                <a:tc vMerge="1">
                  <a:txBody>
                    <a:bodyPr/>
                    <a:lstStyle/>
                    <a:p>
                      <a:endParaRPr lang="en-US"/>
                    </a:p>
                  </a:txBody>
                  <a:tcPr/>
                </a:tc>
                <a:extLst>
                  <a:ext uri="{0D108BD9-81ED-4DB2-BD59-A6C34878D82A}">
                    <a16:rowId xmlns:a16="http://schemas.microsoft.com/office/drawing/2014/main" xmlns="" val="10006"/>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xmlns="" val="10008"/>
                  </a:ext>
                </a:extLst>
              </a:tr>
              <a:tr h="91440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100" dirty="0"/>
                        <a:t>OmniRAN</a:t>
                      </a:r>
                      <a:endParaRPr lang="en-US" sz="1100" baseline="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100" baseline="0" dirty="0"/>
                        <a:t>ICAID Special Session</a:t>
                      </a:r>
                      <a:endParaRPr lang="en-US" sz="1100" dirty="0"/>
                    </a:p>
                  </a:txBody>
                  <a:tcPr marL="36000" marR="36000" marT="36000" marB="36000">
                    <a:solidFill>
                      <a:schemeClr val="accent5"/>
                    </a:solidFill>
                  </a:tcPr>
                </a:tc>
                <a:tc>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xmlns="" val="10009"/>
                  </a:ext>
                </a:extLst>
              </a:tr>
              <a:tr h="204273">
                <a:tc rowSpan="2">
                  <a:txBody>
                    <a:bodyPr/>
                    <a:lstStyle/>
                    <a:p>
                      <a:pPr algn="ctr"/>
                      <a:endParaRPr lang="en-US" sz="1500" dirty="0"/>
                    </a:p>
                  </a:txBody>
                  <a:tcPr marL="0" marR="0" marT="0" marB="0">
                    <a:solidFill>
                      <a:schemeClr val="bg1"/>
                    </a:solidFill>
                  </a:tcPr>
                </a:tc>
                <a:tc>
                  <a:txBody>
                    <a:bodyPr/>
                    <a:lstStyle/>
                    <a:p>
                      <a:r>
                        <a:rPr lang="en-US" sz="1200" dirty="0"/>
                        <a:t>Newcomer’s session</a:t>
                      </a:r>
                    </a:p>
                  </a:txBody>
                  <a:tcPr marL="36000" marR="36000" marT="36000" marB="36000">
                    <a:solidFill>
                      <a:schemeClr val="accent1">
                        <a:lumMod val="40000"/>
                        <a:lumOff val="60000"/>
                      </a:schemeClr>
                    </a:solidFill>
                  </a:tcPr>
                </a:tc>
                <a:tc>
                  <a:txBody>
                    <a:bodyPr/>
                    <a:lstStyle/>
                    <a:p>
                      <a:endParaRPr lang="en-US" sz="1200" dirty="0"/>
                    </a:p>
                  </a:txBody>
                  <a:tcPr marL="36000" marR="36000" marT="36000" marB="36000">
                    <a:no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xmlns=""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202062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January 2017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Contributions to Industry Connections activity</a:t>
            </a:r>
          </a:p>
          <a:p>
            <a:r>
              <a:rPr lang="en-US" dirty="0"/>
              <a:t>Comments’ resolution on P802.1CF-D0.3</a:t>
            </a:r>
          </a:p>
          <a:p>
            <a:r>
              <a:rPr lang="en-US" dirty="0"/>
              <a:t>Revised and new P802.1CF contributions</a:t>
            </a:r>
          </a:p>
          <a:p>
            <a:pPr lvl="1"/>
            <a:r>
              <a:rPr lang="en-US" dirty="0"/>
              <a:t>Contributions proposing new content</a:t>
            </a:r>
          </a:p>
          <a:p>
            <a:r>
              <a:rPr lang="en-US" dirty="0"/>
              <a:t>Plan for 802.1CF-D0.4 draft</a:t>
            </a:r>
          </a:p>
          <a:p>
            <a:pPr lvl="1"/>
            <a:r>
              <a:rPr lang="en-US" dirty="0"/>
              <a:t>Plan and timeline for next revision</a:t>
            </a:r>
          </a:p>
          <a:p>
            <a:r>
              <a:rPr lang="en-US" dirty="0"/>
              <a:t>Conference calls until Mar F2F</a:t>
            </a:r>
          </a:p>
          <a:p>
            <a:r>
              <a:rPr lang="en-US" dirty="0"/>
              <a:t>Status report to IEEE 802 WGs</a:t>
            </a:r>
          </a:p>
          <a:p>
            <a:r>
              <a:rPr lang="en-US" dirty="0"/>
              <a:t>AOB</a:t>
            </a:r>
          </a:p>
        </p:txBody>
      </p:sp>
    </p:spTree>
    <p:extLst>
      <p:ext uri="{BB962C8B-B14F-4D97-AF65-F5344CB8AC3E}">
        <p14:creationId xmlns:p14="http://schemas.microsoft.com/office/powerpoint/2010/main" val="113885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r>
              <a:rPr lang="en-US" sz="2200" dirty="0">
                <a:solidFill>
                  <a:srgbClr val="1F497D"/>
                </a:solidFill>
              </a:rPr>
              <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1214</TotalTime>
  <Words>2214</Words>
  <Application>Microsoft Macintosh PowerPoint</Application>
  <PresentationFormat>On-screen Show (4:3)</PresentationFormat>
  <Paragraphs>256</Paragraphs>
  <Slides>20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Helvetica</vt:lpstr>
      <vt:lpstr>Monotype Sorts</vt:lpstr>
      <vt:lpstr>ＭＳ Ｐゴシック</vt:lpstr>
      <vt:lpstr>Times</vt:lpstr>
      <vt:lpstr>Times New Roman</vt:lpstr>
      <vt:lpstr>Arial</vt:lpstr>
      <vt:lpstr>Template</vt:lpstr>
      <vt:lpstr>IEEE 802.1 OmniRAN TG January 2017 F2F Meeting Atlanta, GA</vt:lpstr>
      <vt:lpstr>January 2017 F2F Meeting</vt:lpstr>
      <vt:lpstr>Jan 2017 Agenda Graphics</vt:lpstr>
      <vt:lpstr>Agenda proposal for January 2017 F2F</vt:lpstr>
      <vt:lpstr>Participants, Patents, and Duty to Inform</vt:lpstr>
      <vt:lpstr>Patent Related Links</vt:lpstr>
      <vt:lpstr>Call for Potentially Essential Patents</vt:lpstr>
      <vt:lpstr>Other Guidelines for IEEE WG Meetings</vt:lpstr>
      <vt:lpstr>Resources – URLs</vt:lpstr>
      <vt:lpstr>Business #1</vt:lpstr>
      <vt:lpstr>Call for Potentially Essential Patents</vt:lpstr>
      <vt:lpstr>Agenda for January 2017 F2F</vt:lpstr>
      <vt:lpstr>Schedules</vt:lpstr>
      <vt:lpstr>Business #1</vt:lpstr>
      <vt:lpstr>Business #2</vt:lpstr>
      <vt:lpstr>Business #3</vt:lpstr>
      <vt:lpstr>Business#4</vt:lpstr>
      <vt:lpstr>Business#5</vt:lpstr>
      <vt:lpstr>Business#6</vt:lpstr>
      <vt:lpstr>Business#7</vt:lpstr>
    </vt:vector>
  </TitlesOfParts>
  <Company>NIST</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297</cp:revision>
  <cp:lastPrinted>1998-02-10T13:28:06Z</cp:lastPrinted>
  <dcterms:created xsi:type="dcterms:W3CDTF">2011-12-30T17:06:23Z</dcterms:created>
  <dcterms:modified xsi:type="dcterms:W3CDTF">2017-01-18T14:08:39Z</dcterms:modified>
</cp:coreProperties>
</file>