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8" r:id="rId4"/>
    <p:sldId id="319" r:id="rId5"/>
    <p:sldId id="290" r:id="rId6"/>
    <p:sldId id="291" r:id="rId7"/>
    <p:sldId id="292" r:id="rId8"/>
    <p:sldId id="293" r:id="rId9"/>
    <p:sldId id="271" r:id="rId10"/>
    <p:sldId id="297" r:id="rId11"/>
    <p:sldId id="299" r:id="rId12"/>
    <p:sldId id="320" r:id="rId13"/>
    <p:sldId id="309" r:id="rId14"/>
    <p:sldId id="321" r:id="rId15"/>
    <p:sldId id="322" r:id="rId16"/>
    <p:sldId id="323" r:id="rId17"/>
    <p:sldId id="324" r:id="rId18"/>
    <p:sldId id="325" r:id="rId19"/>
    <p:sldId id="326" r:id="rId20"/>
    <p:sldId id="32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3" autoAdjust="0"/>
    <p:restoredTop sz="92553" autoAdjust="0"/>
  </p:normalViewPr>
  <p:slideViewPr>
    <p:cSldViewPr>
      <p:cViewPr varScale="1">
        <p:scale>
          <a:sx n="116" d="100"/>
          <a:sy n="116" d="100"/>
        </p:scale>
        <p:origin x="124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omniran-17-0002-01-00TG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7/omniran-17-0008-00-CF00-p802-1cf-perspective-on-industry-connections-activity.pptx" TargetMode="External"/><Relationship Id="rId5" Type="http://schemas.openxmlformats.org/officeDocument/2006/relationships/hyperlink" Target="https://mentor.ieee.org/omniran/dcn/16/omniran-16-0081-02-CF00-802-1cf-d0-3-collected-comments.xls" TargetMode="External"/><Relationship Id="rId6" Type="http://schemas.openxmlformats.org/officeDocument/2006/relationships/hyperlink" Target="https://mentor.ieee.org/omniran/dcn/16/omniran-16-0073-00-CF00-virtual-access-network-instantiation.docx" TargetMode="External"/><Relationship Id="rId7" Type="http://schemas.openxmlformats.org/officeDocument/2006/relationships/hyperlink" Target="https://mentor.ieee.org/omniran/dcn/17/omniran-17-0001-00-CF00-answer-to-chapter-8-1-comments.docx" TargetMode="External"/><Relationship Id="rId8" Type="http://schemas.openxmlformats.org/officeDocument/2006/relationships/hyperlink" Target="https://mentor.ieee.org/omniran/dcn/17/omniran-17-0004-00-CF00-chapter-7-1-restructuring.docx" TargetMode="External"/><Relationship Id="rId9" Type="http://schemas.openxmlformats.org/officeDocument/2006/relationships/hyperlink" Target="https://mentor.ieee.org/omniran/dcn/17/omniran-17-0005-00-CF00-chapter-7-1-text-revision.docx" TargetMode="External"/><Relationship Id="rId10" Type="http://schemas.openxmlformats.org/officeDocument/2006/relationships/hyperlink" Target="https://mentor.ieee.org/omniran/dcn/17/omniran-17-0006-00-CF00-mapping-accounting-and-monitoring-to-ieee-802-technologies.docx" TargetMode="External"/><Relationship Id="rId11"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6/omniran-16-0081-02-CF00-802-1cf-d0-3-collected-comments.xls" TargetMode="External"/><Relationship Id="rId5" Type="http://schemas.openxmlformats.org/officeDocument/2006/relationships/hyperlink" Target="https://mentor.ieee.org/omniran/dcn/16/omniran-16-0073-00-CF00-virtual-access-network-instantiation.docx" TargetMode="External"/><Relationship Id="rId6" Type="http://schemas.openxmlformats.org/officeDocument/2006/relationships/hyperlink" Target="https://mentor.ieee.org/omniran/dcn/17/omniran-17-0004-00-CF00-chapter-7-1-restructuring.docx" TargetMode="External"/><Relationship Id="rId7" Type="http://schemas.openxmlformats.org/officeDocument/2006/relationships/hyperlink" Target="https://mentor.ieee.org/omniran/dcn/17/omniran-17-0005-00-CF00-chapter-7-1-text-revision.docx" TargetMode="External"/><Relationship Id="rId8" Type="http://schemas.openxmlformats.org/officeDocument/2006/relationships/hyperlink" Target="https://mentor.ieee.org/omniran/dcn/17/omniran-17-0008-00-CF00-p802-1cf-perspective-on-industry-connections-activity.pptx" TargetMode="External"/><Relationship Id="rId9" Type="http://schemas.openxmlformats.org/officeDocument/2006/relationships/hyperlink" Target="https://mentor.ieee.org/omniran/dcn/17/omniran-17-0001-00-CF00-answer-to-chapter-8-1-comments.docx" TargetMode="External"/><Relationship Id="rId10" Type="http://schemas.openxmlformats.org/officeDocument/2006/relationships/hyperlink" Target="https://mentor.ieee.org/omniran/dcn/17/omniran-17-0006-00-CF00-mapping-accounting-and-monitoring-to-ieee-802-technologies.docx" TargetMode="External"/><Relationship Id="rId11"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 Id="rId3" Type="http://schemas.openxmlformats.org/officeDocument/2006/relationships/hyperlink" Target="https://mentor.ieee.org/omniran/dcn/16/omniran-16-0090-00-00TG-nov-2016-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73-00-CF00-virtual-access-network-instantiation.docx" TargetMode="External"/><Relationship Id="rId4" Type="http://schemas.openxmlformats.org/officeDocument/2006/relationships/hyperlink" Target="https://mentor.ieee.org/omniran/dcn/16/omniran-16-0071-01-CF00-key-concepts-of-an-instanti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81-02-CF00-802-1cf-d0-3-collected-comments.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4-00-CF00-chapter-7-1-restructuring.docx" TargetMode="External"/><Relationship Id="rId3" Type="http://schemas.openxmlformats.org/officeDocument/2006/relationships/hyperlink" Target="https://mentor.ieee.org/omniran/dcn/17/omniran-17-0005-00-CF00-chapter-7-1-text-revision.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8-00-CF00-p802-1cf-perspective-on-industry-connections-activ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81-02-CF00-802-1cf-d0-3-collected-comments.xls" TargetMode="External"/><Relationship Id="rId3" Type="http://schemas.openxmlformats.org/officeDocument/2006/relationships/hyperlink" Target="https://mentor.ieee.org/omniran/dcn/17/omniran-17-0001-00-CF00-answer-to-chapter-8-1-comment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6-00-CF00-mapping-accounting-and-monitoring-to-ieee-802-technologies.docx" TargetMode="External"/><Relationship Id="rId3" Type="http://schemas.openxmlformats.org/officeDocument/2006/relationships/hyperlink" Target="https://mentor.ieee.org/omniran/dcn/17/omniran-17-0007-00-CF00-mapping-fdm-to-ieee-802-technologie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2017 F2F Meeting</a:t>
            </a:r>
            <a:br>
              <a:rPr lang="en-US" dirty="0"/>
            </a:br>
            <a:r>
              <a:rPr lang="en-US" dirty="0"/>
              <a:t>Atlanta, GA</a:t>
            </a:r>
          </a:p>
        </p:txBody>
      </p:sp>
      <p:sp>
        <p:nvSpPr>
          <p:cNvPr id="3" name="Subtitle 2"/>
          <p:cNvSpPr>
            <a:spLocks noGrp="1"/>
          </p:cNvSpPr>
          <p:nvPr>
            <p:ph type="subTitle" idx="1"/>
          </p:nvPr>
        </p:nvSpPr>
        <p:spPr/>
        <p:txBody>
          <a:bodyPr/>
          <a:lstStyle/>
          <a:p>
            <a:r>
              <a:rPr lang="en-US" dirty="0" smtClean="0"/>
              <a:t>2017-01-16</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13:40</a:t>
            </a:r>
            <a:endParaRPr lang="en-GB" sz="2000" dirty="0"/>
          </a:p>
          <a:p>
            <a:r>
              <a:rPr lang="en-GB" sz="2400" dirty="0"/>
              <a:t>Minutes taker</a:t>
            </a:r>
            <a:r>
              <a:rPr lang="en-GB" sz="2400" dirty="0" smtClean="0"/>
              <a:t>:</a:t>
            </a:r>
          </a:p>
          <a:p>
            <a:pPr lvl="1"/>
            <a:r>
              <a:rPr lang="en-GB" sz="2000" dirty="0" smtClean="0"/>
              <a:t> Walter volunteered to take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38790829"/>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 xmlns:a16="http://schemas.microsoft.com/office/drawing/2014/main" val="20000"/>
                    </a:ext>
                  </a:extLst>
                </a:gridCol>
                <a:gridCol w="1822824">
                  <a:extLst>
                    <a:ext uri="{9D8B030D-6E8A-4147-A177-3AD203B41FA5}">
                      <a16:colId xmlns="" xmlns:a16="http://schemas.microsoft.com/office/drawing/2014/main" val="20001"/>
                    </a:ext>
                  </a:extLst>
                </a:gridCol>
                <a:gridCol w="239059">
                  <a:extLst>
                    <a:ext uri="{9D8B030D-6E8A-4147-A177-3AD203B41FA5}">
                      <a16:colId xmlns="" xmlns:a16="http://schemas.microsoft.com/office/drawing/2014/main" val="20002"/>
                    </a:ext>
                  </a:extLst>
                </a:gridCol>
                <a:gridCol w="1867647">
                  <a:extLst>
                    <a:ext uri="{9D8B030D-6E8A-4147-A177-3AD203B41FA5}">
                      <a16:colId xmlns="" xmlns:a16="http://schemas.microsoft.com/office/drawing/2014/main" val="20003"/>
                    </a:ext>
                  </a:extLst>
                </a:gridCol>
                <a:gridCol w="1867647">
                  <a:extLst>
                    <a:ext uri="{9D8B030D-6E8A-4147-A177-3AD203B41FA5}">
                      <a16:colId xmlns=""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2"/>
                  </a:ext>
                </a:extLst>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3"/>
                  </a:ext>
                </a:extLst>
              </a:tr>
              <a:tr h="292100">
                <a:tc>
                  <a:txBody>
                    <a:bodyPr/>
                    <a:lstStyle/>
                    <a:p>
                      <a:r>
                        <a:rPr lang="en-US" sz="1400" dirty="0" err="1">
                          <a:solidFill>
                            <a:schemeClr val="tx1"/>
                          </a:solidFill>
                        </a:rPr>
                        <a:t>Yonggang</a:t>
                      </a:r>
                      <a:r>
                        <a:rPr lang="en-US" sz="1400" dirty="0">
                          <a:solidFill>
                            <a:schemeClr val="tx1"/>
                          </a:solidFill>
                        </a:rPr>
                        <a:t> Fang</a:t>
                      </a:r>
                    </a:p>
                  </a:txBody>
                  <a:tcPr/>
                </a:tc>
                <a:tc>
                  <a:txBody>
                    <a:bodyPr/>
                    <a:lstStyle/>
                    <a:p>
                      <a:r>
                        <a:rPr lang="en-US" sz="1400" dirty="0">
                          <a:solidFill>
                            <a:schemeClr val="tx1"/>
                          </a:solidFill>
                        </a:rPr>
                        <a:t>ZTETX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4"/>
                  </a:ext>
                </a:extLst>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Su Yi </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6"/>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dirty="0" smtClean="0">
                          <a:solidFill>
                            <a:schemeClr val="tx1"/>
                          </a:solidFill>
                        </a:rPr>
                        <a:t>-Ho Lee </a:t>
                      </a:r>
                      <a:endParaRPr lang="en-US" sz="1400" dirty="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Nobody spoke up in the meeting.</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January 2017 F2F</a:t>
            </a:r>
          </a:p>
        </p:txBody>
      </p:sp>
      <p:sp>
        <p:nvSpPr>
          <p:cNvPr id="3" name="Content Placeholder 2"/>
          <p:cNvSpPr>
            <a:spLocks noGrp="1"/>
          </p:cNvSpPr>
          <p:nvPr>
            <p:ph idx="1"/>
          </p:nvPr>
        </p:nvSpPr>
        <p:spPr/>
        <p:txBody>
          <a:bodyPr>
            <a:normAutofit fontScale="400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mentor.ieee.org/omniran/dcn/16/omniran-16-0096-00-00TG-dec-13th-2016-confcall-minutes.docx</a:t>
            </a:r>
            <a:endParaRPr lang="en-US" dirty="0" smtClean="0"/>
          </a:p>
          <a:p>
            <a:pPr lvl="1"/>
            <a:r>
              <a:rPr lang="en-US" dirty="0">
                <a:hlinkClick r:id="rId3"/>
              </a:rPr>
              <a:t>https://</a:t>
            </a:r>
            <a:r>
              <a:rPr lang="en-US" dirty="0" smtClean="0">
                <a:hlinkClick r:id="rId3"/>
              </a:rPr>
              <a:t>mentor.ieee.org/omniran/dcn/16/omniran-16-0090-00-00TG-nov-2016-f2f-meeting-minutes.docx</a:t>
            </a:r>
            <a:endParaRPr lang="en-US" dirty="0"/>
          </a:p>
          <a:p>
            <a:r>
              <a:rPr lang="en-US" dirty="0"/>
              <a:t>Reports</a:t>
            </a:r>
          </a:p>
          <a:p>
            <a:r>
              <a:rPr lang="en-US" dirty="0"/>
              <a:t>Contributions to Industry Connections </a:t>
            </a:r>
            <a:r>
              <a:rPr lang="en-US" dirty="0" smtClean="0"/>
              <a:t>activity</a:t>
            </a:r>
          </a:p>
          <a:p>
            <a:pPr lvl="1"/>
            <a:r>
              <a:rPr lang="en-US" dirty="0">
                <a:hlinkClick r:id="rId4"/>
              </a:rPr>
              <a:t>https://</a:t>
            </a:r>
            <a:r>
              <a:rPr lang="en-US" dirty="0" smtClean="0">
                <a:hlinkClick r:id="rId4"/>
              </a:rPr>
              <a:t>mentor.ieee.org/omniran/dcn/17/omniran-17-0008-00-CF00-p802-1cf-perspective-on-industry-connections-activity.pptx</a:t>
            </a:r>
            <a:endParaRPr lang="en-US" dirty="0"/>
          </a:p>
          <a:p>
            <a:r>
              <a:rPr lang="en-US" dirty="0"/>
              <a:t>Comments’ resolution on </a:t>
            </a:r>
            <a:r>
              <a:rPr lang="en-US" dirty="0" smtClean="0"/>
              <a:t>P802.1CF-D0.3</a:t>
            </a:r>
          </a:p>
          <a:p>
            <a:pPr lvl="1"/>
            <a:r>
              <a:rPr lang="en-US" dirty="0">
                <a:hlinkClick r:id="rId5"/>
              </a:rPr>
              <a:t>https://</a:t>
            </a:r>
            <a:r>
              <a:rPr lang="en-US" dirty="0" smtClean="0">
                <a:hlinkClick r:id="rId5"/>
              </a:rPr>
              <a:t>mentor.ieee.org/omniran/dcn/16/omniran-16-0081-02-CF00-802-1cf-d0-3-collected-comments.xls</a:t>
            </a:r>
            <a:endParaRPr lang="en-US" dirty="0" smtClean="0"/>
          </a:p>
          <a:p>
            <a:pPr lvl="1"/>
            <a:r>
              <a:rPr lang="en-US" dirty="0">
                <a:hlinkClick r:id="rId6"/>
              </a:rPr>
              <a:t>https://</a:t>
            </a:r>
            <a:r>
              <a:rPr lang="en-US" dirty="0" smtClean="0">
                <a:hlinkClick r:id="rId6"/>
              </a:rPr>
              <a:t>mentor.ieee.org/omniran/dcn/16/omniran-16-0073-00-CF00-virtual-access-network-instantiation.docx</a:t>
            </a:r>
            <a:endParaRPr lang="en-US" dirty="0" smtClean="0"/>
          </a:p>
          <a:p>
            <a:pPr lvl="1"/>
            <a:r>
              <a:rPr lang="en-US" dirty="0">
                <a:hlinkClick r:id="rId7"/>
              </a:rPr>
              <a:t>https://</a:t>
            </a:r>
            <a:r>
              <a:rPr lang="en-US" dirty="0" smtClean="0">
                <a:hlinkClick r:id="rId7"/>
              </a:rPr>
              <a:t>mentor.ieee.org/omniran/dcn/17/omniran-17-0001-00-CF00-answer-to-chapter-8-1-comments.docx</a:t>
            </a:r>
            <a:endParaRPr lang="en-US" dirty="0" smtClean="0"/>
          </a:p>
          <a:p>
            <a:pPr lvl="1"/>
            <a:r>
              <a:rPr lang="en-US" dirty="0">
                <a:hlinkClick r:id="rId8"/>
              </a:rPr>
              <a:t>https://</a:t>
            </a:r>
            <a:r>
              <a:rPr lang="en-US" dirty="0" smtClean="0">
                <a:hlinkClick r:id="rId8"/>
              </a:rPr>
              <a:t>mentor.ieee.org/omniran/dcn/17/omniran-17-0004-00-CF00-chapter-7-1-restructuring.docx</a:t>
            </a:r>
            <a:endParaRPr lang="en-US" dirty="0" smtClean="0"/>
          </a:p>
          <a:p>
            <a:pPr lvl="1"/>
            <a:r>
              <a:rPr lang="en-US" dirty="0">
                <a:hlinkClick r:id="rId9"/>
              </a:rPr>
              <a:t>https://</a:t>
            </a:r>
            <a:r>
              <a:rPr lang="en-US" dirty="0" smtClean="0">
                <a:hlinkClick r:id="rId9"/>
              </a:rPr>
              <a:t>mentor.ieee.org/omniran/dcn/17/omniran-17-0005-00-CF00-chapter-7-1-text-revision.docx</a:t>
            </a:r>
            <a:endParaRPr lang="en-US" dirty="0" smtClean="0"/>
          </a:p>
          <a:p>
            <a:pPr lvl="1"/>
            <a:r>
              <a:rPr lang="en-US" dirty="0" smtClean="0"/>
              <a:t>Section 7.5.7 Revision Proposal (to be uploaded)</a:t>
            </a:r>
            <a:endParaRPr lang="en-US" dirty="0"/>
          </a:p>
          <a:p>
            <a:r>
              <a:rPr lang="en-US" dirty="0"/>
              <a:t>Revised and new P802.1CF </a:t>
            </a:r>
            <a:r>
              <a:rPr lang="en-US" dirty="0" smtClean="0"/>
              <a:t>contributions (Contributions </a:t>
            </a:r>
            <a:r>
              <a:rPr lang="en-US" dirty="0"/>
              <a:t>proposing new </a:t>
            </a:r>
            <a:r>
              <a:rPr lang="en-US" dirty="0" smtClean="0"/>
              <a:t>content)</a:t>
            </a:r>
          </a:p>
          <a:p>
            <a:pPr lvl="1"/>
            <a:r>
              <a:rPr lang="en-US" dirty="0">
                <a:hlinkClick r:id="rId10"/>
              </a:rPr>
              <a:t>https://</a:t>
            </a:r>
            <a:r>
              <a:rPr lang="en-US" dirty="0" smtClean="0">
                <a:hlinkClick r:id="rId10"/>
              </a:rPr>
              <a:t>mentor.ieee.org/omniran/dcn/17/omniran-17-0006-00-CF00-mapping-accounting-and-monitoring-to-ieee-802-technologies.docx</a:t>
            </a:r>
            <a:endParaRPr lang="en-US" dirty="0" smtClean="0"/>
          </a:p>
          <a:p>
            <a:pPr lvl="1"/>
            <a:r>
              <a:rPr lang="en-US" dirty="0">
                <a:hlinkClick r:id="rId11"/>
              </a:rPr>
              <a:t>https://</a:t>
            </a:r>
            <a:r>
              <a:rPr lang="en-US" dirty="0" smtClean="0">
                <a:hlinkClick r:id="rId11"/>
              </a:rPr>
              <a:t>mentor.ieee.org/omniran/dcn/17/omniran-17-0007-00-CF00-mapping-fdm-to-ieee-802-technologies.docx</a:t>
            </a:r>
            <a:endParaRPr lang="en-US" dirty="0"/>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01908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a:xfrm>
            <a:off x="457200" y="1417638"/>
            <a:ext cx="8229600" cy="5135562"/>
          </a:xfrm>
        </p:spPr>
        <p:txBody>
          <a:bodyPr>
            <a:normAutofit fontScale="40000" lnSpcReduction="20000"/>
          </a:bodyPr>
          <a:lstStyle/>
          <a:p>
            <a:r>
              <a:rPr lang="en-US" dirty="0" smtClean="0"/>
              <a:t>Mon</a:t>
            </a:r>
          </a:p>
          <a:p>
            <a:pPr lvl="1"/>
            <a:r>
              <a:rPr lang="en-US" dirty="0"/>
              <a:t>Review of minutes</a:t>
            </a:r>
          </a:p>
          <a:p>
            <a:pPr lvl="2"/>
            <a:r>
              <a:rPr lang="en-US" dirty="0">
                <a:hlinkClick r:id="rId2"/>
              </a:rPr>
              <a:t>https://mentor.ieee.org/omniran/dcn/16/omniran-16-0096-00-00TG-dec-13th-2016-confcall-minutes.docx</a:t>
            </a:r>
            <a:endParaRPr lang="en-US" dirty="0"/>
          </a:p>
          <a:p>
            <a:pPr lvl="2"/>
            <a:r>
              <a:rPr lang="en-US" dirty="0">
                <a:hlinkClick r:id="rId3"/>
              </a:rPr>
              <a:t>https://mentor.ieee.org/omniran/dcn/16/omniran-16-0090-00-00TG-nov-2016-f2f-meeting-minutes.docx</a:t>
            </a:r>
            <a:endParaRPr lang="en-US" dirty="0"/>
          </a:p>
          <a:p>
            <a:pPr lvl="1"/>
            <a:r>
              <a:rPr lang="en-US" dirty="0" smtClean="0"/>
              <a:t>Reports</a:t>
            </a:r>
          </a:p>
          <a:p>
            <a:pPr lvl="2"/>
            <a:endParaRPr lang="en-US" dirty="0"/>
          </a:p>
          <a:p>
            <a:pPr lvl="1"/>
            <a:r>
              <a:rPr lang="en-US" dirty="0"/>
              <a:t>Comments’ resolution on P802.1CF-D0.3</a:t>
            </a:r>
          </a:p>
          <a:p>
            <a:pPr lvl="2"/>
            <a:r>
              <a:rPr lang="en-US" dirty="0">
                <a:hlinkClick r:id="rId4"/>
              </a:rPr>
              <a:t>https://mentor.ieee.org/omniran/dcn/16/omniran-16-0081-02-CF00-802-1cf-d0-3-collected-comments.xls</a:t>
            </a:r>
            <a:endParaRPr lang="en-US" dirty="0"/>
          </a:p>
          <a:p>
            <a:pPr lvl="2"/>
            <a:r>
              <a:rPr lang="en-US" dirty="0">
                <a:hlinkClick r:id="rId5"/>
              </a:rPr>
              <a:t>https://</a:t>
            </a:r>
            <a:r>
              <a:rPr lang="en-US" dirty="0" smtClean="0">
                <a:hlinkClick r:id="rId5"/>
              </a:rPr>
              <a:t>mentor.ieee.org/omniran/dcn/16/omniran-16-0073-00-CF00-virtual-access-network-instantiation.docx</a:t>
            </a:r>
            <a:endParaRPr lang="en-US" dirty="0"/>
          </a:p>
          <a:p>
            <a:r>
              <a:rPr lang="en-US" dirty="0" smtClean="0"/>
              <a:t>Tue</a:t>
            </a:r>
          </a:p>
          <a:p>
            <a:pPr lvl="1"/>
            <a:r>
              <a:rPr lang="en-US" dirty="0" smtClean="0"/>
              <a:t>Comments</a:t>
            </a:r>
            <a:r>
              <a:rPr lang="en-US" dirty="0"/>
              <a:t>’ resolution on P802.1CF-D0.3</a:t>
            </a:r>
          </a:p>
          <a:p>
            <a:pPr lvl="2"/>
            <a:r>
              <a:rPr lang="en-US" dirty="0" smtClean="0">
                <a:hlinkClick r:id="rId6"/>
              </a:rPr>
              <a:t>https</a:t>
            </a:r>
            <a:r>
              <a:rPr lang="en-US" dirty="0">
                <a:hlinkClick r:id="rId6"/>
              </a:rPr>
              <a:t>://mentor.ieee.org/omniran/dcn/17/omniran-17-0004-00-CF00-chapter-7-1-restructuring.docx</a:t>
            </a:r>
            <a:endParaRPr lang="en-US" dirty="0"/>
          </a:p>
          <a:p>
            <a:pPr lvl="2"/>
            <a:r>
              <a:rPr lang="en-US" dirty="0">
                <a:hlinkClick r:id="rId7"/>
              </a:rPr>
              <a:t>https://</a:t>
            </a:r>
            <a:r>
              <a:rPr lang="en-US" dirty="0" smtClean="0">
                <a:hlinkClick r:id="rId7"/>
              </a:rPr>
              <a:t>mentor.ieee.org/omniran/dcn/17/omniran-17-0005-00-CF00-chapter-7-1-text-revision.docx</a:t>
            </a:r>
            <a:endParaRPr lang="en-US" dirty="0" smtClean="0"/>
          </a:p>
          <a:p>
            <a:pPr lvl="1"/>
            <a:r>
              <a:rPr lang="en-US" dirty="0"/>
              <a:t>Contributions to Industry Connections activity</a:t>
            </a:r>
          </a:p>
          <a:p>
            <a:pPr lvl="2"/>
            <a:r>
              <a:rPr lang="en-US" dirty="0">
                <a:hlinkClick r:id="rId8"/>
              </a:rPr>
              <a:t>https://</a:t>
            </a:r>
            <a:r>
              <a:rPr lang="en-US" dirty="0" smtClean="0">
                <a:hlinkClick r:id="rId8"/>
              </a:rPr>
              <a:t>mentor.ieee.org/omniran/dcn/17/omniran-17-0008-00-CF00-p802-1cf-perspective-on-industry-connections-activity.pptx</a:t>
            </a:r>
            <a:endParaRPr lang="en-US" dirty="0"/>
          </a:p>
          <a:p>
            <a:r>
              <a:rPr lang="en-US" dirty="0"/>
              <a:t>Thu</a:t>
            </a:r>
          </a:p>
          <a:p>
            <a:pPr lvl="1"/>
            <a:r>
              <a:rPr lang="en-US" dirty="0" smtClean="0"/>
              <a:t>Comments</a:t>
            </a:r>
            <a:r>
              <a:rPr lang="en-US" dirty="0"/>
              <a:t>’ resolution on P802.1CF-D0.3</a:t>
            </a:r>
          </a:p>
          <a:p>
            <a:pPr lvl="2"/>
            <a:r>
              <a:rPr lang="en-US" dirty="0">
                <a:hlinkClick r:id="rId4"/>
              </a:rPr>
              <a:t>https://</a:t>
            </a:r>
            <a:r>
              <a:rPr lang="en-US" dirty="0" smtClean="0">
                <a:hlinkClick r:id="rId4"/>
              </a:rPr>
              <a:t>mentor.ieee.org/omniran/dcn/16/omniran-16-0081-02-CF00-802-1cf-d0-3-collected-comments.xls</a:t>
            </a:r>
            <a:endParaRPr lang="en-US" dirty="0" smtClean="0">
              <a:hlinkClick r:id="rId9"/>
            </a:endParaRPr>
          </a:p>
          <a:p>
            <a:pPr lvl="2"/>
            <a:r>
              <a:rPr lang="en-US" dirty="0" smtClean="0">
                <a:hlinkClick r:id="rId9"/>
              </a:rPr>
              <a:t>https</a:t>
            </a:r>
            <a:r>
              <a:rPr lang="en-US" dirty="0">
                <a:hlinkClick r:id="rId9"/>
              </a:rPr>
              <a:t>://mentor.ieee.org/omniran/dcn/17/omniran-17-0001-00-CF00-answer-to-chapter-8-1-comments.docx</a:t>
            </a:r>
            <a:endParaRPr lang="en-US" dirty="0"/>
          </a:p>
          <a:p>
            <a:pPr lvl="2"/>
            <a:r>
              <a:rPr lang="en-US" dirty="0" smtClean="0"/>
              <a:t>Section </a:t>
            </a:r>
            <a:r>
              <a:rPr lang="en-US" dirty="0"/>
              <a:t>7.5.7 Revision Proposal (to be uploaded)</a:t>
            </a:r>
          </a:p>
          <a:p>
            <a:pPr lvl="1"/>
            <a:r>
              <a:rPr lang="en-US" dirty="0"/>
              <a:t>Revised and new P802.1CF contributions (Contributions proposing new content)</a:t>
            </a:r>
          </a:p>
          <a:p>
            <a:pPr lvl="2"/>
            <a:r>
              <a:rPr lang="en-US" dirty="0">
                <a:hlinkClick r:id="rId10"/>
              </a:rPr>
              <a:t>https://mentor.ieee.org/omniran/dcn/17/omniran-17-0006-00-CF00-mapping-accounting-and-monitoring-to-ieee-802-technologies.docx</a:t>
            </a:r>
            <a:endParaRPr lang="en-US" dirty="0"/>
          </a:p>
          <a:p>
            <a:pPr lvl="2"/>
            <a:r>
              <a:rPr lang="en-US" dirty="0">
                <a:hlinkClick r:id="rId11"/>
              </a:rPr>
              <a:t>https://mentor.ieee.org/omniran/dcn/17/omniran-17-0007-00-CF00-mapping-fdm-to-ieee-802-technologies.docx</a:t>
            </a:r>
            <a:endParaRPr lang="en-US" dirty="0"/>
          </a:p>
          <a:p>
            <a:pPr lvl="1"/>
            <a:r>
              <a:rPr lang="en-US" dirty="0"/>
              <a:t>Plan for 802.1CF-D0.4 draft</a:t>
            </a:r>
          </a:p>
          <a:p>
            <a:pPr lvl="2"/>
            <a:r>
              <a:rPr lang="en-US" dirty="0"/>
              <a:t>Plan and timeline for next revision</a:t>
            </a:r>
          </a:p>
          <a:p>
            <a:pPr lvl="1"/>
            <a:r>
              <a:rPr lang="en-US" dirty="0"/>
              <a:t>Conference calls until Mar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Schedule over the week</a:t>
            </a:r>
          </a:p>
          <a:p>
            <a:pPr lvl="1"/>
            <a:r>
              <a:rPr lang="en-US" dirty="0" smtClean="0"/>
              <a:t>Chair discussed availabilities of the contributors and preferences to discuss the various topics. The 5GAA related contribution will be discussed on Tue PM2.</a:t>
            </a:r>
          </a:p>
          <a:p>
            <a:pPr lvl="1"/>
            <a:r>
              <a:rPr lang="en-US" dirty="0" smtClean="0"/>
              <a:t>Schedule over the week agreed as shown on the previous slide.</a:t>
            </a:r>
          </a:p>
          <a:p>
            <a:r>
              <a:rPr lang="en-US" dirty="0" smtClean="0"/>
              <a:t>Review </a:t>
            </a:r>
            <a:r>
              <a:rPr lang="en-US" dirty="0"/>
              <a:t>of minutes</a:t>
            </a:r>
          </a:p>
          <a:p>
            <a:pPr lvl="1"/>
            <a:r>
              <a:rPr lang="en-US" dirty="0">
                <a:hlinkClick r:id="rId2"/>
              </a:rPr>
              <a:t>https://mentor.ieee.org/omniran/dcn/16/omniran-16-0096-00-00TG-dec-13th-2016-confcall-minutes.docx</a:t>
            </a:r>
            <a:endParaRPr lang="en-US" dirty="0"/>
          </a:p>
          <a:p>
            <a:pPr lvl="1"/>
            <a:r>
              <a:rPr lang="en-US" dirty="0">
                <a:hlinkClick r:id="rId3"/>
              </a:rPr>
              <a:t>https://</a:t>
            </a:r>
            <a:r>
              <a:rPr lang="en-US" dirty="0" smtClean="0">
                <a:hlinkClick r:id="rId3"/>
              </a:rPr>
              <a:t>mentor.ieee.org/omniran/dcn/16/omniran-16-0090-00-00TG-nov-2016-f2f-meeting-minutes.docx</a:t>
            </a:r>
            <a:endParaRPr lang="en-US" dirty="0" smtClean="0"/>
          </a:p>
          <a:p>
            <a:pPr lvl="2"/>
            <a:r>
              <a:rPr lang="en-US" dirty="0" smtClean="0"/>
              <a:t>Chair quickly went over minutes and asked for comments. No comments were raised to either of the minutes.</a:t>
            </a:r>
            <a:endParaRPr lang="en-US" dirty="0"/>
          </a:p>
          <a:p>
            <a:r>
              <a:rPr lang="en-US" dirty="0" smtClean="0"/>
              <a:t>Reports</a:t>
            </a:r>
          </a:p>
          <a:p>
            <a:pPr lvl="1"/>
            <a:r>
              <a:rPr lang="en-US" dirty="0" smtClean="0"/>
              <a:t>Chair shortly reported about ongoing activities with IEEE SA to document 5G related standardization efforts.</a:t>
            </a:r>
          </a:p>
          <a:p>
            <a:pPr lvl="1"/>
            <a:r>
              <a:rPr lang="en-US" dirty="0" smtClean="0"/>
              <a:t>http://5g.ieee.org/ was presented as common portal of IEEE SA to present its 5G related activities. P802.1CF showed up under the ongoing standardization projects.</a:t>
            </a:r>
          </a:p>
          <a:p>
            <a:pPr lvl="1"/>
            <a:r>
              <a:rPr lang="en-US" dirty="0" smtClean="0"/>
              <a:t>Paul </a:t>
            </a:r>
            <a:r>
              <a:rPr lang="en-US" dirty="0" err="1" smtClean="0"/>
              <a:t>Nicolich</a:t>
            </a:r>
            <a:r>
              <a:rPr lang="en-US" dirty="0" smtClean="0"/>
              <a:t> currently collects further details on ongoing 5G related standardization activities.</a:t>
            </a:r>
            <a:endParaRPr lang="en-US" dirty="0"/>
          </a:p>
          <a:p>
            <a:endParaRPr lang="en-US" dirty="0"/>
          </a:p>
        </p:txBody>
      </p:sp>
    </p:spTree>
    <p:extLst>
      <p:ext uri="{BB962C8B-B14F-4D97-AF65-F5344CB8AC3E}">
        <p14:creationId xmlns:p14="http://schemas.microsoft.com/office/powerpoint/2010/main" val="80322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 #2</a:t>
            </a:r>
            <a:endParaRPr lang="en-US" dirty="0"/>
          </a:p>
        </p:txBody>
      </p:sp>
      <p:sp>
        <p:nvSpPr>
          <p:cNvPr id="3" name="Content Placeholder 2"/>
          <p:cNvSpPr>
            <a:spLocks noGrp="1"/>
          </p:cNvSpPr>
          <p:nvPr>
            <p:ph idx="1"/>
          </p:nvPr>
        </p:nvSpPr>
        <p:spPr>
          <a:xfrm>
            <a:off x="457200" y="990599"/>
            <a:ext cx="8229600" cy="5562601"/>
          </a:xfrm>
        </p:spPr>
        <p:txBody>
          <a:bodyPr>
            <a:normAutofit fontScale="55000" lnSpcReduction="20000"/>
          </a:bodyPr>
          <a:lstStyle/>
          <a:p>
            <a:r>
              <a:rPr lang="en-US" dirty="0"/>
              <a:t>Comments’ resolution on P802.1CF-D0.3</a:t>
            </a:r>
          </a:p>
          <a:p>
            <a:pPr lvl="1"/>
            <a:r>
              <a:rPr lang="en-US" dirty="0">
                <a:hlinkClick r:id="rId2"/>
              </a:rPr>
              <a:t>https://</a:t>
            </a:r>
            <a:r>
              <a:rPr lang="en-US" dirty="0" smtClean="0">
                <a:hlinkClick r:id="rId2"/>
              </a:rPr>
              <a:t>mentor.ieee.org/omniran/dcn/16/omniran-16-0081-02-CF00-802-1cf-d0-3-collected-comments.xls</a:t>
            </a:r>
            <a:endParaRPr lang="en-US" dirty="0" smtClean="0"/>
          </a:p>
          <a:p>
            <a:pPr lvl="2"/>
            <a:r>
              <a:rPr lang="en-US" dirty="0" smtClean="0"/>
              <a:t>Chair brought up latest status of comments database to check for remaining open comments.</a:t>
            </a:r>
          </a:p>
          <a:p>
            <a:pPr lvl="2"/>
            <a:r>
              <a:rPr lang="en-US" dirty="0" smtClean="0"/>
              <a:t>Comments related to section 7.1 might be closed as part of presentation and discussion of restructured and revised text.</a:t>
            </a:r>
          </a:p>
          <a:p>
            <a:pPr lvl="2"/>
            <a:r>
              <a:rPr lang="en-US" dirty="0" smtClean="0"/>
              <a:t>Remaining open comments might be closed at the end of the meeting.</a:t>
            </a:r>
            <a:endParaRPr lang="en-US" dirty="0"/>
          </a:p>
          <a:p>
            <a:pPr lvl="1"/>
            <a:r>
              <a:rPr lang="en-US" dirty="0">
                <a:hlinkClick r:id="rId3"/>
              </a:rPr>
              <a:t>https://</a:t>
            </a:r>
            <a:r>
              <a:rPr lang="en-US" dirty="0" smtClean="0">
                <a:hlinkClick r:id="rId3"/>
              </a:rPr>
              <a:t>mentor.ieee.org/omniran/dcn/16/omniran-16-0073-00-CF00-virtual-access-network-instantiation.docx</a:t>
            </a:r>
            <a:endParaRPr lang="en-US" dirty="0" smtClean="0"/>
          </a:p>
          <a:p>
            <a:pPr lvl="2"/>
            <a:r>
              <a:rPr lang="en-US" dirty="0" smtClean="0"/>
              <a:t>Proposed text contributed by </a:t>
            </a:r>
            <a:r>
              <a:rPr lang="en-US" dirty="0" err="1" smtClean="0"/>
              <a:t>Yonggang</a:t>
            </a:r>
            <a:r>
              <a:rPr lang="en-US" dirty="0" smtClean="0"/>
              <a:t> was brought up for presentation and discussion. Text was reviewed and jointly edited to reach consensus on the scope and description of the section 8.3 on AN instantiation.</a:t>
            </a:r>
          </a:p>
          <a:p>
            <a:pPr lvl="2"/>
            <a:r>
              <a:rPr lang="en-US" dirty="0" smtClean="0"/>
              <a:t>Basic consensus </a:t>
            </a:r>
            <a:r>
              <a:rPr lang="en-US" dirty="0"/>
              <a:t>on terminology was imported from </a:t>
            </a:r>
            <a:r>
              <a:rPr lang="en-US" dirty="0">
                <a:hlinkClick r:id="rId4"/>
              </a:rPr>
              <a:t>https://</a:t>
            </a:r>
            <a:r>
              <a:rPr lang="en-US" dirty="0" smtClean="0">
                <a:hlinkClick r:id="rId4"/>
              </a:rPr>
              <a:t>mentor.ieee.org/omniran/dcn/16/omniran-16-0071-01-CF00-key-concepts-of-an-instantiation.pptx</a:t>
            </a:r>
            <a:r>
              <a:rPr lang="en-US" dirty="0" smtClean="0"/>
              <a:t>, which was discussed and agreed in the previous F2F meeting. Recommendation was made to introduce the basic terminology on virtual AN vs. virtualized AN, as well as the concept of an instance created from a template. </a:t>
            </a:r>
            <a:r>
              <a:rPr lang="en-US" dirty="0" err="1" smtClean="0"/>
              <a:t>Hao</a:t>
            </a:r>
            <a:r>
              <a:rPr lang="en-US" dirty="0" smtClean="0"/>
              <a:t> Wang noted, that there was agreement in the November meeting not to address subnetwork instances, as mentioned in the NGMN whitepaper on network slicing. The slides also confirmed, that network functions denote entities of the NRM which carry forward Ethernet frames, i.e. TE, NA, BH, and AR.</a:t>
            </a:r>
          </a:p>
          <a:p>
            <a:pPr lvl="2"/>
            <a:r>
              <a:rPr lang="en-US" dirty="0" smtClean="0"/>
              <a:t>Consensus was reached that instantiation is initiated out of the OSS of the AN operator, and instantiation is performed by an Orchestrator, which might reside outside of the domain of the AN operator. When issuing the instantiation of a new AN, the AN operator establishes an NMS, to which the newly created AN instance in associated with, and which initiates the network initialization as defined in chapter 7.1</a:t>
            </a:r>
          </a:p>
          <a:p>
            <a:pPr lvl="2"/>
            <a:r>
              <a:rPr lang="en-US" dirty="0" smtClean="0"/>
              <a:t>Running out of time it was concluded to stop the discussion on the contribution and to come back at a later time, when the schedule allows for it.</a:t>
            </a:r>
          </a:p>
          <a:p>
            <a:pPr lvl="2"/>
            <a:r>
              <a:rPr lang="en-US" dirty="0" smtClean="0"/>
              <a:t>The chair offered to create a text proposal for the addition of the definitions to chapter 6.7, as well as to create alternative version of the figure on slide 14 showing more functional details within the Infrastructure Provider.</a:t>
            </a:r>
            <a:endParaRPr lang="en-US" dirty="0"/>
          </a:p>
          <a:p>
            <a:endParaRPr lang="en-US" dirty="0"/>
          </a:p>
        </p:txBody>
      </p:sp>
    </p:spTree>
    <p:extLst>
      <p:ext uri="{BB962C8B-B14F-4D97-AF65-F5344CB8AC3E}">
        <p14:creationId xmlns:p14="http://schemas.microsoft.com/office/powerpoint/2010/main" val="1345138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r>
              <a:rPr lang="en-US" dirty="0"/>
              <a:t>Comments’ resolution on P802.1CF-D0.3</a:t>
            </a:r>
          </a:p>
          <a:p>
            <a:pPr lvl="1"/>
            <a:r>
              <a:rPr lang="en-US" dirty="0">
                <a:hlinkClick r:id="rId2"/>
              </a:rPr>
              <a:t>https://mentor.ieee.org/omniran/dcn/17/omniran-17-0004-00-CF00-chapter-7-1-restructuring.docx</a:t>
            </a:r>
            <a:endParaRPr lang="en-US" dirty="0"/>
          </a:p>
          <a:p>
            <a:pPr lvl="1"/>
            <a:r>
              <a:rPr lang="en-US" dirty="0">
                <a:hlinkClick r:id="rId3"/>
              </a:rPr>
              <a:t>https://</a:t>
            </a:r>
            <a:r>
              <a:rPr lang="en-US" dirty="0" smtClean="0">
                <a:hlinkClick r:id="rId3"/>
              </a:rPr>
              <a:t>mentor.ieee.org/omniran/dcn/17/omniran-17-0005-00-CF00-chapter-7-1-text-revision.docx</a:t>
            </a:r>
            <a:endParaRPr lang="en-US" dirty="0"/>
          </a:p>
        </p:txBody>
      </p:sp>
    </p:spTree>
    <p:extLst>
      <p:ext uri="{BB962C8B-B14F-4D97-AF65-F5344CB8AC3E}">
        <p14:creationId xmlns:p14="http://schemas.microsoft.com/office/powerpoint/2010/main" val="45157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lstStyle/>
          <a:p>
            <a:r>
              <a:rPr lang="en-US" dirty="0"/>
              <a:t>Contributions to Industry Connections activity</a:t>
            </a:r>
          </a:p>
          <a:p>
            <a:pPr lvl="1"/>
            <a:r>
              <a:rPr lang="en-US" dirty="0">
                <a:hlinkClick r:id="rId2"/>
              </a:rPr>
              <a:t>https://mentor.ieee.org/omniran/dcn/17/omniran-17-0008-00-CF00-p802-1cf-perspective-on-industry-connections-activity.pptx</a:t>
            </a:r>
          </a:p>
          <a:p>
            <a:endParaRPr lang="en-US" dirty="0"/>
          </a:p>
        </p:txBody>
      </p:sp>
    </p:spTree>
    <p:extLst>
      <p:ext uri="{BB962C8B-B14F-4D97-AF65-F5344CB8AC3E}">
        <p14:creationId xmlns:p14="http://schemas.microsoft.com/office/powerpoint/2010/main" val="259681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endParaRPr lang="en-US" dirty="0"/>
          </a:p>
        </p:txBody>
      </p:sp>
      <p:sp>
        <p:nvSpPr>
          <p:cNvPr id="3" name="Content Placeholder 2"/>
          <p:cNvSpPr>
            <a:spLocks noGrp="1"/>
          </p:cNvSpPr>
          <p:nvPr>
            <p:ph idx="1"/>
          </p:nvPr>
        </p:nvSpPr>
        <p:spPr/>
        <p:txBody>
          <a:bodyPr/>
          <a:lstStyle/>
          <a:p>
            <a:r>
              <a:rPr lang="en-US" dirty="0"/>
              <a:t>Comments’ resolution on P802.1CF-D0.3</a:t>
            </a:r>
          </a:p>
          <a:p>
            <a:pPr lvl="1"/>
            <a:r>
              <a:rPr lang="en-US" dirty="0">
                <a:hlinkClick r:id="rId2"/>
              </a:rPr>
              <a:t>https://mentor.ieee.org/omniran/dcn/16/omniran-16-0081-02-CF00-802-1cf-d0-3-collected-comments.xls</a:t>
            </a:r>
            <a:endParaRPr lang="en-US" dirty="0">
              <a:hlinkClick r:id="rId3"/>
            </a:endParaRPr>
          </a:p>
          <a:p>
            <a:pPr lvl="1"/>
            <a:r>
              <a:rPr lang="en-US" dirty="0">
                <a:hlinkClick r:id="rId3"/>
              </a:rPr>
              <a:t>https://mentor.ieee.org/omniran/dcn/17/omniran-17-0001-00-CF00-answer-to-chapter-8-1-comments.docx</a:t>
            </a:r>
            <a:endParaRPr lang="en-US" dirty="0"/>
          </a:p>
          <a:p>
            <a:pPr lvl="1"/>
            <a:r>
              <a:rPr lang="en-US" dirty="0"/>
              <a:t>Section 7.5.7 Revision Proposal (to be uploaded</a:t>
            </a:r>
            <a:r>
              <a:rPr lang="en-US" dirty="0" smtClean="0"/>
              <a:t>)</a:t>
            </a:r>
            <a:endParaRPr lang="en-US" dirty="0"/>
          </a:p>
        </p:txBody>
      </p:sp>
    </p:spTree>
    <p:extLst>
      <p:ext uri="{BB962C8B-B14F-4D97-AF65-F5344CB8AC3E}">
        <p14:creationId xmlns:p14="http://schemas.microsoft.com/office/powerpoint/2010/main" val="264249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endParaRPr lang="en-US" dirty="0"/>
          </a:p>
        </p:txBody>
      </p:sp>
      <p:sp>
        <p:nvSpPr>
          <p:cNvPr id="3" name="Content Placeholder 2"/>
          <p:cNvSpPr>
            <a:spLocks noGrp="1"/>
          </p:cNvSpPr>
          <p:nvPr>
            <p:ph idx="1"/>
          </p:nvPr>
        </p:nvSpPr>
        <p:spPr/>
        <p:txBody>
          <a:bodyPr/>
          <a:lstStyle/>
          <a:p>
            <a:r>
              <a:rPr lang="en-US" dirty="0"/>
              <a:t>Revised and new P802.1CF contributions (Contributions proposing new content)</a:t>
            </a:r>
          </a:p>
          <a:p>
            <a:pPr lvl="1"/>
            <a:r>
              <a:rPr lang="en-US" dirty="0">
                <a:hlinkClick r:id="rId2"/>
              </a:rPr>
              <a:t>https://mentor.ieee.org/omniran/dcn/17/omniran-17-0006-00-CF00-mapping-accounting-and-monitoring-to-ieee-802-technologies.docx</a:t>
            </a:r>
            <a:endParaRPr lang="en-US" dirty="0"/>
          </a:p>
          <a:p>
            <a:pPr lvl="1"/>
            <a:r>
              <a:rPr lang="en-US" dirty="0">
                <a:hlinkClick r:id="rId3"/>
              </a:rPr>
              <a:t>https://</a:t>
            </a:r>
            <a:r>
              <a:rPr lang="en-US" dirty="0" smtClean="0">
                <a:hlinkClick r:id="rId3"/>
              </a:rPr>
              <a:t>mentor.ieee.org/omniran/dcn/17/omniran-17-0007-00-CF00-mapping-fdm-to-ieee-802-technologies.docx</a:t>
            </a:r>
            <a:endParaRPr lang="en-US" dirty="0"/>
          </a:p>
        </p:txBody>
      </p:sp>
    </p:spTree>
    <p:extLst>
      <p:ext uri="{BB962C8B-B14F-4D97-AF65-F5344CB8AC3E}">
        <p14:creationId xmlns:p14="http://schemas.microsoft.com/office/powerpoint/2010/main" val="77709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b="1" dirty="0"/>
              <a:t>Grand Hyatt Atlanta in Buckhead</a:t>
            </a:r>
          </a:p>
          <a:p>
            <a:pPr marL="857250" lvl="2" indent="0">
              <a:buNone/>
            </a:pPr>
            <a:r>
              <a:rPr lang="en-US" dirty="0"/>
              <a:t>3300 Peachtree Road NE</a:t>
            </a:r>
          </a:p>
          <a:p>
            <a:pPr marL="857250" lvl="2" indent="0">
              <a:buNone/>
            </a:pPr>
            <a:r>
              <a:rPr lang="en-US" dirty="0"/>
              <a:t>Atlanta, GA 30305, USA</a:t>
            </a:r>
            <a:br>
              <a:rPr lang="en-US" dirty="0"/>
            </a:br>
            <a:endParaRPr lang="en-US" dirty="0"/>
          </a:p>
          <a:p>
            <a:r>
              <a:rPr lang="en-US" dirty="0"/>
              <a:t>Meeting room:</a:t>
            </a:r>
          </a:p>
          <a:p>
            <a:pPr lvl="1"/>
            <a:r>
              <a:rPr lang="en-US" dirty="0"/>
              <a:t>Mon, </a:t>
            </a:r>
            <a:r>
              <a:rPr lang="en-US" dirty="0" smtClean="0"/>
              <a:t>Tue, Wed: 	Highland Ballroom I, Lobby</a:t>
            </a:r>
            <a:endParaRPr lang="en-US" dirty="0"/>
          </a:p>
          <a:p>
            <a:pPr lvl="1"/>
            <a:r>
              <a:rPr lang="en-US" dirty="0" smtClean="0"/>
              <a:t>Thu:</a:t>
            </a:r>
            <a:r>
              <a:rPr lang="en-US" dirty="0"/>
              <a:t>		</a:t>
            </a:r>
            <a:r>
              <a:rPr lang="en-US" dirty="0" smtClean="0"/>
              <a:t>	Chicago, Third</a:t>
            </a:r>
            <a:r>
              <a:rPr lang="en-US" dirty="0"/>
              <a:t/>
            </a:r>
            <a:br>
              <a:rPr lang="en-US" dirty="0"/>
            </a:br>
            <a:endParaRPr lang="en-US" dirty="0"/>
          </a:p>
          <a:p>
            <a:r>
              <a:rPr lang="en-US" dirty="0"/>
              <a:t>Sessions:</a:t>
            </a:r>
          </a:p>
          <a:p>
            <a:pPr lvl="1"/>
            <a:r>
              <a:rPr lang="en-US" dirty="0"/>
              <a:t>Mon, 	Jan 16</a:t>
            </a:r>
            <a:r>
              <a:rPr lang="en-US" baseline="30000" dirty="0"/>
              <a:t>th</a:t>
            </a:r>
            <a:r>
              <a:rPr lang="en-US" dirty="0"/>
              <a:t>, 13:30-18:00</a:t>
            </a:r>
          </a:p>
          <a:p>
            <a:pPr lvl="1"/>
            <a:r>
              <a:rPr lang="en-US" dirty="0"/>
              <a:t>Tue, 	Jan 17</a:t>
            </a:r>
            <a:r>
              <a:rPr lang="en-US" baseline="30000" dirty="0"/>
              <a:t>th</a:t>
            </a:r>
            <a:r>
              <a:rPr lang="en-US" dirty="0"/>
              <a:t>, 13:30-18:00</a:t>
            </a:r>
          </a:p>
          <a:p>
            <a:pPr lvl="1"/>
            <a:r>
              <a:rPr lang="en-US" dirty="0"/>
              <a:t>Wed, 	Jan 18</a:t>
            </a:r>
            <a:r>
              <a:rPr lang="en-US" baseline="30000" dirty="0"/>
              <a:t>th</a:t>
            </a:r>
            <a:r>
              <a:rPr lang="en-US" dirty="0"/>
              <a:t>, 16:00-18:00	</a:t>
            </a:r>
            <a:r>
              <a:rPr lang="en-US" dirty="0" smtClean="0"/>
              <a:t>special session on ICAID</a:t>
            </a:r>
            <a:endParaRPr lang="en-US" dirty="0"/>
          </a:p>
          <a:p>
            <a:pPr lvl="1"/>
            <a:r>
              <a:rPr lang="en-US" dirty="0"/>
              <a:t>Thu, 	Jan 19</a:t>
            </a:r>
            <a:r>
              <a:rPr lang="en-US" baseline="30000" dirty="0"/>
              <a:t>th</a:t>
            </a:r>
            <a:r>
              <a:rPr lang="en-US" dirty="0"/>
              <a:t>, 08:00-12:30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endParaRPr lang="en-US" dirty="0"/>
          </a:p>
        </p:txBody>
      </p:sp>
      <p:sp>
        <p:nvSpPr>
          <p:cNvPr id="3" name="Content Placeholder 2"/>
          <p:cNvSpPr>
            <a:spLocks noGrp="1"/>
          </p:cNvSpPr>
          <p:nvPr>
            <p:ph idx="1"/>
          </p:nvPr>
        </p:nvSpPr>
        <p:spPr/>
        <p:txBody>
          <a:bodyPr/>
          <a:lstStyle/>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139998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79243106"/>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 xmlns:a16="http://schemas.microsoft.com/office/drawing/2014/main" val="20000"/>
                    </a:ext>
                  </a:extLst>
                </a:gridCol>
                <a:gridCol w="1531031">
                  <a:extLst>
                    <a:ext uri="{9D8B030D-6E8A-4147-A177-3AD203B41FA5}">
                      <a16:colId xmlns="" xmlns:a16="http://schemas.microsoft.com/office/drawing/2014/main" val="20001"/>
                    </a:ext>
                  </a:extLst>
                </a:gridCol>
                <a:gridCol w="1531031">
                  <a:extLst>
                    <a:ext uri="{9D8B030D-6E8A-4147-A177-3AD203B41FA5}">
                      <a16:colId xmlns="" xmlns:a16="http://schemas.microsoft.com/office/drawing/2014/main" val="20002"/>
                    </a:ext>
                  </a:extLst>
                </a:gridCol>
                <a:gridCol w="1531031">
                  <a:extLst>
                    <a:ext uri="{9D8B030D-6E8A-4147-A177-3AD203B41FA5}">
                      <a16:colId xmlns="" xmlns:a16="http://schemas.microsoft.com/office/drawing/2014/main" val="20003"/>
                    </a:ext>
                  </a:extLst>
                </a:gridCol>
                <a:gridCol w="1531031">
                  <a:extLst>
                    <a:ext uri="{9D8B030D-6E8A-4147-A177-3AD203B41FA5}">
                      <a16:colId xmlns="" xmlns:a16="http://schemas.microsoft.com/office/drawing/2014/main" val="20004"/>
                    </a:ext>
                  </a:extLst>
                </a:gridCol>
                <a:gridCol w="1531031">
                  <a:extLst>
                    <a:ext uri="{9D8B030D-6E8A-4147-A177-3AD203B41FA5}">
                      <a16:colId xmlns=""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smtClean="0"/>
                        <a:t>802.11/802.15 </a:t>
                      </a:r>
                      <a:r>
                        <a:rPr lang="de-DE" sz="1200" dirty="0" err="1" smtClean="0"/>
                        <a:t>Opening</a:t>
                      </a:r>
                      <a:r>
                        <a:rPr lang="de-DE" sz="1200" dirty="0" smtClean="0"/>
                        <a:t> </a:t>
                      </a:r>
                      <a:r>
                        <a:rPr lang="de-DE" sz="1200" dirty="0" err="1" smtClean="0"/>
                        <a:t>plenaries</a:t>
                      </a:r>
                      <a:endParaRPr lang="en-US" sz="1200" dirty="0" smtClean="0"/>
                    </a:p>
                    <a:p>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 xmlns:a16="http://schemas.microsoft.com/office/drawing/2014/main" val="10005"/>
                  </a:ext>
                </a:extLst>
              </a:tr>
              <a:tr h="86868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100" dirty="0"/>
                        <a:t>802.11 ARC</a:t>
                      </a:r>
                    </a:p>
                  </a:txBody>
                  <a:tcPr marL="36000" marR="36000" marT="36000" marB="36000">
                    <a:solidFill>
                      <a:schemeClr val="bg1">
                        <a:lumMod val="85000"/>
                      </a:schemeClr>
                    </a:solidFill>
                  </a:tcPr>
                </a:tc>
                <a:tc>
                  <a:txBody>
                    <a:bodyPr/>
                    <a:lstStyle/>
                    <a:p>
                      <a:r>
                        <a:rPr lang="en-US" sz="1100" dirty="0"/>
                        <a:t>802.11 ARC</a:t>
                      </a:r>
                    </a:p>
                  </a:txBody>
                  <a:tcPr marL="36000" marR="36000" marT="36000" marB="36000">
                    <a:solidFill>
                      <a:schemeClr val="bg1">
                        <a:lumMod val="85000"/>
                      </a:schemeClr>
                    </a:solidFill>
                  </a:tcPr>
                </a:tc>
                <a:tc vMerge="1">
                  <a:txBody>
                    <a:bodyPr/>
                    <a:lstStyle/>
                    <a:p>
                      <a:endParaRPr lang="en-US"/>
                    </a:p>
                  </a:txBody>
                  <a:tcPr/>
                </a:tc>
                <a:extLst>
                  <a:ext uri="{0D108BD9-81ED-4DB2-BD59-A6C34878D82A}">
                    <a16:rowId xmlns=""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 xmlns:a16="http://schemas.microsoft.com/office/drawing/2014/main" val="10008"/>
                  </a:ext>
                </a:extLst>
              </a:tr>
              <a:tr h="91440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OmniRAN</a:t>
                      </a:r>
                      <a:endParaRPr lang="en-US" sz="11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a:t>ICAID Special Session</a:t>
                      </a:r>
                      <a:endParaRPr lang="en-US" sz="1100" dirty="0"/>
                    </a:p>
                  </a:txBody>
                  <a:tcPr marL="36000" marR="36000" marT="36000" marB="36000">
                    <a:solidFill>
                      <a:schemeClr val="accent5"/>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2020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13885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1155</TotalTime>
  <Words>1566</Words>
  <Application>Microsoft Macintosh PowerPoint</Application>
  <PresentationFormat>On-screen Show (4:3)</PresentationFormat>
  <Paragraphs>237</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January 2017 F2F Meeting Atlanta, GA</vt:lpstr>
      <vt:lpstr>January 2017 F2F Meeting</vt:lpstr>
      <vt:lpstr>Jan 2017 Agenda Graphics</vt:lpstr>
      <vt:lpstr>Agenda proposal for January 2017 F2F</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January 2017 F2F</vt:lpstr>
      <vt:lpstr>Schedules</vt:lpstr>
      <vt:lpstr>Business #1</vt:lpstr>
      <vt:lpstr>Business #2</vt:lpstr>
      <vt:lpstr>Business #3</vt:lpstr>
      <vt:lpstr>Business#4</vt:lpstr>
      <vt:lpstr>Business#5</vt:lpstr>
      <vt:lpstr>Business#6</vt:lpstr>
      <vt:lpstr>Business#7</vt:lpstr>
    </vt:vector>
  </TitlesOfParts>
  <Company>NIST</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287</cp:revision>
  <cp:lastPrinted>1998-02-10T13:28:06Z</cp:lastPrinted>
  <dcterms:created xsi:type="dcterms:W3CDTF">2011-12-30T17:06:23Z</dcterms:created>
  <dcterms:modified xsi:type="dcterms:W3CDTF">2017-01-17T15:38:18Z</dcterms:modified>
</cp:coreProperties>
</file>