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4" r:id="rId2"/>
    <p:sldId id="262" r:id="rId3"/>
    <p:sldId id="406" r:id="rId4"/>
    <p:sldId id="407" r:id="rId5"/>
    <p:sldId id="408" r:id="rId6"/>
    <p:sldId id="409" r:id="rId7"/>
    <p:sldId id="410" r:id="rId8"/>
    <p:sldId id="397" r:id="rId9"/>
    <p:sldId id="411" r:id="rId10"/>
    <p:sldId id="26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66FF"/>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3533" autoAdjust="0"/>
  </p:normalViewPr>
  <p:slideViewPr>
    <p:cSldViewPr>
      <p:cViewPr>
        <p:scale>
          <a:sx n="88" d="100"/>
          <a:sy n="88" d="100"/>
        </p:scale>
        <p:origin x="-96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3881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699729" y="76200"/>
            <a:ext cx="2215671" cy="307777"/>
          </a:xfrm>
          <a:prstGeom prst="rect">
            <a:avLst/>
          </a:prstGeom>
        </p:spPr>
        <p:txBody>
          <a:bodyPr wrap="none">
            <a:spAutoFit/>
          </a:bodyPr>
          <a:lstStyle/>
          <a:p>
            <a:pPr algn="r"/>
            <a:r>
              <a:rPr lang="en-US" sz="1400" b="1" dirty="0" smtClean="0"/>
              <a:t>omniran-16-0094-00-CF00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IPR/copyrightpolicy.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tandards.ieee.org/guides/opman/sect6.html" TargetMode="External"/><Relationship Id="rId4" Type="http://schemas.openxmlformats.org/officeDocument/2006/relationships/hyperlink" Target="http://standards.ieee.org/guides/bylaws/sect6-7.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cn/16/omniran-16-0079-00-CF00-chapter-7-1-restructuring.pptx" TargetMode="External"/><Relationship Id="rId2" Type="http://schemas.openxmlformats.org/officeDocument/2006/relationships/hyperlink" Target="https://mentor.ieee.org/omniran/dcn/16/omniran-16-0078-00-CF00-comment-resolution-for-an-setup.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874310553"/>
              </p:ext>
            </p:extLst>
          </p:nvPr>
        </p:nvGraphicFramePr>
        <p:xfrm>
          <a:off x="533400" y="483090"/>
          <a:ext cx="8077201" cy="3455729"/>
        </p:xfrm>
        <a:graphic>
          <a:graphicData uri="http://schemas.openxmlformats.org/drawingml/2006/table">
            <a:tbl>
              <a:tblPr firstRow="1" bandRow="1">
                <a:tableStyleId>{5940675A-B579-460E-94D1-54222C63F5DA}</a:tableStyleId>
              </a:tblPr>
              <a:tblGrid>
                <a:gridCol w="2056015"/>
                <a:gridCol w="2056015"/>
                <a:gridCol w="2056015"/>
                <a:gridCol w="1909156"/>
              </a:tblGrid>
              <a:tr h="399499">
                <a:tc gridSpan="4">
                  <a:txBody>
                    <a:bodyPr/>
                    <a:lstStyle/>
                    <a:p>
                      <a:pPr algn="ctr"/>
                      <a:r>
                        <a:rPr lang="en-US" altLang="zh-CN" sz="2000" kern="1200" dirty="0" smtClean="0">
                          <a:solidFill>
                            <a:schemeClr val="tx2"/>
                          </a:solidFill>
                          <a:latin typeface="+mj-lt"/>
                          <a:ea typeface="+mn-ea"/>
                          <a:cs typeface="+mn-cs"/>
                        </a:rPr>
                        <a:t>Comparison</a:t>
                      </a:r>
                      <a:r>
                        <a:rPr lang="en-US" altLang="zh-CN" sz="2000" kern="1200" baseline="0" dirty="0" smtClean="0">
                          <a:solidFill>
                            <a:schemeClr val="tx2"/>
                          </a:solidFill>
                          <a:latin typeface="+mj-lt"/>
                          <a:ea typeface="+mn-ea"/>
                          <a:cs typeface="+mn-cs"/>
                        </a:rPr>
                        <a:t> Between 802.22 and 802.11af</a:t>
                      </a:r>
                      <a:endParaRPr lang="en-US" sz="2000" kern="1200" dirty="0">
                        <a:solidFill>
                          <a:schemeClr val="tx2"/>
                        </a:solidFill>
                        <a:latin typeface="+mj-lt"/>
                        <a:ea typeface="+mn-ea"/>
                        <a:cs typeface="+mn-cs"/>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[2016-12-13]</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0000">
                <a:tc>
                  <a:txBody>
                    <a:bodyPr/>
                    <a:lstStyle/>
                    <a:p>
                      <a:pPr algn="l">
                        <a:spcAft>
                          <a:spcPts val="0"/>
                        </a:spcAft>
                      </a:pPr>
                      <a:r>
                        <a:rPr lang="en-US" sz="1100" kern="1200" dirty="0" smtClean="0">
                          <a:solidFill>
                            <a:srgbClr val="000000"/>
                          </a:solidFill>
                          <a:effectLst/>
                          <a:latin typeface="Times New Roman"/>
                          <a:ea typeface="宋体"/>
                          <a:cs typeface="Times New Roman"/>
                        </a:rPr>
                        <a:t>Hao Wang</a:t>
                      </a:r>
                      <a:endParaRPr lang="zh-CN" sz="1100" kern="100" dirty="0">
                        <a:effectLst/>
                        <a:latin typeface="Calibri"/>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Fujitsu R&amp;D Center</a:t>
                      </a:r>
                      <a:endParaRPr 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a:t>
                      </a:r>
                      <a:r>
                        <a:rPr lang="en-US" sz="1100" kern="1200" dirty="0" smtClean="0">
                          <a:solidFill>
                            <a:srgbClr val="000000"/>
                          </a:solidFill>
                          <a:effectLst/>
                          <a:latin typeface="Times New Roman"/>
                          <a:ea typeface="宋体"/>
                          <a:cs typeface="Times New Roman"/>
                        </a:rPr>
                        <a:t>86-10-59691000</a:t>
                      </a:r>
                      <a:endParaRPr 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err="1">
                          <a:solidFill>
                            <a:srgbClr val="000000"/>
                          </a:solidFill>
                          <a:effectLst/>
                          <a:latin typeface="Times New Roman"/>
                          <a:ea typeface="宋体"/>
                          <a:cs typeface="Times New Roman"/>
                        </a:rPr>
                        <a:t>wangh@cn.fujitsu.com</a:t>
                      </a:r>
                      <a:endParaRPr lang="zh-CN" sz="10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0000">
                <a:tc>
                  <a:txBody>
                    <a:bodyPr/>
                    <a:lstStyle/>
                    <a:p>
                      <a:pPr marL="0" algn="l" defTabSz="457200" rtl="0" eaLnBrk="1" latinLnBrk="0" hangingPunct="1">
                        <a:spcAft>
                          <a:spcPts val="0"/>
                        </a:spcAft>
                      </a:pPr>
                      <a:r>
                        <a:rPr lang="en-US" altLang="zh-CN" sz="1100" kern="1200" dirty="0" err="1" smtClean="0">
                          <a:solidFill>
                            <a:srgbClr val="000000"/>
                          </a:solidFill>
                          <a:effectLst/>
                          <a:latin typeface="Times New Roman"/>
                          <a:ea typeface="宋体"/>
                          <a:cs typeface="Times New Roman"/>
                        </a:rPr>
                        <a:t>Lefei</a:t>
                      </a:r>
                      <a:r>
                        <a:rPr lang="en-US" altLang="zh-CN" sz="1100" kern="1200" dirty="0" smtClean="0">
                          <a:solidFill>
                            <a:srgbClr val="000000"/>
                          </a:solidFill>
                          <a:effectLst/>
                          <a:latin typeface="Times New Roman"/>
                          <a:ea typeface="宋体"/>
                          <a:cs typeface="Times New Roman"/>
                        </a:rPr>
                        <a:t> Wang</a:t>
                      </a:r>
                      <a:endParaRPr lang="zh-CN" sz="1100" kern="1200" dirty="0">
                        <a:solidFill>
                          <a:srgbClr val="000000"/>
                        </a:solidFill>
                        <a:effectLst/>
                        <a:latin typeface="Times New Roman"/>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Fujitsu R&amp;D Center</a:t>
                      </a:r>
                      <a:endParaRPr 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a:t>
                      </a:r>
                      <a:r>
                        <a:rPr lang="en-US" sz="1100" kern="1200" dirty="0" smtClean="0">
                          <a:solidFill>
                            <a:srgbClr val="000000"/>
                          </a:solidFill>
                          <a:effectLst/>
                          <a:latin typeface="Times New Roman"/>
                          <a:ea typeface="宋体"/>
                          <a:cs typeface="Times New Roman"/>
                        </a:rPr>
                        <a:t>86-10-59691000</a:t>
                      </a:r>
                      <a:endParaRPr 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smtClean="0">
                          <a:solidFill>
                            <a:srgbClr val="000000"/>
                          </a:solidFill>
                          <a:effectLst/>
                          <a:latin typeface="Times New Roman"/>
                          <a:ea typeface="宋体"/>
                          <a:cs typeface="Times New Roman"/>
                        </a:rPr>
                        <a:t>wanglefei@cn.fujitsu.com</a:t>
                      </a:r>
                      <a:endParaRPr lang="zh-CN" sz="10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0000">
                <a:tc>
                  <a:txBody>
                    <a:bodyPr/>
                    <a:lstStyle/>
                    <a:p>
                      <a:pPr algn="l">
                        <a:spcAft>
                          <a:spcPts val="0"/>
                        </a:spcAft>
                      </a:pPr>
                      <a:r>
                        <a:rPr lang="en-US" altLang="zh-CN" sz="1100" kern="1200" dirty="0" smtClean="0">
                          <a:solidFill>
                            <a:srgbClr val="000000"/>
                          </a:solidFill>
                          <a:effectLst/>
                          <a:latin typeface="Times New Roman"/>
                          <a:ea typeface="宋体"/>
                          <a:cs typeface="Times New Roman"/>
                        </a:rPr>
                        <a:t>Su</a:t>
                      </a:r>
                      <a:r>
                        <a:rPr lang="en-US" altLang="zh-CN" sz="1100" kern="1200" baseline="0" dirty="0" smtClean="0">
                          <a:solidFill>
                            <a:srgbClr val="000000"/>
                          </a:solidFill>
                          <a:effectLst/>
                          <a:latin typeface="Times New Roman"/>
                          <a:ea typeface="宋体"/>
                          <a:cs typeface="Times New Roman"/>
                        </a:rPr>
                        <a:t> Yi</a:t>
                      </a:r>
                      <a:endParaRPr lang="zh-CN" sz="1100" kern="100" dirty="0">
                        <a:effectLst/>
                        <a:latin typeface="Calibri"/>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altLang="zh-CN" sz="1100" kern="1200" dirty="0" smtClean="0">
                          <a:solidFill>
                            <a:srgbClr val="000000"/>
                          </a:solidFill>
                          <a:effectLst/>
                          <a:latin typeface="Times New Roman"/>
                          <a:ea typeface="宋体"/>
                          <a:cs typeface="Times New Roman"/>
                        </a:rPr>
                        <a:t>Fujitsu R&amp;D Center</a:t>
                      </a:r>
                      <a:endParaRPr lang="zh-CN" alt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altLang="zh-CN" sz="1100" kern="1200" dirty="0" smtClean="0">
                          <a:solidFill>
                            <a:srgbClr val="000000"/>
                          </a:solidFill>
                          <a:effectLst/>
                          <a:latin typeface="Times New Roman"/>
                          <a:ea typeface="宋体"/>
                          <a:cs typeface="Times New Roman"/>
                        </a:rPr>
                        <a:t>+86-10-59691000</a:t>
                      </a:r>
                      <a:endParaRPr lang="zh-CN" alt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err="1" smtClean="0">
                          <a:solidFill>
                            <a:srgbClr val="000000"/>
                          </a:solidFill>
                          <a:effectLst/>
                          <a:latin typeface="Times New Roman"/>
                          <a:ea typeface="MS Mincho"/>
                          <a:cs typeface="Times New Roman"/>
                        </a:rPr>
                        <a:t>yisu@cn.fujitsu.com</a:t>
                      </a:r>
                      <a:endParaRPr lang="zh-CN" sz="10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0000">
                <a:tc>
                  <a:txBody>
                    <a:bodyPr/>
                    <a:lstStyle/>
                    <a:p>
                      <a:pPr algn="l">
                        <a:spcAft>
                          <a:spcPts val="0"/>
                        </a:spcAft>
                      </a:pPr>
                      <a:r>
                        <a:rPr lang="en-US" sz="1100" kern="1200" dirty="0" smtClean="0">
                          <a:solidFill>
                            <a:srgbClr val="000000"/>
                          </a:solidFill>
                          <a:effectLst/>
                          <a:latin typeface="Times New Roman"/>
                          <a:ea typeface="宋体"/>
                          <a:cs typeface="Times New Roman"/>
                        </a:rPr>
                        <a:t>Xiaojing Fan</a:t>
                      </a:r>
                      <a:endParaRPr lang="zh-CN" sz="1100" kern="100" dirty="0">
                        <a:effectLst/>
                        <a:latin typeface="Calibri"/>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altLang="zh-CN" sz="1100" kern="1200" dirty="0" smtClean="0">
                          <a:solidFill>
                            <a:srgbClr val="000000"/>
                          </a:solidFill>
                          <a:effectLst/>
                          <a:latin typeface="Times New Roman"/>
                          <a:ea typeface="宋体"/>
                          <a:cs typeface="Times New Roman"/>
                        </a:rPr>
                        <a:t>Fujitsu R&amp;D Center</a:t>
                      </a:r>
                      <a:endParaRPr lang="zh-CN" alt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altLang="zh-CN" sz="1100" kern="1200" dirty="0" smtClean="0">
                          <a:solidFill>
                            <a:srgbClr val="000000"/>
                          </a:solidFill>
                          <a:effectLst/>
                          <a:latin typeface="Times New Roman"/>
                          <a:ea typeface="宋体"/>
                          <a:cs typeface="Times New Roman"/>
                        </a:rPr>
                        <a:t>+86-10-59691000</a:t>
                      </a:r>
                      <a:endParaRPr lang="zh-CN" alt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err="1" smtClean="0">
                          <a:solidFill>
                            <a:srgbClr val="000000"/>
                          </a:solidFill>
                          <a:effectLst/>
                          <a:latin typeface="Times New Roman"/>
                          <a:ea typeface="MS Mincho"/>
                          <a:cs typeface="Times New Roman"/>
                        </a:rPr>
                        <a:t>fanxiaojing@cn.fujitsu.com</a:t>
                      </a:r>
                      <a:endParaRPr lang="zh-CN" sz="10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000">
                <a:tc>
                  <a:txBody>
                    <a:bodyPr/>
                    <a:lstStyle/>
                    <a:p>
                      <a:pPr algn="l">
                        <a:spcAft>
                          <a:spcPts val="0"/>
                        </a:spcAft>
                      </a:pPr>
                      <a:r>
                        <a:rPr lang="en-US" sz="1100" kern="1200" dirty="0" err="1">
                          <a:solidFill>
                            <a:srgbClr val="000000"/>
                          </a:solidFill>
                          <a:effectLst/>
                          <a:latin typeface="Times New Roman"/>
                          <a:ea typeface="宋体"/>
                          <a:cs typeface="Times New Roman"/>
                        </a:rPr>
                        <a:t>Ryuichi</a:t>
                      </a:r>
                      <a:r>
                        <a:rPr lang="en-US" sz="1100" kern="1200" dirty="0">
                          <a:solidFill>
                            <a:srgbClr val="000000"/>
                          </a:solidFill>
                          <a:effectLst/>
                          <a:latin typeface="Times New Roman"/>
                          <a:ea typeface="宋体"/>
                          <a:cs typeface="Times New Roman"/>
                        </a:rPr>
                        <a:t> Matsukura</a:t>
                      </a:r>
                      <a:endParaRPr lang="zh-CN" sz="1100" kern="100" dirty="0">
                        <a:effectLst/>
                        <a:latin typeface="Calibri"/>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Fujitsu</a:t>
                      </a:r>
                      <a:r>
                        <a:rPr lang="en-US" sz="1100" kern="1200" dirty="0">
                          <a:solidFill>
                            <a:srgbClr val="000000"/>
                          </a:solidFill>
                          <a:effectLst/>
                          <a:latin typeface="Times New Roman"/>
                          <a:ea typeface="MS Mincho"/>
                          <a:cs typeface="Times New Roman"/>
                        </a:rPr>
                        <a:t>/Fujitsu</a:t>
                      </a:r>
                      <a:r>
                        <a:rPr lang="en-US" sz="1100" kern="1200" dirty="0">
                          <a:solidFill>
                            <a:srgbClr val="000000"/>
                          </a:solidFill>
                          <a:effectLst/>
                          <a:latin typeface="Times New Roman"/>
                          <a:ea typeface="宋体"/>
                          <a:cs typeface="Times New Roman"/>
                        </a:rPr>
                        <a:t> Laboratory</a:t>
                      </a:r>
                      <a:endParaRPr 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MS Mincho"/>
                          <a:cs typeface="Times New Roman"/>
                        </a:rPr>
                        <a:t>+81-44-754-2667</a:t>
                      </a:r>
                      <a:endParaRPr 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err="1">
                          <a:solidFill>
                            <a:srgbClr val="000000"/>
                          </a:solidFill>
                          <a:effectLst/>
                          <a:latin typeface="Times New Roman"/>
                          <a:ea typeface="MS Mincho"/>
                          <a:cs typeface="Times New Roman"/>
                        </a:rPr>
                        <a:t>r.matsukura@jp.fujitsu.com</a:t>
                      </a:r>
                      <a:endParaRPr lang="zh-CN" sz="1100" kern="1200" dirty="0">
                        <a:solidFill>
                          <a:srgbClr val="000000"/>
                        </a:solidFill>
                        <a:effectLst/>
                        <a:latin typeface="Times New Roman"/>
                        <a:ea typeface="MS Mincho"/>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3"/>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4"/>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5"/>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091136"/>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This presentation briefly compares the concept between 802.22 and 802.11af, both specifies the network access procedure on TVWS, providing references for revision the </a:t>
            </a:r>
            <a:r>
              <a:rPr lang="en-US" sz="1600" dirty="0">
                <a:latin typeface="+mn-lt"/>
              </a:rPr>
              <a:t>AN setup </a:t>
            </a:r>
            <a:r>
              <a:rPr lang="en-US" sz="1600" dirty="0" smtClean="0">
                <a:latin typeface="+mn-lt"/>
              </a:rPr>
              <a:t>procedures </a:t>
            </a:r>
            <a:r>
              <a:rPr lang="en-US" sz="1600" dirty="0">
                <a:latin typeface="+mn-lt"/>
              </a:rPr>
              <a:t>on shared </a:t>
            </a:r>
            <a:r>
              <a:rPr lang="en-US" sz="1600" dirty="0" smtClean="0">
                <a:latin typeface="+mn-lt"/>
              </a:rPr>
              <a:t>spectrum.</a:t>
            </a:r>
            <a:endParaRPr lang="en-US" sz="16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Questions, Comments</a:t>
            </a:r>
            <a:endParaRPr lang="zh-CN" altLang="en-US" dirty="0"/>
          </a:p>
        </p:txBody>
      </p:sp>
      <p:sp>
        <p:nvSpPr>
          <p:cNvPr id="5" name="文本占位符 4"/>
          <p:cNvSpPr>
            <a:spLocks noGrp="1"/>
          </p:cNvSpPr>
          <p:nvPr>
            <p:ph type="body" idx="1"/>
          </p:nvPr>
        </p:nvSpPr>
        <p:spPr/>
        <p:txBody>
          <a:bodyPr/>
          <a:lstStyle/>
          <a:p>
            <a:r>
              <a:rPr lang="en-US" altLang="zh-CN" dirty="0" smtClean="0"/>
              <a:t> </a:t>
            </a:r>
            <a:endParaRPr lang="en-US" altLang="zh-CN" dirty="0"/>
          </a:p>
        </p:txBody>
      </p:sp>
    </p:spTree>
    <p:extLst>
      <p:ext uri="{BB962C8B-B14F-4D97-AF65-F5344CB8AC3E}">
        <p14:creationId xmlns:p14="http://schemas.microsoft.com/office/powerpoint/2010/main" val="2800751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kern="1200" dirty="0"/>
              <a:t>Comparison Between 802.22 and </a:t>
            </a:r>
            <a:r>
              <a:rPr lang="en-US" altLang="zh-CN" kern="1200" dirty="0" smtClean="0"/>
              <a:t>802.11af</a:t>
            </a:r>
            <a:r>
              <a:rPr lang="en-US" altLang="zh-CN" kern="1200" dirty="0"/>
              <a:t/>
            </a:r>
            <a:br>
              <a:rPr lang="en-US" altLang="zh-CN" kern="1200" dirty="0"/>
            </a:br>
            <a:r>
              <a:rPr lang="zh-CN" altLang="zh-CN" dirty="0"/>
              <a:t/>
            </a:r>
            <a:br>
              <a:rPr lang="zh-CN" altLang="zh-CN" dirty="0"/>
            </a:br>
            <a:endParaRPr lang="en-US" altLang="zh-CN" dirty="0"/>
          </a:p>
        </p:txBody>
      </p:sp>
      <p:sp>
        <p:nvSpPr>
          <p:cNvPr id="3" name="Subtitle 2"/>
          <p:cNvSpPr>
            <a:spLocks noGrp="1"/>
          </p:cNvSpPr>
          <p:nvPr>
            <p:ph type="subTitle" idx="1"/>
          </p:nvPr>
        </p:nvSpPr>
        <p:spPr/>
        <p:txBody>
          <a:bodyPr/>
          <a:lstStyle/>
          <a:p>
            <a:r>
              <a:rPr lang="en-US" dirty="0" smtClean="0"/>
              <a:t>2016-12-13</a:t>
            </a:r>
          </a:p>
          <a:p>
            <a:r>
              <a:rPr lang="en-US" dirty="0" smtClean="0"/>
              <a:t>Hao Wang</a:t>
            </a:r>
          </a:p>
          <a:p>
            <a:r>
              <a:rPr lang="en-US" dirty="0" smtClean="0"/>
              <a:t>Fujitsu R&amp;D Center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 Model</a:t>
            </a:r>
            <a:endParaRPr lang="zh-CN" altLang="en-US" dirty="0"/>
          </a:p>
        </p:txBody>
      </p:sp>
      <p:sp>
        <p:nvSpPr>
          <p:cNvPr id="3" name="内容占位符 2"/>
          <p:cNvSpPr>
            <a:spLocks noGrp="1"/>
          </p:cNvSpPr>
          <p:nvPr>
            <p:ph idx="1"/>
          </p:nvPr>
        </p:nvSpPr>
        <p:spPr>
          <a:xfrm>
            <a:off x="457200" y="1340768"/>
            <a:ext cx="8229600" cy="4785395"/>
          </a:xfrm>
        </p:spPr>
        <p:txBody>
          <a:bodyPr/>
          <a:lstStyle/>
          <a:p>
            <a:r>
              <a:rPr lang="en-US" altLang="zh-CN" sz="1800" dirty="0" smtClean="0"/>
              <a:t>Both assume a dedicated database server providing information about permissible frequencies and operating parameters by geographic location</a:t>
            </a:r>
          </a:p>
          <a:p>
            <a:pPr lvl="1"/>
            <a:r>
              <a:rPr lang="en-US" altLang="zh-CN" sz="1400" dirty="0"/>
              <a:t>Registered Location Secure Server (RLSS</a:t>
            </a:r>
            <a:r>
              <a:rPr lang="en-US" altLang="zh-CN" sz="1400" dirty="0" smtClean="0"/>
              <a:t>) deployed locally with BSSs</a:t>
            </a:r>
          </a:p>
          <a:p>
            <a:r>
              <a:rPr lang="en-US" altLang="zh-CN" sz="1800" dirty="0" smtClean="0"/>
              <a:t>Database access primitives specified in 802.22, yet partly specified in 802.11af (between AP and RLSS)</a:t>
            </a:r>
          </a:p>
          <a:p>
            <a:endParaRPr lang="zh-CN" altLang="en-US" sz="1800" dirty="0"/>
          </a:p>
        </p:txBody>
      </p:sp>
      <p:pic>
        <p:nvPicPr>
          <p:cNvPr id="4"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12976"/>
            <a:ext cx="4365275" cy="3108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8544" y="3789040"/>
            <a:ext cx="4510261" cy="25427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5536" y="6320353"/>
            <a:ext cx="720080" cy="276999"/>
          </a:xfrm>
          <a:prstGeom prst="rect">
            <a:avLst/>
          </a:prstGeom>
          <a:solidFill>
            <a:srgbClr val="FFFF00"/>
          </a:solidFill>
        </p:spPr>
        <p:txBody>
          <a:bodyPr wrap="square" rtlCol="0">
            <a:spAutoFit/>
          </a:bodyPr>
          <a:lstStyle/>
          <a:p>
            <a:pPr algn="ctr"/>
            <a:r>
              <a:rPr lang="en-US" altLang="zh-CN" dirty="0" smtClean="0"/>
              <a:t>802.22</a:t>
            </a:r>
            <a:endParaRPr lang="zh-CN" altLang="en-US" dirty="0"/>
          </a:p>
        </p:txBody>
      </p:sp>
      <p:sp>
        <p:nvSpPr>
          <p:cNvPr id="7" name="TextBox 6"/>
          <p:cNvSpPr txBox="1"/>
          <p:nvPr/>
        </p:nvSpPr>
        <p:spPr>
          <a:xfrm>
            <a:off x="4860032" y="6320353"/>
            <a:ext cx="720080" cy="276999"/>
          </a:xfrm>
          <a:prstGeom prst="rect">
            <a:avLst/>
          </a:prstGeom>
          <a:solidFill>
            <a:srgbClr val="FFFF00"/>
          </a:solidFill>
        </p:spPr>
        <p:txBody>
          <a:bodyPr wrap="square" rtlCol="0">
            <a:spAutoFit/>
          </a:bodyPr>
          <a:lstStyle/>
          <a:p>
            <a:pPr algn="ctr"/>
            <a:r>
              <a:rPr lang="en-US" altLang="zh-CN" dirty="0" smtClean="0"/>
              <a:t>802.11af</a:t>
            </a:r>
            <a:endParaRPr lang="zh-CN" altLang="en-US" dirty="0"/>
          </a:p>
        </p:txBody>
      </p:sp>
    </p:spTree>
    <p:extLst>
      <p:ext uri="{BB962C8B-B14F-4D97-AF65-F5344CB8AC3E}">
        <p14:creationId xmlns:p14="http://schemas.microsoft.com/office/powerpoint/2010/main" val="244115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Protocol Model </a:t>
            </a:r>
            <a:endParaRPr lang="zh-CN" altLang="en-US" dirty="0"/>
          </a:p>
        </p:txBody>
      </p:sp>
      <p:sp>
        <p:nvSpPr>
          <p:cNvPr id="3" name="内容占位符 2"/>
          <p:cNvSpPr>
            <a:spLocks noGrp="1"/>
          </p:cNvSpPr>
          <p:nvPr>
            <p:ph idx="1"/>
          </p:nvPr>
        </p:nvSpPr>
        <p:spPr>
          <a:xfrm>
            <a:off x="457200" y="1600200"/>
            <a:ext cx="4258816" cy="4525963"/>
          </a:xfrm>
        </p:spPr>
        <p:txBody>
          <a:bodyPr/>
          <a:lstStyle/>
          <a:p>
            <a:r>
              <a:rPr lang="en-US" altLang="zh-CN" sz="2000" dirty="0" smtClean="0"/>
              <a:t>A new cognitive plane to support cognitive radio capabilities defined by 802.22</a:t>
            </a:r>
          </a:p>
          <a:p>
            <a:pPr lvl="1"/>
            <a:r>
              <a:rPr lang="en-US" altLang="zh-CN" sz="1600" dirty="0" smtClean="0"/>
              <a:t>Spectrum manager has a key role located in the center of a BS</a:t>
            </a:r>
          </a:p>
          <a:p>
            <a:r>
              <a:rPr lang="en-US" altLang="zh-CN" sz="2000" dirty="0" smtClean="0"/>
              <a:t>802.11af uses the generic 802.11 model with additional cognitive functions defined in MLME</a:t>
            </a:r>
          </a:p>
          <a:p>
            <a:pPr lvl="1"/>
            <a:r>
              <a:rPr lang="en-US" altLang="zh-CN" sz="1600" dirty="0" smtClean="0"/>
              <a:t>Controlled and managed by GDB/RLSS</a:t>
            </a:r>
            <a:endParaRPr lang="zh-CN" altLang="en-US" sz="16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772816"/>
            <a:ext cx="4480690" cy="4683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0374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Cognitive Characteristics</a:t>
            </a:r>
            <a:endParaRPr lang="zh-CN" altLang="en-US" dirty="0"/>
          </a:p>
        </p:txBody>
      </p:sp>
      <p:sp>
        <p:nvSpPr>
          <p:cNvPr id="5" name="内容占位符 4"/>
          <p:cNvSpPr>
            <a:spLocks noGrp="1"/>
          </p:cNvSpPr>
          <p:nvPr>
            <p:ph idx="1"/>
          </p:nvPr>
        </p:nvSpPr>
        <p:spPr>
          <a:xfrm>
            <a:off x="457200" y="1600200"/>
            <a:ext cx="8579296" cy="4525963"/>
          </a:xfrm>
        </p:spPr>
        <p:txBody>
          <a:bodyPr/>
          <a:lstStyle/>
          <a:p>
            <a:r>
              <a:rPr lang="en-US" altLang="zh-CN" sz="2400" dirty="0" smtClean="0"/>
              <a:t>802.11af devices support the legacy CSMA/CA mechanism</a:t>
            </a:r>
          </a:p>
          <a:p>
            <a:r>
              <a:rPr lang="en-US" altLang="zh-CN" sz="2400" dirty="0" smtClean="0"/>
              <a:t>802.22 devices (MS) don’t need to listen before transmitting (scheduled by BS)</a:t>
            </a:r>
          </a:p>
          <a:p>
            <a:pPr lvl="1"/>
            <a:r>
              <a:rPr lang="en-US" altLang="zh-CN" sz="2000" dirty="0"/>
              <a:t>The differences in MAC strategy can limit </a:t>
            </a:r>
            <a:r>
              <a:rPr lang="en-US" altLang="zh-CN" sz="2000" dirty="0" smtClean="0"/>
              <a:t>the effectiveness </a:t>
            </a:r>
            <a:r>
              <a:rPr lang="en-US" altLang="zh-CN" sz="2000" dirty="0"/>
              <a:t>of non-cooperative listen-before-talk </a:t>
            </a:r>
            <a:r>
              <a:rPr lang="en-US" altLang="zh-CN" sz="2000" dirty="0" smtClean="0"/>
              <a:t>mechanism in </a:t>
            </a:r>
            <a:r>
              <a:rPr lang="en-US" altLang="zh-CN" sz="2000" dirty="0"/>
              <a:t>achieving fairness in </a:t>
            </a:r>
            <a:r>
              <a:rPr lang="en-US" altLang="zh-CN" sz="2000" dirty="0" smtClean="0"/>
              <a:t>TVWS coexistence.</a:t>
            </a:r>
            <a:endParaRPr lang="zh-CN" altLang="en-US" sz="2000" dirty="0"/>
          </a:p>
        </p:txBody>
      </p:sp>
      <p:graphicFrame>
        <p:nvGraphicFramePr>
          <p:cNvPr id="6" name="内容占位符 3"/>
          <p:cNvGraphicFramePr>
            <a:graphicFrameLocks/>
          </p:cNvGraphicFramePr>
          <p:nvPr>
            <p:extLst>
              <p:ext uri="{D42A27DB-BD31-4B8C-83A1-F6EECF244321}">
                <p14:modId xmlns:p14="http://schemas.microsoft.com/office/powerpoint/2010/main" val="2836052453"/>
              </p:ext>
            </p:extLst>
          </p:nvPr>
        </p:nvGraphicFramePr>
        <p:xfrm>
          <a:off x="1105273" y="3982040"/>
          <a:ext cx="7067127" cy="2682240"/>
        </p:xfrm>
        <a:graphic>
          <a:graphicData uri="http://schemas.openxmlformats.org/drawingml/2006/table">
            <a:tbl>
              <a:tblPr firstRow="1" bandRow="1">
                <a:tableStyleId>{5C22544A-7EE6-4342-B048-85BDC9FD1C3A}</a:tableStyleId>
              </a:tblPr>
              <a:tblGrid>
                <a:gridCol w="2355709"/>
                <a:gridCol w="2355709"/>
                <a:gridCol w="2355709"/>
              </a:tblGrid>
              <a:tr h="0">
                <a:tc>
                  <a:txBody>
                    <a:bodyPr/>
                    <a:lstStyle/>
                    <a:p>
                      <a:endParaRPr lang="zh-CN" altLang="en-US" dirty="0"/>
                    </a:p>
                  </a:txBody>
                  <a:tcPr/>
                </a:tc>
                <a:tc>
                  <a:txBody>
                    <a:bodyPr/>
                    <a:lstStyle/>
                    <a:p>
                      <a:r>
                        <a:rPr lang="en-US" altLang="zh-CN" dirty="0" smtClean="0"/>
                        <a:t>802.11af (WLAN)</a:t>
                      </a:r>
                      <a:endParaRPr lang="zh-CN" altLang="en-US" dirty="0"/>
                    </a:p>
                  </a:txBody>
                  <a:tcPr/>
                </a:tc>
                <a:tc>
                  <a:txBody>
                    <a:bodyPr/>
                    <a:lstStyle/>
                    <a:p>
                      <a:r>
                        <a:rPr lang="en-US" altLang="zh-CN" dirty="0" smtClean="0"/>
                        <a:t>802.22 (WRAN)</a:t>
                      </a:r>
                      <a:endParaRPr lang="zh-CN" altLang="en-US" dirty="0"/>
                    </a:p>
                  </a:txBody>
                  <a:tcPr/>
                </a:tc>
              </a:tr>
              <a:tr h="0">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Interface with spectrum</a:t>
                      </a:r>
                      <a:r>
                        <a:rPr lang="en-US" altLang="zh-CN" sz="1600" baseline="0" dirty="0" smtClean="0">
                          <a:latin typeface="Arial Unicode MS" panose="020B0604020202020204" pitchFamily="34" charset="-122"/>
                          <a:ea typeface="Arial Unicode MS" panose="020B0604020202020204" pitchFamily="34" charset="-122"/>
                          <a:cs typeface="Arial Unicode MS" panose="020B0604020202020204" pitchFamily="34" charset="-122"/>
                        </a:rPr>
                        <a:t> sensors</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No</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Yes</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r>
              <a:tr h="0">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Interface with</a:t>
                      </a:r>
                      <a:r>
                        <a:rPr lang="en-US" altLang="zh-CN" sz="1600" baseline="0" dirty="0" smtClean="0">
                          <a:latin typeface="Arial Unicode MS" panose="020B0604020202020204" pitchFamily="34" charset="-122"/>
                          <a:ea typeface="Arial Unicode MS" panose="020B0604020202020204" pitchFamily="34" charset="-122"/>
                          <a:cs typeface="Arial Unicode MS" panose="020B0604020202020204" pitchFamily="34" charset="-122"/>
                        </a:rPr>
                        <a:t> geolocation device</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Yes</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Yes</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r>
              <a:tr h="0">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Quiet periods for spectrum sensing</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No</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Yes</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r>
              <a:tr h="0">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Interface with TVWS database</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Yes</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c>
                  <a: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Yes</a:t>
                      </a:r>
                      <a:endParaRPr lang="zh-CN" altLang="en-US" sz="1600" dirty="0">
                        <a:latin typeface="Arial Unicode MS" panose="020B0604020202020204" pitchFamily="34" charset="-122"/>
                        <a:ea typeface="Arial Unicode MS" panose="020B0604020202020204" pitchFamily="34" charset="-122"/>
                        <a:cs typeface="Arial Unicode MS" panose="020B0604020202020204" pitchFamily="34" charset="-122"/>
                      </a:endParaRPr>
                    </a:p>
                  </a:txBody>
                  <a:tcPr/>
                </a:tc>
              </a:tr>
            </a:tbl>
          </a:graphicData>
        </a:graphic>
      </p:graphicFrame>
    </p:spTree>
    <p:extLst>
      <p:ext uri="{BB962C8B-B14F-4D97-AF65-F5344CB8AC3E}">
        <p14:creationId xmlns:p14="http://schemas.microsoft.com/office/powerpoint/2010/main" val="40999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Spectrum Sensing</a:t>
            </a:r>
            <a:endParaRPr lang="zh-CN" altLang="en-US" dirty="0"/>
          </a:p>
        </p:txBody>
      </p:sp>
      <p:sp>
        <p:nvSpPr>
          <p:cNvPr id="3" name="内容占位符 2"/>
          <p:cNvSpPr>
            <a:spLocks noGrp="1"/>
          </p:cNvSpPr>
          <p:nvPr>
            <p:ph idx="1"/>
          </p:nvPr>
        </p:nvSpPr>
        <p:spPr/>
        <p:txBody>
          <a:bodyPr/>
          <a:lstStyle/>
          <a:p>
            <a:r>
              <a:rPr lang="en-US" altLang="zh-CN" sz="2800" dirty="0" smtClean="0"/>
              <a:t>Coarse sensing method provided by energy detection for 802.11af</a:t>
            </a:r>
          </a:p>
          <a:p>
            <a:r>
              <a:rPr lang="en-US" altLang="zh-CN" sz="2800" dirty="0" smtClean="0"/>
              <a:t>Informative sensing techniques described in 802.22 (Annex C)</a:t>
            </a:r>
          </a:p>
          <a:p>
            <a:pPr lvl="1"/>
            <a:r>
              <a:rPr lang="en-US" altLang="zh-CN" sz="2400" dirty="0" smtClean="0"/>
              <a:t>Blind sensing and signal specific sensing</a:t>
            </a:r>
          </a:p>
        </p:txBody>
      </p:sp>
      <p:cxnSp>
        <p:nvCxnSpPr>
          <p:cNvPr id="7" name="直接箭头连接符 6"/>
          <p:cNvCxnSpPr/>
          <p:nvPr/>
        </p:nvCxnSpPr>
        <p:spPr bwMode="auto">
          <a:xfrm>
            <a:off x="2267744" y="6381328"/>
            <a:ext cx="4824536"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 name="直接箭头连接符 9"/>
          <p:cNvCxnSpPr/>
          <p:nvPr/>
        </p:nvCxnSpPr>
        <p:spPr bwMode="auto">
          <a:xfrm flipV="1">
            <a:off x="2267744" y="4365104"/>
            <a:ext cx="0" cy="20162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 name="TextBox 10"/>
          <p:cNvSpPr txBox="1"/>
          <p:nvPr/>
        </p:nvSpPr>
        <p:spPr>
          <a:xfrm>
            <a:off x="5940152" y="6453336"/>
            <a:ext cx="880369" cy="276999"/>
          </a:xfrm>
          <a:prstGeom prst="rect">
            <a:avLst/>
          </a:prstGeom>
          <a:noFill/>
        </p:spPr>
        <p:txBody>
          <a:bodyPr wrap="none" rtlCol="0">
            <a:spAutoFit/>
          </a:bodyPr>
          <a:lstStyle/>
          <a:p>
            <a:r>
              <a:rPr lang="en-US" altLang="zh-CN" dirty="0" smtClean="0"/>
              <a:t>complexity</a:t>
            </a:r>
            <a:endParaRPr lang="zh-CN" altLang="en-US" dirty="0"/>
          </a:p>
        </p:txBody>
      </p:sp>
      <p:sp>
        <p:nvSpPr>
          <p:cNvPr id="12" name="TextBox 11"/>
          <p:cNvSpPr txBox="1"/>
          <p:nvPr/>
        </p:nvSpPr>
        <p:spPr>
          <a:xfrm>
            <a:off x="1259632" y="4437112"/>
            <a:ext cx="734496" cy="276999"/>
          </a:xfrm>
          <a:prstGeom prst="rect">
            <a:avLst/>
          </a:prstGeom>
          <a:noFill/>
        </p:spPr>
        <p:txBody>
          <a:bodyPr wrap="none" rtlCol="0">
            <a:spAutoFit/>
          </a:bodyPr>
          <a:lstStyle/>
          <a:p>
            <a:r>
              <a:rPr lang="en-US" altLang="zh-CN" dirty="0" smtClean="0"/>
              <a:t>accuracy</a:t>
            </a:r>
            <a:endParaRPr lang="zh-CN" altLang="en-US" dirty="0"/>
          </a:p>
        </p:txBody>
      </p:sp>
      <p:sp>
        <p:nvSpPr>
          <p:cNvPr id="13" name="矩形 12"/>
          <p:cNvSpPr/>
          <p:nvPr/>
        </p:nvSpPr>
        <p:spPr bwMode="auto">
          <a:xfrm>
            <a:off x="2555776" y="5661248"/>
            <a:ext cx="1008112" cy="50405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charset="0"/>
              </a:rPr>
              <a:t>Energy</a:t>
            </a:r>
            <a:r>
              <a:rPr kumimoji="0" lang="en-US" altLang="zh-CN" sz="1400" b="0" i="0" u="none" strike="noStrike" cap="none" normalizeH="0" dirty="0" smtClean="0">
                <a:ln>
                  <a:noFill/>
                </a:ln>
                <a:solidFill>
                  <a:schemeClr val="tx1"/>
                </a:solidFill>
                <a:effectLst/>
                <a:latin typeface="Times New Roman" charset="0"/>
              </a:rPr>
              <a:t> detector</a:t>
            </a:r>
            <a:endParaRPr kumimoji="0" lang="zh-CN" altLang="en-US" sz="1400" b="0" i="0" u="none" strike="noStrike" cap="none" normalizeH="0" baseline="0" dirty="0">
              <a:ln>
                <a:noFill/>
              </a:ln>
              <a:solidFill>
                <a:schemeClr val="tx1"/>
              </a:solidFill>
              <a:effectLst/>
              <a:latin typeface="Times New Roman" charset="0"/>
            </a:endParaRPr>
          </a:p>
        </p:txBody>
      </p:sp>
      <p:sp>
        <p:nvSpPr>
          <p:cNvPr id="14" name="矩形 13"/>
          <p:cNvSpPr/>
          <p:nvPr/>
        </p:nvSpPr>
        <p:spPr bwMode="auto">
          <a:xfrm>
            <a:off x="3851920" y="4980874"/>
            <a:ext cx="1008112" cy="50405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charset="0"/>
              </a:rPr>
              <a:t>Eigenvalue sensing</a:t>
            </a:r>
            <a:endParaRPr kumimoji="0" lang="zh-CN" altLang="en-US" sz="1400" b="0" i="0" u="none" strike="noStrike" cap="none" normalizeH="0" baseline="0" dirty="0">
              <a:ln>
                <a:noFill/>
              </a:ln>
              <a:solidFill>
                <a:schemeClr val="tx1"/>
              </a:solidFill>
              <a:effectLst/>
              <a:latin typeface="Times New Roman" charset="0"/>
            </a:endParaRPr>
          </a:p>
        </p:txBody>
      </p:sp>
      <p:sp>
        <p:nvSpPr>
          <p:cNvPr id="15" name="矩形 14"/>
          <p:cNvSpPr/>
          <p:nvPr/>
        </p:nvSpPr>
        <p:spPr bwMode="auto">
          <a:xfrm>
            <a:off x="5148064" y="4300501"/>
            <a:ext cx="1800200" cy="50405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dirty="0"/>
              <a:t>Multi-resolution sensing (MRSS)</a:t>
            </a:r>
          </a:p>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400" b="0" i="0" u="none" strike="noStrike" cap="none" normalizeH="0" baseline="0" dirty="0">
              <a:ln>
                <a:noFill/>
              </a:ln>
              <a:solidFill>
                <a:schemeClr val="tx1"/>
              </a:solidFill>
              <a:effectLst/>
              <a:latin typeface="Times New Roman" charset="0"/>
            </a:endParaRPr>
          </a:p>
        </p:txBody>
      </p:sp>
      <p:sp>
        <p:nvSpPr>
          <p:cNvPr id="20" name="矩形 19"/>
          <p:cNvSpPr/>
          <p:nvPr/>
        </p:nvSpPr>
        <p:spPr>
          <a:xfrm>
            <a:off x="2032146" y="6457173"/>
            <a:ext cx="3026791" cy="276999"/>
          </a:xfrm>
          <a:prstGeom prst="rect">
            <a:avLst/>
          </a:prstGeom>
        </p:spPr>
        <p:txBody>
          <a:bodyPr wrap="none">
            <a:spAutoFit/>
          </a:bodyPr>
          <a:lstStyle/>
          <a:p>
            <a:r>
              <a:rPr lang="en-US" altLang="zh-CN" dirty="0" smtClean="0"/>
              <a:t>Blind sensing </a:t>
            </a:r>
            <a:r>
              <a:rPr lang="en-US" altLang="zh-CN" dirty="0"/>
              <a:t>methods </a:t>
            </a:r>
            <a:r>
              <a:rPr lang="en-US" altLang="zh-CN" dirty="0" smtClean="0"/>
              <a:t>comparison for 802.22</a:t>
            </a:r>
            <a:endParaRPr lang="zh-CN" altLang="en-US" dirty="0"/>
          </a:p>
        </p:txBody>
      </p:sp>
    </p:spTree>
    <p:extLst>
      <p:ext uri="{BB962C8B-B14F-4D97-AF65-F5344CB8AC3E}">
        <p14:creationId xmlns:p14="http://schemas.microsoft.com/office/powerpoint/2010/main" val="2760665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802.11af Operation</a:t>
            </a:r>
            <a:endParaRPr lang="zh-CN" altLang="en-US" dirty="0"/>
          </a:p>
        </p:txBody>
      </p:sp>
      <p:sp>
        <p:nvSpPr>
          <p:cNvPr id="3" name="内容占位符 2"/>
          <p:cNvSpPr>
            <a:spLocks noGrp="1"/>
          </p:cNvSpPr>
          <p:nvPr>
            <p:ph idx="1"/>
          </p:nvPr>
        </p:nvSpPr>
        <p:spPr>
          <a:xfrm>
            <a:off x="457200" y="1600200"/>
            <a:ext cx="3682752" cy="4525963"/>
          </a:xfrm>
        </p:spPr>
        <p:txBody>
          <a:bodyPr/>
          <a:lstStyle/>
          <a:p>
            <a:r>
              <a:rPr lang="en-US" altLang="zh-CN" sz="2000" dirty="0"/>
              <a:t>GDD enabling </a:t>
            </a:r>
            <a:r>
              <a:rPr lang="en-US" altLang="zh-CN" sz="2000" dirty="0" smtClean="0"/>
              <a:t>STA (AP): be able </a:t>
            </a:r>
            <a:r>
              <a:rPr lang="en-US" altLang="zh-CN" sz="2000" dirty="0"/>
              <a:t>to access a GDB and to obtain the information about </a:t>
            </a:r>
            <a:r>
              <a:rPr lang="en-US" altLang="zh-CN" sz="2000" dirty="0" smtClean="0"/>
              <a:t>the permitted </a:t>
            </a:r>
            <a:r>
              <a:rPr lang="en-US" altLang="zh-CN" sz="2000" dirty="0"/>
              <a:t>frequencies and other information for use in its </a:t>
            </a:r>
            <a:r>
              <a:rPr lang="en-US" altLang="zh-CN" sz="2000" dirty="0" smtClean="0"/>
              <a:t>location</a:t>
            </a:r>
          </a:p>
          <a:p>
            <a:r>
              <a:rPr lang="en-US" altLang="zh-CN" sz="2000" dirty="0" smtClean="0"/>
              <a:t>GDD dependent STA: under control of GDD enabling STA</a:t>
            </a:r>
          </a:p>
          <a:p>
            <a:pPr lvl="1"/>
            <a:r>
              <a:rPr lang="en-US" altLang="zh-CN" sz="1600" dirty="0" smtClean="0"/>
              <a:t>Unsolicited GDD Enablement Response frame is issued to cease transmission of GDD dependent STA</a:t>
            </a:r>
            <a:endParaRPr lang="zh-CN" altLang="en-US" sz="1600" dirty="0"/>
          </a:p>
        </p:txBody>
      </p:sp>
      <p:pic>
        <p:nvPicPr>
          <p:cNvPr id="4" name="图片 3"/>
          <p:cNvPicPr>
            <a:picLocks noChangeAspect="1"/>
          </p:cNvPicPr>
          <p:nvPr/>
        </p:nvPicPr>
        <p:blipFill>
          <a:blip r:embed="rId2"/>
          <a:stretch>
            <a:fillRect/>
          </a:stretch>
        </p:blipFill>
        <p:spPr>
          <a:xfrm>
            <a:off x="4300898" y="1255216"/>
            <a:ext cx="4735598" cy="5198120"/>
          </a:xfrm>
          <a:prstGeom prst="rect">
            <a:avLst/>
          </a:prstGeom>
        </p:spPr>
      </p:pic>
    </p:spTree>
    <p:extLst>
      <p:ext uri="{BB962C8B-B14F-4D97-AF65-F5344CB8AC3E}">
        <p14:creationId xmlns:p14="http://schemas.microsoft.com/office/powerpoint/2010/main" val="8394555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577" t="1296" r="1751"/>
          <a:stretch/>
        </p:blipFill>
        <p:spPr bwMode="auto">
          <a:xfrm>
            <a:off x="35496" y="1052736"/>
            <a:ext cx="4781304" cy="5760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en-US" altLang="zh-CN" dirty="0" smtClean="0"/>
              <a:t>802.22 BS Initialization</a:t>
            </a:r>
            <a:endParaRPr lang="zh-CN" altLang="en-US" dirty="0"/>
          </a:p>
        </p:txBody>
      </p:sp>
      <p:sp>
        <p:nvSpPr>
          <p:cNvPr id="3" name="内容占位符 2"/>
          <p:cNvSpPr>
            <a:spLocks noGrp="1"/>
          </p:cNvSpPr>
          <p:nvPr>
            <p:ph idx="1"/>
          </p:nvPr>
        </p:nvSpPr>
        <p:spPr>
          <a:xfrm>
            <a:off x="4860032" y="1279301"/>
            <a:ext cx="4248472" cy="5030019"/>
          </a:xfrm>
        </p:spPr>
        <p:txBody>
          <a:bodyPr/>
          <a:lstStyle/>
          <a:p>
            <a:pPr>
              <a:buFont typeface="+mj-lt"/>
              <a:buAutoNum type="arabicPeriod"/>
            </a:pPr>
            <a:r>
              <a:rPr lang="en-US" altLang="zh-CN" sz="1600" dirty="0" smtClean="0"/>
              <a:t>BS </a:t>
            </a:r>
            <a:r>
              <a:rPr lang="en-US" altLang="zh-CN" sz="1600" dirty="0"/>
              <a:t>is professionally installed.</a:t>
            </a:r>
          </a:p>
          <a:p>
            <a:pPr>
              <a:buFont typeface="+mj-lt"/>
              <a:buAutoNum type="arabicPeriod"/>
            </a:pPr>
            <a:r>
              <a:rPr lang="en-US" altLang="zh-CN" sz="1600" dirty="0" smtClean="0"/>
              <a:t>BS </a:t>
            </a:r>
            <a:r>
              <a:rPr lang="en-US" altLang="zh-CN" sz="1600" dirty="0"/>
              <a:t>acquires the antenna gain information</a:t>
            </a:r>
          </a:p>
          <a:p>
            <a:pPr>
              <a:buFont typeface="+mj-lt"/>
              <a:buAutoNum type="arabicPeriod"/>
            </a:pPr>
            <a:r>
              <a:rPr lang="en-US" altLang="zh-CN" sz="1600" dirty="0" smtClean="0"/>
              <a:t>Determine </a:t>
            </a:r>
            <a:r>
              <a:rPr lang="en-US" altLang="zh-CN" sz="1600" dirty="0"/>
              <a:t>the BS geographic location</a:t>
            </a:r>
          </a:p>
          <a:p>
            <a:pPr>
              <a:buFont typeface="+mj-lt"/>
              <a:buAutoNum type="arabicPeriod"/>
            </a:pPr>
            <a:r>
              <a:rPr lang="en-US" altLang="zh-CN" sz="1600" dirty="0" smtClean="0"/>
              <a:t>If </a:t>
            </a:r>
            <a:r>
              <a:rPr lang="en-US" altLang="zh-CN" sz="1600" dirty="0"/>
              <a:t>a database service </a:t>
            </a:r>
            <a:r>
              <a:rPr lang="en-US" altLang="zh-CN" sz="1600" dirty="0" smtClean="0"/>
              <a:t>exists, </a:t>
            </a:r>
            <a:r>
              <a:rPr lang="en-US" altLang="zh-CN" sz="1600" dirty="0"/>
              <a:t>the SM at the BS receives an initial list </a:t>
            </a:r>
            <a:r>
              <a:rPr lang="en-US" altLang="zh-CN" sz="1600" dirty="0" smtClean="0"/>
              <a:t>of available </a:t>
            </a:r>
            <a:r>
              <a:rPr lang="en-US" altLang="zh-CN" sz="1600" dirty="0"/>
              <a:t>channels from the database </a:t>
            </a:r>
            <a:r>
              <a:rPr lang="en-US" altLang="zh-CN" sz="1600" dirty="0" smtClean="0"/>
              <a:t>service.  </a:t>
            </a:r>
            <a:br>
              <a:rPr lang="en-US" altLang="zh-CN" sz="1600" dirty="0" smtClean="0"/>
            </a:br>
            <a:r>
              <a:rPr lang="en-US" altLang="zh-CN" sz="1600" dirty="0" smtClean="0"/>
              <a:t>If not exists, </a:t>
            </a:r>
            <a:r>
              <a:rPr lang="en-US" altLang="zh-CN" sz="1600" dirty="0"/>
              <a:t>the SM </a:t>
            </a:r>
            <a:r>
              <a:rPr lang="en-US" altLang="zh-CN" sz="1600" dirty="0" smtClean="0"/>
              <a:t>initially considers </a:t>
            </a:r>
            <a:r>
              <a:rPr lang="en-US" altLang="zh-CN" sz="1600" dirty="0"/>
              <a:t>all channels available.</a:t>
            </a:r>
          </a:p>
          <a:p>
            <a:pPr>
              <a:buFont typeface="+mj-lt"/>
              <a:buAutoNum type="arabicPeriod"/>
            </a:pPr>
            <a:r>
              <a:rPr lang="en-US" altLang="zh-CN" sz="1600" dirty="0" smtClean="0"/>
              <a:t>Operator </a:t>
            </a:r>
            <a:r>
              <a:rPr lang="en-US" altLang="zh-CN" sz="1600" dirty="0"/>
              <a:t>disallows channels on the available channel list as needed.</a:t>
            </a:r>
          </a:p>
          <a:p>
            <a:pPr>
              <a:buFont typeface="+mj-lt"/>
              <a:buAutoNum type="arabicPeriod"/>
            </a:pPr>
            <a:r>
              <a:rPr lang="en-US" altLang="zh-CN" sz="1600" dirty="0" smtClean="0"/>
              <a:t>Perform </a:t>
            </a:r>
            <a:r>
              <a:rPr lang="en-US" altLang="zh-CN" sz="1600" dirty="0"/>
              <a:t>incumbent detection in all usable channels and synchronize network to neighboring BSs.</a:t>
            </a:r>
          </a:p>
          <a:p>
            <a:pPr>
              <a:buFont typeface="+mj-lt"/>
              <a:buAutoNum type="arabicPeriod"/>
            </a:pPr>
            <a:r>
              <a:rPr lang="en-US" altLang="zh-CN" sz="1600" dirty="0" smtClean="0"/>
              <a:t>Presentation </a:t>
            </a:r>
            <a:r>
              <a:rPr lang="en-US" altLang="zh-CN" sz="1600" dirty="0"/>
              <a:t>of the available channel list to the higher layers for selection of an operating channel.</a:t>
            </a:r>
          </a:p>
          <a:p>
            <a:pPr>
              <a:buFont typeface="+mj-lt"/>
              <a:buAutoNum type="arabicPeriod"/>
            </a:pPr>
            <a:r>
              <a:rPr lang="en-US" altLang="zh-CN" sz="1600" dirty="0" smtClean="0"/>
              <a:t>Commence </a:t>
            </a:r>
            <a:r>
              <a:rPr lang="en-US" altLang="zh-CN" sz="1600" dirty="0"/>
              <a:t>operation on the selected operating channel(s).</a:t>
            </a:r>
            <a:endParaRPr lang="zh-CN" altLang="en-US" sz="1600" dirty="0"/>
          </a:p>
        </p:txBody>
      </p:sp>
    </p:spTree>
    <p:extLst>
      <p:ext uri="{BB962C8B-B14F-4D97-AF65-F5344CB8AC3E}">
        <p14:creationId xmlns:p14="http://schemas.microsoft.com/office/powerpoint/2010/main" val="1339169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p:txBody>
          <a:bodyPr/>
          <a:lstStyle/>
          <a:p>
            <a:r>
              <a:rPr lang="en-US" altLang="zh-CN" sz="2000" dirty="0" smtClean="0"/>
              <a:t>802.11af is an amendment to 802.11 with extended capabilities for operating on TVWS</a:t>
            </a:r>
          </a:p>
          <a:p>
            <a:r>
              <a:rPr lang="en-US" altLang="zh-CN" sz="2000" dirty="0" smtClean="0"/>
              <a:t>802.22 creates a dedicated technique for TVWS, which is fundamentally different from 802.11</a:t>
            </a:r>
          </a:p>
          <a:p>
            <a:pPr lvl="1"/>
            <a:r>
              <a:rPr lang="en-US" altLang="zh-CN" sz="1600" dirty="0" smtClean="0"/>
              <a:t>Concept of setup procedure has </a:t>
            </a:r>
            <a:r>
              <a:rPr lang="en-US" altLang="zh-CN" sz="1600" dirty="0"/>
              <a:t>been introduced in </a:t>
            </a:r>
            <a:r>
              <a:rPr lang="en-US" altLang="zh-CN" sz="1600" dirty="0">
                <a:hlinkClick r:id="rId2"/>
              </a:rPr>
              <a:t>16-0078-00</a:t>
            </a:r>
            <a:endParaRPr lang="en-US" altLang="zh-CN" sz="1600" dirty="0" smtClean="0"/>
          </a:p>
          <a:p>
            <a:r>
              <a:rPr lang="en-US" altLang="zh-CN" sz="2000" dirty="0"/>
              <a:t>The proposed new structure of 7.1 in </a:t>
            </a:r>
            <a:r>
              <a:rPr lang="en-US" altLang="zh-CN" sz="2000" dirty="0">
                <a:hlinkClick r:id="rId3"/>
              </a:rPr>
              <a:t>16-0079-00</a:t>
            </a:r>
            <a:r>
              <a:rPr lang="en-US" altLang="zh-CN" sz="2000" dirty="0"/>
              <a:t> </a:t>
            </a:r>
            <a:r>
              <a:rPr lang="en-US" altLang="zh-CN" sz="2000" dirty="0" smtClean="0"/>
              <a:t>can be a way forward to re-organize </a:t>
            </a:r>
            <a:r>
              <a:rPr lang="en-US" altLang="zh-CN" sz="2000" dirty="0"/>
              <a:t>current texts and revisions.</a:t>
            </a:r>
          </a:p>
          <a:p>
            <a:pPr marL="342900" lvl="1" indent="-342900">
              <a:buFontTx/>
              <a:buChar char="•"/>
            </a:pPr>
            <a:r>
              <a:rPr lang="en-US" altLang="zh-CN" sz="2000" dirty="0"/>
              <a:t>Harmonize </a:t>
            </a:r>
            <a:r>
              <a:rPr lang="en-US" altLang="zh-CN" sz="2000" dirty="0" smtClean="0"/>
              <a:t>the </a:t>
            </a:r>
            <a:r>
              <a:rPr lang="en-US" altLang="zh-CN" sz="2000" dirty="0" smtClean="0"/>
              <a:t>concept of </a:t>
            </a:r>
            <a:r>
              <a:rPr lang="en-US" altLang="zh-CN" sz="2000" dirty="0"/>
              <a:t>AN setup for </a:t>
            </a:r>
            <a:r>
              <a:rPr lang="en-US" altLang="zh-CN" sz="2000" dirty="0" smtClean="0"/>
              <a:t>802.11af </a:t>
            </a:r>
            <a:r>
              <a:rPr lang="en-US" altLang="zh-CN" sz="2000" dirty="0"/>
              <a:t>and 802.22 </a:t>
            </a:r>
            <a:r>
              <a:rPr lang="en-US" altLang="zh-CN" sz="2000" dirty="0" smtClean="0"/>
              <a:t>under the </a:t>
            </a:r>
            <a:r>
              <a:rPr lang="en-US" altLang="zh-CN" sz="2000" dirty="0"/>
              <a:t>new structure </a:t>
            </a:r>
            <a:r>
              <a:rPr lang="en-US" altLang="zh-CN" sz="2000" dirty="0" smtClean="0"/>
              <a:t>will not be an </a:t>
            </a:r>
            <a:r>
              <a:rPr lang="en-US" altLang="zh-CN" sz="2000" dirty="0"/>
              <a:t>issue</a:t>
            </a:r>
          </a:p>
          <a:p>
            <a:pPr lvl="1"/>
            <a:r>
              <a:rPr lang="en-US" altLang="zh-CN" sz="1800" dirty="0" smtClean="0"/>
              <a:t>The setup procedure of 802.11af is not much different from the generic 802.11’s on unlicensed band except for the control from the geolocation database, which is conceptually the same as in 802.22.</a:t>
            </a:r>
          </a:p>
          <a:p>
            <a:r>
              <a:rPr lang="en-US" altLang="zh-CN" sz="2000" dirty="0" smtClean="0"/>
              <a:t>Coexistence (</a:t>
            </a:r>
            <a:r>
              <a:rPr lang="en-US" altLang="zh-CN" sz="2000" dirty="0" err="1" smtClean="0"/>
              <a:t>e.g</a:t>
            </a:r>
            <a:r>
              <a:rPr lang="en-US" altLang="zh-CN" sz="2000" dirty="0" smtClean="0"/>
              <a:t> 802.19.1) is a more complicated issue than just the setup procedure, which may require further considerations for future drafts.</a:t>
            </a:r>
          </a:p>
          <a:p>
            <a:endParaRPr lang="zh-CN" altLang="en-US" sz="2000" dirty="0"/>
          </a:p>
        </p:txBody>
      </p:sp>
    </p:spTree>
    <p:extLst>
      <p:ext uri="{BB962C8B-B14F-4D97-AF65-F5344CB8AC3E}">
        <p14:creationId xmlns:p14="http://schemas.microsoft.com/office/powerpoint/2010/main" val="1783116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14-0033-00-ecsg-omniran-pptx-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omniran-14-0033-00-ecsg-omniran-pptx-template</Template>
  <TotalTime>32639</TotalTime>
  <Words>659</Words>
  <Application>Microsoft Office PowerPoint</Application>
  <PresentationFormat>全屏显示(4:3)</PresentationFormat>
  <Paragraphs>103</Paragraphs>
  <Slides>10</Slides>
  <Notes>1</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omniran-14-0033-00-ecsg-omniran-pptx-template</vt:lpstr>
      <vt:lpstr>PowerPoint 演示文稿</vt:lpstr>
      <vt:lpstr>Comparison Between 802.22 and 802.11af  </vt:lpstr>
      <vt:lpstr>Reference Model</vt:lpstr>
      <vt:lpstr>Protocol Model </vt:lpstr>
      <vt:lpstr>Cognitive Characteristics</vt:lpstr>
      <vt:lpstr>Spectrum Sensing</vt:lpstr>
      <vt:lpstr>802.11af Operation</vt:lpstr>
      <vt:lpstr>802.22 BS Initialization</vt:lpstr>
      <vt:lpstr>Conclusion</vt:lpstr>
      <vt:lpstr>Questions,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omniran-15-0052-00-CF00-fault-diagnosis-maintenance</dc:title>
  <dc:creator>Wang Hao</dc:creator>
  <cp:lastModifiedBy>Hao</cp:lastModifiedBy>
  <cp:revision>701</cp:revision>
  <cp:lastPrinted>1998-02-10T13:28:06Z</cp:lastPrinted>
  <dcterms:created xsi:type="dcterms:W3CDTF">2015-11-03T12:23:58Z</dcterms:created>
  <dcterms:modified xsi:type="dcterms:W3CDTF">2016-12-13T11:39:19Z</dcterms:modified>
</cp:coreProperties>
</file>