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handoutMasterIdLst>
    <p:handoutMasterId r:id="rId17"/>
  </p:handoutMasterIdLst>
  <p:sldIdLst>
    <p:sldId id="262" r:id="rId2"/>
    <p:sldId id="373" r:id="rId3"/>
    <p:sldId id="361" r:id="rId4"/>
    <p:sldId id="371" r:id="rId5"/>
    <p:sldId id="374" r:id="rId6"/>
    <p:sldId id="375" r:id="rId7"/>
    <p:sldId id="380" r:id="rId8"/>
    <p:sldId id="377" r:id="rId9"/>
    <p:sldId id="379" r:id="rId10"/>
    <p:sldId id="382" r:id="rId11"/>
    <p:sldId id="381" r:id="rId12"/>
    <p:sldId id="383" r:id="rId13"/>
    <p:sldId id="384" r:id="rId14"/>
    <p:sldId id="376" r:id="rId1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BEFF"/>
    <a:srgbClr val="00C040"/>
    <a:srgbClr val="7600A0"/>
    <a:srgbClr val="9900CC"/>
    <a:srgbClr val="9900FF"/>
    <a:srgbClr val="6600CC"/>
    <a:srgbClr val="A50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2" autoAdjust="0"/>
    <p:restoredTop sz="95652" autoAdjust="0"/>
  </p:normalViewPr>
  <p:slideViewPr>
    <p:cSldViewPr>
      <p:cViewPr>
        <p:scale>
          <a:sx n="100" d="100"/>
          <a:sy n="100" d="100"/>
        </p:scale>
        <p:origin x="360" y="3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45000" cy="450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ayout1">
    <p:spTree>
      <p:nvGrpSpPr>
        <p:cNvPr id="1" name=""/>
        <p:cNvGrpSpPr/>
        <p:nvPr/>
      </p:nvGrpSpPr>
      <p:grpSpPr>
        <a:xfrm>
          <a:off x="0" y="0"/>
          <a:ext cx="0" cy="0"/>
          <a:chOff x="0" y="0"/>
          <a:chExt cx="0" cy="0"/>
        </a:xfrm>
      </p:grpSpPr>
      <p:sp>
        <p:nvSpPr>
          <p:cNvPr id="2" name="Titel 1"/>
          <p:cNvSpPr>
            <a:spLocks noGrp="1"/>
          </p:cNvSpPr>
          <p:nvPr>
            <p:ph type="title"/>
          </p:nvPr>
        </p:nvSpPr>
        <p:spPr>
          <a:xfrm>
            <a:off x="755576" y="116632"/>
            <a:ext cx="7416824" cy="936104"/>
          </a:xfrm>
          <a:prstGeom prst="rect">
            <a:avLst/>
          </a:prstGeom>
        </p:spPr>
        <p:txBody>
          <a:bodyPr/>
          <a:lstStyle>
            <a:lvl1pPr>
              <a:defRPr sz="4000"/>
            </a:lvl1pPr>
          </a:lstStyle>
          <a:p>
            <a:r>
              <a:rPr lang="de-DE" smtClean="0"/>
              <a:t>Titelmasterformat durch Klicken bearbeiten</a:t>
            </a:r>
            <a:endParaRPr lang="en-US" dirty="0"/>
          </a:p>
        </p:txBody>
      </p:sp>
      <p:sp>
        <p:nvSpPr>
          <p:cNvPr id="6" name="Textplatzhalter 2"/>
          <p:cNvSpPr>
            <a:spLocks noGrp="1"/>
          </p:cNvSpPr>
          <p:nvPr>
            <p:ph idx="1"/>
          </p:nvPr>
        </p:nvSpPr>
        <p:spPr bwMode="auto">
          <a:xfrm>
            <a:off x="457200" y="1340768"/>
            <a:ext cx="8229600" cy="4785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800"/>
            </a:lvl1pPr>
            <a:lvl2pPr>
              <a:defRPr sz="1800"/>
            </a:lvl2pPr>
            <a:lvl3pPr>
              <a:defRPr sz="1800"/>
            </a:lvl3pPr>
            <a:lvl4pPr>
              <a:defRPr sz="1800"/>
            </a:lvl4pPr>
            <a:lvl5pPr>
              <a:defRPr sz="1800"/>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smtClean="0"/>
          </a:p>
        </p:txBody>
      </p:sp>
      <p:sp>
        <p:nvSpPr>
          <p:cNvPr id="4" name="Datumsplatzhalter 3"/>
          <p:cNvSpPr>
            <a:spLocks noGrp="1"/>
          </p:cNvSpPr>
          <p:nvPr>
            <p:ph type="dt" sz="half" idx="10"/>
          </p:nvPr>
        </p:nvSpPr>
        <p:spPr>
          <a:xfrm>
            <a:off x="457200" y="6356350"/>
            <a:ext cx="946150" cy="365125"/>
          </a:xfrm>
          <a:prstGeom prst="rect">
            <a:avLst/>
          </a:prstGeom>
        </p:spPr>
        <p:txBody>
          <a:bodyPr/>
          <a:lstStyle>
            <a:lvl1pPr>
              <a:defRPr/>
            </a:lvl1pPr>
          </a:lstStyle>
          <a:p>
            <a:pPr>
              <a:defRPr/>
            </a:pPr>
            <a:r>
              <a:rPr lang="de-DE" smtClean="0"/>
              <a:t>May 2013</a:t>
            </a:r>
            <a:endParaRPr lang="de-DE"/>
          </a:p>
        </p:txBody>
      </p:sp>
      <p:sp>
        <p:nvSpPr>
          <p:cNvPr id="5" name="Fußzeilenplatzhalter 4"/>
          <p:cNvSpPr>
            <a:spLocks noGrp="1"/>
          </p:cNvSpPr>
          <p:nvPr>
            <p:ph type="ftr" sz="quarter" idx="11"/>
          </p:nvPr>
        </p:nvSpPr>
        <p:spPr>
          <a:xfrm>
            <a:off x="1476375" y="6356350"/>
            <a:ext cx="6551613" cy="365125"/>
          </a:xfrm>
          <a:prstGeom prst="rect">
            <a:avLst/>
          </a:prstGeom>
        </p:spPr>
        <p:txBody>
          <a:bodyPr/>
          <a:lstStyle>
            <a:lvl1pPr>
              <a:defRPr/>
            </a:lvl1pPr>
          </a:lstStyle>
          <a:p>
            <a:pPr>
              <a:defRPr/>
            </a:pPr>
            <a:r>
              <a:rPr lang="en-US" smtClean="0"/>
              <a:t>C-ITS standarisation, testing and procurement</a:t>
            </a:r>
            <a:endParaRPr lang="de-DE"/>
          </a:p>
        </p:txBody>
      </p:sp>
      <p:sp>
        <p:nvSpPr>
          <p:cNvPr id="7" name="Foliennummernplatzhalter 5"/>
          <p:cNvSpPr>
            <a:spLocks noGrp="1"/>
          </p:cNvSpPr>
          <p:nvPr>
            <p:ph type="sldNum" sz="quarter" idx="12"/>
          </p:nvPr>
        </p:nvSpPr>
        <p:spPr>
          <a:xfrm>
            <a:off x="8172450" y="6356350"/>
            <a:ext cx="514350" cy="365125"/>
          </a:xfrm>
          <a:prstGeom prst="rect">
            <a:avLst/>
          </a:prstGeom>
        </p:spPr>
        <p:txBody>
          <a:bodyPr/>
          <a:lstStyle>
            <a:lvl1pPr>
              <a:defRPr/>
            </a:lvl1pPr>
          </a:lstStyle>
          <a:p>
            <a:pPr>
              <a:defRPr/>
            </a:pPr>
            <a:fld id="{B2D2C280-8405-45C9-A6A0-82E3F6AE71DA}" type="slidenum">
              <a:rPr lang="de-DE"/>
              <a:pPr>
                <a:defRPr/>
              </a:pPr>
              <a:t>‹#›</a:t>
            </a:fld>
            <a:endParaRPr lang="de-DE"/>
          </a:p>
        </p:txBody>
      </p:sp>
    </p:spTree>
    <p:extLst>
      <p:ext uri="{BB962C8B-B14F-4D97-AF65-F5344CB8AC3E}">
        <p14:creationId xmlns:p14="http://schemas.microsoft.com/office/powerpoint/2010/main" val="112303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
        <p:nvSpPr>
          <p:cNvPr id="4" name="Rectangle 3"/>
          <p:cNvSpPr/>
          <p:nvPr userDrawn="1"/>
        </p:nvSpPr>
        <p:spPr>
          <a:xfrm>
            <a:off x="6544237" y="76200"/>
            <a:ext cx="2371163" cy="307777"/>
          </a:xfrm>
          <a:prstGeom prst="rect">
            <a:avLst/>
          </a:prstGeom>
        </p:spPr>
        <p:txBody>
          <a:bodyPr wrap="none">
            <a:spAutoFit/>
          </a:bodyPr>
          <a:lstStyle/>
          <a:p>
            <a:pPr algn="r"/>
            <a:r>
              <a:rPr lang="en-US" sz="1400" b="1" dirty="0" smtClean="0">
                <a:latin typeface="+mj-lt"/>
              </a:rPr>
              <a:t>omniran-16-0087-00-00TG</a:t>
            </a:r>
            <a:endParaRPr lang="en-US" sz="1400" b="1" dirty="0">
              <a:latin typeface="+mj-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rtl="0" eaLnBrk="1" fontAlgn="base" hangingPunct="1">
        <a:spcBef>
          <a:spcPct val="0"/>
        </a:spcBef>
        <a:spcAft>
          <a:spcPct val="0"/>
        </a:spcAft>
        <a:defRPr sz="3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tx2"/>
          </a:solidFill>
          <a:latin typeface="Times" charset="0"/>
        </a:defRPr>
      </a:lvl6pPr>
      <a:lvl7pPr marL="914400" algn="ctr" rtl="0" eaLnBrk="1" fontAlgn="base" hangingPunct="1">
        <a:spcBef>
          <a:spcPct val="0"/>
        </a:spcBef>
        <a:spcAft>
          <a:spcPct val="0"/>
        </a:spcAft>
        <a:defRPr sz="3200">
          <a:solidFill>
            <a:schemeClr val="tx2"/>
          </a:solidFill>
          <a:latin typeface="Times" charset="0"/>
        </a:defRPr>
      </a:lvl7pPr>
      <a:lvl8pPr marL="1371600" algn="ctr" rtl="0" eaLnBrk="1" fontAlgn="base" hangingPunct="1">
        <a:spcBef>
          <a:spcPct val="0"/>
        </a:spcBef>
        <a:spcAft>
          <a:spcPct val="0"/>
        </a:spcAft>
        <a:defRPr sz="3200">
          <a:solidFill>
            <a:schemeClr val="tx2"/>
          </a:solidFill>
          <a:latin typeface="Times" charset="0"/>
        </a:defRPr>
      </a:lvl8pPr>
      <a:lvl9pPr marL="1828800" algn="ctr" rtl="0" eaLnBrk="1" fontAlgn="base" hangingPunct="1">
        <a:spcBef>
          <a:spcPct val="0"/>
        </a:spcBef>
        <a:spcAft>
          <a:spcPct val="0"/>
        </a:spcAft>
        <a:defRPr sz="32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cbox.etsi.org/MTS/MTS/10-PromotionalMaterial/MBS-20111118/protocolStandards/stagedApproach.htm" TargetMode="External"/><Relationship Id="rId3" Type="http://schemas.openxmlformats.org/officeDocument/2006/relationships/image" Target="../media/image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png"/><Relationship Id="rId5" Type="http://schemas.openxmlformats.org/officeDocument/2006/relationships/image" Target="../media/image10.wmf"/><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3999"/>
            <a:ext cx="7772400" cy="1476451"/>
          </a:xfrm>
        </p:spPr>
        <p:txBody>
          <a:bodyPr/>
          <a:lstStyle/>
          <a:p>
            <a:r>
              <a:rPr lang="en-US" sz="3600" dirty="0" smtClean="0"/>
              <a:t> Brief Introduction to </a:t>
            </a:r>
            <a:br>
              <a:rPr lang="en-US" sz="3600" dirty="0" smtClean="0"/>
            </a:br>
            <a:r>
              <a:rPr lang="en-US" sz="3600" dirty="0" smtClean="0"/>
              <a:t>IEEE P802.1CF</a:t>
            </a:r>
            <a:endParaRPr lang="en-US" sz="3600" dirty="0"/>
          </a:p>
        </p:txBody>
      </p:sp>
      <p:sp>
        <p:nvSpPr>
          <p:cNvPr id="3" name="Subtitle 2"/>
          <p:cNvSpPr>
            <a:spLocks noGrp="1"/>
          </p:cNvSpPr>
          <p:nvPr>
            <p:ph type="subTitle" idx="1"/>
          </p:nvPr>
        </p:nvSpPr>
        <p:spPr/>
        <p:txBody>
          <a:bodyPr/>
          <a:lstStyle/>
          <a:p>
            <a:r>
              <a:rPr lang="en-US" dirty="0" smtClean="0"/>
              <a:t>2016-11-10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000"/>
            <a:ext cx="8229600" cy="827752"/>
          </a:xfrm>
        </p:spPr>
        <p:txBody>
          <a:bodyPr/>
          <a:lstStyle/>
          <a:p>
            <a:r>
              <a:rPr lang="en-US" dirty="0" smtClean="0"/>
              <a:t/>
            </a:r>
            <a:br>
              <a:rPr lang="en-US" dirty="0" smtClean="0"/>
            </a:br>
            <a:r>
              <a:rPr lang="en-US" dirty="0" smtClean="0"/>
              <a:t>Functional Decomposition and Design</a:t>
            </a:r>
            <a:br>
              <a:rPr lang="en-US" dirty="0" smtClean="0"/>
            </a:br>
            <a:endParaRPr lang="en-US" dirty="0"/>
          </a:p>
        </p:txBody>
      </p:sp>
      <p:sp>
        <p:nvSpPr>
          <p:cNvPr id="87045" name="Content Placeholder 2"/>
          <p:cNvSpPr>
            <a:spLocks noGrp="1"/>
          </p:cNvSpPr>
          <p:nvPr>
            <p:ph idx="1"/>
          </p:nvPr>
        </p:nvSpPr>
        <p:spPr>
          <a:xfrm>
            <a:off x="457200" y="1196752"/>
            <a:ext cx="8229600" cy="5184576"/>
          </a:xfrm>
        </p:spPr>
        <p:txBody>
          <a:bodyPr>
            <a:normAutofit fontScale="85000" lnSpcReduction="20000"/>
          </a:bodyPr>
          <a:lstStyle/>
          <a:p>
            <a:r>
              <a:rPr lang="en-US" dirty="0" smtClean="0"/>
              <a:t>Describes initialization of the network and the life cycle of user sessions</a:t>
            </a:r>
          </a:p>
          <a:p>
            <a:pPr lvl="1"/>
            <a:r>
              <a:rPr lang="en-US" dirty="0" smtClean="0"/>
              <a:t>Initialization</a:t>
            </a:r>
          </a:p>
          <a:p>
            <a:pPr lvl="2"/>
            <a:r>
              <a:rPr lang="en-US" dirty="0" smtClean="0"/>
              <a:t>Access network setup </a:t>
            </a:r>
          </a:p>
          <a:p>
            <a:pPr lvl="1"/>
            <a:r>
              <a:rPr lang="en-US" dirty="0" smtClean="0"/>
              <a:t>Life cycle of a user session</a:t>
            </a:r>
          </a:p>
          <a:p>
            <a:pPr lvl="2"/>
            <a:r>
              <a:rPr lang="en-US" dirty="0" smtClean="0"/>
              <a:t>Access network discovery and selection</a:t>
            </a:r>
          </a:p>
          <a:p>
            <a:pPr lvl="2"/>
            <a:r>
              <a:rPr lang="en-US" dirty="0" smtClean="0"/>
              <a:t>Association and disassociation</a:t>
            </a:r>
          </a:p>
          <a:p>
            <a:pPr lvl="2"/>
            <a:r>
              <a:rPr lang="en-US" dirty="0" smtClean="0"/>
              <a:t>Authentication and trust establishment</a:t>
            </a:r>
          </a:p>
          <a:p>
            <a:pPr lvl="2"/>
            <a:r>
              <a:rPr lang="en-US" dirty="0" smtClean="0"/>
              <a:t>Data path establishment, relocation and teardown</a:t>
            </a:r>
          </a:p>
          <a:p>
            <a:pPr lvl="2"/>
            <a:r>
              <a:rPr lang="en-US" dirty="0" smtClean="0"/>
              <a:t>Authorization, </a:t>
            </a:r>
            <a:r>
              <a:rPr lang="en-US" dirty="0" err="1" smtClean="0"/>
              <a:t>QoS</a:t>
            </a:r>
            <a:r>
              <a:rPr lang="en-US" dirty="0" smtClean="0"/>
              <a:t> and policy control</a:t>
            </a:r>
          </a:p>
          <a:p>
            <a:pPr lvl="2"/>
            <a:r>
              <a:rPr lang="en-US" dirty="0" smtClean="0"/>
              <a:t>Accounting and monitoring</a:t>
            </a:r>
          </a:p>
          <a:p>
            <a:pPr lvl="2"/>
            <a:r>
              <a:rPr lang="en-US" dirty="0" smtClean="0"/>
              <a:t>Fault diagnostics and maintenance</a:t>
            </a:r>
          </a:p>
          <a:p>
            <a:r>
              <a:rPr lang="en-US" dirty="0" smtClean="0"/>
              <a:t>Provides the insights into the required IEEE 802 functions and control information for network operation.</a:t>
            </a:r>
          </a:p>
          <a:p>
            <a:pPr lvl="1"/>
            <a:endParaRPr lang="en-US" dirty="0" smtClean="0"/>
          </a:p>
        </p:txBody>
      </p:sp>
    </p:spTree>
    <p:extLst>
      <p:ext uri="{BB962C8B-B14F-4D97-AF65-F5344CB8AC3E}">
        <p14:creationId xmlns:p14="http://schemas.microsoft.com/office/powerpoint/2010/main" val="213409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life cycle of IEEE </a:t>
            </a:r>
            <a:r>
              <a:rPr lang="en-US" smtClean="0"/>
              <a:t>802 access </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00" y="846942"/>
            <a:ext cx="7104520" cy="4787058"/>
          </a:xfrm>
          <a:prstGeom prst="rect">
            <a:avLst/>
          </a:prstGeom>
        </p:spPr>
      </p:pic>
      <p:sp>
        <p:nvSpPr>
          <p:cNvPr id="6" name="Rectangle 5"/>
          <p:cNvSpPr/>
          <p:nvPr/>
        </p:nvSpPr>
        <p:spPr bwMode="auto">
          <a:xfrm>
            <a:off x="3537000" y="5814000"/>
            <a:ext cx="720000" cy="180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8" name="Rectangle 7"/>
          <p:cNvSpPr/>
          <p:nvPr/>
        </p:nvSpPr>
        <p:spPr bwMode="auto">
          <a:xfrm>
            <a:off x="3537000" y="6116304"/>
            <a:ext cx="720000" cy="180000"/>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9" name="TextBox 8"/>
          <p:cNvSpPr txBox="1"/>
          <p:nvPr/>
        </p:nvSpPr>
        <p:spPr>
          <a:xfrm>
            <a:off x="4389260" y="5655283"/>
            <a:ext cx="2534668" cy="698717"/>
          </a:xfrm>
          <a:prstGeom prst="rect">
            <a:avLst/>
          </a:prstGeom>
          <a:noFill/>
        </p:spPr>
        <p:txBody>
          <a:bodyPr wrap="none" rtlCol="0">
            <a:spAutoFit/>
          </a:bodyPr>
          <a:lstStyle/>
          <a:p>
            <a:pPr>
              <a:lnSpc>
                <a:spcPct val="150000"/>
              </a:lnSpc>
            </a:pPr>
            <a:r>
              <a:rPr lang="en-US" sz="1400" dirty="0" smtClean="0">
                <a:latin typeface="+mn-lt"/>
              </a:rPr>
              <a:t>IEEE 802 messaging over R1</a:t>
            </a:r>
          </a:p>
          <a:p>
            <a:pPr>
              <a:lnSpc>
                <a:spcPct val="150000"/>
              </a:lnSpc>
            </a:pPr>
            <a:r>
              <a:rPr lang="en-US" sz="1400" dirty="0" smtClean="0">
                <a:latin typeface="+mn-lt"/>
              </a:rPr>
              <a:t>IEEE 802 control messaging</a:t>
            </a:r>
          </a:p>
        </p:txBody>
      </p:sp>
    </p:spTree>
    <p:extLst>
      <p:ext uri="{BB962C8B-B14F-4D97-AF65-F5344CB8AC3E}">
        <p14:creationId xmlns:p14="http://schemas.microsoft.com/office/powerpoint/2010/main" val="1902790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Advanced topic:</a:t>
            </a:r>
            <a:r>
              <a:rPr lang="en-US" dirty="0" smtClean="0"/>
              <a:t/>
            </a:r>
            <a:br>
              <a:rPr lang="en-US" dirty="0" smtClean="0"/>
            </a:br>
            <a:r>
              <a:rPr lang="en-US" smtClean="0"/>
              <a:t>Network virtualization</a:t>
            </a:r>
            <a:endParaRPr lang="en-US"/>
          </a:p>
        </p:txBody>
      </p:sp>
      <p:sp>
        <p:nvSpPr>
          <p:cNvPr id="3" name="Content Placeholder 2"/>
          <p:cNvSpPr>
            <a:spLocks noGrp="1"/>
          </p:cNvSpPr>
          <p:nvPr>
            <p:ph idx="1"/>
          </p:nvPr>
        </p:nvSpPr>
        <p:spPr/>
        <p:txBody>
          <a:bodyPr>
            <a:normAutofit fontScale="77500" lnSpcReduction="20000"/>
          </a:bodyPr>
          <a:lstStyle/>
          <a:p>
            <a:r>
              <a:rPr lang="en-US" dirty="0" smtClean="0"/>
              <a:t>Specification provides model</a:t>
            </a:r>
            <a:br>
              <a:rPr lang="en-US" dirty="0" smtClean="0"/>
            </a:br>
            <a:r>
              <a:rPr lang="en-US" dirty="0" smtClean="0"/>
              <a:t>for network virtualization</a:t>
            </a:r>
          </a:p>
          <a:p>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a:p>
          <a:p>
            <a:r>
              <a:rPr lang="en-US" dirty="0" smtClean="0"/>
              <a:t>Covers architectural aspects of SDN and NFV for IEEE 802 access network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026" y="1594700"/>
            <a:ext cx="3368974" cy="3892061"/>
          </a:xfrm>
          <a:prstGeom prst="rect">
            <a:avLst/>
          </a:prstGeom>
        </p:spPr>
      </p:pic>
    </p:spTree>
    <p:extLst>
      <p:ext uri="{BB962C8B-B14F-4D97-AF65-F5344CB8AC3E}">
        <p14:creationId xmlns:p14="http://schemas.microsoft.com/office/powerpoint/2010/main" val="121943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the work</a:t>
            </a:r>
            <a:endParaRPr lang="en-US" dirty="0"/>
          </a:p>
        </p:txBody>
      </p:sp>
      <p:sp>
        <p:nvSpPr>
          <p:cNvPr id="3" name="Content Placeholder 2"/>
          <p:cNvSpPr>
            <a:spLocks noGrp="1"/>
          </p:cNvSpPr>
          <p:nvPr>
            <p:ph idx="1"/>
          </p:nvPr>
        </p:nvSpPr>
        <p:spPr/>
        <p:txBody>
          <a:bodyPr>
            <a:normAutofit lnSpcReduction="10000"/>
          </a:bodyPr>
          <a:lstStyle/>
          <a:p>
            <a:r>
              <a:rPr lang="en-US" dirty="0" smtClean="0"/>
              <a:t>Current draft P802.1CF-D0.3 provides initial text for all sections</a:t>
            </a:r>
          </a:p>
          <a:p>
            <a:r>
              <a:rPr lang="en-US" dirty="0" smtClean="0"/>
              <a:t>Not all details are sufficiently described yet</a:t>
            </a:r>
          </a:p>
          <a:p>
            <a:r>
              <a:rPr lang="en-US" dirty="0" smtClean="0"/>
              <a:t>Specification of network virtualization concepts is still evolving.</a:t>
            </a:r>
          </a:p>
          <a:p>
            <a:endParaRPr lang="en-US" dirty="0"/>
          </a:p>
          <a:p>
            <a:r>
              <a:rPr lang="en-US" dirty="0" smtClean="0"/>
              <a:t>Review and input from networking experts wanted to detect flaws and to enhance the document.</a:t>
            </a:r>
            <a:endParaRPr lang="en-US" dirty="0"/>
          </a:p>
        </p:txBody>
      </p:sp>
    </p:spTree>
    <p:extLst>
      <p:ext uri="{BB962C8B-B14F-4D97-AF65-F5344CB8AC3E}">
        <p14:creationId xmlns:p14="http://schemas.microsoft.com/office/powerpoint/2010/main" val="172551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6576" y="1178750"/>
            <a:ext cx="3690410" cy="4964559"/>
          </a:xfrm>
          <a:prstGeom prst="rect">
            <a:avLst/>
          </a:prstGeom>
          <a:solidFill>
            <a:schemeClr val="bg1"/>
          </a:solidFill>
          <a:ln>
            <a:solidFill>
              <a:schemeClr val="tx1"/>
            </a:solidFill>
          </a:ln>
          <a:scene3d>
            <a:camera prst="isometricOffAxis1Top">
              <a:rot lat="20711941" lon="20448593" rev="327850"/>
            </a:camera>
            <a:lightRig rig="threePt" dir="t"/>
          </a:scene3d>
          <a:sp3d extrusionH="381000" contourW="12700">
            <a:extrusionClr>
              <a:schemeClr val="bg1">
                <a:lumMod val="65000"/>
              </a:schemeClr>
            </a:extrusionClr>
            <a:contourClr>
              <a:schemeClr val="bg1">
                <a:lumMod val="65000"/>
              </a:schemeClr>
            </a:contourClr>
          </a:sp3d>
        </p:spPr>
      </p:pic>
      <p:sp>
        <p:nvSpPr>
          <p:cNvPr id="3" name="Title 2"/>
          <p:cNvSpPr>
            <a:spLocks noGrp="1"/>
          </p:cNvSpPr>
          <p:nvPr>
            <p:ph type="title"/>
          </p:nvPr>
        </p:nvSpPr>
        <p:spPr>
          <a:xfrm>
            <a:off x="457200" y="274638"/>
            <a:ext cx="8229600" cy="634082"/>
          </a:xfrm>
        </p:spPr>
        <p:txBody>
          <a:bodyPr/>
          <a:lstStyle/>
          <a:p>
            <a:r>
              <a:rPr lang="en-US" dirty="0" smtClean="0"/>
              <a:t>How to get access to the specification</a:t>
            </a:r>
            <a:endParaRPr lang="en-US" dirty="0"/>
          </a:p>
        </p:txBody>
      </p:sp>
      <p:sp>
        <p:nvSpPr>
          <p:cNvPr id="4" name="Content Placeholder 3"/>
          <p:cNvSpPr>
            <a:spLocks noGrp="1"/>
          </p:cNvSpPr>
          <p:nvPr>
            <p:ph idx="1"/>
          </p:nvPr>
        </p:nvSpPr>
        <p:spPr>
          <a:xfrm>
            <a:off x="4887034" y="1178750"/>
            <a:ext cx="3799765" cy="4947413"/>
          </a:xfrm>
        </p:spPr>
        <p:txBody>
          <a:bodyPr>
            <a:normAutofit fontScale="77500" lnSpcReduction="20000"/>
          </a:bodyPr>
          <a:lstStyle/>
          <a:p>
            <a:r>
              <a:rPr lang="en-US" dirty="0" smtClean="0"/>
              <a:t>IEEE 802 draft specifications are not publicly available.</a:t>
            </a:r>
          </a:p>
          <a:p>
            <a:r>
              <a:rPr lang="en-US" dirty="0" smtClean="0"/>
              <a:t>RFC 7241 describes various ways for IETF to get access</a:t>
            </a:r>
            <a:r>
              <a:rPr lang="en-US" dirty="0"/>
              <a:t> </a:t>
            </a:r>
            <a:r>
              <a:rPr lang="en-US" dirty="0" smtClean="0"/>
              <a:t>to the draft specification.</a:t>
            </a:r>
          </a:p>
          <a:p>
            <a:endParaRPr lang="en-US" dirty="0" smtClean="0"/>
          </a:p>
          <a:p>
            <a:endParaRPr lang="en-US" dirty="0"/>
          </a:p>
          <a:p>
            <a:endParaRPr lang="en-US" dirty="0" smtClean="0"/>
          </a:p>
          <a:p>
            <a:r>
              <a:rPr lang="en-US" dirty="0" smtClean="0"/>
              <a:t>Please contact </a:t>
            </a:r>
            <a:br>
              <a:rPr lang="en-US" dirty="0" smtClean="0"/>
            </a:br>
            <a:r>
              <a:rPr lang="en-US" dirty="0" smtClean="0"/>
              <a:t>IEEE 802.1 </a:t>
            </a:r>
            <a:r>
              <a:rPr lang="en-US" dirty="0"/>
              <a:t>chair </a:t>
            </a:r>
            <a:r>
              <a:rPr lang="en-US" dirty="0" smtClean="0"/>
              <a:t/>
            </a:r>
            <a:br>
              <a:rPr lang="en-US" dirty="0" smtClean="0"/>
            </a:br>
            <a:r>
              <a:rPr lang="en-US" dirty="0" smtClean="0"/>
              <a:t>Glenn </a:t>
            </a:r>
            <a:r>
              <a:rPr lang="en-US" dirty="0"/>
              <a:t>Parsons </a:t>
            </a:r>
            <a:r>
              <a:rPr lang="en-US" sz="1900" dirty="0"/>
              <a:t>&lt;</a:t>
            </a:r>
            <a:r>
              <a:rPr lang="en-US" sz="1900" dirty="0" err="1"/>
              <a:t>glenn.parsons@ericsson.com</a:t>
            </a:r>
            <a:r>
              <a:rPr lang="en-US" sz="1900" dirty="0"/>
              <a:t>&gt;</a:t>
            </a:r>
            <a:endParaRPr lang="en-US" dirty="0"/>
          </a:p>
        </p:txBody>
      </p:sp>
    </p:spTree>
    <p:extLst>
      <p:ext uri="{BB962C8B-B14F-4D97-AF65-F5344CB8AC3E}">
        <p14:creationId xmlns:p14="http://schemas.microsoft.com/office/powerpoint/2010/main" val="189697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is Evidence to consider Commonalities of IEEE 802 Access Networks</a:t>
            </a:r>
            <a:endParaRPr lang="en-US" dirty="0"/>
          </a:p>
        </p:txBody>
      </p:sp>
      <p:sp>
        <p:nvSpPr>
          <p:cNvPr id="3" name="Content Placeholder 2"/>
          <p:cNvSpPr>
            <a:spLocks noGrp="1"/>
          </p:cNvSpPr>
          <p:nvPr>
            <p:ph idx="1"/>
          </p:nvPr>
        </p:nvSpPr>
        <p:spPr>
          <a:xfrm>
            <a:off x="457200" y="1539000"/>
            <a:ext cx="8229600" cy="5085000"/>
          </a:xfrm>
        </p:spPr>
        <p:txBody>
          <a:bodyPr>
            <a:normAutofit fontScale="70000" lnSpcReduction="20000"/>
          </a:bodyPr>
          <a:lstStyle/>
          <a:p>
            <a:r>
              <a:rPr lang="en-US" dirty="0" smtClean="0"/>
              <a:t>More (huge) networks are coming</a:t>
            </a:r>
            <a:br>
              <a:rPr lang="en-US" dirty="0" smtClean="0"/>
            </a:br>
            <a:r>
              <a:rPr lang="en-US" dirty="0" smtClean="0"/>
              <a:t>up by everything gets connected</a:t>
            </a:r>
          </a:p>
          <a:p>
            <a:pPr lvl="1"/>
            <a:r>
              <a:rPr lang="en-US" sz="2600" dirty="0" smtClean="0"/>
              <a:t>e.g. </a:t>
            </a:r>
            <a:r>
              <a:rPr lang="en-US" sz="2600" dirty="0" err="1" smtClean="0"/>
              <a:t>SmartGrid</a:t>
            </a:r>
            <a:r>
              <a:rPr lang="en-US" sz="2600" dirty="0" smtClean="0"/>
              <a:t>, ITS, </a:t>
            </a:r>
            <a:r>
              <a:rPr lang="en-US" sz="2600" dirty="0" err="1" smtClean="0"/>
              <a:t>IoT</a:t>
            </a:r>
            <a:r>
              <a:rPr lang="en-US" sz="2600" dirty="0" smtClean="0"/>
              <a:t>, …</a:t>
            </a:r>
          </a:p>
          <a:p>
            <a:r>
              <a:rPr lang="en-US" dirty="0" smtClean="0"/>
              <a:t>New markets for </a:t>
            </a:r>
            <a:br>
              <a:rPr lang="en-US" dirty="0" smtClean="0"/>
            </a:br>
            <a:r>
              <a:rPr lang="en-US" dirty="0" smtClean="0"/>
              <a:t>IEEE 802 access technologies</a:t>
            </a:r>
          </a:p>
          <a:p>
            <a:pPr lvl="1"/>
            <a:r>
              <a:rPr lang="en-US" sz="2600" dirty="0" smtClean="0"/>
              <a:t>e.g. factory automation, in-car communication, home automation, …</a:t>
            </a:r>
          </a:p>
          <a:p>
            <a:r>
              <a:rPr lang="en-US" dirty="0" smtClean="0"/>
              <a:t>IEEE 802 access is becoming more heterogeneous</a:t>
            </a:r>
          </a:p>
          <a:p>
            <a:pPr lvl="1"/>
            <a:r>
              <a:rPr lang="en-US" dirty="0" smtClean="0"/>
              <a:t>multiple network interfaces</a:t>
            </a:r>
          </a:p>
          <a:p>
            <a:pPr lvl="2"/>
            <a:r>
              <a:rPr lang="en-US" sz="2300" dirty="0" smtClean="0"/>
              <a:t>e.g. IEEE 802.3, IEEE 802.11, IEEE 802.15… </a:t>
            </a:r>
          </a:p>
          <a:p>
            <a:pPr lvl="1"/>
            <a:r>
              <a:rPr lang="en-US" dirty="0" smtClean="0"/>
              <a:t>multiple access network topologies</a:t>
            </a:r>
          </a:p>
          <a:p>
            <a:pPr lvl="2"/>
            <a:r>
              <a:rPr lang="en-US" sz="2300" dirty="0" smtClean="0"/>
              <a:t>e.g. IEEE802.11 in residential, corporate and public</a:t>
            </a:r>
          </a:p>
          <a:p>
            <a:pPr lvl="2"/>
            <a:endParaRPr lang="en-US" sz="2300" dirty="0" smtClean="0"/>
          </a:p>
          <a:p>
            <a:pPr lvl="4"/>
            <a:endParaRPr lang="en-US" dirty="0" smtClean="0"/>
          </a:p>
          <a:p>
            <a:pPr lvl="4"/>
            <a:endParaRPr lang="en-US" dirty="0" smtClean="0"/>
          </a:p>
          <a:p>
            <a:pPr lvl="1"/>
            <a:r>
              <a:rPr lang="en-US" dirty="0" smtClean="0"/>
              <a:t>multiple network subscriptions</a:t>
            </a:r>
          </a:p>
          <a:p>
            <a:pPr lvl="2"/>
            <a:r>
              <a:rPr lang="en-US" sz="2300" dirty="0" smtClean="0"/>
              <a:t>e.g. multiple subscriptions for same interface</a:t>
            </a:r>
          </a:p>
          <a:p>
            <a:r>
              <a:rPr lang="en-US" dirty="0" smtClean="0"/>
              <a:t>New emerging techniques, like SDN and virtualization</a:t>
            </a:r>
          </a:p>
          <a:p>
            <a:pPr lvl="2"/>
            <a:endParaRPr lang="en-US" dirty="0" smtClean="0"/>
          </a:p>
          <a:p>
            <a:endParaRPr lang="en-US" dirty="0"/>
          </a:p>
        </p:txBody>
      </p:sp>
      <p:pic>
        <p:nvPicPr>
          <p:cNvPr id="5" name="Picture 4" descr="olwi2-publicWiFi.png"/>
          <p:cNvPicPr>
            <a:picLocks noChangeAspect="1"/>
          </p:cNvPicPr>
          <p:nvPr/>
        </p:nvPicPr>
        <p:blipFill>
          <a:blip r:embed="rId2"/>
          <a:stretch>
            <a:fillRect/>
          </a:stretch>
        </p:blipFill>
        <p:spPr>
          <a:xfrm>
            <a:off x="5562000" y="5094000"/>
            <a:ext cx="2598752" cy="630000"/>
          </a:xfrm>
          <a:prstGeom prst="rect">
            <a:avLst/>
          </a:prstGeom>
        </p:spPr>
      </p:pic>
      <p:pic>
        <p:nvPicPr>
          <p:cNvPr id="6" name="Picture 5" descr="olwi2-residentialWiFi.png"/>
          <p:cNvPicPr>
            <a:picLocks noChangeAspect="1"/>
          </p:cNvPicPr>
          <p:nvPr/>
        </p:nvPicPr>
        <p:blipFill>
          <a:blip r:embed="rId3"/>
          <a:stretch>
            <a:fillRect/>
          </a:stretch>
        </p:blipFill>
        <p:spPr>
          <a:xfrm>
            <a:off x="1287000" y="4824000"/>
            <a:ext cx="2561353" cy="585000"/>
          </a:xfrm>
          <a:prstGeom prst="rect">
            <a:avLst/>
          </a:prstGeom>
        </p:spPr>
      </p:pic>
      <p:pic>
        <p:nvPicPr>
          <p:cNvPr id="4" name="Picture 3" descr="olwi2-corporateWiFi.png"/>
          <p:cNvPicPr>
            <a:picLocks noChangeAspect="1"/>
          </p:cNvPicPr>
          <p:nvPr/>
        </p:nvPicPr>
        <p:blipFill>
          <a:blip r:embed="rId4"/>
          <a:stretch>
            <a:fillRect/>
          </a:stretch>
        </p:blipFill>
        <p:spPr>
          <a:xfrm>
            <a:off x="3807000" y="4689000"/>
            <a:ext cx="2502000" cy="580062"/>
          </a:xfrm>
          <a:prstGeom prst="rect">
            <a:avLst/>
          </a:prstGeom>
        </p:spPr>
      </p:pic>
      <p:pic>
        <p:nvPicPr>
          <p:cNvPr id="72" name="Picture 71" descr="omniran-iot.png"/>
          <p:cNvPicPr>
            <a:picLocks noChangeAspect="1"/>
          </p:cNvPicPr>
          <p:nvPr/>
        </p:nvPicPr>
        <p:blipFill>
          <a:blip r:embed="rId5"/>
          <a:stretch>
            <a:fillRect/>
          </a:stretch>
        </p:blipFill>
        <p:spPr>
          <a:xfrm>
            <a:off x="5112000" y="1392970"/>
            <a:ext cx="3690000" cy="1633278"/>
          </a:xfrm>
          <a:prstGeom prst="rect">
            <a:avLst/>
          </a:prstGeom>
        </p:spPr>
      </p:pic>
      <p:pic>
        <p:nvPicPr>
          <p:cNvPr id="75" name="Picture 74" descr="omniran-multiradio.png"/>
          <p:cNvPicPr>
            <a:picLocks noChangeAspect="1"/>
          </p:cNvPicPr>
          <p:nvPr/>
        </p:nvPicPr>
        <p:blipFill>
          <a:blip r:embed="rId6"/>
          <a:stretch>
            <a:fillRect/>
          </a:stretch>
        </p:blipFill>
        <p:spPr>
          <a:xfrm>
            <a:off x="6957000" y="3457653"/>
            <a:ext cx="1650096" cy="139757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94362"/>
          </a:xfrm>
        </p:spPr>
        <p:txBody>
          <a:bodyPr/>
          <a:lstStyle/>
          <a:p>
            <a:r>
              <a:rPr lang="en-US" sz="3600" dirty="0" smtClean="0"/>
              <a:t>IEEE 802 demands a kind of ‘Stage 2’</a:t>
            </a:r>
            <a:r>
              <a:rPr lang="en-US" sz="3600" dirty="0"/>
              <a:t/>
            </a:r>
            <a:br>
              <a:rPr lang="en-US" sz="3600" dirty="0"/>
            </a:br>
            <a:r>
              <a:rPr lang="en-US" sz="2800" i="1" dirty="0" smtClean="0"/>
              <a:t>Network Specification </a:t>
            </a:r>
            <a:r>
              <a:rPr lang="en-US" sz="2800" i="1" dirty="0"/>
              <a:t>in 3 Stages</a:t>
            </a:r>
            <a:endParaRPr lang="en-US" i="1" dirty="0"/>
          </a:p>
        </p:txBody>
      </p:sp>
      <p:sp>
        <p:nvSpPr>
          <p:cNvPr id="6" name="Content Placeholder 5"/>
          <p:cNvSpPr>
            <a:spLocks noGrp="1"/>
          </p:cNvSpPr>
          <p:nvPr>
            <p:ph idx="1"/>
          </p:nvPr>
        </p:nvSpPr>
        <p:spPr>
          <a:xfrm>
            <a:off x="457200" y="1330190"/>
            <a:ext cx="8229600" cy="5113810"/>
          </a:xfrm>
        </p:spPr>
        <p:txBody>
          <a:bodyPr>
            <a:normAutofit fontScale="62500" lnSpcReduction="20000"/>
          </a:bodyPr>
          <a:lstStyle/>
          <a:p>
            <a:r>
              <a:rPr lang="en-US" dirty="0"/>
              <a:t>For the specification of the Integrated Services Digital Network the ITU-T defined in its Rec. I.130 a sequential 3 stage process,.</a:t>
            </a:r>
          </a:p>
          <a:p>
            <a:r>
              <a:rPr lang="en-US" dirty="0"/>
              <a:t>This process is nowadays commonly used in most telecommunication network standardization </a:t>
            </a:r>
            <a:r>
              <a:rPr lang="en-US" dirty="0" smtClean="0"/>
              <a:t>activities.</a:t>
            </a:r>
          </a:p>
          <a:p>
            <a:endParaRPr lang="en-US" sz="2900" dirty="0" smtClean="0"/>
          </a:p>
          <a:p>
            <a:endParaRPr lang="en-US" sz="2900" dirty="0" smtClean="0"/>
          </a:p>
          <a:p>
            <a:endParaRPr lang="en-US" sz="29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 Stage 2 specification provides a mapping of protocols to a functional network model, which facilitates easier evaluation.</a:t>
            </a:r>
          </a:p>
          <a:p>
            <a:pPr>
              <a:buNone/>
            </a:pPr>
            <a:endParaRPr lang="en-US" dirty="0"/>
          </a:p>
        </p:txBody>
      </p:sp>
      <p:sp>
        <p:nvSpPr>
          <p:cNvPr id="8" name="TextBox 7"/>
          <p:cNvSpPr txBox="1"/>
          <p:nvPr/>
        </p:nvSpPr>
        <p:spPr>
          <a:xfrm>
            <a:off x="414292" y="6219000"/>
            <a:ext cx="7783734" cy="461665"/>
          </a:xfrm>
          <a:prstGeom prst="rect">
            <a:avLst/>
          </a:prstGeom>
          <a:noFill/>
        </p:spPr>
        <p:txBody>
          <a:bodyPr wrap="none" rtlCol="0">
            <a:spAutoFit/>
          </a:bodyPr>
          <a:lstStyle/>
          <a:p>
            <a:r>
              <a:rPr lang="en-US" dirty="0">
                <a:latin typeface="+mn-lt"/>
              </a:rPr>
              <a:t>More Information: </a:t>
            </a:r>
            <a:r>
              <a:rPr lang="en-US" dirty="0" smtClean="0">
                <a:latin typeface="+mn-lt"/>
              </a:rPr>
              <a:t> ETSI</a:t>
            </a:r>
            <a:r>
              <a:rPr lang="en-US" dirty="0">
                <a:latin typeface="+mn-lt"/>
              </a:rPr>
              <a:t>: </a:t>
            </a:r>
            <a:r>
              <a:rPr lang="en-US" i="1" dirty="0">
                <a:latin typeface="+mn-lt"/>
              </a:rPr>
              <a:t>Making Better Standards</a:t>
            </a:r>
          </a:p>
          <a:p>
            <a:pPr marL="0" lvl="1"/>
            <a:r>
              <a:rPr lang="en-US" dirty="0">
                <a:latin typeface="+mn-lt"/>
                <a:hlinkClick r:id="rId2"/>
              </a:rPr>
              <a:t>http://docbox.etsi.org/MTS/MTS/10-PromotionalMaterial/MBS-20111118/protocolStandards/stagedApproach.htm</a:t>
            </a:r>
            <a:endParaRPr lang="en-US" dirty="0">
              <a:latin typeface="+mn-lt"/>
            </a:endParaRPr>
          </a:p>
        </p:txBody>
      </p:sp>
      <p:pic>
        <p:nvPicPr>
          <p:cNvPr id="9" name="Picture 8"/>
          <p:cNvPicPr/>
          <p:nvPr/>
        </p:nvPicPr>
        <p:blipFill rotWithShape="1">
          <a:blip r:embed="rId3">
            <a:extLst>
              <a:ext uri="{28A0092B-C50C-407E-A947-70E740481C1C}">
                <a14:useLocalDpi xmlns:a14="http://schemas.microsoft.com/office/drawing/2010/main" val="0"/>
              </a:ext>
            </a:extLst>
          </a:blip>
          <a:srcRect l="1763" t="16585" r="34950" b="15273"/>
          <a:stretch/>
        </p:blipFill>
        <p:spPr bwMode="auto">
          <a:xfrm>
            <a:off x="808029" y="2529000"/>
            <a:ext cx="3420380" cy="3101985"/>
          </a:xfrm>
          <a:prstGeom prst="rect">
            <a:avLst/>
          </a:prstGeom>
          <a:noFill/>
          <a:ln>
            <a:noFill/>
          </a:ln>
        </p:spPr>
      </p:pic>
      <p:sp>
        <p:nvSpPr>
          <p:cNvPr id="12" name="TextBox 11"/>
          <p:cNvSpPr txBox="1"/>
          <p:nvPr/>
        </p:nvSpPr>
        <p:spPr>
          <a:xfrm>
            <a:off x="4351921" y="2664015"/>
            <a:ext cx="4360539" cy="2800767"/>
          </a:xfrm>
          <a:prstGeom prst="rect">
            <a:avLst/>
          </a:prstGeom>
          <a:noFill/>
        </p:spPr>
        <p:txBody>
          <a:bodyPr wrap="none" rtlCol="0">
            <a:spAutoFit/>
          </a:bodyPr>
          <a:lstStyle/>
          <a:p>
            <a:r>
              <a:rPr lang="en-US" sz="2000" dirty="0">
                <a:latin typeface="+mn-lt"/>
              </a:rPr>
              <a:t>‘External’ requirements from the </a:t>
            </a:r>
            <a:br>
              <a:rPr lang="en-US" sz="2000" dirty="0">
                <a:latin typeface="+mn-lt"/>
              </a:rPr>
            </a:br>
            <a:r>
              <a:rPr lang="en-US" sz="2000" dirty="0">
                <a:latin typeface="+mn-lt"/>
              </a:rPr>
              <a:t>service/deployment perspective</a:t>
            </a:r>
          </a:p>
          <a:p>
            <a:r>
              <a:rPr lang="en-US" sz="2800" dirty="0">
                <a:latin typeface="+mn-lt"/>
              </a:rPr>
              <a:t> </a:t>
            </a:r>
          </a:p>
          <a:p>
            <a:r>
              <a:rPr lang="en-US" sz="2000" dirty="0">
                <a:latin typeface="+mn-lt"/>
              </a:rPr>
              <a:t>Develop a logical/functional model </a:t>
            </a:r>
            <a:br>
              <a:rPr lang="en-US" sz="2000" dirty="0">
                <a:latin typeface="+mn-lt"/>
              </a:rPr>
            </a:br>
            <a:r>
              <a:rPr lang="en-US" sz="2000" dirty="0">
                <a:latin typeface="+mn-lt"/>
              </a:rPr>
              <a:t>for evaluation of those requirements;</a:t>
            </a:r>
          </a:p>
          <a:p>
            <a:r>
              <a:rPr lang="en-US" sz="2800" dirty="0">
                <a:latin typeface="+mn-lt"/>
              </a:rPr>
              <a:t> </a:t>
            </a:r>
          </a:p>
          <a:p>
            <a:r>
              <a:rPr lang="en-US" sz="2000" dirty="0">
                <a:latin typeface="+mn-lt"/>
              </a:rPr>
              <a:t>Available IEEE 802 specifications </a:t>
            </a:r>
            <a:br>
              <a:rPr lang="en-US" sz="2000" dirty="0">
                <a:latin typeface="+mn-lt"/>
              </a:rPr>
            </a:br>
            <a:r>
              <a:rPr lang="en-US" sz="2000" dirty="0">
                <a:latin typeface="+mn-lt"/>
              </a:rPr>
              <a:t>of protocols and attributes.</a:t>
            </a:r>
          </a:p>
        </p:txBody>
      </p:sp>
      <p:sp>
        <p:nvSpPr>
          <p:cNvPr id="13" name="Down Arrow 12"/>
          <p:cNvSpPr/>
          <p:nvPr/>
        </p:nvSpPr>
        <p:spPr bwMode="auto">
          <a:xfrm flipV="1">
            <a:off x="5937074" y="4374000"/>
            <a:ext cx="577564" cy="315035"/>
          </a:xfrm>
          <a:prstGeom prst="downArrow">
            <a:avLst>
              <a:gd name="adj1" fmla="val 60926"/>
              <a:gd name="adj2" fmla="val 50000"/>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4" name="Up-Down Arrow 13"/>
          <p:cNvSpPr/>
          <p:nvPr/>
        </p:nvSpPr>
        <p:spPr bwMode="auto">
          <a:xfrm>
            <a:off x="5908598" y="3345995"/>
            <a:ext cx="630070" cy="405045"/>
          </a:xfrm>
          <a:prstGeom prst="upDownArrow">
            <a:avLst>
              <a:gd name="adj1" fmla="val 55983"/>
              <a:gd name="adj2" fmla="val 39374"/>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mn-lt"/>
              </a:rPr>
              <a:t>?</a:t>
            </a:r>
          </a:p>
        </p:txBody>
      </p:sp>
      <p:grpSp>
        <p:nvGrpSpPr>
          <p:cNvPr id="23" name="Group 22"/>
          <p:cNvGrpSpPr/>
          <p:nvPr/>
        </p:nvGrpSpPr>
        <p:grpSpPr>
          <a:xfrm>
            <a:off x="476545" y="3327277"/>
            <a:ext cx="8145905" cy="2934831"/>
            <a:chOff x="476545" y="3327277"/>
            <a:chExt cx="8145905" cy="2934831"/>
          </a:xfrm>
        </p:grpSpPr>
        <p:sp>
          <p:nvSpPr>
            <p:cNvPr id="20" name="Rectangle 19"/>
            <p:cNvSpPr/>
            <p:nvPr/>
          </p:nvSpPr>
          <p:spPr bwMode="auto">
            <a:xfrm>
              <a:off x="1904263" y="3512114"/>
              <a:ext cx="6660740" cy="108012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1" name="Up-Down Arrow 20"/>
            <p:cNvSpPr/>
            <p:nvPr/>
          </p:nvSpPr>
          <p:spPr bwMode="auto">
            <a:xfrm>
              <a:off x="5908598" y="3327277"/>
              <a:ext cx="630070" cy="1440000"/>
            </a:xfrm>
            <a:prstGeom prst="upDownArrow">
              <a:avLst>
                <a:gd name="adj1" fmla="val 60015"/>
                <a:gd name="adj2" fmla="val 2996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mn-lt"/>
                </a:rPr>
                <a:t>?</a:t>
              </a:r>
            </a:p>
          </p:txBody>
        </p:sp>
        <p:sp>
          <p:nvSpPr>
            <p:cNvPr id="22" name="Rectangle 21"/>
            <p:cNvSpPr/>
            <p:nvPr/>
          </p:nvSpPr>
          <p:spPr bwMode="auto">
            <a:xfrm>
              <a:off x="476545" y="5587362"/>
              <a:ext cx="8145905" cy="674746"/>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2357860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94362"/>
          </a:xfrm>
        </p:spPr>
        <p:txBody>
          <a:bodyPr/>
          <a:lstStyle/>
          <a:p>
            <a:r>
              <a:rPr lang="en-US" sz="3600" dirty="0" smtClean="0"/>
              <a:t>IEEE 802 demands a kind of ‘Stage 2’</a:t>
            </a:r>
            <a:r>
              <a:rPr lang="en-US" sz="3600" dirty="0"/>
              <a:t/>
            </a:r>
            <a:br>
              <a:rPr lang="en-US" sz="3600" dirty="0"/>
            </a:br>
            <a:r>
              <a:rPr lang="en-US" sz="2800" i="1" dirty="0"/>
              <a:t>Network </a:t>
            </a:r>
            <a:r>
              <a:rPr lang="en-US" sz="2800" i="1" dirty="0" smtClean="0"/>
              <a:t>Specification </a:t>
            </a:r>
            <a:r>
              <a:rPr lang="en-US" sz="2800" i="1" dirty="0"/>
              <a:t>in 3 Stages</a:t>
            </a:r>
            <a:endParaRPr lang="en-US" i="1" dirty="0"/>
          </a:p>
        </p:txBody>
      </p:sp>
      <p:sp>
        <p:nvSpPr>
          <p:cNvPr id="6" name="Content Placeholder 5"/>
          <p:cNvSpPr>
            <a:spLocks noGrp="1"/>
          </p:cNvSpPr>
          <p:nvPr>
            <p:ph idx="1"/>
          </p:nvPr>
        </p:nvSpPr>
        <p:spPr>
          <a:xfrm>
            <a:off x="457200" y="1330190"/>
            <a:ext cx="8229600" cy="5293810"/>
          </a:xfrm>
        </p:spPr>
        <p:txBody>
          <a:bodyPr>
            <a:normAutofit fontScale="62500" lnSpcReduction="20000"/>
          </a:bodyPr>
          <a:lstStyle/>
          <a:p>
            <a:r>
              <a:rPr lang="en-US" dirty="0"/>
              <a:t>For the specification of the Integrated Services Digital Network the ITU-T defined in its Rec. I.130 a sequential 3 stage process,.</a:t>
            </a:r>
          </a:p>
          <a:p>
            <a:r>
              <a:rPr lang="en-US" dirty="0"/>
              <a:t>This process is nowadays commonly used in most telecommunication network standardization </a:t>
            </a:r>
            <a:r>
              <a:rPr lang="en-US" dirty="0" smtClean="0"/>
              <a:t>activities.</a:t>
            </a:r>
          </a:p>
          <a:p>
            <a:endParaRPr lang="en-US" sz="2900" dirty="0" smtClean="0"/>
          </a:p>
          <a:p>
            <a:endParaRPr lang="en-US" sz="2900" dirty="0" smtClean="0"/>
          </a:p>
          <a:p>
            <a:endParaRPr lang="en-US" sz="29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 ‘Stage 2’ specification would provide a mapping of the existing IEEE 802 protocols to a functional network model, which facilitates easier evaluation and better understanding of end-to-end behavior.</a:t>
            </a:r>
          </a:p>
          <a:p>
            <a:endParaRPr lang="en-US" dirty="0" smtClean="0"/>
          </a:p>
          <a:p>
            <a:pPr>
              <a:buNone/>
            </a:pPr>
            <a:endParaRPr lang="en-US" dirty="0"/>
          </a:p>
        </p:txBody>
      </p:sp>
      <p:pic>
        <p:nvPicPr>
          <p:cNvPr id="9" name="Picture 8"/>
          <p:cNvPicPr/>
          <p:nvPr/>
        </p:nvPicPr>
        <p:blipFill rotWithShape="1">
          <a:blip r:embed="rId2">
            <a:extLst>
              <a:ext uri="{28A0092B-C50C-407E-A947-70E740481C1C}">
                <a14:useLocalDpi xmlns:a14="http://schemas.microsoft.com/office/drawing/2010/main" val="0"/>
              </a:ext>
            </a:extLst>
          </a:blip>
          <a:srcRect l="1763" t="16585" r="34950" b="15273"/>
          <a:stretch/>
        </p:blipFill>
        <p:spPr bwMode="auto">
          <a:xfrm>
            <a:off x="808029" y="2529000"/>
            <a:ext cx="3420380" cy="3101985"/>
          </a:xfrm>
          <a:prstGeom prst="rect">
            <a:avLst/>
          </a:prstGeom>
          <a:noFill/>
          <a:ln>
            <a:noFill/>
          </a:ln>
        </p:spPr>
      </p:pic>
      <p:sp>
        <p:nvSpPr>
          <p:cNvPr id="12" name="TextBox 11"/>
          <p:cNvSpPr txBox="1"/>
          <p:nvPr/>
        </p:nvSpPr>
        <p:spPr>
          <a:xfrm>
            <a:off x="4351921" y="2664015"/>
            <a:ext cx="4360539" cy="2800767"/>
          </a:xfrm>
          <a:prstGeom prst="rect">
            <a:avLst/>
          </a:prstGeom>
          <a:noFill/>
        </p:spPr>
        <p:txBody>
          <a:bodyPr wrap="none" rtlCol="0">
            <a:spAutoFit/>
          </a:bodyPr>
          <a:lstStyle/>
          <a:p>
            <a:r>
              <a:rPr lang="en-US" sz="2000" dirty="0">
                <a:latin typeface="+mn-lt"/>
              </a:rPr>
              <a:t>‘External’ requirements from the </a:t>
            </a:r>
            <a:br>
              <a:rPr lang="en-US" sz="2000" dirty="0">
                <a:latin typeface="+mn-lt"/>
              </a:rPr>
            </a:br>
            <a:r>
              <a:rPr lang="en-US" sz="2000" dirty="0">
                <a:latin typeface="+mn-lt"/>
              </a:rPr>
              <a:t>service/deployment perspective</a:t>
            </a:r>
          </a:p>
          <a:p>
            <a:r>
              <a:rPr lang="en-US" sz="2800" dirty="0">
                <a:latin typeface="+mn-lt"/>
              </a:rPr>
              <a:t> </a:t>
            </a:r>
          </a:p>
          <a:p>
            <a:r>
              <a:rPr lang="en-US" sz="2000" dirty="0">
                <a:latin typeface="+mn-lt"/>
              </a:rPr>
              <a:t>Develop a logical/functional model </a:t>
            </a:r>
            <a:br>
              <a:rPr lang="en-US" sz="2000" dirty="0">
                <a:latin typeface="+mn-lt"/>
              </a:rPr>
            </a:br>
            <a:r>
              <a:rPr lang="en-US" sz="2000" dirty="0">
                <a:latin typeface="+mn-lt"/>
              </a:rPr>
              <a:t>for evaluation of those requirements;</a:t>
            </a:r>
          </a:p>
          <a:p>
            <a:r>
              <a:rPr lang="en-US" sz="2800" dirty="0">
                <a:latin typeface="+mn-lt"/>
              </a:rPr>
              <a:t> </a:t>
            </a:r>
          </a:p>
          <a:p>
            <a:r>
              <a:rPr lang="en-US" sz="2000" dirty="0">
                <a:latin typeface="+mn-lt"/>
              </a:rPr>
              <a:t>Available IEEE 802 specifications </a:t>
            </a:r>
            <a:br>
              <a:rPr lang="en-US" sz="2000" dirty="0">
                <a:latin typeface="+mn-lt"/>
              </a:rPr>
            </a:br>
            <a:r>
              <a:rPr lang="en-US" sz="2000" dirty="0">
                <a:latin typeface="+mn-lt"/>
              </a:rPr>
              <a:t>of protocols and attributes.</a:t>
            </a:r>
          </a:p>
        </p:txBody>
      </p:sp>
      <p:sp>
        <p:nvSpPr>
          <p:cNvPr id="13" name="Down Arrow 12"/>
          <p:cNvSpPr/>
          <p:nvPr/>
        </p:nvSpPr>
        <p:spPr bwMode="auto">
          <a:xfrm flipV="1">
            <a:off x="5937074" y="4374000"/>
            <a:ext cx="577564" cy="315035"/>
          </a:xfrm>
          <a:prstGeom prst="downArrow">
            <a:avLst>
              <a:gd name="adj1" fmla="val 60926"/>
              <a:gd name="adj2" fmla="val 50000"/>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4" name="Up-Down Arrow 13"/>
          <p:cNvSpPr/>
          <p:nvPr/>
        </p:nvSpPr>
        <p:spPr bwMode="auto">
          <a:xfrm>
            <a:off x="5908598" y="3345995"/>
            <a:ext cx="630070" cy="405045"/>
          </a:xfrm>
          <a:prstGeom prst="upDownArrow">
            <a:avLst>
              <a:gd name="adj1" fmla="val 55983"/>
              <a:gd name="adj2" fmla="val 39374"/>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mn-lt"/>
              </a:rPr>
              <a:t>?</a:t>
            </a:r>
          </a:p>
        </p:txBody>
      </p:sp>
    </p:spTree>
    <p:extLst>
      <p:ext uri="{BB962C8B-B14F-4D97-AF65-F5344CB8AC3E}">
        <p14:creationId xmlns:p14="http://schemas.microsoft.com/office/powerpoint/2010/main" val="2357860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4362"/>
          </a:xfrm>
        </p:spPr>
        <p:txBody>
          <a:bodyPr/>
          <a:lstStyle/>
          <a:p>
            <a:r>
              <a:rPr lang="en-US" dirty="0" smtClean="0"/>
              <a:t>P802.1CF PAR</a:t>
            </a:r>
            <a:endParaRPr lang="en-US" dirty="0"/>
          </a:p>
        </p:txBody>
      </p:sp>
      <p:sp>
        <p:nvSpPr>
          <p:cNvPr id="3" name="Content Placeholder 2"/>
          <p:cNvSpPr>
            <a:spLocks noGrp="1"/>
          </p:cNvSpPr>
          <p:nvPr>
            <p:ph idx="1"/>
          </p:nvPr>
        </p:nvSpPr>
        <p:spPr>
          <a:xfrm>
            <a:off x="457200" y="1179000"/>
            <a:ext cx="8229600" cy="5220000"/>
          </a:xfrm>
        </p:spPr>
        <p:txBody>
          <a:bodyPr>
            <a:normAutofit fontScale="55000" lnSpcReduction="20000"/>
          </a:bodyPr>
          <a:lstStyle/>
          <a:p>
            <a:r>
              <a:rPr lang="en-US" b="1" dirty="0" smtClean="0"/>
              <a:t>Project Title: </a:t>
            </a:r>
            <a:br>
              <a:rPr lang="en-US" b="1" dirty="0" smtClean="0"/>
            </a:br>
            <a:r>
              <a:rPr lang="en-US" sz="4400" dirty="0" smtClean="0"/>
              <a:t>Network Reference Model and Functional Description of IEEE 802 Access Network</a:t>
            </a:r>
            <a:endParaRPr lang="en-US" dirty="0" smtClean="0"/>
          </a:p>
          <a:p>
            <a:pPr>
              <a:spcBef>
                <a:spcPts val="600"/>
              </a:spcBef>
            </a:pPr>
            <a:r>
              <a:rPr lang="en-US" b="1" dirty="0" smtClean="0"/>
              <a:t>Scope:</a:t>
            </a:r>
            <a:endParaRPr lang="en-US" dirty="0" smtClean="0"/>
          </a:p>
          <a:p>
            <a:pPr>
              <a:buNone/>
            </a:pPr>
            <a:r>
              <a:rPr lang="en-US" dirty="0" smtClean="0"/>
              <a:t>	This Recommended Practice specifies an access network, which connects terminals to their access routers, utilizing technologies based on the family of IEEE 802 Standards by providing an access network reference model, including entities and reference points along with behavioral and functional descriptions of communications among those entities.</a:t>
            </a:r>
          </a:p>
          <a:p>
            <a:pPr>
              <a:spcBef>
                <a:spcPts val="600"/>
              </a:spcBef>
            </a:pPr>
            <a:r>
              <a:rPr lang="en-US" b="1" dirty="0" smtClean="0"/>
              <a:t>Purpose:</a:t>
            </a:r>
            <a:endParaRPr lang="en-US" dirty="0" smtClean="0"/>
          </a:p>
          <a:p>
            <a:pPr>
              <a:buNone/>
            </a:pPr>
            <a:r>
              <a:rPr lang="en-US" dirty="0" smtClean="0"/>
              <a:t>	Heterogeneous networks may include multiple network interfaces, multiple network access technologies, and multiple network subscriptions. In some cases such heterogeneous functionality must be supported in a single user terminal.</a:t>
            </a:r>
          </a:p>
          <a:p>
            <a:pPr>
              <a:buNone/>
            </a:pPr>
            <a:r>
              <a:rPr lang="en-US" dirty="0" smtClean="0"/>
              <a:t>	This Recommended Practice supports the design and deployment of access networks based on IEEE 802 technologies, guides the developers of extensions to the existing standards in support of a heterogeneous access network, and enables the use of IEEE 802 standards in new network deployments by specifying the functions of the IEEE 802 technologies when deployed in access networks.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r>
              <a:rPr lang="en-US" dirty="0" smtClean="0"/>
              <a:t/>
            </a:r>
            <a:br>
              <a:rPr lang="en-US" dirty="0" smtClean="0"/>
            </a:br>
            <a:r>
              <a:rPr lang="en-US" dirty="0" smtClean="0"/>
              <a:t>P802.1CF D0.3 </a:t>
            </a:r>
            <a:r>
              <a:rPr lang="en-US" dirty="0" err="1" smtClean="0"/>
              <a:t>ToC</a:t>
            </a:r>
            <a:r>
              <a:rPr lang="en-US" dirty="0" smtClean="0"/>
              <a:t/>
            </a:r>
            <a:br>
              <a:rPr lang="en-US" dirty="0" smtClean="0"/>
            </a:br>
            <a:endParaRPr lang="en-US" dirty="0"/>
          </a:p>
        </p:txBody>
      </p:sp>
      <p:sp>
        <p:nvSpPr>
          <p:cNvPr id="87045" name="Content Placeholder 2"/>
          <p:cNvSpPr>
            <a:spLocks noGrp="1"/>
          </p:cNvSpPr>
          <p:nvPr>
            <p:ph idx="1"/>
          </p:nvPr>
        </p:nvSpPr>
        <p:spPr>
          <a:xfrm>
            <a:off x="457200" y="1196752"/>
            <a:ext cx="8229600" cy="5184576"/>
          </a:xfrm>
        </p:spPr>
        <p:txBody>
          <a:bodyPr>
            <a:normAutofit fontScale="40000" lnSpcReduction="20000"/>
          </a:bodyPr>
          <a:lstStyle/>
          <a:p>
            <a:pPr marL="514350" indent="-514350">
              <a:buFont typeface="+mj-lt"/>
              <a:buAutoNum type="arabicPeriod"/>
            </a:pPr>
            <a:r>
              <a:rPr lang="en-US" dirty="0" smtClean="0"/>
              <a:t>Overview</a:t>
            </a:r>
          </a:p>
          <a:p>
            <a:pPr marL="514350" indent="-514350">
              <a:buFont typeface="+mj-lt"/>
              <a:buAutoNum type="arabicPeriod"/>
            </a:pPr>
            <a:r>
              <a:rPr lang="en-US" dirty="0" smtClean="0"/>
              <a:t>Normative references</a:t>
            </a:r>
          </a:p>
          <a:p>
            <a:pPr marL="514350" indent="-514350">
              <a:buFont typeface="+mj-lt"/>
              <a:buAutoNum type="arabicPeriod"/>
            </a:pPr>
            <a:r>
              <a:rPr lang="en-US" dirty="0" smtClean="0"/>
              <a:t>Definitions</a:t>
            </a:r>
          </a:p>
          <a:p>
            <a:pPr marL="514350" indent="-514350">
              <a:buFont typeface="+mj-lt"/>
              <a:buAutoNum type="arabicPeriod"/>
            </a:pPr>
            <a:r>
              <a:rPr lang="en-US" dirty="0" smtClean="0"/>
              <a:t>Acronyms, abbreviations, and conventions</a:t>
            </a:r>
          </a:p>
          <a:p>
            <a:pPr marL="514350" indent="-514350">
              <a:buFont typeface="+mj-lt"/>
              <a:buAutoNum type="arabicPeriod"/>
            </a:pPr>
            <a:r>
              <a:rPr lang="en-US" dirty="0" smtClean="0"/>
              <a:t>Conformance</a:t>
            </a:r>
          </a:p>
          <a:p>
            <a:pPr marL="514350" indent="-514350">
              <a:buFont typeface="+mj-lt"/>
              <a:buAutoNum type="arabicPeriod"/>
            </a:pPr>
            <a:r>
              <a:rPr lang="en-US" dirty="0" smtClean="0"/>
              <a:t>Network Reference Model</a:t>
            </a:r>
          </a:p>
          <a:p>
            <a:pPr marL="971550" lvl="1" indent="-514350">
              <a:buFont typeface="+mj-lt"/>
              <a:buAutoNum type="arabicPeriod"/>
            </a:pPr>
            <a:r>
              <a:rPr lang="en-US" dirty="0" smtClean="0"/>
              <a:t>Basic architectural concepts and terms</a:t>
            </a:r>
          </a:p>
          <a:p>
            <a:pPr marL="971550" lvl="1" indent="-514350">
              <a:buFont typeface="+mj-lt"/>
              <a:buAutoNum type="arabicPeriod"/>
            </a:pPr>
            <a:r>
              <a:rPr lang="en-US" dirty="0" smtClean="0"/>
              <a:t>Overview of IEEE 802 Network Reference Model</a:t>
            </a:r>
          </a:p>
          <a:p>
            <a:pPr marL="971550" lvl="1" indent="-514350">
              <a:buFont typeface="+mj-lt"/>
              <a:buAutoNum type="arabicPeriod"/>
            </a:pPr>
            <a:r>
              <a:rPr lang="en-US" dirty="0" smtClean="0"/>
              <a:t>Basic Network Reference Model</a:t>
            </a:r>
          </a:p>
          <a:p>
            <a:pPr marL="971550" lvl="1" indent="-514350">
              <a:buFont typeface="+mj-lt"/>
              <a:buAutoNum type="arabicPeriod"/>
            </a:pPr>
            <a:r>
              <a:rPr lang="en-US" dirty="0" smtClean="0"/>
              <a:t>NRM with Coordination and Information Service</a:t>
            </a:r>
          </a:p>
          <a:p>
            <a:pPr marL="971550" lvl="1" indent="-514350">
              <a:buFont typeface="+mj-lt"/>
              <a:buAutoNum type="arabicPeriod"/>
            </a:pPr>
            <a:r>
              <a:rPr lang="en-US" dirty="0" smtClean="0"/>
              <a:t>Comprehensive Network Reference Model</a:t>
            </a:r>
          </a:p>
          <a:p>
            <a:pPr marL="971550" lvl="1" indent="-514350">
              <a:buFont typeface="+mj-lt"/>
              <a:buAutoNum type="arabicPeriod"/>
            </a:pPr>
            <a:r>
              <a:rPr lang="en-US" dirty="0" smtClean="0"/>
              <a:t>Operational roles</a:t>
            </a:r>
          </a:p>
          <a:p>
            <a:pPr marL="971550" lvl="1" indent="-514350">
              <a:buFont typeface="+mj-lt"/>
              <a:buAutoNum type="arabicPeriod"/>
            </a:pPr>
            <a:r>
              <a:rPr lang="en-US" dirty="0" smtClean="0"/>
              <a:t>Network Virtualization</a:t>
            </a:r>
          </a:p>
          <a:p>
            <a:pPr marL="971550" lvl="1" indent="-514350">
              <a:buFont typeface="+mj-lt"/>
              <a:buAutoNum type="arabicPeriod"/>
            </a:pPr>
            <a:r>
              <a:rPr lang="en-US" dirty="0" smtClean="0"/>
              <a:t>Identifiers of functional entities</a:t>
            </a:r>
          </a:p>
          <a:p>
            <a:pPr marL="971550" lvl="1" indent="-514350">
              <a:buFont typeface="+mj-lt"/>
              <a:buAutoNum type="arabicPeriod"/>
            </a:pPr>
            <a:r>
              <a:rPr lang="en-US" dirty="0" smtClean="0"/>
              <a:t>Deployment scenarios</a:t>
            </a:r>
          </a:p>
          <a:p>
            <a:pPr marL="514350" indent="-514350">
              <a:buFont typeface="+mj-lt"/>
              <a:buAutoNum type="arabicPeriod"/>
            </a:pPr>
            <a:r>
              <a:rPr lang="en-US" dirty="0" smtClean="0"/>
              <a:t>Functional Decomposition and Design</a:t>
            </a:r>
          </a:p>
          <a:p>
            <a:pPr marL="971550" lvl="1" indent="-514350">
              <a:buFont typeface="+mj-lt"/>
              <a:buAutoNum type="arabicPeriod"/>
            </a:pPr>
            <a:r>
              <a:rPr lang="en-US" dirty="0" smtClean="0"/>
              <a:t>Access network setup </a:t>
            </a:r>
          </a:p>
          <a:p>
            <a:pPr marL="971550" lvl="1" indent="-514350">
              <a:buFont typeface="+mj-lt"/>
              <a:buAutoNum type="arabicPeriod"/>
            </a:pPr>
            <a:r>
              <a:rPr lang="en-US" dirty="0" smtClean="0"/>
              <a:t>Access network discovery and selection</a:t>
            </a:r>
          </a:p>
          <a:p>
            <a:pPr marL="971550" lvl="1" indent="-514350">
              <a:buFont typeface="+mj-lt"/>
              <a:buAutoNum type="arabicPeriod"/>
            </a:pPr>
            <a:r>
              <a:rPr lang="en-US" dirty="0" smtClean="0"/>
              <a:t>Association and disassociation</a:t>
            </a:r>
          </a:p>
          <a:p>
            <a:pPr marL="971550" lvl="1" indent="-514350">
              <a:buFont typeface="+mj-lt"/>
              <a:buAutoNum type="arabicPeriod"/>
            </a:pPr>
            <a:r>
              <a:rPr lang="en-US" dirty="0" smtClean="0"/>
              <a:t>Authentication and trust establishment</a:t>
            </a:r>
          </a:p>
          <a:p>
            <a:pPr marL="971550" lvl="1" indent="-514350">
              <a:buFont typeface="+mj-lt"/>
              <a:buAutoNum type="arabicPeriod"/>
            </a:pPr>
            <a:r>
              <a:rPr lang="en-US" dirty="0" smtClean="0"/>
              <a:t>Data path establishment, relocation and teardown</a:t>
            </a:r>
          </a:p>
          <a:p>
            <a:pPr marL="971550" lvl="1" indent="-514350">
              <a:buFont typeface="+mj-lt"/>
              <a:buAutoNum type="arabicPeriod"/>
            </a:pPr>
            <a:r>
              <a:rPr lang="en-US" dirty="0" smtClean="0"/>
              <a:t>Authorization, </a:t>
            </a:r>
            <a:r>
              <a:rPr lang="en-US" dirty="0" err="1" smtClean="0"/>
              <a:t>QoS</a:t>
            </a:r>
            <a:r>
              <a:rPr lang="en-US" dirty="0" smtClean="0"/>
              <a:t> and policy control</a:t>
            </a:r>
          </a:p>
          <a:p>
            <a:pPr marL="971550" lvl="1" indent="-514350">
              <a:buFont typeface="+mj-lt"/>
              <a:buAutoNum type="arabicPeriod"/>
            </a:pPr>
            <a:r>
              <a:rPr lang="en-US" dirty="0" smtClean="0"/>
              <a:t>Accounting and monitoring</a:t>
            </a:r>
          </a:p>
          <a:p>
            <a:pPr marL="971550" lvl="1" indent="-514350">
              <a:buFont typeface="+mj-lt"/>
              <a:buAutoNum type="arabicPeriod"/>
            </a:pPr>
            <a:r>
              <a:rPr lang="en-US" dirty="0" smtClean="0"/>
              <a:t>Fault diagnostics and maintenance</a:t>
            </a:r>
          </a:p>
          <a:p>
            <a:pPr marL="514350" indent="-514350">
              <a:buFont typeface="+mj-lt"/>
              <a:buAutoNum type="arabicPeriod"/>
            </a:pPr>
            <a:r>
              <a:rPr lang="en-US" dirty="0" smtClean="0"/>
              <a:t>Network virtualization functions</a:t>
            </a:r>
          </a:p>
          <a:p>
            <a:pPr marL="971550" lvl="1" indent="-514350">
              <a:buFont typeface="+mj-lt"/>
              <a:buAutoNum type="arabicPeriod"/>
            </a:pPr>
            <a:r>
              <a:rPr lang="en-US" dirty="0" smtClean="0"/>
              <a:t>SDN functional decomposition</a:t>
            </a:r>
          </a:p>
          <a:p>
            <a:pPr marL="971550" lvl="1" indent="-514350">
              <a:buFont typeface="+mj-lt"/>
              <a:buAutoNum type="arabicPeriod"/>
            </a:pPr>
            <a:r>
              <a:rPr lang="en-US" dirty="0" smtClean="0"/>
              <a:t>Network Function Virtualization</a:t>
            </a:r>
          </a:p>
          <a:p>
            <a:pPr marL="971550" lvl="1" indent="-514350">
              <a:buFont typeface="+mj-lt"/>
              <a:buAutoNum type="arabicPeriod"/>
            </a:pPr>
            <a:r>
              <a:rPr lang="en-US" dirty="0" smtClean="0"/>
              <a:t>Virtual Network Instantiation</a:t>
            </a:r>
          </a:p>
        </p:txBody>
      </p:sp>
    </p:spTree>
    <p:extLst>
      <p:ext uri="{BB962C8B-B14F-4D97-AF65-F5344CB8AC3E}">
        <p14:creationId xmlns:p14="http://schemas.microsoft.com/office/powerpoint/2010/main" val="494246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0118"/>
          </a:xfrm>
        </p:spPr>
        <p:txBody>
          <a:bodyPr/>
          <a:lstStyle/>
          <a:p>
            <a:r>
              <a:rPr lang="en-US" dirty="0" smtClean="0"/>
              <a:t>Network Reference Model design</a:t>
            </a:r>
            <a:endParaRPr lang="en-US" dirty="0"/>
          </a:p>
        </p:txBody>
      </p:sp>
      <p:sp>
        <p:nvSpPr>
          <p:cNvPr id="3" name="Content Placeholder 2"/>
          <p:cNvSpPr>
            <a:spLocks noGrp="1"/>
          </p:cNvSpPr>
          <p:nvPr>
            <p:ph idx="1"/>
          </p:nvPr>
        </p:nvSpPr>
        <p:spPr>
          <a:xfrm>
            <a:off x="457200" y="1330200"/>
            <a:ext cx="8229600" cy="5158800"/>
          </a:xfrm>
        </p:spPr>
        <p:txBody>
          <a:bodyPr>
            <a:normAutofit fontScale="55000" lnSpcReduction="20000"/>
          </a:bodyPr>
          <a:lstStyle/>
          <a:p>
            <a:r>
              <a:rPr lang="en-US" dirty="0"/>
              <a:t>C</a:t>
            </a:r>
            <a:r>
              <a:rPr lang="en-US" dirty="0" smtClean="0"/>
              <a:t>ore functional entities were identified from a common topology figure of an access infrastructure</a:t>
            </a:r>
          </a:p>
          <a:p>
            <a:endParaRPr lang="en-US" dirty="0"/>
          </a:p>
          <a:p>
            <a:endParaRPr lang="en-US" dirty="0" smtClean="0"/>
          </a:p>
          <a:p>
            <a:endParaRPr lang="en-US" dirty="0"/>
          </a:p>
          <a:p>
            <a:endParaRPr lang="en-US" dirty="0"/>
          </a:p>
          <a:p>
            <a:endParaRPr lang="en-US" dirty="0" smtClean="0"/>
          </a:p>
          <a:p>
            <a:r>
              <a:rPr lang="en-US" dirty="0" smtClean="0"/>
              <a:t>The portion of the access infrastructure in scope of IEEE 802  was defined according to the protocol layer architecture of the data path</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IEEE 802 access network describes the layer 2 infrastructure between terminal and access router implemented through IEEE 802 technologies.</a:t>
            </a:r>
            <a:endParaRPr lang="en-US" dirty="0"/>
          </a:p>
        </p:txBody>
      </p:sp>
      <p:grpSp>
        <p:nvGrpSpPr>
          <p:cNvPr id="71" name="Group 70"/>
          <p:cNvGrpSpPr/>
          <p:nvPr/>
        </p:nvGrpSpPr>
        <p:grpSpPr>
          <a:xfrm>
            <a:off x="746575" y="1764000"/>
            <a:ext cx="7787825" cy="1523142"/>
            <a:chOff x="746575" y="954427"/>
            <a:chExt cx="7787825" cy="1523142"/>
          </a:xfrm>
        </p:grpSpPr>
        <p:sp>
          <p:nvSpPr>
            <p:cNvPr id="4" name="AutoShape 13"/>
            <p:cNvSpPr>
              <a:spLocks noChangeArrowheads="1"/>
            </p:cNvSpPr>
            <p:nvPr/>
          </p:nvSpPr>
          <p:spPr bwMode="auto">
            <a:xfrm>
              <a:off x="5715000" y="1042404"/>
              <a:ext cx="1219200" cy="618134"/>
            </a:xfrm>
            <a:prstGeom prst="flowChartAlternateProcess">
              <a:avLst/>
            </a:prstGeom>
            <a:solidFill>
              <a:schemeClr val="tx2">
                <a:lumMod val="40000"/>
                <a:lumOff val="60000"/>
              </a:schemeClr>
            </a:solidFill>
            <a:ln w="9525">
              <a:noFill/>
              <a:miter lim="800000"/>
              <a:headEnd/>
              <a:tailEnd/>
            </a:ln>
            <a:effectLst/>
          </p:spPr>
          <p:txBody>
            <a:bodyPr wrap="none" lIns="0" tIns="0" anchor="ctr"/>
            <a:lstStyle/>
            <a:p>
              <a:endParaRPr lang="en-US" dirty="0">
                <a:latin typeface="+mn-lt"/>
              </a:endParaRPr>
            </a:p>
          </p:txBody>
        </p:sp>
        <p:sp>
          <p:nvSpPr>
            <p:cNvPr id="5" name="Rounded Rectangle 4"/>
            <p:cNvSpPr/>
            <p:nvPr/>
          </p:nvSpPr>
          <p:spPr bwMode="auto">
            <a:xfrm>
              <a:off x="2249411" y="1408209"/>
              <a:ext cx="2895653" cy="788515"/>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p:txBody>
        </p:sp>
        <p:sp>
          <p:nvSpPr>
            <p:cNvPr id="6" name="Rounded Rectangle 5"/>
            <p:cNvSpPr/>
            <p:nvPr/>
          </p:nvSpPr>
          <p:spPr bwMode="auto">
            <a:xfrm>
              <a:off x="3491880" y="1722035"/>
              <a:ext cx="1575175" cy="45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7" name="Rounded Rectangle 6"/>
            <p:cNvSpPr/>
            <p:nvPr/>
          </p:nvSpPr>
          <p:spPr bwMode="auto">
            <a:xfrm>
              <a:off x="7467600" y="1118604"/>
              <a:ext cx="1066800" cy="1075335"/>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p:txBody>
        </p:sp>
        <p:sp>
          <p:nvSpPr>
            <p:cNvPr id="8" name="AutoShape 11"/>
            <p:cNvSpPr>
              <a:spLocks noChangeArrowheads="1"/>
            </p:cNvSpPr>
            <p:nvPr/>
          </p:nvSpPr>
          <p:spPr bwMode="auto">
            <a:xfrm>
              <a:off x="746575" y="1408210"/>
              <a:ext cx="881834" cy="785730"/>
            </a:xfrm>
            <a:prstGeom prst="flowChartAlternateProcess">
              <a:avLst/>
            </a:prstGeom>
            <a:solidFill>
              <a:srgbClr val="6DC0FF"/>
            </a:solidFill>
            <a:ln w="9525">
              <a:noFill/>
              <a:miter lim="800000"/>
              <a:headEnd/>
              <a:tailEnd/>
            </a:ln>
            <a:effectLst/>
          </p:spPr>
          <p:txBody>
            <a:bodyPr wrap="none" lIns="0" tIns="0" anchor="ctr"/>
            <a:lstStyle/>
            <a:p>
              <a:endParaRPr lang="en-US" dirty="0">
                <a:latin typeface="+mn-lt"/>
              </a:endParaRPr>
            </a:p>
          </p:txBody>
        </p:sp>
        <p:sp>
          <p:nvSpPr>
            <p:cNvPr id="9" name="AutoShape 13"/>
            <p:cNvSpPr>
              <a:spLocks noChangeArrowheads="1"/>
            </p:cNvSpPr>
            <p:nvPr/>
          </p:nvSpPr>
          <p:spPr bwMode="auto">
            <a:xfrm>
              <a:off x="5715000" y="1728204"/>
              <a:ext cx="1219200" cy="465735"/>
            </a:xfrm>
            <a:prstGeom prst="flowChartAlternateProcess">
              <a:avLst/>
            </a:prstGeom>
            <a:solidFill>
              <a:schemeClr val="accent1">
                <a:lumMod val="40000"/>
                <a:lumOff val="60000"/>
              </a:schemeClr>
            </a:solidFill>
            <a:ln w="9525">
              <a:noFill/>
              <a:miter lim="800000"/>
              <a:headEnd/>
              <a:tailEnd/>
            </a:ln>
            <a:effectLst/>
          </p:spPr>
          <p:txBody>
            <a:bodyPr wrap="none" lIns="0" tIns="0" anchor="ctr"/>
            <a:lstStyle/>
            <a:p>
              <a:endParaRPr lang="en-US" dirty="0">
                <a:latin typeface="+mn-lt"/>
              </a:endParaRPr>
            </a:p>
          </p:txBody>
        </p:sp>
        <p:sp>
          <p:nvSpPr>
            <p:cNvPr id="10" name="Freeform 14"/>
            <p:cNvSpPr>
              <a:spLocks/>
            </p:cNvSpPr>
            <p:nvPr/>
          </p:nvSpPr>
          <p:spPr bwMode="auto">
            <a:xfrm>
              <a:off x="6071353" y="1476747"/>
              <a:ext cx="560632" cy="147961"/>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latin typeface="+mn-lt"/>
              </a:endParaRPr>
            </a:p>
          </p:txBody>
        </p:sp>
        <p:sp>
          <p:nvSpPr>
            <p:cNvPr id="11" name="Line 18"/>
            <p:cNvSpPr>
              <a:spLocks noChangeShapeType="1"/>
            </p:cNvSpPr>
            <p:nvPr/>
          </p:nvSpPr>
          <p:spPr bwMode="auto">
            <a:xfrm>
              <a:off x="2819400" y="1652004"/>
              <a:ext cx="762490" cy="250050"/>
            </a:xfrm>
            <a:prstGeom prst="line">
              <a:avLst/>
            </a:prstGeom>
            <a:noFill/>
            <a:ln w="12700">
              <a:solidFill>
                <a:schemeClr val="tx1"/>
              </a:solidFill>
              <a:round/>
              <a:headEnd/>
              <a:tailEnd/>
            </a:ln>
            <a:effectLst/>
          </p:spPr>
          <p:txBody>
            <a:bodyPr lIns="0" tIns="0"/>
            <a:lstStyle/>
            <a:p>
              <a:endParaRPr lang="en-US" dirty="0">
                <a:latin typeface="+mn-lt"/>
              </a:endParaRPr>
            </a:p>
          </p:txBody>
        </p:sp>
        <p:sp>
          <p:nvSpPr>
            <p:cNvPr id="12" name="Line 19"/>
            <p:cNvSpPr>
              <a:spLocks noChangeShapeType="1"/>
            </p:cNvSpPr>
            <p:nvPr/>
          </p:nvSpPr>
          <p:spPr bwMode="auto">
            <a:xfrm flipH="1">
              <a:off x="2743200" y="2033252"/>
              <a:ext cx="838688" cy="99294"/>
            </a:xfrm>
            <a:prstGeom prst="line">
              <a:avLst/>
            </a:prstGeom>
            <a:noFill/>
            <a:ln w="12700">
              <a:solidFill>
                <a:schemeClr val="tx1"/>
              </a:solidFill>
              <a:round/>
              <a:headEnd/>
              <a:tailEnd/>
            </a:ln>
            <a:effectLst/>
          </p:spPr>
          <p:txBody>
            <a:bodyPr lIns="0" tIns="0"/>
            <a:lstStyle/>
            <a:p>
              <a:endParaRPr lang="en-US" dirty="0">
                <a:latin typeface="+mn-lt"/>
              </a:endParaRPr>
            </a:p>
          </p:txBody>
        </p:sp>
        <p:sp>
          <p:nvSpPr>
            <p:cNvPr id="13" name="AutoShape 22"/>
            <p:cNvSpPr>
              <a:spLocks noChangeArrowheads="1"/>
            </p:cNvSpPr>
            <p:nvPr/>
          </p:nvSpPr>
          <p:spPr bwMode="auto">
            <a:xfrm>
              <a:off x="5877876" y="1396108"/>
              <a:ext cx="360362" cy="197779"/>
            </a:xfrm>
            <a:prstGeom prst="can">
              <a:avLst>
                <a:gd name="adj" fmla="val 25000"/>
              </a:avLst>
            </a:prstGeom>
            <a:solidFill>
              <a:schemeClr val="bg1">
                <a:lumMod val="50000"/>
              </a:schemeClr>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latin typeface="+mn-lt"/>
                <a:ea typeface="ＭＳ Ｐゴシック" pitchFamily="34" charset="-128"/>
              </a:endParaRPr>
            </a:p>
          </p:txBody>
        </p:sp>
        <p:pic>
          <p:nvPicPr>
            <p:cNvPr id="14" name="Picture 23" descr="x_big_image2"/>
            <p:cNvPicPr>
              <a:picLocks noChangeAspect="1" noChangeArrowheads="1"/>
            </p:cNvPicPr>
            <p:nvPr/>
          </p:nvPicPr>
          <p:blipFill>
            <a:blip r:embed="rId2">
              <a:lum bright="10000" contrast="40000"/>
            </a:blip>
            <a:srcRect/>
            <a:stretch>
              <a:fillRect/>
            </a:stretch>
          </p:blipFill>
          <p:spPr bwMode="auto">
            <a:xfrm>
              <a:off x="849023" y="1629499"/>
              <a:ext cx="548641" cy="584366"/>
            </a:xfrm>
            <a:prstGeom prst="rect">
              <a:avLst/>
            </a:prstGeom>
            <a:noFill/>
            <a:ln w="9525">
              <a:noFill/>
              <a:miter lim="800000"/>
              <a:headEnd/>
              <a:tailEnd/>
            </a:ln>
          </p:spPr>
        </p:pic>
        <p:sp>
          <p:nvSpPr>
            <p:cNvPr id="15" name="Text Box 82"/>
            <p:cNvSpPr txBox="1">
              <a:spLocks noChangeArrowheads="1"/>
            </p:cNvSpPr>
            <p:nvPr/>
          </p:nvSpPr>
          <p:spPr bwMode="auto">
            <a:xfrm>
              <a:off x="3117460" y="1408209"/>
              <a:ext cx="1335302"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dirty="0" smtClean="0">
                  <a:latin typeface="+mn-lt"/>
                  <a:cs typeface="Arial" pitchFamily="34" charset="0"/>
                </a:rPr>
                <a:t>Access</a:t>
              </a:r>
              <a:r>
                <a:rPr lang="en-US" sz="1400" dirty="0" smtClean="0">
                  <a:latin typeface="+mn-lt"/>
                  <a:cs typeface="Arial" pitchFamily="34" charset="0"/>
                </a:rPr>
                <a:t> Network</a:t>
              </a:r>
              <a:r>
                <a:rPr lang="hr-HR" sz="1400" dirty="0" smtClean="0">
                  <a:latin typeface="+mn-lt"/>
                  <a:cs typeface="Arial" pitchFamily="34" charset="0"/>
                </a:rPr>
                <a:t> </a:t>
              </a:r>
              <a:endParaRPr lang="en-US" sz="1400" dirty="0">
                <a:latin typeface="+mn-lt"/>
                <a:cs typeface="Arial" pitchFamily="34" charset="0"/>
              </a:endParaRPr>
            </a:p>
          </p:txBody>
        </p:sp>
        <p:grpSp>
          <p:nvGrpSpPr>
            <p:cNvPr id="16" name="Group 136"/>
            <p:cNvGrpSpPr>
              <a:grpSpLocks/>
            </p:cNvGrpSpPr>
            <p:nvPr/>
          </p:nvGrpSpPr>
          <p:grpSpPr bwMode="auto">
            <a:xfrm rot="7624109" flipV="1">
              <a:off x="1446404" y="1494674"/>
              <a:ext cx="1009161" cy="956629"/>
              <a:chOff x="2870" y="2211"/>
              <a:chExt cx="690" cy="728"/>
            </a:xfrm>
          </p:grpSpPr>
          <p:sp>
            <p:nvSpPr>
              <p:cNvPr id="17"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latin typeface="+mn-lt"/>
                </a:endParaRPr>
              </a:p>
            </p:txBody>
          </p:sp>
          <p:sp>
            <p:nvSpPr>
              <p:cNvPr id="18"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latin typeface="+mn-lt"/>
                </a:endParaRPr>
              </a:p>
            </p:txBody>
          </p:sp>
        </p:grpSp>
        <p:sp>
          <p:nvSpPr>
            <p:cNvPr id="19" name="Text Box 82"/>
            <p:cNvSpPr txBox="1">
              <a:spLocks noChangeArrowheads="1"/>
            </p:cNvSpPr>
            <p:nvPr/>
          </p:nvSpPr>
          <p:spPr bwMode="auto">
            <a:xfrm>
              <a:off x="851920" y="1408134"/>
              <a:ext cx="67582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dirty="0" smtClean="0">
                  <a:latin typeface="+mn-lt"/>
                  <a:cs typeface="Arial" pitchFamily="34" charset="0"/>
                </a:rPr>
                <a:t>Terminal</a:t>
              </a:r>
              <a:endParaRPr lang="en-US" sz="1400" dirty="0">
                <a:latin typeface="+mn-lt"/>
                <a:cs typeface="Arial" pitchFamily="34" charset="0"/>
              </a:endParaRPr>
            </a:p>
          </p:txBody>
        </p:sp>
        <p:pic>
          <p:nvPicPr>
            <p:cNvPr id="20" name="Picture 372" descr="switch"/>
            <p:cNvPicPr>
              <a:picLocks noChangeAspect="1" noChangeArrowheads="1"/>
            </p:cNvPicPr>
            <p:nvPr/>
          </p:nvPicPr>
          <p:blipFill>
            <a:blip r:embed="rId3">
              <a:grayscl/>
            </a:blip>
            <a:srcRect/>
            <a:stretch>
              <a:fillRect/>
            </a:stretch>
          </p:blipFill>
          <p:spPr bwMode="auto">
            <a:xfrm>
              <a:off x="3581890" y="1880604"/>
              <a:ext cx="503237" cy="183852"/>
            </a:xfrm>
            <a:prstGeom prst="rect">
              <a:avLst/>
            </a:prstGeom>
            <a:noFill/>
          </p:spPr>
        </p:pic>
        <p:sp>
          <p:nvSpPr>
            <p:cNvPr id="21" name="Text Box 82"/>
            <p:cNvSpPr txBox="1">
              <a:spLocks noChangeArrowheads="1"/>
            </p:cNvSpPr>
            <p:nvPr/>
          </p:nvSpPr>
          <p:spPr bwMode="auto">
            <a:xfrm>
              <a:off x="5733279" y="1739164"/>
              <a:ext cx="1165384"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dirty="0" smtClean="0">
                  <a:latin typeface="+mn-lt"/>
                  <a:cs typeface="Arial" pitchFamily="34" charset="0"/>
                </a:rPr>
                <a:t>Access Router</a:t>
              </a:r>
              <a:endParaRPr lang="en-US" sz="1400" dirty="0">
                <a:latin typeface="+mn-lt"/>
                <a:cs typeface="Arial" pitchFamily="34" charset="0"/>
              </a:endParaRPr>
            </a:p>
          </p:txBody>
        </p:sp>
        <p:sp>
          <p:nvSpPr>
            <p:cNvPr id="22" name="Text Box 82"/>
            <p:cNvSpPr txBox="1">
              <a:spLocks noChangeArrowheads="1"/>
            </p:cNvSpPr>
            <p:nvPr/>
          </p:nvSpPr>
          <p:spPr bwMode="auto">
            <a:xfrm>
              <a:off x="7549144" y="1166461"/>
              <a:ext cx="894476" cy="409343"/>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dirty="0" smtClean="0">
                  <a:latin typeface="+mn-lt"/>
                  <a:cs typeface="Arial" pitchFamily="34" charset="0"/>
                </a:rPr>
                <a:t>Information</a:t>
              </a:r>
              <a:br>
                <a:rPr lang="en-US" sz="1400" dirty="0" smtClean="0">
                  <a:latin typeface="+mn-lt"/>
                  <a:cs typeface="Arial" pitchFamily="34" charset="0"/>
                </a:rPr>
              </a:br>
              <a:r>
                <a:rPr lang="en-US" sz="1400" dirty="0" smtClean="0">
                  <a:latin typeface="+mn-lt"/>
                  <a:cs typeface="Arial" pitchFamily="34" charset="0"/>
                </a:rPr>
                <a:t>Server</a:t>
              </a:r>
              <a:endParaRPr lang="en-US" sz="1400" dirty="0">
                <a:latin typeface="+mn-lt"/>
                <a:cs typeface="Arial" pitchFamily="34" charset="0"/>
              </a:endParaRPr>
            </a:p>
          </p:txBody>
        </p:sp>
        <p:pic>
          <p:nvPicPr>
            <p:cNvPr id="23" name="Picture 372" descr="switch"/>
            <p:cNvPicPr>
              <a:picLocks noChangeAspect="1" noChangeArrowheads="1"/>
            </p:cNvPicPr>
            <p:nvPr/>
          </p:nvPicPr>
          <p:blipFill>
            <a:blip r:embed="rId3">
              <a:grayscl/>
            </a:blip>
            <a:srcRect/>
            <a:stretch>
              <a:fillRect/>
            </a:stretch>
          </p:blipFill>
          <p:spPr bwMode="auto">
            <a:xfrm>
              <a:off x="4481990" y="1929645"/>
              <a:ext cx="503237" cy="197662"/>
            </a:xfrm>
            <a:prstGeom prst="rect">
              <a:avLst/>
            </a:prstGeom>
            <a:noFill/>
          </p:spPr>
        </p:pic>
        <p:sp>
          <p:nvSpPr>
            <p:cNvPr id="24" name="Line 19"/>
            <p:cNvSpPr>
              <a:spLocks noChangeShapeType="1"/>
            </p:cNvSpPr>
            <p:nvPr/>
          </p:nvSpPr>
          <p:spPr bwMode="auto">
            <a:xfrm flipH="1" flipV="1">
              <a:off x="4043362" y="1966329"/>
              <a:ext cx="443388" cy="80264"/>
            </a:xfrm>
            <a:prstGeom prst="line">
              <a:avLst/>
            </a:prstGeom>
            <a:noFill/>
            <a:ln w="12700">
              <a:solidFill>
                <a:schemeClr val="tx1"/>
              </a:solidFill>
              <a:round/>
              <a:headEnd/>
              <a:tailEnd/>
            </a:ln>
            <a:effectLst/>
          </p:spPr>
          <p:txBody>
            <a:bodyPr lIns="0" tIns="0"/>
            <a:lstStyle/>
            <a:p>
              <a:endParaRPr lang="en-US" dirty="0">
                <a:latin typeface="+mn-lt"/>
              </a:endParaRPr>
            </a:p>
          </p:txBody>
        </p:sp>
        <p:sp>
          <p:nvSpPr>
            <p:cNvPr id="25" name="Text Box 82"/>
            <p:cNvSpPr txBox="1">
              <a:spLocks noChangeArrowheads="1"/>
            </p:cNvSpPr>
            <p:nvPr/>
          </p:nvSpPr>
          <p:spPr bwMode="auto">
            <a:xfrm>
              <a:off x="4166955" y="1711874"/>
              <a:ext cx="798270" cy="206467"/>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dirty="0">
                  <a:latin typeface="+mn-lt"/>
                  <a:cs typeface="Arial" pitchFamily="34" charset="0"/>
                </a:rPr>
                <a:t>Backhaul</a:t>
              </a:r>
              <a:r>
                <a:rPr lang="hr-HR" sz="1400" dirty="0" smtClean="0">
                  <a:latin typeface="+mn-lt"/>
                  <a:cs typeface="Arial" pitchFamily="34" charset="0"/>
                </a:rPr>
                <a:t> </a:t>
              </a:r>
              <a:endParaRPr lang="en-US" sz="1400" dirty="0">
                <a:latin typeface="+mn-lt"/>
                <a:cs typeface="Arial" pitchFamily="34" charset="0"/>
              </a:endParaRPr>
            </a:p>
          </p:txBody>
        </p:sp>
        <p:sp>
          <p:nvSpPr>
            <p:cNvPr id="26" name="Text Box 82"/>
            <p:cNvSpPr txBox="1">
              <a:spLocks noChangeArrowheads="1"/>
            </p:cNvSpPr>
            <p:nvPr/>
          </p:nvSpPr>
          <p:spPr bwMode="auto">
            <a:xfrm>
              <a:off x="5764716" y="1059065"/>
              <a:ext cx="985847" cy="344710"/>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0"/>
                </a:spcBef>
                <a:buFontTx/>
                <a:buNone/>
              </a:pPr>
              <a:r>
                <a:rPr lang="en-US" sz="1400" dirty="0" smtClean="0">
                  <a:latin typeface="+mn-lt"/>
                  <a:cs typeface="Arial" pitchFamily="34" charset="0"/>
                </a:rPr>
                <a:t>Subscription</a:t>
              </a:r>
              <a:br>
                <a:rPr lang="en-US" sz="1400" dirty="0" smtClean="0">
                  <a:latin typeface="+mn-lt"/>
                  <a:cs typeface="Arial" pitchFamily="34" charset="0"/>
                </a:rPr>
              </a:br>
              <a:r>
                <a:rPr lang="en-US" sz="1400" dirty="0" smtClean="0">
                  <a:latin typeface="+mn-lt"/>
                  <a:cs typeface="Arial" pitchFamily="34" charset="0"/>
                </a:rPr>
                <a:t>Service</a:t>
              </a:r>
              <a:endParaRPr lang="en-US" sz="1400" dirty="0">
                <a:latin typeface="+mn-lt"/>
                <a:cs typeface="Arial" pitchFamily="34" charset="0"/>
              </a:endParaRPr>
            </a:p>
          </p:txBody>
        </p:sp>
        <p:pic>
          <p:nvPicPr>
            <p:cNvPr id="27" name="Picture 2" descr="D:\Data\WFA\_WBA\SDN+NFV\Wireless_Access_Point_Computer_Clipart_Pictures.png"/>
            <p:cNvPicPr>
              <a:picLocks noChangeAspect="1" noChangeArrowheads="1"/>
            </p:cNvPicPr>
            <p:nvPr/>
          </p:nvPicPr>
          <p:blipFill>
            <a:blip r:embed="rId4">
              <a:clrChange>
                <a:clrFrom>
                  <a:srgbClr val="FFFFFF"/>
                </a:clrFrom>
                <a:clrTo>
                  <a:srgbClr val="FFFFFF">
                    <a:alpha val="0"/>
                  </a:srgbClr>
                </a:clrTo>
              </a:clrChange>
              <a:biLevel thresh="50000"/>
            </a:blip>
            <a:srcRect/>
            <a:stretch>
              <a:fillRect/>
            </a:stretch>
          </p:blipFill>
          <p:spPr bwMode="auto">
            <a:xfrm>
              <a:off x="2646619" y="1423404"/>
              <a:ext cx="228600" cy="245806"/>
            </a:xfrm>
            <a:prstGeom prst="rect">
              <a:avLst/>
            </a:prstGeom>
            <a:noFill/>
            <a:ln>
              <a:noFill/>
            </a:ln>
          </p:spPr>
        </p:pic>
        <p:pic>
          <p:nvPicPr>
            <p:cNvPr id="28" name="Picture 2" descr="D:\Data\WFA\_WBA\SDN+NFV\Wireless_Access_Point_Computer_Clipart_Pictures.png"/>
            <p:cNvPicPr>
              <a:picLocks noChangeAspect="1" noChangeArrowheads="1"/>
            </p:cNvPicPr>
            <p:nvPr/>
          </p:nvPicPr>
          <p:blipFill>
            <a:blip r:embed="rId4">
              <a:clrChange>
                <a:clrFrom>
                  <a:srgbClr val="FFFFFF"/>
                </a:clrFrom>
                <a:clrTo>
                  <a:srgbClr val="FFFFFF">
                    <a:alpha val="0"/>
                  </a:srgbClr>
                </a:clrTo>
              </a:clrChange>
              <a:biLevel thresh="50000"/>
            </a:blip>
            <a:srcRect/>
            <a:stretch>
              <a:fillRect/>
            </a:stretch>
          </p:blipFill>
          <p:spPr bwMode="auto">
            <a:xfrm>
              <a:off x="2483232" y="1701045"/>
              <a:ext cx="425197" cy="457200"/>
            </a:xfrm>
            <a:prstGeom prst="rect">
              <a:avLst/>
            </a:prstGeom>
            <a:noFill/>
          </p:spPr>
        </p:pic>
        <p:grpSp>
          <p:nvGrpSpPr>
            <p:cNvPr id="29" name="Group 224"/>
            <p:cNvGrpSpPr/>
            <p:nvPr/>
          </p:nvGrpSpPr>
          <p:grpSpPr>
            <a:xfrm>
              <a:off x="6535094" y="1271004"/>
              <a:ext cx="228600" cy="306387"/>
              <a:chOff x="7391400" y="2743200"/>
              <a:chExt cx="1031875" cy="1144587"/>
            </a:xfrm>
          </p:grpSpPr>
          <p:sp>
            <p:nvSpPr>
              <p:cNvPr id="30" name="Freeform 110"/>
              <p:cNvSpPr>
                <a:spLocks/>
              </p:cNvSpPr>
              <p:nvPr/>
            </p:nvSpPr>
            <p:spPr bwMode="auto">
              <a:xfrm flipH="1">
                <a:off x="8264265" y="2743200"/>
                <a:ext cx="159010" cy="1144587"/>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chemeClr val="tx1">
                  <a:lumMod val="75000"/>
                  <a:lumOff val="25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31" name="Rectangle 111"/>
              <p:cNvSpPr>
                <a:spLocks noChangeArrowheads="1"/>
              </p:cNvSpPr>
              <p:nvPr/>
            </p:nvSpPr>
            <p:spPr bwMode="auto">
              <a:xfrm flipH="1">
                <a:off x="7415082" y="2831457"/>
                <a:ext cx="862715" cy="1056330"/>
              </a:xfrm>
              <a:prstGeom prst="rect">
                <a:avLst/>
              </a:prstGeom>
              <a:solidFill>
                <a:schemeClr val="tx1">
                  <a:lumMod val="65000"/>
                  <a:lumOff val="35000"/>
                </a:schemeClr>
              </a:solidFill>
              <a:ln w="1588">
                <a:noFill/>
                <a:miter lim="800000"/>
                <a:headEnd/>
                <a:tailEnd/>
              </a:ln>
              <a:effectLst/>
            </p:spPr>
            <p:txBody>
              <a:bodyPr/>
              <a:lstStyle/>
              <a:p>
                <a:endParaRPr lang="en-US" dirty="0">
                  <a:latin typeface="+mn-lt"/>
                </a:endParaRPr>
              </a:p>
            </p:txBody>
          </p:sp>
          <p:sp>
            <p:nvSpPr>
              <p:cNvPr id="32" name="Oval 112"/>
              <p:cNvSpPr>
                <a:spLocks noChangeArrowheads="1"/>
              </p:cNvSpPr>
              <p:nvPr/>
            </p:nvSpPr>
            <p:spPr bwMode="auto">
              <a:xfrm flipH="1">
                <a:off x="7925945" y="2969359"/>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grpSp>
            <p:nvGrpSpPr>
              <p:cNvPr id="33" name="Group 113"/>
              <p:cNvGrpSpPr>
                <a:grpSpLocks/>
              </p:cNvGrpSpPr>
              <p:nvPr/>
            </p:nvGrpSpPr>
            <p:grpSpPr bwMode="auto">
              <a:xfrm flipH="1">
                <a:off x="7540261" y="3272744"/>
                <a:ext cx="514246" cy="300626"/>
                <a:chOff x="3216" y="2784"/>
                <a:chExt cx="192" cy="144"/>
              </a:xfrm>
            </p:grpSpPr>
            <p:sp>
              <p:nvSpPr>
                <p:cNvPr id="37"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38"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39"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40"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grpSp>
          <p:sp>
            <p:nvSpPr>
              <p:cNvPr id="34" name="Freeform 118"/>
              <p:cNvSpPr>
                <a:spLocks/>
              </p:cNvSpPr>
              <p:nvPr/>
            </p:nvSpPr>
            <p:spPr bwMode="auto">
              <a:xfrm>
                <a:off x="7391400" y="2751474"/>
                <a:ext cx="1018342" cy="96531"/>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chemeClr val="tx1">
                  <a:lumMod val="50000"/>
                  <a:lumOff val="50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35" name="Oval 119"/>
              <p:cNvSpPr>
                <a:spLocks noChangeArrowheads="1"/>
              </p:cNvSpPr>
              <p:nvPr/>
            </p:nvSpPr>
            <p:spPr bwMode="auto">
              <a:xfrm flipH="1">
                <a:off x="7560560" y="2958327"/>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sp>
            <p:nvSpPr>
              <p:cNvPr id="36" name="Oval 120"/>
              <p:cNvSpPr>
                <a:spLocks noChangeArrowheads="1"/>
              </p:cNvSpPr>
              <p:nvPr/>
            </p:nvSpPr>
            <p:spPr bwMode="auto">
              <a:xfrm flipH="1">
                <a:off x="7743252" y="2958327"/>
                <a:ext cx="125178" cy="99289"/>
              </a:xfrm>
              <a:prstGeom prst="ellipse">
                <a:avLst/>
              </a:prstGeom>
              <a:solidFill>
                <a:srgbClr val="CCFF33"/>
              </a:solidFill>
              <a:ln w="12700">
                <a:noFill/>
                <a:round/>
                <a:headEnd/>
                <a:tailEnd/>
              </a:ln>
              <a:effectLst/>
            </p:spPr>
            <p:txBody>
              <a:bodyPr wrap="none" anchor="ctr"/>
              <a:lstStyle/>
              <a:p>
                <a:endParaRPr lang="en-US" dirty="0">
                  <a:latin typeface="+mn-lt"/>
                </a:endParaRPr>
              </a:p>
            </p:txBody>
          </p:sp>
        </p:grpSp>
        <p:sp>
          <p:nvSpPr>
            <p:cNvPr id="41" name="Line 20"/>
            <p:cNvSpPr>
              <a:spLocks noChangeShapeType="1"/>
            </p:cNvSpPr>
            <p:nvPr/>
          </p:nvSpPr>
          <p:spPr bwMode="auto">
            <a:xfrm flipV="1">
              <a:off x="4948237" y="2027619"/>
              <a:ext cx="2835178" cy="0"/>
            </a:xfrm>
            <a:prstGeom prst="line">
              <a:avLst/>
            </a:prstGeom>
            <a:noFill/>
            <a:ln w="28575">
              <a:solidFill>
                <a:schemeClr val="tx1"/>
              </a:solidFill>
              <a:round/>
              <a:headEnd/>
              <a:tailEnd/>
            </a:ln>
            <a:effectLst/>
          </p:spPr>
          <p:txBody>
            <a:bodyPr wrap="none" anchor="ctr"/>
            <a:lstStyle/>
            <a:p>
              <a:endParaRPr lang="en-US" dirty="0">
                <a:latin typeface="+mn-lt"/>
              </a:endParaRPr>
            </a:p>
          </p:txBody>
        </p:sp>
        <p:pic>
          <p:nvPicPr>
            <p:cNvPr id="42" name="Picture 29"/>
            <p:cNvPicPr>
              <a:picLocks noChangeArrowheads="1"/>
            </p:cNvPicPr>
            <p:nvPr/>
          </p:nvPicPr>
          <p:blipFill>
            <a:blip r:embed="rId5">
              <a:grayscl/>
            </a:blip>
            <a:srcRect/>
            <a:stretch>
              <a:fillRect/>
            </a:stretch>
          </p:blipFill>
          <p:spPr bwMode="auto">
            <a:xfrm>
              <a:off x="6074898" y="1924548"/>
              <a:ext cx="478302" cy="232108"/>
            </a:xfrm>
            <a:prstGeom prst="rect">
              <a:avLst/>
            </a:prstGeom>
            <a:noFill/>
            <a:ln w="12700">
              <a:noFill/>
              <a:miter lim="800000"/>
              <a:headEnd/>
              <a:tailEnd/>
            </a:ln>
            <a:effectLst/>
          </p:spPr>
        </p:pic>
        <p:grpSp>
          <p:nvGrpSpPr>
            <p:cNvPr id="43" name="Group 211"/>
            <p:cNvGrpSpPr/>
            <p:nvPr/>
          </p:nvGrpSpPr>
          <p:grpSpPr>
            <a:xfrm>
              <a:off x="7696200" y="1652004"/>
              <a:ext cx="304800" cy="458787"/>
              <a:chOff x="7391400" y="2743200"/>
              <a:chExt cx="1031875" cy="1144587"/>
            </a:xfrm>
          </p:grpSpPr>
          <p:sp>
            <p:nvSpPr>
              <p:cNvPr id="44" name="Freeform 110"/>
              <p:cNvSpPr>
                <a:spLocks/>
              </p:cNvSpPr>
              <p:nvPr/>
            </p:nvSpPr>
            <p:spPr bwMode="auto">
              <a:xfrm flipH="1">
                <a:off x="8264265" y="2743200"/>
                <a:ext cx="159010" cy="1144587"/>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chemeClr val="tx1">
                  <a:lumMod val="75000"/>
                  <a:lumOff val="25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45" name="Rectangle 111"/>
              <p:cNvSpPr>
                <a:spLocks noChangeArrowheads="1"/>
              </p:cNvSpPr>
              <p:nvPr/>
            </p:nvSpPr>
            <p:spPr bwMode="auto">
              <a:xfrm flipH="1">
                <a:off x="7415082" y="2831457"/>
                <a:ext cx="862715" cy="1056330"/>
              </a:xfrm>
              <a:prstGeom prst="rect">
                <a:avLst/>
              </a:prstGeom>
              <a:solidFill>
                <a:schemeClr val="tx1">
                  <a:lumMod val="65000"/>
                  <a:lumOff val="35000"/>
                </a:schemeClr>
              </a:solidFill>
              <a:ln w="1588">
                <a:noFill/>
                <a:miter lim="800000"/>
                <a:headEnd/>
                <a:tailEnd/>
              </a:ln>
              <a:effectLst/>
            </p:spPr>
            <p:txBody>
              <a:bodyPr/>
              <a:lstStyle/>
              <a:p>
                <a:endParaRPr lang="en-US" dirty="0">
                  <a:latin typeface="+mn-lt"/>
                </a:endParaRPr>
              </a:p>
            </p:txBody>
          </p:sp>
          <p:sp>
            <p:nvSpPr>
              <p:cNvPr id="46" name="Oval 112"/>
              <p:cNvSpPr>
                <a:spLocks noChangeArrowheads="1"/>
              </p:cNvSpPr>
              <p:nvPr/>
            </p:nvSpPr>
            <p:spPr bwMode="auto">
              <a:xfrm flipH="1">
                <a:off x="7925945" y="2969359"/>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grpSp>
            <p:nvGrpSpPr>
              <p:cNvPr id="47" name="Group 113"/>
              <p:cNvGrpSpPr>
                <a:grpSpLocks/>
              </p:cNvGrpSpPr>
              <p:nvPr/>
            </p:nvGrpSpPr>
            <p:grpSpPr bwMode="auto">
              <a:xfrm flipH="1">
                <a:off x="7540261" y="3272744"/>
                <a:ext cx="514246" cy="300626"/>
                <a:chOff x="3216" y="2784"/>
                <a:chExt cx="192" cy="144"/>
              </a:xfrm>
            </p:grpSpPr>
            <p:sp>
              <p:nvSpPr>
                <p:cNvPr id="51"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52"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53"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54"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grpSp>
          <p:sp>
            <p:nvSpPr>
              <p:cNvPr id="48" name="Freeform 118"/>
              <p:cNvSpPr>
                <a:spLocks/>
              </p:cNvSpPr>
              <p:nvPr/>
            </p:nvSpPr>
            <p:spPr bwMode="auto">
              <a:xfrm>
                <a:off x="7391400" y="2751474"/>
                <a:ext cx="1018342" cy="96531"/>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chemeClr val="tx1">
                  <a:lumMod val="50000"/>
                  <a:lumOff val="50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49" name="Oval 119"/>
              <p:cNvSpPr>
                <a:spLocks noChangeArrowheads="1"/>
              </p:cNvSpPr>
              <p:nvPr/>
            </p:nvSpPr>
            <p:spPr bwMode="auto">
              <a:xfrm flipH="1">
                <a:off x="7560560" y="2958327"/>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sp>
            <p:nvSpPr>
              <p:cNvPr id="50" name="Oval 120"/>
              <p:cNvSpPr>
                <a:spLocks noChangeArrowheads="1"/>
              </p:cNvSpPr>
              <p:nvPr/>
            </p:nvSpPr>
            <p:spPr bwMode="auto">
              <a:xfrm flipH="1">
                <a:off x="7743252" y="2958327"/>
                <a:ext cx="125178" cy="99289"/>
              </a:xfrm>
              <a:prstGeom prst="ellipse">
                <a:avLst/>
              </a:prstGeom>
              <a:solidFill>
                <a:srgbClr val="CCFF33"/>
              </a:solidFill>
              <a:ln w="12700">
                <a:noFill/>
                <a:round/>
                <a:headEnd/>
                <a:tailEnd/>
              </a:ln>
              <a:effectLst/>
            </p:spPr>
            <p:txBody>
              <a:bodyPr wrap="none" anchor="ctr"/>
              <a:lstStyle/>
              <a:p>
                <a:endParaRPr lang="en-US" dirty="0">
                  <a:latin typeface="+mn-lt"/>
                </a:endParaRPr>
              </a:p>
            </p:txBody>
          </p:sp>
        </p:grpSp>
        <p:grpSp>
          <p:nvGrpSpPr>
            <p:cNvPr id="55" name="Group 212"/>
            <p:cNvGrpSpPr/>
            <p:nvPr/>
          </p:nvGrpSpPr>
          <p:grpSpPr>
            <a:xfrm>
              <a:off x="7973841" y="1602963"/>
              <a:ext cx="304800" cy="458787"/>
              <a:chOff x="7391400" y="2743200"/>
              <a:chExt cx="1031875" cy="1144587"/>
            </a:xfrm>
          </p:grpSpPr>
          <p:sp>
            <p:nvSpPr>
              <p:cNvPr id="56" name="Freeform 110"/>
              <p:cNvSpPr>
                <a:spLocks/>
              </p:cNvSpPr>
              <p:nvPr/>
            </p:nvSpPr>
            <p:spPr bwMode="auto">
              <a:xfrm flipH="1">
                <a:off x="8264265" y="2743200"/>
                <a:ext cx="159010" cy="1144587"/>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chemeClr val="tx1">
                  <a:lumMod val="75000"/>
                  <a:lumOff val="25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57" name="Rectangle 111"/>
              <p:cNvSpPr>
                <a:spLocks noChangeArrowheads="1"/>
              </p:cNvSpPr>
              <p:nvPr/>
            </p:nvSpPr>
            <p:spPr bwMode="auto">
              <a:xfrm flipH="1">
                <a:off x="7415082" y="2831457"/>
                <a:ext cx="862715" cy="1056330"/>
              </a:xfrm>
              <a:prstGeom prst="rect">
                <a:avLst/>
              </a:prstGeom>
              <a:solidFill>
                <a:schemeClr val="tx1">
                  <a:lumMod val="65000"/>
                  <a:lumOff val="35000"/>
                </a:schemeClr>
              </a:solidFill>
              <a:ln w="1588">
                <a:noFill/>
                <a:miter lim="800000"/>
                <a:headEnd/>
                <a:tailEnd/>
              </a:ln>
              <a:effectLst/>
            </p:spPr>
            <p:txBody>
              <a:bodyPr/>
              <a:lstStyle/>
              <a:p>
                <a:endParaRPr lang="en-US" dirty="0">
                  <a:latin typeface="+mn-lt"/>
                </a:endParaRPr>
              </a:p>
            </p:txBody>
          </p:sp>
          <p:sp>
            <p:nvSpPr>
              <p:cNvPr id="58" name="Oval 112"/>
              <p:cNvSpPr>
                <a:spLocks noChangeArrowheads="1"/>
              </p:cNvSpPr>
              <p:nvPr/>
            </p:nvSpPr>
            <p:spPr bwMode="auto">
              <a:xfrm flipH="1">
                <a:off x="7925945" y="2969359"/>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grpSp>
            <p:nvGrpSpPr>
              <p:cNvPr id="59" name="Group 113"/>
              <p:cNvGrpSpPr>
                <a:grpSpLocks/>
              </p:cNvGrpSpPr>
              <p:nvPr/>
            </p:nvGrpSpPr>
            <p:grpSpPr bwMode="auto">
              <a:xfrm flipH="1">
                <a:off x="7540261" y="3272744"/>
                <a:ext cx="514246" cy="300626"/>
                <a:chOff x="3216" y="2784"/>
                <a:chExt cx="192" cy="144"/>
              </a:xfrm>
            </p:grpSpPr>
            <p:sp>
              <p:nvSpPr>
                <p:cNvPr id="63"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64"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65"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66"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grpSp>
          <p:sp>
            <p:nvSpPr>
              <p:cNvPr id="60" name="Freeform 118"/>
              <p:cNvSpPr>
                <a:spLocks/>
              </p:cNvSpPr>
              <p:nvPr/>
            </p:nvSpPr>
            <p:spPr bwMode="auto">
              <a:xfrm>
                <a:off x="7391400" y="2751474"/>
                <a:ext cx="1018342" cy="96531"/>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chemeClr val="tx1">
                  <a:lumMod val="50000"/>
                  <a:lumOff val="50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61" name="Oval 119"/>
              <p:cNvSpPr>
                <a:spLocks noChangeArrowheads="1"/>
              </p:cNvSpPr>
              <p:nvPr/>
            </p:nvSpPr>
            <p:spPr bwMode="auto">
              <a:xfrm flipH="1">
                <a:off x="7560560" y="2958327"/>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sp>
            <p:nvSpPr>
              <p:cNvPr id="62" name="Oval 120"/>
              <p:cNvSpPr>
                <a:spLocks noChangeArrowheads="1"/>
              </p:cNvSpPr>
              <p:nvPr/>
            </p:nvSpPr>
            <p:spPr bwMode="auto">
              <a:xfrm flipH="1">
                <a:off x="7743252" y="2958327"/>
                <a:ext cx="125178" cy="99289"/>
              </a:xfrm>
              <a:prstGeom prst="ellipse">
                <a:avLst/>
              </a:prstGeom>
              <a:solidFill>
                <a:srgbClr val="CCFF33"/>
              </a:solidFill>
              <a:ln w="12700">
                <a:noFill/>
                <a:round/>
                <a:headEnd/>
                <a:tailEnd/>
              </a:ln>
              <a:effectLst/>
            </p:spPr>
            <p:txBody>
              <a:bodyPr wrap="none" anchor="ctr"/>
              <a:lstStyle/>
              <a:p>
                <a:endParaRPr lang="en-US" dirty="0">
                  <a:latin typeface="+mn-lt"/>
                </a:endParaRPr>
              </a:p>
            </p:txBody>
          </p:sp>
        </p:grpSp>
        <p:sp>
          <p:nvSpPr>
            <p:cNvPr id="67" name="Rounded Rectangle 66"/>
            <p:cNvSpPr/>
            <p:nvPr/>
          </p:nvSpPr>
          <p:spPr bwMode="auto">
            <a:xfrm>
              <a:off x="4078532" y="954427"/>
              <a:ext cx="1070131" cy="390823"/>
            </a:xfrm>
            <a:prstGeom prst="roundRect">
              <a:avLst>
                <a:gd name="adj" fmla="val 23235"/>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p:txBody>
        </p:sp>
        <p:pic>
          <p:nvPicPr>
            <p:cNvPr id="68" name="Picture 67" descr="mgmtStation.png"/>
            <p:cNvPicPr>
              <a:picLocks noChangeAspect="1"/>
            </p:cNvPicPr>
            <p:nvPr/>
          </p:nvPicPr>
          <p:blipFill>
            <a:blip r:embed="rId6" cstate="print">
              <a:grayscl/>
            </a:blip>
            <a:stretch>
              <a:fillRect/>
            </a:stretch>
          </p:blipFill>
          <p:spPr>
            <a:xfrm>
              <a:off x="4159491" y="1003008"/>
              <a:ext cx="412509" cy="310757"/>
            </a:xfrm>
            <a:prstGeom prst="rect">
              <a:avLst/>
            </a:prstGeom>
          </p:spPr>
        </p:pic>
        <p:sp>
          <p:nvSpPr>
            <p:cNvPr id="69" name="Text Box 82"/>
            <p:cNvSpPr txBox="1">
              <a:spLocks noChangeArrowheads="1"/>
            </p:cNvSpPr>
            <p:nvPr/>
          </p:nvSpPr>
          <p:spPr bwMode="auto">
            <a:xfrm>
              <a:off x="4617005" y="1088740"/>
              <a:ext cx="399148" cy="172355"/>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0"/>
                </a:spcBef>
                <a:buFontTx/>
                <a:buNone/>
              </a:pPr>
              <a:r>
                <a:rPr lang="en-US" sz="1400" dirty="0" smtClean="0">
                  <a:latin typeface="+mn-lt"/>
                  <a:cs typeface="Arial" pitchFamily="34" charset="0"/>
                </a:rPr>
                <a:t>NMS</a:t>
              </a:r>
              <a:endParaRPr lang="en-US" sz="1400" dirty="0">
                <a:latin typeface="+mn-lt"/>
                <a:cs typeface="Arial" pitchFamily="34" charset="0"/>
              </a:endParaRPr>
            </a:p>
          </p:txBody>
        </p:sp>
        <p:sp>
          <p:nvSpPr>
            <p:cNvPr id="70" name="Line 18"/>
            <p:cNvSpPr>
              <a:spLocks noChangeShapeType="1"/>
            </p:cNvSpPr>
            <p:nvPr/>
          </p:nvSpPr>
          <p:spPr bwMode="auto">
            <a:xfrm>
              <a:off x="4615639" y="1350911"/>
              <a:ext cx="0" cy="71459"/>
            </a:xfrm>
            <a:prstGeom prst="line">
              <a:avLst/>
            </a:prstGeom>
            <a:noFill/>
            <a:ln w="12700">
              <a:solidFill>
                <a:schemeClr val="tx1"/>
              </a:solidFill>
              <a:round/>
              <a:headEnd/>
              <a:tailEnd/>
            </a:ln>
            <a:effectLst/>
          </p:spPr>
          <p:txBody>
            <a:bodyPr lIns="0" tIns="0"/>
            <a:lstStyle/>
            <a:p>
              <a:endParaRPr lang="en-US" dirty="0">
                <a:latin typeface="+mn-lt"/>
              </a:endParaRPr>
            </a:p>
          </p:txBody>
        </p:sp>
      </p:grpSp>
      <p:grpSp>
        <p:nvGrpSpPr>
          <p:cNvPr id="102" name="Group 101"/>
          <p:cNvGrpSpPr/>
          <p:nvPr/>
        </p:nvGrpSpPr>
        <p:grpSpPr>
          <a:xfrm>
            <a:off x="829866" y="3789000"/>
            <a:ext cx="7545828" cy="2016600"/>
            <a:chOff x="829866" y="4607755"/>
            <a:chExt cx="7545828" cy="2016600"/>
          </a:xfrm>
        </p:grpSpPr>
        <p:sp>
          <p:nvSpPr>
            <p:cNvPr id="103" name="Rectangle 102"/>
            <p:cNvSpPr/>
            <p:nvPr/>
          </p:nvSpPr>
          <p:spPr bwMode="auto">
            <a:xfrm>
              <a:off x="831376" y="5495003"/>
              <a:ext cx="5569424" cy="1129352"/>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104" name="Rounded Rectangle 103"/>
            <p:cNvSpPr/>
            <p:nvPr/>
          </p:nvSpPr>
          <p:spPr bwMode="auto">
            <a:xfrm>
              <a:off x="3356866" y="5497064"/>
              <a:ext cx="1935214" cy="741528"/>
            </a:xfrm>
            <a:prstGeom prst="roundRect">
              <a:avLst>
                <a:gd name="adj" fmla="val 10396"/>
              </a:avLst>
            </a:prstGeom>
            <a:noFill/>
            <a:ln w="12700" cap="flat" cmpd="sng" algn="ctr">
              <a:solidFill>
                <a:schemeClr val="tx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105" name="Rectangle 104"/>
            <p:cNvSpPr/>
            <p:nvPr/>
          </p:nvSpPr>
          <p:spPr bwMode="auto">
            <a:xfrm>
              <a:off x="849022" y="6084621"/>
              <a:ext cx="1922977" cy="98134"/>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106" name="Rectangle 105"/>
            <p:cNvSpPr/>
            <p:nvPr/>
          </p:nvSpPr>
          <p:spPr bwMode="auto">
            <a:xfrm>
              <a:off x="2817000" y="6098729"/>
              <a:ext cx="989915" cy="84341"/>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grpSp>
          <p:nvGrpSpPr>
            <p:cNvPr id="107" name="Group 11"/>
            <p:cNvGrpSpPr/>
            <p:nvPr/>
          </p:nvGrpSpPr>
          <p:grpSpPr>
            <a:xfrm>
              <a:off x="829866" y="4609813"/>
              <a:ext cx="708533" cy="1481185"/>
              <a:chOff x="971599" y="3514117"/>
              <a:chExt cx="1080121" cy="1355043"/>
            </a:xfrm>
          </p:grpSpPr>
          <p:sp>
            <p:nvSpPr>
              <p:cNvPr id="150" name="Rectangle 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Data Link</a:t>
                </a:r>
                <a:endParaRPr kumimoji="0" lang="en-US" sz="1100" b="0" i="0" u="none" strike="noStrike" cap="none" normalizeH="0" baseline="0" dirty="0">
                  <a:ln>
                    <a:noFill/>
                  </a:ln>
                  <a:solidFill>
                    <a:schemeClr val="tx1"/>
                  </a:solidFill>
                  <a:effectLst/>
                  <a:latin typeface="+mn-lt"/>
                </a:endParaRPr>
              </a:p>
            </p:txBody>
          </p:sp>
          <p:sp>
            <p:nvSpPr>
              <p:cNvPr id="151" name="Rectangle 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Physical</a:t>
                </a:r>
                <a:endParaRPr kumimoji="0" lang="en-US" sz="1100" b="0" i="0" u="none" strike="noStrike" cap="none" normalizeH="0" baseline="0" dirty="0">
                  <a:ln>
                    <a:noFill/>
                  </a:ln>
                  <a:solidFill>
                    <a:schemeClr val="tx1"/>
                  </a:solidFill>
                  <a:effectLst/>
                  <a:latin typeface="+mn-lt"/>
                </a:endParaRPr>
              </a:p>
            </p:txBody>
          </p:sp>
          <p:sp>
            <p:nvSpPr>
              <p:cNvPr id="152" name="Rectangle 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Network</a:t>
                </a:r>
                <a:endParaRPr kumimoji="0" lang="en-US" sz="1100" b="0" i="0" u="none" strike="noStrike" cap="none" normalizeH="0" baseline="0" dirty="0">
                  <a:ln>
                    <a:noFill/>
                  </a:ln>
                  <a:solidFill>
                    <a:schemeClr val="tx1"/>
                  </a:solidFill>
                  <a:effectLst/>
                  <a:latin typeface="+mn-lt"/>
                </a:endParaRPr>
              </a:p>
            </p:txBody>
          </p:sp>
          <p:sp>
            <p:nvSpPr>
              <p:cNvPr id="153" name="Rectangle 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Transport</a:t>
                </a:r>
                <a:endParaRPr kumimoji="0" lang="en-US" sz="1100" b="0" i="0" u="none" strike="noStrike" cap="none" normalizeH="0" baseline="0" dirty="0">
                  <a:ln>
                    <a:noFill/>
                  </a:ln>
                  <a:solidFill>
                    <a:schemeClr val="tx1"/>
                  </a:solidFill>
                  <a:effectLst/>
                  <a:latin typeface="+mn-lt"/>
                </a:endParaRPr>
              </a:p>
            </p:txBody>
          </p:sp>
          <p:sp>
            <p:nvSpPr>
              <p:cNvPr id="154" name="Rectangle 8"/>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ea typeface="Arial Narrow" charset="0"/>
                    <a:cs typeface="Arial Narrow" charset="0"/>
                  </a:rPr>
                  <a:t>Application</a:t>
                </a:r>
                <a:endParaRPr kumimoji="0" lang="en-US" sz="1100" b="0" i="0" u="none" strike="noStrike" cap="none" normalizeH="0" baseline="0" dirty="0">
                  <a:ln>
                    <a:noFill/>
                  </a:ln>
                  <a:solidFill>
                    <a:schemeClr val="tx1"/>
                  </a:solidFill>
                  <a:effectLst/>
                  <a:latin typeface="+mn-lt"/>
                  <a:ea typeface="Arial Narrow" charset="0"/>
                  <a:cs typeface="Arial Narrow" charset="0"/>
                </a:endParaRPr>
              </a:p>
            </p:txBody>
          </p:sp>
        </p:grpSp>
        <p:grpSp>
          <p:nvGrpSpPr>
            <p:cNvPr id="108" name="Group 6"/>
            <p:cNvGrpSpPr/>
            <p:nvPr/>
          </p:nvGrpSpPr>
          <p:grpSpPr>
            <a:xfrm>
              <a:off x="2387228" y="5500663"/>
              <a:ext cx="744612" cy="590335"/>
              <a:chOff x="2252213" y="5581908"/>
              <a:chExt cx="1086386" cy="590335"/>
            </a:xfrm>
          </p:grpSpPr>
          <p:sp>
            <p:nvSpPr>
              <p:cNvPr id="145" name="Rectangle 31"/>
              <p:cNvSpPr/>
              <p:nvPr/>
            </p:nvSpPr>
            <p:spPr bwMode="auto">
              <a:xfrm>
                <a:off x="2252213" y="5581908"/>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DL</a:t>
                </a:r>
                <a:endParaRPr kumimoji="0" lang="en-US" sz="1100" b="0" i="0" u="none" strike="noStrike" cap="none" normalizeH="0" baseline="0" dirty="0">
                  <a:ln>
                    <a:noFill/>
                  </a:ln>
                  <a:solidFill>
                    <a:schemeClr val="tx1"/>
                  </a:solidFill>
                  <a:effectLst/>
                  <a:latin typeface="+mn-lt"/>
                </a:endParaRPr>
              </a:p>
            </p:txBody>
          </p:sp>
          <p:sp>
            <p:nvSpPr>
              <p:cNvPr id="146" name="Rectangle 145"/>
              <p:cNvSpPr/>
              <p:nvPr/>
            </p:nvSpPr>
            <p:spPr bwMode="auto">
              <a:xfrm>
                <a:off x="2252213" y="587707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a:t>
                </a:r>
                <a:endParaRPr kumimoji="0" lang="en-US" sz="1100" b="0" i="0" u="none" strike="noStrike" cap="none" normalizeH="0" baseline="0" dirty="0">
                  <a:ln>
                    <a:noFill/>
                  </a:ln>
                  <a:solidFill>
                    <a:schemeClr val="tx1"/>
                  </a:solidFill>
                  <a:effectLst/>
                  <a:latin typeface="+mn-lt"/>
                </a:endParaRPr>
              </a:p>
            </p:txBody>
          </p:sp>
          <p:sp>
            <p:nvSpPr>
              <p:cNvPr id="147" name="Rectangle 146"/>
              <p:cNvSpPr/>
              <p:nvPr/>
            </p:nvSpPr>
            <p:spPr bwMode="auto">
              <a:xfrm>
                <a:off x="2796516" y="5586416"/>
                <a:ext cx="542083" cy="29260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DL</a:t>
                </a:r>
                <a:endParaRPr kumimoji="0" lang="en-US" sz="1100" b="0" i="0" u="none" strike="noStrike" cap="none" normalizeH="0" baseline="0" dirty="0">
                  <a:ln>
                    <a:noFill/>
                  </a:ln>
                  <a:solidFill>
                    <a:schemeClr val="tx1"/>
                  </a:solidFill>
                  <a:effectLst/>
                  <a:latin typeface="+mn-lt"/>
                </a:endParaRPr>
              </a:p>
            </p:txBody>
          </p:sp>
          <p:sp>
            <p:nvSpPr>
              <p:cNvPr id="148" name="Rectangle 147"/>
              <p:cNvSpPr/>
              <p:nvPr/>
            </p:nvSpPr>
            <p:spPr bwMode="auto">
              <a:xfrm>
                <a:off x="2796514" y="587501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a:t>
                </a:r>
                <a:endParaRPr kumimoji="0" lang="en-US" sz="1100" b="0" i="0" u="none" strike="noStrike" cap="none" normalizeH="0" baseline="0" dirty="0">
                  <a:ln>
                    <a:noFill/>
                  </a:ln>
                  <a:solidFill>
                    <a:schemeClr val="tx1"/>
                  </a:solidFill>
                  <a:effectLst/>
                  <a:latin typeface="+mn-lt"/>
                </a:endParaRPr>
              </a:p>
            </p:txBody>
          </p:sp>
          <p:sp>
            <p:nvSpPr>
              <p:cNvPr id="149" name="Isosceles Triangle 33"/>
              <p:cNvSpPr/>
              <p:nvPr/>
            </p:nvSpPr>
            <p:spPr bwMode="auto">
              <a:xfrm flipV="1">
                <a:off x="2252213" y="5588405"/>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mn-lt"/>
                </a:endParaRPr>
              </a:p>
            </p:txBody>
          </p:sp>
        </p:grpSp>
        <p:grpSp>
          <p:nvGrpSpPr>
            <p:cNvPr id="109" name="Group 231"/>
            <p:cNvGrpSpPr/>
            <p:nvPr/>
          </p:nvGrpSpPr>
          <p:grpSpPr>
            <a:xfrm>
              <a:off x="7667161" y="4607755"/>
              <a:ext cx="708533" cy="1481185"/>
              <a:chOff x="971599" y="3514117"/>
              <a:chExt cx="1080121" cy="1355043"/>
            </a:xfrm>
          </p:grpSpPr>
          <p:sp>
            <p:nvSpPr>
              <p:cNvPr id="140" name="Rectangle 139"/>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Data Link</a:t>
                </a:r>
                <a:endParaRPr kumimoji="0" lang="en-US" sz="1100" b="0" i="0" u="none" strike="noStrike" cap="none" normalizeH="0" baseline="0" dirty="0">
                  <a:ln>
                    <a:noFill/>
                  </a:ln>
                  <a:solidFill>
                    <a:schemeClr val="tx1"/>
                  </a:solidFill>
                  <a:effectLst/>
                  <a:latin typeface="+mn-lt"/>
                </a:endParaRPr>
              </a:p>
            </p:txBody>
          </p:sp>
          <p:sp>
            <p:nvSpPr>
              <p:cNvPr id="141" name="Rectangle 140"/>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Physical</a:t>
                </a:r>
                <a:endParaRPr kumimoji="0" lang="en-US" sz="1100" b="0" i="0" u="none" strike="noStrike" cap="none" normalizeH="0" baseline="0" dirty="0">
                  <a:ln>
                    <a:noFill/>
                  </a:ln>
                  <a:solidFill>
                    <a:schemeClr val="tx1"/>
                  </a:solidFill>
                  <a:effectLst/>
                  <a:latin typeface="+mn-lt"/>
                </a:endParaRPr>
              </a:p>
            </p:txBody>
          </p:sp>
          <p:sp>
            <p:nvSpPr>
              <p:cNvPr id="142" name="Rectangle 141"/>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Network</a:t>
                </a:r>
                <a:endParaRPr kumimoji="0" lang="en-US" sz="1100" b="0" i="0" u="none" strike="noStrike" cap="none" normalizeH="0" baseline="0" dirty="0">
                  <a:ln>
                    <a:noFill/>
                  </a:ln>
                  <a:solidFill>
                    <a:schemeClr val="tx1"/>
                  </a:solidFill>
                  <a:effectLst/>
                  <a:latin typeface="+mn-lt"/>
                </a:endParaRPr>
              </a:p>
            </p:txBody>
          </p:sp>
          <p:sp>
            <p:nvSpPr>
              <p:cNvPr id="143" name="Rectangle 142"/>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Transport</a:t>
                </a:r>
                <a:endParaRPr kumimoji="0" lang="en-US" sz="1100" b="0" i="0" u="none" strike="noStrike" cap="none" normalizeH="0" baseline="0" dirty="0">
                  <a:ln>
                    <a:noFill/>
                  </a:ln>
                  <a:solidFill>
                    <a:schemeClr val="tx1"/>
                  </a:solidFill>
                  <a:effectLst/>
                  <a:latin typeface="+mn-lt"/>
                </a:endParaRPr>
              </a:p>
            </p:txBody>
          </p:sp>
          <p:sp>
            <p:nvSpPr>
              <p:cNvPr id="144" name="Rectangle 143"/>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ea typeface="Arial Narrow" charset="0"/>
                    <a:cs typeface="Arial Narrow" charset="0"/>
                  </a:rPr>
                  <a:t>Application</a:t>
                </a:r>
                <a:endParaRPr kumimoji="0" lang="en-US" sz="1100" b="0" i="0" u="none" strike="noStrike" cap="none" normalizeH="0" baseline="0" dirty="0">
                  <a:ln>
                    <a:noFill/>
                  </a:ln>
                  <a:solidFill>
                    <a:schemeClr val="tx1"/>
                  </a:solidFill>
                  <a:effectLst/>
                  <a:latin typeface="+mn-lt"/>
                  <a:ea typeface="Arial Narrow" charset="0"/>
                  <a:cs typeface="Arial Narrow" charset="0"/>
                </a:endParaRPr>
              </a:p>
            </p:txBody>
          </p:sp>
        </p:grpSp>
        <p:sp>
          <p:nvSpPr>
            <p:cNvPr id="110" name="Rectangle 109"/>
            <p:cNvSpPr/>
            <p:nvPr/>
          </p:nvSpPr>
          <p:spPr bwMode="auto">
            <a:xfrm>
              <a:off x="6388104" y="5203439"/>
              <a:ext cx="553982" cy="31199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Narrow" charset="0"/>
                  <a:ea typeface="Arial Narrow" charset="0"/>
                  <a:cs typeface="Arial Narrow" charset="0"/>
                </a:rPr>
                <a:t>Network</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1" name="Rectangle 110"/>
            <p:cNvSpPr/>
            <p:nvPr/>
          </p:nvSpPr>
          <p:spPr bwMode="auto">
            <a:xfrm>
              <a:off x="5850948" y="5203439"/>
              <a:ext cx="544304" cy="30887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Narrow" charset="0"/>
                  <a:ea typeface="Arial Narrow" charset="0"/>
                  <a:cs typeface="Arial Narrow" charset="0"/>
                </a:rPr>
                <a:t>Network</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2" name="Isosceles Triangle 16"/>
            <p:cNvSpPr/>
            <p:nvPr/>
          </p:nvSpPr>
          <p:spPr bwMode="auto">
            <a:xfrm flipV="1">
              <a:off x="5850948" y="5199119"/>
              <a:ext cx="1091137" cy="111178"/>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3" name="Rectangle 112"/>
            <p:cNvSpPr/>
            <p:nvPr/>
          </p:nvSpPr>
          <p:spPr bwMode="auto">
            <a:xfrm>
              <a:off x="4842030" y="6093060"/>
              <a:ext cx="1539056"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114" name="Rectangle 113"/>
            <p:cNvSpPr/>
            <p:nvPr/>
          </p:nvSpPr>
          <p:spPr bwMode="auto">
            <a:xfrm>
              <a:off x="6437594" y="6093056"/>
              <a:ext cx="1930051" cy="88816"/>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115" name="Rectangle 114"/>
            <p:cNvSpPr/>
            <p:nvPr/>
          </p:nvSpPr>
          <p:spPr bwMode="auto">
            <a:xfrm>
              <a:off x="5855699" y="5512318"/>
              <a:ext cx="544303" cy="2887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Narrow" charset="0"/>
                  <a:ea typeface="Arial Narrow" charset="0"/>
                  <a:cs typeface="Arial Narrow" charset="0"/>
                </a:rPr>
                <a:t>Data Link</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6" name="Rectangle 115"/>
            <p:cNvSpPr/>
            <p:nvPr/>
          </p:nvSpPr>
          <p:spPr bwMode="auto">
            <a:xfrm>
              <a:off x="5855699" y="580105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Arial Narrow" charset="0"/>
                  <a:ea typeface="Arial Narrow" charset="0"/>
                  <a:cs typeface="Arial Narrow" charset="0"/>
                </a:rPr>
                <a:t>Physical</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7" name="Rectangle 116"/>
            <p:cNvSpPr/>
            <p:nvPr/>
          </p:nvSpPr>
          <p:spPr bwMode="auto">
            <a:xfrm>
              <a:off x="6400003" y="5512319"/>
              <a:ext cx="542082" cy="282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Narrow" charset="0"/>
                  <a:ea typeface="Arial Narrow" charset="0"/>
                  <a:cs typeface="Arial Narrow" charset="0"/>
                </a:rPr>
                <a:t>Data Link</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8" name="Rectangle 117"/>
            <p:cNvSpPr/>
            <p:nvPr/>
          </p:nvSpPr>
          <p:spPr bwMode="auto">
            <a:xfrm>
              <a:off x="6400000" y="579899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Arial Narrow" charset="0"/>
                  <a:ea typeface="Arial Narrow" charset="0"/>
                  <a:cs typeface="Arial Narrow" charset="0"/>
                </a:rPr>
                <a:t>Physical</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grpSp>
          <p:nvGrpSpPr>
            <p:cNvPr id="119" name="Group 176"/>
            <p:cNvGrpSpPr/>
            <p:nvPr/>
          </p:nvGrpSpPr>
          <p:grpSpPr>
            <a:xfrm>
              <a:off x="3446875" y="5502725"/>
              <a:ext cx="744612" cy="590335"/>
              <a:chOff x="2252213" y="5581908"/>
              <a:chExt cx="1086386" cy="590335"/>
            </a:xfrm>
          </p:grpSpPr>
          <p:sp>
            <p:nvSpPr>
              <p:cNvPr id="135" name="Rectangle 134"/>
              <p:cNvSpPr/>
              <p:nvPr/>
            </p:nvSpPr>
            <p:spPr bwMode="auto">
              <a:xfrm>
                <a:off x="2252213" y="5581908"/>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DL</a:t>
                </a:r>
                <a:endParaRPr kumimoji="0" lang="en-US" sz="1100" b="0" i="0" u="none" strike="noStrike" cap="none" normalizeH="0" baseline="0" dirty="0">
                  <a:ln>
                    <a:noFill/>
                  </a:ln>
                  <a:solidFill>
                    <a:schemeClr val="tx1"/>
                  </a:solidFill>
                  <a:effectLst/>
                  <a:latin typeface="+mn-lt"/>
                </a:endParaRPr>
              </a:p>
            </p:txBody>
          </p:sp>
          <p:sp>
            <p:nvSpPr>
              <p:cNvPr id="136" name="Rectangle 135"/>
              <p:cNvSpPr/>
              <p:nvPr/>
            </p:nvSpPr>
            <p:spPr bwMode="auto">
              <a:xfrm>
                <a:off x="2252213" y="587707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a:t>
                </a:r>
                <a:endParaRPr kumimoji="0" lang="en-US" sz="1100" b="0" i="0" u="none" strike="noStrike" cap="none" normalizeH="0" baseline="0" dirty="0">
                  <a:ln>
                    <a:noFill/>
                  </a:ln>
                  <a:solidFill>
                    <a:schemeClr val="tx1"/>
                  </a:solidFill>
                  <a:effectLst/>
                  <a:latin typeface="+mn-lt"/>
                </a:endParaRPr>
              </a:p>
            </p:txBody>
          </p:sp>
          <p:sp>
            <p:nvSpPr>
              <p:cNvPr id="137" name="Rectangle 136"/>
              <p:cNvSpPr/>
              <p:nvPr/>
            </p:nvSpPr>
            <p:spPr bwMode="auto">
              <a:xfrm>
                <a:off x="2796516" y="5582556"/>
                <a:ext cx="542083" cy="29290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DL</a:t>
                </a:r>
                <a:endParaRPr kumimoji="0" lang="en-US" sz="1100" b="0" i="0" u="none" strike="noStrike" cap="none" normalizeH="0" baseline="0" dirty="0">
                  <a:ln>
                    <a:noFill/>
                  </a:ln>
                  <a:solidFill>
                    <a:schemeClr val="tx1"/>
                  </a:solidFill>
                  <a:effectLst/>
                  <a:latin typeface="+mn-lt"/>
                </a:endParaRPr>
              </a:p>
            </p:txBody>
          </p:sp>
          <p:sp>
            <p:nvSpPr>
              <p:cNvPr id="138" name="Rectangle 137"/>
              <p:cNvSpPr/>
              <p:nvPr/>
            </p:nvSpPr>
            <p:spPr bwMode="auto">
              <a:xfrm>
                <a:off x="2796514" y="587501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a:t>
                </a:r>
                <a:endParaRPr kumimoji="0" lang="en-US" sz="1100" b="0" i="0" u="none" strike="noStrike" cap="none" normalizeH="0" baseline="0" dirty="0">
                  <a:ln>
                    <a:noFill/>
                  </a:ln>
                  <a:solidFill>
                    <a:schemeClr val="tx1"/>
                  </a:solidFill>
                  <a:effectLst/>
                  <a:latin typeface="+mn-lt"/>
                </a:endParaRPr>
              </a:p>
            </p:txBody>
          </p:sp>
          <p:sp>
            <p:nvSpPr>
              <p:cNvPr id="139" name="Isosceles Triangle 90"/>
              <p:cNvSpPr/>
              <p:nvPr/>
            </p:nvSpPr>
            <p:spPr bwMode="auto">
              <a:xfrm flipV="1">
                <a:off x="2252213" y="5588405"/>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mn-lt"/>
                </a:endParaRPr>
              </a:p>
            </p:txBody>
          </p:sp>
        </p:grpSp>
        <p:grpSp>
          <p:nvGrpSpPr>
            <p:cNvPr id="120" name="Group 182"/>
            <p:cNvGrpSpPr/>
            <p:nvPr/>
          </p:nvGrpSpPr>
          <p:grpSpPr>
            <a:xfrm>
              <a:off x="4436985" y="5502725"/>
              <a:ext cx="744612" cy="590335"/>
              <a:chOff x="2252213" y="5581908"/>
              <a:chExt cx="1086386" cy="590335"/>
            </a:xfrm>
          </p:grpSpPr>
          <p:sp>
            <p:nvSpPr>
              <p:cNvPr id="130" name="Rectangle 129"/>
              <p:cNvSpPr/>
              <p:nvPr/>
            </p:nvSpPr>
            <p:spPr bwMode="auto">
              <a:xfrm>
                <a:off x="2252213" y="5581908"/>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DL</a:t>
                </a:r>
                <a:endParaRPr kumimoji="0" lang="en-US" sz="1100" b="0" i="0" u="none" strike="noStrike" cap="none" normalizeH="0" baseline="0" dirty="0">
                  <a:ln>
                    <a:noFill/>
                  </a:ln>
                  <a:solidFill>
                    <a:schemeClr val="tx1"/>
                  </a:solidFill>
                  <a:effectLst/>
                  <a:latin typeface="+mn-lt"/>
                </a:endParaRPr>
              </a:p>
            </p:txBody>
          </p:sp>
          <p:sp>
            <p:nvSpPr>
              <p:cNvPr id="131" name="Rectangle 130"/>
              <p:cNvSpPr/>
              <p:nvPr/>
            </p:nvSpPr>
            <p:spPr bwMode="auto">
              <a:xfrm>
                <a:off x="2252213" y="587707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a:t>
                </a:r>
                <a:endParaRPr kumimoji="0" lang="en-US" sz="1100" b="0" i="0" u="none" strike="noStrike" cap="none" normalizeH="0" baseline="0" dirty="0">
                  <a:ln>
                    <a:noFill/>
                  </a:ln>
                  <a:solidFill>
                    <a:schemeClr val="tx1"/>
                  </a:solidFill>
                  <a:effectLst/>
                  <a:latin typeface="+mn-lt"/>
                </a:endParaRPr>
              </a:p>
            </p:txBody>
          </p:sp>
          <p:sp>
            <p:nvSpPr>
              <p:cNvPr id="132" name="Rectangle 131"/>
              <p:cNvSpPr/>
              <p:nvPr/>
            </p:nvSpPr>
            <p:spPr bwMode="auto">
              <a:xfrm>
                <a:off x="2796516" y="5583403"/>
                <a:ext cx="542083" cy="29290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DL</a:t>
                </a:r>
                <a:endParaRPr kumimoji="0" lang="en-US" sz="1100" b="0" i="0" u="none" strike="noStrike" cap="none" normalizeH="0" baseline="0" dirty="0">
                  <a:ln>
                    <a:noFill/>
                  </a:ln>
                  <a:solidFill>
                    <a:schemeClr val="tx1"/>
                  </a:solidFill>
                  <a:effectLst/>
                  <a:latin typeface="+mn-lt"/>
                </a:endParaRPr>
              </a:p>
            </p:txBody>
          </p:sp>
          <p:sp>
            <p:nvSpPr>
              <p:cNvPr id="133" name="Rectangle 132"/>
              <p:cNvSpPr/>
              <p:nvPr/>
            </p:nvSpPr>
            <p:spPr bwMode="auto">
              <a:xfrm>
                <a:off x="2796514" y="587501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a:t>
                </a:r>
                <a:endParaRPr kumimoji="0" lang="en-US" sz="1100" b="0" i="0" u="none" strike="noStrike" cap="none" normalizeH="0" baseline="0" dirty="0">
                  <a:ln>
                    <a:noFill/>
                  </a:ln>
                  <a:solidFill>
                    <a:schemeClr val="tx1"/>
                  </a:solidFill>
                  <a:effectLst/>
                  <a:latin typeface="+mn-lt"/>
                </a:endParaRPr>
              </a:p>
            </p:txBody>
          </p:sp>
          <p:sp>
            <p:nvSpPr>
              <p:cNvPr id="134" name="Isosceles Triangle 85"/>
              <p:cNvSpPr/>
              <p:nvPr/>
            </p:nvSpPr>
            <p:spPr bwMode="auto">
              <a:xfrm flipV="1">
                <a:off x="2252213" y="5588405"/>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mn-lt"/>
                </a:endParaRPr>
              </a:p>
            </p:txBody>
          </p:sp>
        </p:grpSp>
        <p:sp>
          <p:nvSpPr>
            <p:cNvPr id="121" name="Rectangle 120"/>
            <p:cNvSpPr/>
            <p:nvPr/>
          </p:nvSpPr>
          <p:spPr bwMode="auto">
            <a:xfrm>
              <a:off x="3851921" y="6093060"/>
              <a:ext cx="945104"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122" name="Text Box 82"/>
            <p:cNvSpPr txBox="1">
              <a:spLocks noChangeArrowheads="1"/>
            </p:cNvSpPr>
            <p:nvPr/>
          </p:nvSpPr>
          <p:spPr bwMode="auto">
            <a:xfrm>
              <a:off x="4055089" y="6243355"/>
              <a:ext cx="593111" cy="153504"/>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050" i="1" dirty="0">
                  <a:latin typeface="+mn-lt"/>
                  <a:cs typeface="Arial" pitchFamily="34" charset="0"/>
                </a:rPr>
                <a:t>Backhaul</a:t>
              </a:r>
              <a:r>
                <a:rPr lang="hr-HR" sz="1050" i="1" dirty="0" smtClean="0">
                  <a:latin typeface="+mn-lt"/>
                  <a:cs typeface="Arial" pitchFamily="34" charset="0"/>
                </a:rPr>
                <a:t> </a:t>
              </a:r>
              <a:endParaRPr lang="en-US" sz="1050" i="1" dirty="0">
                <a:latin typeface="+mn-lt"/>
                <a:cs typeface="Arial" pitchFamily="34" charset="0"/>
              </a:endParaRPr>
            </a:p>
          </p:txBody>
        </p:sp>
        <p:sp>
          <p:nvSpPr>
            <p:cNvPr id="123" name="Rounded Rectangle 122"/>
            <p:cNvSpPr/>
            <p:nvPr/>
          </p:nvSpPr>
          <p:spPr bwMode="auto">
            <a:xfrm>
              <a:off x="2313296" y="5497065"/>
              <a:ext cx="887104" cy="741528"/>
            </a:xfrm>
            <a:prstGeom prst="roundRect">
              <a:avLst>
                <a:gd name="adj" fmla="val 10396"/>
              </a:avLst>
            </a:prstGeom>
            <a:noFill/>
            <a:ln w="12700" cap="flat" cmpd="sng" algn="ctr">
              <a:solidFill>
                <a:schemeClr val="tx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124" name="Text Box 82"/>
            <p:cNvSpPr txBox="1">
              <a:spLocks noChangeArrowheads="1"/>
            </p:cNvSpPr>
            <p:nvPr/>
          </p:nvSpPr>
          <p:spPr bwMode="auto">
            <a:xfrm>
              <a:off x="2409212" y="6263827"/>
              <a:ext cx="718145" cy="258532"/>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de-DE" sz="1050" i="1" dirty="0" err="1" smtClean="0">
                  <a:latin typeface="+mn-lt"/>
                  <a:cs typeface="Arial" pitchFamily="34" charset="0"/>
                </a:rPr>
                <a:t>Node</a:t>
              </a:r>
              <a:r>
                <a:rPr lang="de-DE" sz="1050" i="1" dirty="0" smtClean="0">
                  <a:latin typeface="+mn-lt"/>
                  <a:cs typeface="Arial" pitchFamily="34" charset="0"/>
                </a:rPr>
                <a:t> </a:t>
              </a:r>
              <a:r>
                <a:rPr lang="de-DE" sz="1050" i="1" dirty="0" err="1" smtClean="0">
                  <a:latin typeface="+mn-lt"/>
                  <a:cs typeface="Arial" pitchFamily="34" charset="0"/>
                </a:rPr>
                <a:t>of</a:t>
              </a:r>
              <a:r>
                <a:rPr lang="de-DE" sz="1050" i="1" dirty="0" smtClean="0">
                  <a:latin typeface="+mn-lt"/>
                  <a:cs typeface="Arial" pitchFamily="34" charset="0"/>
                </a:rPr>
                <a:t/>
              </a:r>
              <a:br>
                <a:rPr lang="de-DE" sz="1050" i="1" dirty="0" smtClean="0">
                  <a:latin typeface="+mn-lt"/>
                  <a:cs typeface="Arial" pitchFamily="34" charset="0"/>
                </a:rPr>
              </a:br>
              <a:r>
                <a:rPr lang="de-DE" sz="1050" i="1" dirty="0" err="1" smtClean="0">
                  <a:latin typeface="+mn-lt"/>
                  <a:cs typeface="Arial" pitchFamily="34" charset="0"/>
                </a:rPr>
                <a:t>Attachment</a:t>
              </a:r>
              <a:r>
                <a:rPr lang="hr-HR" sz="1050" i="1" dirty="0" smtClean="0">
                  <a:latin typeface="+mn-lt"/>
                  <a:cs typeface="Arial" pitchFamily="34" charset="0"/>
                </a:rPr>
                <a:t> </a:t>
              </a:r>
              <a:endParaRPr lang="en-US" sz="1050" i="1" dirty="0">
                <a:latin typeface="+mn-lt"/>
                <a:cs typeface="Arial" pitchFamily="34" charset="0"/>
              </a:endParaRPr>
            </a:p>
          </p:txBody>
        </p:sp>
        <p:sp>
          <p:nvSpPr>
            <p:cNvPr id="125" name="Rounded Rectangle 124"/>
            <p:cNvSpPr/>
            <p:nvPr/>
          </p:nvSpPr>
          <p:spPr bwMode="auto">
            <a:xfrm>
              <a:off x="838200" y="5501828"/>
              <a:ext cx="762000" cy="741528"/>
            </a:xfrm>
            <a:prstGeom prst="roundRect">
              <a:avLst>
                <a:gd name="adj" fmla="val 10396"/>
              </a:avLst>
            </a:prstGeom>
            <a:noFill/>
            <a:ln w="12700" cap="flat" cmpd="sng" algn="ctr">
              <a:solidFill>
                <a:schemeClr val="tx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126" name="Text Box 82"/>
            <p:cNvSpPr txBox="1">
              <a:spLocks noChangeArrowheads="1"/>
            </p:cNvSpPr>
            <p:nvPr/>
          </p:nvSpPr>
          <p:spPr bwMode="auto">
            <a:xfrm>
              <a:off x="914927" y="6263827"/>
              <a:ext cx="561051" cy="258532"/>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de-DE" sz="1050" i="1" dirty="0" smtClean="0">
                  <a:latin typeface="+mn-lt"/>
                  <a:cs typeface="Arial" pitchFamily="34" charset="0"/>
                </a:rPr>
                <a:t>Terminal</a:t>
              </a:r>
              <a:br>
                <a:rPr lang="de-DE" sz="1050" i="1" dirty="0" smtClean="0">
                  <a:latin typeface="+mn-lt"/>
                  <a:cs typeface="Arial" pitchFamily="34" charset="0"/>
                </a:rPr>
              </a:br>
              <a:r>
                <a:rPr lang="de-DE" sz="1050" i="1" dirty="0" smtClean="0">
                  <a:latin typeface="+mn-lt"/>
                  <a:cs typeface="Arial" pitchFamily="34" charset="0"/>
                </a:rPr>
                <a:t>Interface</a:t>
              </a:r>
              <a:r>
                <a:rPr lang="hr-HR" sz="1050" i="1" dirty="0" smtClean="0">
                  <a:latin typeface="+mn-lt"/>
                  <a:cs typeface="Arial" pitchFamily="34" charset="0"/>
                </a:rPr>
                <a:t> </a:t>
              </a:r>
              <a:endParaRPr lang="en-US" sz="1050" i="1" dirty="0">
                <a:latin typeface="+mn-lt"/>
                <a:cs typeface="Arial" pitchFamily="34" charset="0"/>
              </a:endParaRPr>
            </a:p>
          </p:txBody>
        </p:sp>
        <p:sp>
          <p:nvSpPr>
            <p:cNvPr id="127" name="Text Box 82"/>
            <p:cNvSpPr txBox="1">
              <a:spLocks noChangeArrowheads="1"/>
            </p:cNvSpPr>
            <p:nvPr/>
          </p:nvSpPr>
          <p:spPr bwMode="auto">
            <a:xfrm>
              <a:off x="5460387" y="6263827"/>
              <a:ext cx="876843" cy="258532"/>
            </a:xfrm>
            <a:prstGeom prst="rect">
              <a:avLst/>
            </a:prstGeom>
            <a:noFill/>
            <a:ln w="9525">
              <a:noFill/>
              <a:miter lim="800000"/>
              <a:headEnd/>
              <a:tailEnd/>
            </a:ln>
            <a:effectLst/>
          </p:spPr>
          <p:txBody>
            <a:bodyPr wrap="none" lIns="0" tIns="0" rIns="0" bIns="0">
              <a:spAutoFit/>
            </a:bodyPr>
            <a:lstStyle/>
            <a:p>
              <a:pPr algn="r" eaLnBrk="0" hangingPunct="0">
                <a:lnSpc>
                  <a:spcPct val="80000"/>
                </a:lnSpc>
                <a:spcBef>
                  <a:spcPct val="0"/>
                </a:spcBef>
                <a:buFontTx/>
                <a:buNone/>
              </a:pPr>
              <a:r>
                <a:rPr lang="de-DE" sz="1050" i="1" dirty="0" smtClean="0">
                  <a:latin typeface="+mn-lt"/>
                  <a:cs typeface="Arial" pitchFamily="34" charset="0"/>
                </a:rPr>
                <a:t>Access Router</a:t>
              </a:r>
              <a:br>
                <a:rPr lang="de-DE" sz="1050" i="1" dirty="0" smtClean="0">
                  <a:latin typeface="+mn-lt"/>
                  <a:cs typeface="Arial" pitchFamily="34" charset="0"/>
                </a:rPr>
              </a:br>
              <a:r>
                <a:rPr lang="de-DE" sz="1050" i="1" dirty="0" smtClean="0">
                  <a:latin typeface="+mn-lt"/>
                  <a:cs typeface="Arial" pitchFamily="34" charset="0"/>
                </a:rPr>
                <a:t>Interface</a:t>
              </a:r>
              <a:r>
                <a:rPr lang="hr-HR" sz="1050" i="1" dirty="0" smtClean="0">
                  <a:latin typeface="+mn-lt"/>
                  <a:cs typeface="Arial" pitchFamily="34" charset="0"/>
                </a:rPr>
                <a:t> </a:t>
              </a:r>
              <a:endParaRPr lang="en-US" sz="1050" i="1" dirty="0">
                <a:latin typeface="+mn-lt"/>
                <a:cs typeface="Arial" pitchFamily="34" charset="0"/>
              </a:endParaRPr>
            </a:p>
          </p:txBody>
        </p:sp>
        <p:sp>
          <p:nvSpPr>
            <p:cNvPr id="128" name="Rounded Rectangle 127"/>
            <p:cNvSpPr/>
            <p:nvPr/>
          </p:nvSpPr>
          <p:spPr bwMode="auto">
            <a:xfrm>
              <a:off x="5784526" y="5515475"/>
              <a:ext cx="609600" cy="727880"/>
            </a:xfrm>
            <a:prstGeom prst="roundRect">
              <a:avLst>
                <a:gd name="adj" fmla="val 10396"/>
              </a:avLst>
            </a:prstGeom>
            <a:noFill/>
            <a:ln w="12700" cap="flat" cmpd="sng" algn="ctr">
              <a:solidFill>
                <a:schemeClr val="tx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Narrow" charset="0"/>
                <a:ea typeface="Arial Narrow" charset="0"/>
                <a:cs typeface="Arial Narrow" charset="0"/>
              </a:endParaRPr>
            </a:p>
          </p:txBody>
        </p:sp>
        <p:sp>
          <p:nvSpPr>
            <p:cNvPr id="129" name="Text Box 82"/>
            <p:cNvSpPr txBox="1">
              <a:spLocks noChangeArrowheads="1"/>
            </p:cNvSpPr>
            <p:nvPr/>
          </p:nvSpPr>
          <p:spPr bwMode="auto">
            <a:xfrm>
              <a:off x="3280825" y="6445259"/>
              <a:ext cx="1534074" cy="160813"/>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de-DE" sz="1100" b="1" i="1" dirty="0" err="1" smtClean="0">
                  <a:solidFill>
                    <a:schemeClr val="accent1"/>
                  </a:solidFill>
                  <a:latin typeface="+mn-lt"/>
                  <a:cs typeface="Arial" pitchFamily="34" charset="0"/>
                </a:rPr>
                <a:t>Scope</a:t>
              </a:r>
              <a:r>
                <a:rPr lang="de-DE" sz="1100" b="1" i="1" dirty="0" smtClean="0">
                  <a:solidFill>
                    <a:schemeClr val="accent1"/>
                  </a:solidFill>
                  <a:latin typeface="+mn-lt"/>
                  <a:cs typeface="Arial" pitchFamily="34" charset="0"/>
                </a:rPr>
                <a:t> </a:t>
              </a:r>
              <a:r>
                <a:rPr lang="de-DE" sz="1100" b="1" i="1" dirty="0" err="1" smtClean="0">
                  <a:solidFill>
                    <a:schemeClr val="accent1"/>
                  </a:solidFill>
                  <a:latin typeface="+mn-lt"/>
                  <a:cs typeface="Arial" pitchFamily="34" charset="0"/>
                </a:rPr>
                <a:t>of</a:t>
              </a:r>
              <a:r>
                <a:rPr lang="de-DE" sz="1100" b="1" i="1" dirty="0" smtClean="0">
                  <a:solidFill>
                    <a:schemeClr val="accent1"/>
                  </a:solidFill>
                  <a:latin typeface="+mn-lt"/>
                  <a:cs typeface="Arial" pitchFamily="34" charset="0"/>
                </a:rPr>
                <a:t> </a:t>
              </a:r>
              <a:r>
                <a:rPr lang="de-DE" sz="1100" b="1" i="1" dirty="0" err="1" smtClean="0">
                  <a:solidFill>
                    <a:schemeClr val="accent1"/>
                  </a:solidFill>
                  <a:latin typeface="+mn-lt"/>
                  <a:cs typeface="Arial" pitchFamily="34" charset="0"/>
                </a:rPr>
                <a:t>specification</a:t>
              </a:r>
              <a:r>
                <a:rPr lang="hr-HR" sz="1100" b="1" i="1" dirty="0" smtClean="0">
                  <a:solidFill>
                    <a:schemeClr val="accent1"/>
                  </a:solidFill>
                  <a:latin typeface="+mn-lt"/>
                  <a:cs typeface="Arial" pitchFamily="34" charset="0"/>
                </a:rPr>
                <a:t> </a:t>
              </a:r>
              <a:endParaRPr lang="en-US" sz="1100" b="1" i="1" dirty="0">
                <a:solidFill>
                  <a:schemeClr val="accent1"/>
                </a:solidFill>
                <a:latin typeface="+mn-lt"/>
                <a:cs typeface="Arial" pitchFamily="34" charset="0"/>
              </a:endParaRPr>
            </a:p>
          </p:txBody>
        </p:sp>
      </p:grpSp>
    </p:spTree>
    <p:extLst>
      <p:ext uri="{BB962C8B-B14F-4D97-AF65-F5344CB8AC3E}">
        <p14:creationId xmlns:p14="http://schemas.microsoft.com/office/powerpoint/2010/main" val="22580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40"/>
          <p:cNvSpPr>
            <a:spLocks noGrp="1"/>
          </p:cNvSpPr>
          <p:nvPr>
            <p:ph type="title"/>
          </p:nvPr>
        </p:nvSpPr>
        <p:spPr/>
        <p:txBody>
          <a:bodyPr lIns="0" tIns="0" rIns="0" bIns="0" anchor="ctr" anchorCtr="1"/>
          <a:lstStyle/>
          <a:p>
            <a:r>
              <a:rPr lang="en-US" dirty="0" smtClean="0"/>
              <a:t>Network Reference Model basics</a:t>
            </a:r>
            <a:endParaRPr lang="en-US" dirty="0"/>
          </a:p>
        </p:txBody>
      </p:sp>
      <p:sp>
        <p:nvSpPr>
          <p:cNvPr id="37" name="Content Placeholder 36"/>
          <p:cNvSpPr>
            <a:spLocks noGrp="1"/>
          </p:cNvSpPr>
          <p:nvPr>
            <p:ph idx="1"/>
          </p:nvPr>
        </p:nvSpPr>
        <p:spPr/>
        <p:txBody>
          <a:bodyPr>
            <a:normAutofit fontScale="70000" lnSpcReduction="20000"/>
          </a:bodyPr>
          <a:lstStyle/>
          <a:p>
            <a:r>
              <a:rPr lang="en-US" dirty="0" smtClean="0"/>
              <a:t>The NRM denotes the functional entities and their relation to each others</a:t>
            </a:r>
          </a:p>
          <a:p>
            <a:endParaRPr lang="en-US" dirty="0"/>
          </a:p>
          <a:p>
            <a:endParaRPr lang="en-US" dirty="0" smtClean="0"/>
          </a:p>
          <a:p>
            <a:endParaRPr lang="en-US" dirty="0"/>
          </a:p>
          <a:p>
            <a:endParaRPr lang="en-US" dirty="0" smtClean="0"/>
          </a:p>
          <a:p>
            <a:r>
              <a:rPr lang="en-US" dirty="0" smtClean="0"/>
              <a:t>Functional entities  represented by rounded rectangles</a:t>
            </a:r>
          </a:p>
          <a:p>
            <a:r>
              <a:rPr lang="en-US" dirty="0" smtClean="0"/>
              <a:t>Relations are shown by reference points indicating interfaces</a:t>
            </a:r>
          </a:p>
          <a:p>
            <a:pPr lvl="1"/>
            <a:r>
              <a:rPr lang="en-US" dirty="0" smtClean="0"/>
              <a:t>Reference points are denoted through R</a:t>
            </a:r>
            <a:r>
              <a:rPr lang="is-IS" dirty="0" smtClean="0"/>
              <a:t>…</a:t>
            </a:r>
          </a:p>
          <a:p>
            <a:pPr lvl="2"/>
            <a:r>
              <a:rPr lang="is-IS" dirty="0" smtClean="0"/>
              <a:t>Total of 12 reference points in the model</a:t>
            </a:r>
          </a:p>
          <a:p>
            <a:pPr lvl="1"/>
            <a:r>
              <a:rPr lang="is-IS" dirty="0" smtClean="0"/>
              <a:t>Two different kind of reference points</a:t>
            </a:r>
          </a:p>
          <a:p>
            <a:pPr lvl="2"/>
            <a:r>
              <a:rPr lang="en-US" dirty="0" smtClean="0"/>
              <a:t>Forwarding</a:t>
            </a:r>
            <a:r>
              <a:rPr lang="is-IS" dirty="0" smtClean="0"/>
              <a:t> path of Ethernet frames</a:t>
            </a:r>
          </a:p>
          <a:p>
            <a:pPr lvl="3"/>
            <a:r>
              <a:rPr lang="en-US" dirty="0" smtClean="0"/>
              <a:t>R</a:t>
            </a:r>
            <a:r>
              <a:rPr lang="is-IS" dirty="0" smtClean="0"/>
              <a:t>epresented by solid lines</a:t>
            </a:r>
          </a:p>
          <a:p>
            <a:pPr lvl="2"/>
            <a:r>
              <a:rPr lang="is-IS" dirty="0" smtClean="0"/>
              <a:t>Control interfaces</a:t>
            </a:r>
          </a:p>
          <a:p>
            <a:pPr lvl="3"/>
            <a:r>
              <a:rPr lang="is-IS" dirty="0" smtClean="0"/>
              <a:t>Represented by dotted lines</a:t>
            </a:r>
            <a:endParaRPr lang="en-US" dirty="0"/>
          </a:p>
        </p:txBody>
      </p:sp>
      <p:grpSp>
        <p:nvGrpSpPr>
          <p:cNvPr id="34" name="Group 33"/>
          <p:cNvGrpSpPr/>
          <p:nvPr/>
        </p:nvGrpSpPr>
        <p:grpSpPr>
          <a:xfrm>
            <a:off x="933600" y="2235833"/>
            <a:ext cx="6248400" cy="1148167"/>
            <a:chOff x="762000" y="2814796"/>
            <a:chExt cx="6248400" cy="1148167"/>
          </a:xfrm>
        </p:grpSpPr>
        <p:cxnSp>
          <p:nvCxnSpPr>
            <p:cNvPr id="45" name="Straight Connector 44"/>
            <p:cNvCxnSpPr/>
            <p:nvPr/>
          </p:nvCxnSpPr>
          <p:spPr bwMode="auto">
            <a:xfrm>
              <a:off x="1600200" y="3708888"/>
              <a:ext cx="6858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25" name="Group 95"/>
            <p:cNvGrpSpPr/>
            <p:nvPr/>
          </p:nvGrpSpPr>
          <p:grpSpPr>
            <a:xfrm>
              <a:off x="1768948" y="3661253"/>
              <a:ext cx="365806" cy="294886"/>
              <a:chOff x="1544472" y="2237096"/>
              <a:chExt cx="365806" cy="294886"/>
            </a:xfrm>
          </p:grpSpPr>
          <p:sp>
            <p:nvSpPr>
              <p:cNvPr id="92" name="Oval 91"/>
              <p:cNvSpPr>
                <a:spLocks noChangeAspect="1"/>
              </p:cNvSpPr>
              <p:nvPr/>
            </p:nvSpPr>
            <p:spPr bwMode="auto">
              <a:xfrm>
                <a:off x="1676400" y="2237096"/>
                <a:ext cx="91440" cy="9144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ndParaRPr>
              </a:p>
            </p:txBody>
          </p:sp>
          <p:sp>
            <p:nvSpPr>
              <p:cNvPr id="93" name="TextBox 92"/>
              <p:cNvSpPr txBox="1"/>
              <p:nvPr/>
            </p:nvSpPr>
            <p:spPr>
              <a:xfrm>
                <a:off x="1544472" y="2270372"/>
                <a:ext cx="365806" cy="261610"/>
              </a:xfrm>
              <a:prstGeom prst="rect">
                <a:avLst/>
              </a:prstGeom>
              <a:noFill/>
            </p:spPr>
            <p:txBody>
              <a:bodyPr wrap="none" rtlCol="0">
                <a:spAutoFit/>
              </a:bodyPr>
              <a:lstStyle/>
              <a:p>
                <a:r>
                  <a:rPr lang="en-US" sz="1100" b="1" dirty="0" smtClean="0">
                    <a:latin typeface="+mn-lt"/>
                    <a:cs typeface="Arial" pitchFamily="34" charset="0"/>
                  </a:rPr>
                  <a:t>R1</a:t>
                </a:r>
                <a:endParaRPr lang="en-US" sz="1100" b="1" dirty="0">
                  <a:latin typeface="+mn-lt"/>
                  <a:cs typeface="Arial" pitchFamily="34" charset="0"/>
                </a:endParaRPr>
              </a:p>
            </p:txBody>
          </p:sp>
        </p:grpSp>
        <p:sp>
          <p:nvSpPr>
            <p:cNvPr id="57" name="Rounded Rectangle 56"/>
            <p:cNvSpPr/>
            <p:nvPr/>
          </p:nvSpPr>
          <p:spPr bwMode="auto">
            <a:xfrm>
              <a:off x="762000" y="3252957"/>
              <a:ext cx="838200" cy="609600"/>
            </a:xfrm>
            <a:prstGeom prst="roundRect">
              <a:avLst/>
            </a:prstGeom>
            <a:no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Terminal</a:t>
              </a:r>
              <a:endParaRPr kumimoji="0" lang="en-US" sz="1400" b="1" i="0" u="none" strike="noStrike" cap="none" normalizeH="0" baseline="0" dirty="0">
                <a:ln>
                  <a:noFill/>
                </a:ln>
                <a:solidFill>
                  <a:schemeClr val="tx1"/>
                </a:solidFill>
                <a:effectLst/>
                <a:latin typeface="+mn-lt"/>
              </a:endParaRPr>
            </a:p>
          </p:txBody>
        </p:sp>
        <p:sp>
          <p:nvSpPr>
            <p:cNvPr id="58" name="Rounded Rectangle 57"/>
            <p:cNvSpPr/>
            <p:nvPr/>
          </p:nvSpPr>
          <p:spPr bwMode="auto">
            <a:xfrm>
              <a:off x="2286000" y="3367859"/>
              <a:ext cx="2895600" cy="494698"/>
            </a:xfrm>
            <a:prstGeom prst="roundRect">
              <a:avLst/>
            </a:prstGeom>
            <a:no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b="1" dirty="0" smtClean="0">
                  <a:latin typeface="+mn-lt"/>
                </a:rPr>
                <a:t>Access Network</a:t>
              </a:r>
              <a:endParaRPr kumimoji="0" lang="en-US" sz="1400" b="1" i="0" u="none" strike="noStrike" cap="none" normalizeH="0" baseline="0" dirty="0">
                <a:ln>
                  <a:noFill/>
                </a:ln>
                <a:solidFill>
                  <a:schemeClr val="tx1"/>
                </a:solidFill>
                <a:effectLst/>
                <a:latin typeface="+mn-lt"/>
              </a:endParaRPr>
            </a:p>
          </p:txBody>
        </p:sp>
        <p:sp>
          <p:nvSpPr>
            <p:cNvPr id="59" name="Rounded Rectangle 58"/>
            <p:cNvSpPr/>
            <p:nvPr/>
          </p:nvSpPr>
          <p:spPr bwMode="auto">
            <a:xfrm>
              <a:off x="5791200" y="3405357"/>
              <a:ext cx="1219200" cy="457200"/>
            </a:xfrm>
            <a:prstGeom prst="roundRect">
              <a:avLst/>
            </a:prstGeom>
            <a:no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b="1" dirty="0" smtClean="0">
                  <a:latin typeface="+mn-lt"/>
                </a:rPr>
                <a:t>Access Router</a:t>
              </a:r>
              <a:endParaRPr kumimoji="0" lang="en-US" sz="1400" b="1" i="0" u="none" strike="noStrike" cap="none" normalizeH="0" baseline="0" dirty="0">
                <a:ln>
                  <a:noFill/>
                </a:ln>
                <a:solidFill>
                  <a:schemeClr val="tx1"/>
                </a:solidFill>
                <a:effectLst/>
                <a:latin typeface="+mn-lt"/>
              </a:endParaRPr>
            </a:p>
          </p:txBody>
        </p:sp>
        <p:sp>
          <p:nvSpPr>
            <p:cNvPr id="60" name="Rounded Rectangle 59"/>
            <p:cNvSpPr/>
            <p:nvPr/>
          </p:nvSpPr>
          <p:spPr bwMode="auto">
            <a:xfrm>
              <a:off x="5791200" y="2814796"/>
              <a:ext cx="1219200" cy="419431"/>
            </a:xfrm>
            <a:prstGeom prst="roundRect">
              <a:avLst/>
            </a:prstGeom>
            <a:no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sz="1400" b="1" dirty="0" smtClean="0">
                  <a:latin typeface="+mn-lt"/>
                </a:rPr>
                <a:t>Subscription</a:t>
              </a:r>
              <a:br>
                <a:rPr lang="en-US" sz="1400" b="1" dirty="0" smtClean="0">
                  <a:latin typeface="+mn-lt"/>
                </a:rPr>
              </a:br>
              <a:r>
                <a:rPr lang="en-US" sz="1400" b="1" dirty="0" smtClean="0">
                  <a:latin typeface="+mn-lt"/>
                </a:rPr>
                <a:t>Service</a:t>
              </a:r>
              <a:endParaRPr kumimoji="0" lang="en-US" sz="1400" b="1" i="0" u="none" strike="noStrike" cap="none" normalizeH="0" baseline="0" dirty="0">
                <a:ln>
                  <a:noFill/>
                </a:ln>
                <a:solidFill>
                  <a:schemeClr val="tx1"/>
                </a:solidFill>
                <a:effectLst/>
                <a:latin typeface="+mn-lt"/>
              </a:endParaRPr>
            </a:p>
          </p:txBody>
        </p:sp>
        <p:cxnSp>
          <p:nvCxnSpPr>
            <p:cNvPr id="61" name="Straight Connector 60"/>
            <p:cNvCxnSpPr/>
            <p:nvPr/>
          </p:nvCxnSpPr>
          <p:spPr bwMode="auto">
            <a:xfrm>
              <a:off x="5181600" y="3710157"/>
              <a:ext cx="6096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29" name="Group 95"/>
            <p:cNvGrpSpPr/>
            <p:nvPr/>
          </p:nvGrpSpPr>
          <p:grpSpPr>
            <a:xfrm>
              <a:off x="5350348" y="3668077"/>
              <a:ext cx="365806" cy="294886"/>
              <a:chOff x="1544472" y="2237096"/>
              <a:chExt cx="365806" cy="294886"/>
            </a:xfrm>
          </p:grpSpPr>
          <p:sp>
            <p:nvSpPr>
              <p:cNvPr id="80" name="Oval 79"/>
              <p:cNvSpPr>
                <a:spLocks noChangeAspect="1"/>
              </p:cNvSpPr>
              <p:nvPr/>
            </p:nvSpPr>
            <p:spPr bwMode="auto">
              <a:xfrm>
                <a:off x="1676400" y="2237096"/>
                <a:ext cx="91440" cy="9144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ndParaRPr>
              </a:p>
            </p:txBody>
          </p:sp>
          <p:sp>
            <p:nvSpPr>
              <p:cNvPr id="81" name="TextBox 80"/>
              <p:cNvSpPr txBox="1"/>
              <p:nvPr/>
            </p:nvSpPr>
            <p:spPr>
              <a:xfrm>
                <a:off x="1544472" y="2270372"/>
                <a:ext cx="365806" cy="261610"/>
              </a:xfrm>
              <a:prstGeom prst="rect">
                <a:avLst/>
              </a:prstGeom>
              <a:noFill/>
            </p:spPr>
            <p:txBody>
              <a:bodyPr wrap="none" rtlCol="0">
                <a:spAutoFit/>
              </a:bodyPr>
              <a:lstStyle/>
              <a:p>
                <a:r>
                  <a:rPr lang="en-US" sz="1100" b="1" dirty="0" smtClean="0">
                    <a:latin typeface="+mn-lt"/>
                    <a:cs typeface="Arial" pitchFamily="34" charset="0"/>
                  </a:rPr>
                  <a:t>R3</a:t>
                </a:r>
                <a:endParaRPr lang="en-US" sz="1100" b="1" dirty="0">
                  <a:latin typeface="+mn-lt"/>
                  <a:cs typeface="Arial" pitchFamily="34" charset="0"/>
                </a:endParaRPr>
              </a:p>
            </p:txBody>
          </p:sp>
        </p:grpSp>
        <p:grpSp>
          <p:nvGrpSpPr>
            <p:cNvPr id="237" name="Group 95"/>
            <p:cNvGrpSpPr/>
            <p:nvPr/>
          </p:nvGrpSpPr>
          <p:grpSpPr>
            <a:xfrm>
              <a:off x="5441332" y="3177262"/>
              <a:ext cx="397226" cy="261610"/>
              <a:chOff x="1676400" y="2137939"/>
              <a:chExt cx="397226" cy="261610"/>
            </a:xfrm>
          </p:grpSpPr>
          <p:sp>
            <p:nvSpPr>
              <p:cNvPr id="78" name="Oval 77"/>
              <p:cNvSpPr>
                <a:spLocks noChangeAspect="1"/>
              </p:cNvSpPr>
              <p:nvPr/>
            </p:nvSpPr>
            <p:spPr bwMode="auto">
              <a:xfrm>
                <a:off x="1676400" y="2237096"/>
                <a:ext cx="91440" cy="9144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ndParaRPr>
              </a:p>
            </p:txBody>
          </p:sp>
          <p:sp>
            <p:nvSpPr>
              <p:cNvPr id="79" name="TextBox 78"/>
              <p:cNvSpPr txBox="1"/>
              <p:nvPr/>
            </p:nvSpPr>
            <p:spPr>
              <a:xfrm>
                <a:off x="1707820" y="2137939"/>
                <a:ext cx="365806" cy="261610"/>
              </a:xfrm>
              <a:prstGeom prst="rect">
                <a:avLst/>
              </a:prstGeom>
              <a:noFill/>
            </p:spPr>
            <p:txBody>
              <a:bodyPr wrap="none" rtlCol="0">
                <a:spAutoFit/>
              </a:bodyPr>
              <a:lstStyle/>
              <a:p>
                <a:r>
                  <a:rPr lang="en-US" sz="1100" b="1" dirty="0" smtClean="0">
                    <a:latin typeface="+mn-lt"/>
                    <a:cs typeface="Arial" pitchFamily="34" charset="0"/>
                  </a:rPr>
                  <a:t>R4</a:t>
                </a:r>
                <a:endParaRPr lang="en-US" sz="1100" b="1" dirty="0">
                  <a:latin typeface="+mn-lt"/>
                  <a:cs typeface="Arial" pitchFamily="34" charset="0"/>
                </a:endParaRPr>
              </a:p>
            </p:txBody>
          </p:sp>
        </p:grpSp>
        <p:cxnSp>
          <p:nvCxnSpPr>
            <p:cNvPr id="64" name="Elbow Connector 63"/>
            <p:cNvCxnSpPr/>
            <p:nvPr/>
          </p:nvCxnSpPr>
          <p:spPr bwMode="auto">
            <a:xfrm flipV="1">
              <a:off x="1600200" y="2900389"/>
              <a:ext cx="4184326" cy="518607"/>
            </a:xfrm>
            <a:prstGeom prst="bentConnector3">
              <a:avLst>
                <a:gd name="adj1" fmla="val 7913"/>
              </a:avLst>
            </a:prstGeom>
            <a:solidFill>
              <a:schemeClr val="accent1"/>
            </a:solidFill>
            <a:ln w="12700" cap="flat" cmpd="sng" algn="ctr">
              <a:solidFill>
                <a:schemeClr val="tx1"/>
              </a:solidFill>
              <a:prstDash val="sysDash"/>
              <a:round/>
              <a:headEnd type="none" w="sm" len="sm"/>
              <a:tailEnd type="none" w="sm" len="sm"/>
            </a:ln>
            <a:effectLst/>
          </p:spPr>
        </p:cxnSp>
        <p:grpSp>
          <p:nvGrpSpPr>
            <p:cNvPr id="238" name="Group 95"/>
            <p:cNvGrpSpPr/>
            <p:nvPr/>
          </p:nvGrpSpPr>
          <p:grpSpPr>
            <a:xfrm>
              <a:off x="1884528" y="3156285"/>
              <a:ext cx="393102" cy="261610"/>
              <a:chOff x="1676400" y="2140424"/>
              <a:chExt cx="393102" cy="261610"/>
            </a:xfrm>
          </p:grpSpPr>
          <p:sp>
            <p:nvSpPr>
              <p:cNvPr id="76" name="Oval 75"/>
              <p:cNvSpPr>
                <a:spLocks noChangeAspect="1"/>
              </p:cNvSpPr>
              <p:nvPr/>
            </p:nvSpPr>
            <p:spPr bwMode="auto">
              <a:xfrm>
                <a:off x="1676400" y="2237096"/>
                <a:ext cx="91440" cy="9144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ndParaRPr>
              </a:p>
            </p:txBody>
          </p:sp>
          <p:sp>
            <p:nvSpPr>
              <p:cNvPr id="77" name="TextBox 76"/>
              <p:cNvSpPr txBox="1"/>
              <p:nvPr/>
            </p:nvSpPr>
            <p:spPr>
              <a:xfrm>
                <a:off x="1703696" y="2140424"/>
                <a:ext cx="365806" cy="261610"/>
              </a:xfrm>
              <a:prstGeom prst="rect">
                <a:avLst/>
              </a:prstGeom>
              <a:noFill/>
            </p:spPr>
            <p:txBody>
              <a:bodyPr wrap="none" rtlCol="0">
                <a:spAutoFit/>
              </a:bodyPr>
              <a:lstStyle/>
              <a:p>
                <a:r>
                  <a:rPr lang="en-US" sz="1100" b="1" dirty="0" smtClean="0">
                    <a:latin typeface="+mn-lt"/>
                    <a:cs typeface="Arial" pitchFamily="34" charset="0"/>
                  </a:rPr>
                  <a:t>R2</a:t>
                </a:r>
                <a:endParaRPr lang="en-US" sz="1100" b="1" dirty="0">
                  <a:latin typeface="+mn-lt"/>
                  <a:cs typeface="Arial" pitchFamily="34" charset="0"/>
                </a:endParaRPr>
              </a:p>
            </p:txBody>
          </p:sp>
        </p:grpSp>
        <p:cxnSp>
          <p:nvCxnSpPr>
            <p:cNvPr id="66" name="Elbow Connector 65"/>
            <p:cNvCxnSpPr/>
            <p:nvPr/>
          </p:nvCxnSpPr>
          <p:spPr bwMode="auto">
            <a:xfrm flipV="1">
              <a:off x="5181600" y="3169838"/>
              <a:ext cx="609600" cy="311719"/>
            </a:xfrm>
            <a:prstGeom prst="bentConnector3">
              <a:avLst>
                <a:gd name="adj1" fmla="val 50000"/>
              </a:avLst>
            </a:prstGeom>
            <a:solidFill>
              <a:schemeClr val="accent1"/>
            </a:solidFill>
            <a:ln w="12700" cap="flat" cmpd="sng" algn="ctr">
              <a:solidFill>
                <a:schemeClr val="tx1"/>
              </a:solidFill>
              <a:prstDash val="sysDash"/>
              <a:round/>
              <a:headEnd type="none" w="sm" len="sm"/>
              <a:tailEnd type="none" w="sm" len="sm"/>
            </a:ln>
            <a:effectLst/>
          </p:spPr>
        </p:cxnSp>
        <p:cxnSp>
          <p:nvCxnSpPr>
            <p:cNvPr id="67" name="Straight Connector 66"/>
            <p:cNvCxnSpPr>
              <a:stCxn id="60" idx="2"/>
              <a:endCxn id="59" idx="0"/>
            </p:cNvCxnSpPr>
            <p:nvPr/>
          </p:nvCxnSpPr>
          <p:spPr bwMode="auto">
            <a:xfrm>
              <a:off x="6400800" y="3234227"/>
              <a:ext cx="0" cy="17113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nvGrpSpPr>
            <p:cNvPr id="148" name="Group 95"/>
            <p:cNvGrpSpPr/>
            <p:nvPr/>
          </p:nvGrpSpPr>
          <p:grpSpPr>
            <a:xfrm>
              <a:off x="6359032" y="3177359"/>
              <a:ext cx="475772" cy="261610"/>
              <a:chOff x="1676400" y="2137939"/>
              <a:chExt cx="475772" cy="261610"/>
            </a:xfrm>
          </p:grpSpPr>
          <p:sp>
            <p:nvSpPr>
              <p:cNvPr id="149" name="Oval 148"/>
              <p:cNvSpPr>
                <a:spLocks noChangeAspect="1"/>
              </p:cNvSpPr>
              <p:nvPr/>
            </p:nvSpPr>
            <p:spPr bwMode="auto">
              <a:xfrm>
                <a:off x="1676400" y="2237096"/>
                <a:ext cx="91440" cy="9144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ndParaRPr>
              </a:p>
            </p:txBody>
          </p:sp>
          <p:sp>
            <p:nvSpPr>
              <p:cNvPr id="150" name="TextBox 149"/>
              <p:cNvSpPr txBox="1"/>
              <p:nvPr/>
            </p:nvSpPr>
            <p:spPr>
              <a:xfrm>
                <a:off x="1707820" y="2137939"/>
                <a:ext cx="444352" cy="261610"/>
              </a:xfrm>
              <a:prstGeom prst="rect">
                <a:avLst/>
              </a:prstGeom>
              <a:noFill/>
            </p:spPr>
            <p:txBody>
              <a:bodyPr wrap="none" rtlCol="0">
                <a:spAutoFit/>
              </a:bodyPr>
              <a:lstStyle/>
              <a:p>
                <a:r>
                  <a:rPr lang="en-US" sz="1100" b="1" dirty="0" smtClean="0">
                    <a:latin typeface="+mn-lt"/>
                    <a:cs typeface="Arial" pitchFamily="34" charset="0"/>
                  </a:rPr>
                  <a:t>R12</a:t>
                </a:r>
                <a:endParaRPr lang="en-US" sz="1100" b="1" dirty="0">
                  <a:latin typeface="+mn-lt"/>
                  <a:cs typeface="Arial" pitchFamily="34" charset="0"/>
                </a:endParaRPr>
              </a:p>
            </p:txBody>
          </p:sp>
        </p:grpSp>
        <p:sp>
          <p:nvSpPr>
            <p:cNvPr id="155" name="Rounded Rectangle 154"/>
            <p:cNvSpPr/>
            <p:nvPr/>
          </p:nvSpPr>
          <p:spPr bwMode="auto">
            <a:xfrm>
              <a:off x="4078532" y="2962442"/>
              <a:ext cx="1066532" cy="237666"/>
            </a:xfrm>
            <a:prstGeom prst="roundRect">
              <a:avLst>
                <a:gd name="adj" fmla="val 30916"/>
              </a:avLst>
            </a:prstGeom>
            <a:no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sz="1400" b="1" smtClean="0">
                  <a:latin typeface="+mn-lt"/>
                </a:rPr>
                <a:t>NMS</a:t>
              </a:r>
              <a:endParaRPr kumimoji="0" lang="en-US" sz="1400" b="1" i="0" u="none" strike="noStrike" cap="none" normalizeH="0" baseline="0" dirty="0">
                <a:ln>
                  <a:noFill/>
                </a:ln>
                <a:solidFill>
                  <a:schemeClr val="tx1"/>
                </a:solidFill>
                <a:effectLst/>
                <a:latin typeface="+mn-lt"/>
              </a:endParaRPr>
            </a:p>
          </p:txBody>
        </p:sp>
        <p:grpSp>
          <p:nvGrpSpPr>
            <p:cNvPr id="156" name="Group 95"/>
            <p:cNvGrpSpPr/>
            <p:nvPr/>
          </p:nvGrpSpPr>
          <p:grpSpPr>
            <a:xfrm>
              <a:off x="4561973" y="3137007"/>
              <a:ext cx="475772" cy="261610"/>
              <a:chOff x="1676400" y="2137939"/>
              <a:chExt cx="475772" cy="261610"/>
            </a:xfrm>
          </p:grpSpPr>
          <p:sp>
            <p:nvSpPr>
              <p:cNvPr id="157" name="Oval 156"/>
              <p:cNvSpPr>
                <a:spLocks noChangeAspect="1"/>
              </p:cNvSpPr>
              <p:nvPr/>
            </p:nvSpPr>
            <p:spPr bwMode="auto">
              <a:xfrm>
                <a:off x="1676400" y="2237096"/>
                <a:ext cx="91440" cy="9144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ndParaRPr>
              </a:p>
            </p:txBody>
          </p:sp>
          <p:sp>
            <p:nvSpPr>
              <p:cNvPr id="158" name="TextBox 157"/>
              <p:cNvSpPr txBox="1"/>
              <p:nvPr/>
            </p:nvSpPr>
            <p:spPr>
              <a:xfrm>
                <a:off x="1707820" y="2137939"/>
                <a:ext cx="444352" cy="261610"/>
              </a:xfrm>
              <a:prstGeom prst="rect">
                <a:avLst/>
              </a:prstGeom>
              <a:noFill/>
            </p:spPr>
            <p:txBody>
              <a:bodyPr wrap="none" rtlCol="0">
                <a:spAutoFit/>
              </a:bodyPr>
              <a:lstStyle/>
              <a:p>
                <a:r>
                  <a:rPr lang="en-US" sz="1100" b="1" dirty="0" smtClean="0">
                    <a:latin typeface="+mn-lt"/>
                    <a:cs typeface="Arial" pitchFamily="34" charset="0"/>
                  </a:rPr>
                  <a:t>R11</a:t>
                </a:r>
                <a:endParaRPr lang="en-US" sz="1100" b="1" dirty="0">
                  <a:latin typeface="+mn-lt"/>
                  <a:cs typeface="Arial" pitchFamily="34" charset="0"/>
                </a:endParaRPr>
              </a:p>
            </p:txBody>
          </p:sp>
        </p:grpSp>
        <p:cxnSp>
          <p:nvCxnSpPr>
            <p:cNvPr id="159" name="Straight Connector 158"/>
            <p:cNvCxnSpPr/>
            <p:nvPr/>
          </p:nvCxnSpPr>
          <p:spPr bwMode="auto">
            <a:xfrm>
              <a:off x="4611798" y="3189941"/>
              <a:ext cx="0" cy="17113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spTree>
    <p:extLst>
      <p:ext uri="{BB962C8B-B14F-4D97-AF65-F5344CB8AC3E}">
        <p14:creationId xmlns:p14="http://schemas.microsoft.com/office/powerpoint/2010/main" val="872920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Network Reference Model</a:t>
            </a:r>
            <a:endParaRPr lang="en-US" dirty="0"/>
          </a:p>
        </p:txBody>
      </p:sp>
      <p:sp>
        <p:nvSpPr>
          <p:cNvPr id="3" name="Content Placeholder 2"/>
          <p:cNvSpPr>
            <a:spLocks noGrp="1"/>
          </p:cNvSpPr>
          <p:nvPr>
            <p:ph idx="1"/>
          </p:nvPr>
        </p:nvSpPr>
        <p:spPr>
          <a:xfrm>
            <a:off x="457200" y="1417638"/>
            <a:ext cx="8229600" cy="5071362"/>
          </a:xfrm>
        </p:spPr>
        <p:txBody>
          <a:bodyPr>
            <a:normAutofit fontScale="62500" lnSpcReduction="20000"/>
          </a:bodyPr>
          <a:lstStyle/>
          <a:p>
            <a:r>
              <a:rPr lang="en-US" dirty="0" smtClean="0"/>
              <a:t>Comprehensive NRM shows highest level of details</a:t>
            </a:r>
          </a:p>
          <a:p>
            <a:endParaRPr lang="en-US" dirty="0" smtClean="0"/>
          </a:p>
          <a:p>
            <a:endParaRPr lang="en-US" dirty="0" smtClean="0"/>
          </a:p>
          <a:p>
            <a:endParaRPr lang="en-US" dirty="0"/>
          </a:p>
          <a:p>
            <a:endParaRPr lang="en-US" dirty="0"/>
          </a:p>
          <a:p>
            <a:endParaRPr lang="en-US" dirty="0" smtClean="0"/>
          </a:p>
          <a:p>
            <a:endParaRPr lang="en-US" dirty="0" smtClean="0"/>
          </a:p>
          <a:p>
            <a:endParaRPr lang="en-US" dirty="0" smtClean="0"/>
          </a:p>
          <a:p>
            <a:endParaRPr lang="en-US" dirty="0" smtClean="0"/>
          </a:p>
          <a:p>
            <a:endParaRPr lang="en-US" dirty="0"/>
          </a:p>
          <a:p>
            <a:endParaRPr lang="en-US" dirty="0"/>
          </a:p>
          <a:p>
            <a:r>
              <a:rPr lang="en-US" dirty="0" smtClean="0"/>
              <a:t>NRM represents a logical view on an access network</a:t>
            </a:r>
          </a:p>
          <a:p>
            <a:pPr lvl="1"/>
            <a:r>
              <a:rPr lang="en-US" dirty="0" smtClean="0"/>
              <a:t>For the purpose to define interfaces</a:t>
            </a:r>
          </a:p>
          <a:p>
            <a:r>
              <a:rPr lang="en-US" dirty="0" smtClean="0"/>
              <a:t>Control interfaces cover only attributes related to IEEE 802</a:t>
            </a:r>
          </a:p>
          <a:p>
            <a:pPr lvl="1"/>
            <a:r>
              <a:rPr lang="en-US" dirty="0" smtClean="0"/>
              <a:t>Protocol details on control interfaces are out of scope</a:t>
            </a:r>
          </a:p>
          <a:p>
            <a:pPr lvl="1"/>
            <a:r>
              <a:rPr lang="en-US" dirty="0" smtClean="0"/>
              <a:t>IEEE 802 protocols exist on R1, R3, and R6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01" y="1854000"/>
            <a:ext cx="4815000" cy="2943206"/>
          </a:xfrm>
          <a:prstGeom prst="rect">
            <a:avLst/>
          </a:prstGeom>
        </p:spPr>
      </p:pic>
    </p:spTree>
    <p:extLst>
      <p:ext uri="{BB962C8B-B14F-4D97-AF65-F5344CB8AC3E}">
        <p14:creationId xmlns:p14="http://schemas.microsoft.com/office/powerpoint/2010/main" val="2084237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mniran_usecas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209</TotalTime>
  <Words>721</Words>
  <Application>Microsoft Macintosh PowerPoint</Application>
  <PresentationFormat>On-screen Show (4:3)</PresentationFormat>
  <Paragraphs>244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 Narrow</vt:lpstr>
      <vt:lpstr>ＭＳ Ｐゴシック</vt:lpstr>
      <vt:lpstr>Times</vt:lpstr>
      <vt:lpstr>Times New Roman</vt:lpstr>
      <vt:lpstr>Arial</vt:lpstr>
      <vt:lpstr>omniran_usecase_template</vt:lpstr>
      <vt:lpstr> Brief Introduction to  IEEE P802.1CF</vt:lpstr>
      <vt:lpstr>There is Evidence to consider Commonalities of IEEE 802 Access Networks</vt:lpstr>
      <vt:lpstr>IEEE 802 demands a kind of ‘Stage 2’ Network Specification in 3 Stages</vt:lpstr>
      <vt:lpstr>IEEE 802 demands a kind of ‘Stage 2’ Network Specification in 3 Stages</vt:lpstr>
      <vt:lpstr>P802.1CF PAR</vt:lpstr>
      <vt:lpstr> P802.1CF D0.3 ToC </vt:lpstr>
      <vt:lpstr>Network Reference Model design</vt:lpstr>
      <vt:lpstr>Network Reference Model basics</vt:lpstr>
      <vt:lpstr>Comprehensive Network Reference Model</vt:lpstr>
      <vt:lpstr> Functional Decomposition and Design </vt:lpstr>
      <vt:lpstr>Session life cycle of IEEE 802 access </vt:lpstr>
      <vt:lpstr>Advanced topic: Network virtualization</vt:lpstr>
      <vt:lpstr>Status of the work</vt:lpstr>
      <vt:lpstr>How to get access to the specification</vt:lpstr>
    </vt:vector>
  </TitlesOfParts>
  <Company>Nokia Siemens Networks</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Riegel</dc:creator>
  <cp:lastModifiedBy>Max Riegel</cp:lastModifiedBy>
  <cp:revision>212</cp:revision>
  <cp:lastPrinted>1998-02-10T13:28:06Z</cp:lastPrinted>
  <dcterms:created xsi:type="dcterms:W3CDTF">2013-03-11T14:14:17Z</dcterms:created>
  <dcterms:modified xsi:type="dcterms:W3CDTF">2016-11-10T13:12:00Z</dcterms:modified>
</cp:coreProperties>
</file>