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B3002-7D46-4731-9767-D55DAC45BD1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9C469-ED8D-44AE-85C0-BF9B1D8A0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2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487"/>
            <a:ext cx="10515600" cy="755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2890"/>
            <a:ext cx="10515600" cy="51740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8199" y="6356350"/>
            <a:ext cx="523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IEEE</a:t>
            </a:r>
            <a:r>
              <a:rPr lang="en-US" baseline="0" dirty="0"/>
              <a:t> 802 Nov 2016 Plenary, San Antonio, TX,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3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4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0520-8D61-4ABC-A53D-37B17F0C2E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8199" y="6356350"/>
            <a:ext cx="5238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IEEE</a:t>
            </a:r>
            <a:r>
              <a:rPr lang="en-US" baseline="0" dirty="0"/>
              <a:t> 802 Nov 2016 Plenary, San Antonio, TX,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develop/indconn/icaid_form.doc" TargetMode="External"/><Relationship Id="rId2" Type="http://schemas.openxmlformats.org/officeDocument/2006/relationships/hyperlink" Target="https://standards.ieee.org/develop/indconn/group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devdocs.shtml" TargetMode="External"/><Relationship Id="rId4" Type="http://schemas.openxmlformats.org/officeDocument/2006/relationships/hyperlink" Target="https://standards.ieee.org/develop/indconn/activitie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ad_hoc/hse/index.html" TargetMode="External"/><Relationship Id="rId2" Type="http://schemas.openxmlformats.org/officeDocument/2006/relationships/hyperlink" Target="http://www.ieee802.org/3/ad_hoc/ngrate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3/ad_hoc/ngepon/index.html" TargetMode="External"/><Relationship Id="rId4" Type="http://schemas.openxmlformats.org/officeDocument/2006/relationships/hyperlink" Target="http://www.ieee802.org/3/ad_hoc/bw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Use of Industry Connections in IEEE 802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D’Ambrosia</a:t>
            </a:r>
          </a:p>
          <a:p>
            <a:r>
              <a:rPr lang="en-US" dirty="0" err="1"/>
              <a:t>Futurewei</a:t>
            </a:r>
            <a:r>
              <a:rPr lang="en-US" dirty="0"/>
              <a:t>, Subsidiary of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covers my experience with using “Industry Connections” within IEEE 802.  </a:t>
            </a:r>
          </a:p>
          <a:p>
            <a:r>
              <a:rPr lang="en-US" dirty="0"/>
              <a:t>Industry Connections can be used outside of IEEE 802 as well, however, I am not addressing those aspects.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7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Questions Provided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Approval of SG/IC by whom?</a:t>
            </a:r>
          </a:p>
          <a:p>
            <a:pPr lvl="0"/>
            <a:r>
              <a:rPr lang="en-US" dirty="0"/>
              <a:t>Lifetime of SG/IC? </a:t>
            </a:r>
          </a:p>
          <a:p>
            <a:pPr lvl="0"/>
            <a:r>
              <a:rPr lang="en-US" dirty="0"/>
              <a:t>Reconfirmation required?</a:t>
            </a:r>
          </a:p>
          <a:p>
            <a:pPr lvl="0"/>
            <a:r>
              <a:rPr lang="en-US" dirty="0"/>
              <a:t>Purpose of SG/IC?</a:t>
            </a:r>
          </a:p>
          <a:p>
            <a:pPr lvl="0"/>
            <a:r>
              <a:rPr lang="en-US" dirty="0"/>
              <a:t>Deliverable(s)</a:t>
            </a:r>
          </a:p>
          <a:p>
            <a:pPr lvl="0"/>
            <a:r>
              <a:rPr lang="en-US" dirty="0"/>
              <a:t>Participation (individual/entity)</a:t>
            </a:r>
          </a:p>
          <a:p>
            <a:pPr lvl="0"/>
            <a:r>
              <a:rPr lang="en-US" dirty="0"/>
              <a:t>Openness (who can participate, who has access to documents)</a:t>
            </a:r>
          </a:p>
          <a:p>
            <a:pPr lvl="0"/>
            <a:r>
              <a:rPr lang="en-US" dirty="0"/>
              <a:t>P&amp;Ps</a:t>
            </a:r>
          </a:p>
          <a:p>
            <a:pPr lvl="0"/>
            <a:r>
              <a:rPr lang="en-US" dirty="0"/>
              <a:t>IPR regime</a:t>
            </a:r>
          </a:p>
          <a:p>
            <a:pPr lvl="0"/>
            <a:r>
              <a:rPr lang="en-US" dirty="0"/>
              <a:t>Leadership and structure (min: chair + secretary; vice chair position?)</a:t>
            </a:r>
          </a:p>
          <a:p>
            <a:pPr lvl="0"/>
            <a:r>
              <a:rPr lang="en-US" dirty="0"/>
              <a:t>Support by IEEE SA?</a:t>
            </a:r>
          </a:p>
          <a:p>
            <a:pPr lvl="0"/>
            <a:r>
              <a:rPr lang="en-US" dirty="0"/>
              <a:t>Possibility to contract external resources?</a:t>
            </a:r>
          </a:p>
          <a:p>
            <a:pPr lvl="0"/>
            <a:r>
              <a:rPr lang="en-US" dirty="0"/>
              <a:t>Budget? Need for treasurer?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6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Connections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https://standards.ieee.org/develop/indconn/groups.html</a:t>
            </a:r>
            <a:endParaRPr lang="en-US" dirty="0"/>
          </a:p>
          <a:p>
            <a:pPr lvl="1"/>
            <a:r>
              <a:rPr lang="en-US" dirty="0"/>
              <a:t>ICCAID Form - </a:t>
            </a:r>
            <a:r>
              <a:rPr lang="en-US" dirty="0">
                <a:hlinkClick r:id="rId3"/>
              </a:rPr>
              <a:t>https://standards.ieee.org/develop/indconn/icaid_form.doc</a:t>
            </a:r>
            <a:endParaRPr lang="en-US" dirty="0"/>
          </a:p>
          <a:p>
            <a:pPr lvl="1"/>
            <a:r>
              <a:rPr lang="en-US" dirty="0"/>
              <a:t>Current IC activities - </a:t>
            </a:r>
            <a:r>
              <a:rPr lang="en-US" dirty="0">
                <a:hlinkClick r:id="rId4"/>
              </a:rPr>
              <a:t>https://standards.ieee.org/develop/indconn/activities.html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ICAID requests </a:t>
            </a:r>
          </a:p>
          <a:p>
            <a:pPr lvl="1"/>
            <a:r>
              <a:rPr lang="en-US" dirty="0"/>
              <a:t>if an IEEE Sponsoring committee has agreed to oversee the activity.	</a:t>
            </a:r>
          </a:p>
          <a:p>
            <a:pPr lvl="1"/>
            <a:r>
              <a:rPr lang="en-US" dirty="0"/>
              <a:t>Identify what procedures will be used to guide the operation of the activity (must be reviewed by </a:t>
            </a:r>
            <a:r>
              <a:rPr lang="en-US" dirty="0" err="1"/>
              <a:t>ICCom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Rules (</a:t>
            </a:r>
            <a:r>
              <a:rPr lang="en-US" dirty="0">
                <a:hlinkClick r:id="rId5"/>
              </a:rPr>
              <a:t>http://ieee802.org/devdocs.shtml</a:t>
            </a:r>
            <a:r>
              <a:rPr lang="en-US" dirty="0"/>
              <a:t>) within IEEE 802 regarding Industry Connections found in </a:t>
            </a:r>
          </a:p>
          <a:p>
            <a:pPr lvl="1"/>
            <a:r>
              <a:rPr lang="en-US" dirty="0"/>
              <a:t>IEEE 802 LMSC Chair’s Guidelines</a:t>
            </a:r>
          </a:p>
          <a:p>
            <a:pPr lvl="1"/>
            <a:r>
              <a:rPr lang="en-US" dirty="0"/>
              <a:t>IEEE 802 LMSC Operations Manual</a:t>
            </a:r>
          </a:p>
          <a:p>
            <a:pPr lvl="1"/>
            <a:r>
              <a:rPr lang="en-US" dirty="0"/>
              <a:t>IEEE 802 WG P&amp;P</a:t>
            </a:r>
          </a:p>
          <a:p>
            <a:pPr lvl="1"/>
            <a:r>
              <a:rPr lang="en-US" dirty="0"/>
              <a:t>I have used 802.3 Operating Rules for my 802.3 IC activities, since 802 delegated the IC to 802.3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applicable, WG that IC is delegated to	(requires &gt;50%)</a:t>
            </a:r>
          </a:p>
          <a:p>
            <a:r>
              <a:rPr lang="en-US" dirty="0"/>
              <a:t>Approval by EC 					 (requires &gt;50%)</a:t>
            </a:r>
          </a:p>
          <a:p>
            <a:r>
              <a:rPr lang="en-US" dirty="0"/>
              <a:t>ICCOM</a:t>
            </a:r>
          </a:p>
          <a:p>
            <a:r>
              <a:rPr lang="en-US" dirty="0"/>
              <a:t>IEEE-SA Standards Board</a:t>
            </a:r>
          </a:p>
          <a:p>
            <a:endParaRPr lang="en-US" dirty="0"/>
          </a:p>
          <a:p>
            <a:r>
              <a:rPr lang="en-US" dirty="0"/>
              <a:t>Duration – Per ICAID – </a:t>
            </a:r>
          </a:p>
          <a:p>
            <a:pPr lvl="1"/>
            <a:r>
              <a:rPr lang="en-US" dirty="0"/>
              <a:t>IC activities are chartered for two years at a time.  Activities are eligible for extension upon request and review by </a:t>
            </a:r>
            <a:r>
              <a:rPr lang="en-US" dirty="0" err="1"/>
              <a:t>ICCom</a:t>
            </a:r>
            <a:r>
              <a:rPr lang="en-US" dirty="0"/>
              <a:t> and the IEEE-SA Standards Board.  Should an extension be required, please notify the </a:t>
            </a:r>
            <a:r>
              <a:rPr lang="en-US" dirty="0" err="1"/>
              <a:t>ICCom</a:t>
            </a:r>
            <a:r>
              <a:rPr lang="en-US" dirty="0"/>
              <a:t> Administrator prior to the two-year mark.</a:t>
            </a:r>
          </a:p>
          <a:p>
            <a:pPr lvl="1"/>
            <a:r>
              <a:rPr lang="en-US" dirty="0"/>
              <a:t>Need to do annual update.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3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Study Groups and 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Study Group (per IEEE 802 LMSC P&amp;P</a:t>
            </a:r>
          </a:p>
          <a:p>
            <a:pPr lvl="1"/>
            <a:r>
              <a:rPr lang="en-US" dirty="0"/>
              <a:t>When a Sponsor is presented with a proposal concerning a standards development project, the Sponsor may form a Standards Study Group to examine the proposal to determine if there is a need for a standard to be developed. If the proposal merits formation of a project, the Study Group will draft a PAR for consideration by the Sponsor.</a:t>
            </a:r>
          </a:p>
          <a:p>
            <a:pPr lvl="1"/>
            <a:endParaRPr lang="en-US" dirty="0"/>
          </a:p>
          <a:p>
            <a:r>
              <a:rPr lang="en-US" dirty="0"/>
              <a:t>Role of Industry Connections – </a:t>
            </a:r>
          </a:p>
          <a:p>
            <a:pPr lvl="1"/>
            <a:r>
              <a:rPr lang="en-US" dirty="0"/>
              <a:t>An Industry Connections activity is initiated when a group of companies or individuals recognizes a need for collaboration and consensus within a technical area, and often before they fully understand what form that collaboration should take.</a:t>
            </a:r>
          </a:p>
          <a:p>
            <a:pPr lvl="1"/>
            <a:r>
              <a:rPr lang="en-US" dirty="0"/>
              <a:t>Does not replace standards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6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Asked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Multiple types of deliverables can be noted– </a:t>
            </a:r>
          </a:p>
          <a:p>
            <a:pPr lvl="1"/>
            <a:r>
              <a:rPr lang="en-US" dirty="0"/>
              <a:t>Will provide records of the meetings, including minutes and supporting presentations.  </a:t>
            </a:r>
          </a:p>
          <a:p>
            <a:pPr lvl="1"/>
            <a:r>
              <a:rPr lang="en-US" dirty="0"/>
              <a:t>May be the creation of one or more consensus presentations that are used as the basis for one or more Call-for-Interests to study new areas. </a:t>
            </a:r>
          </a:p>
          <a:p>
            <a:pPr lvl="1"/>
            <a:r>
              <a:rPr lang="en-US" dirty="0"/>
              <a:t>May be the creation, as appropriate, of white papers documenting the findings of the IC activity.</a:t>
            </a:r>
          </a:p>
          <a:p>
            <a:r>
              <a:rPr lang="en-US" dirty="0"/>
              <a:t>Support</a:t>
            </a:r>
          </a:p>
          <a:p>
            <a:pPr lvl="1"/>
            <a:r>
              <a:rPr lang="en-US" dirty="0"/>
              <a:t>Webpage</a:t>
            </a:r>
          </a:p>
          <a:p>
            <a:pPr lvl="1"/>
            <a:r>
              <a:rPr lang="en-US" dirty="0"/>
              <a:t>Reflector</a:t>
            </a:r>
          </a:p>
          <a:p>
            <a:pPr lvl="1"/>
            <a:r>
              <a:rPr lang="en-US" dirty="0"/>
              <a:t>Meeting Space </a:t>
            </a:r>
          </a:p>
          <a:p>
            <a:pPr lvl="1"/>
            <a:r>
              <a:rPr lang="en-US" dirty="0"/>
              <a:t>Publication</a:t>
            </a:r>
          </a:p>
          <a:p>
            <a:pPr lvl="1"/>
            <a:r>
              <a:rPr lang="en-US" dirty="0"/>
              <a:t>PR</a:t>
            </a:r>
          </a:p>
          <a:p>
            <a:r>
              <a:rPr lang="en-US" dirty="0"/>
              <a:t>Structure – activity dependent / WG Dependent</a:t>
            </a:r>
          </a:p>
          <a:p>
            <a:r>
              <a:rPr lang="en-US" dirty="0"/>
              <a:t>Budget / contract external resources - all activities I led did not request anything outside of the support provided.  No additional budget.</a:t>
            </a:r>
          </a:p>
          <a:p>
            <a:r>
              <a:rPr lang="en-US" dirty="0"/>
              <a:t>IEEE-SA Pre PAR Patent Policy</a:t>
            </a:r>
          </a:p>
          <a:p>
            <a:r>
              <a:rPr lang="en-US" dirty="0"/>
              <a:t>IC under IEEE 802 – individual based.  Open to all for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2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802.3 Industry Connection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D’Ambrosia led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IEEE 802.3 Next Generation Enterprise/Campus/Data Centre Ethernet ad hoc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IEEE 802.3 Industry Connections Higher Speed Ethernet ad hoc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IEEE 802.3 Industry Connections Ethernet Bandwidth Assessment ad hoc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Other</a:t>
            </a:r>
          </a:p>
          <a:p>
            <a:pPr lvl="1"/>
            <a:r>
              <a:rPr lang="en-US" dirty="0">
                <a:hlinkClick r:id="rId5"/>
              </a:rPr>
              <a:t>IEEE 802.3 Industry Connections NG-EPON ad hoc</a:t>
            </a:r>
            <a:endParaRPr lang="en-US" dirty="0"/>
          </a:p>
          <a:p>
            <a:pPr lvl="1"/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0520-8D61-4ABC-A53D-37B17F0C2E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2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458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Use of Industry Connections in IEEE 802</vt:lpstr>
      <vt:lpstr>Preface</vt:lpstr>
      <vt:lpstr>List of Questions Provided</vt:lpstr>
      <vt:lpstr>Industry Connections </vt:lpstr>
      <vt:lpstr>Approval</vt:lpstr>
      <vt:lpstr>Roles of Study Groups and ICs</vt:lpstr>
      <vt:lpstr>Questions Asked</vt:lpstr>
      <vt:lpstr>Sample 802.3 Industry Connection Efforts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Industry Connections in IEEE 802</dc:title>
  <dc:creator>John DAmbrosia</dc:creator>
  <cp:lastModifiedBy>John DAmbrosia</cp:lastModifiedBy>
  <cp:revision>7</cp:revision>
  <dcterms:created xsi:type="dcterms:W3CDTF">2016-11-08T18:15:25Z</dcterms:created>
  <dcterms:modified xsi:type="dcterms:W3CDTF">2016-11-09T04:36:15Z</dcterms:modified>
</cp:coreProperties>
</file>