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8" r:id="rId2"/>
    <p:sldMasterId id="2147483671" r:id="rId3"/>
  </p:sldMasterIdLst>
  <p:notesMasterIdLst>
    <p:notesMasterId r:id="rId22"/>
  </p:notesMasterIdLst>
  <p:handoutMasterIdLst>
    <p:handoutMasterId r:id="rId23"/>
  </p:handoutMasterIdLst>
  <p:sldIdLst>
    <p:sldId id="262" r:id="rId4"/>
    <p:sldId id="322" r:id="rId5"/>
    <p:sldId id="327" r:id="rId6"/>
    <p:sldId id="328" r:id="rId7"/>
    <p:sldId id="337" r:id="rId8"/>
    <p:sldId id="331" r:id="rId9"/>
    <p:sldId id="336" r:id="rId10"/>
    <p:sldId id="346" r:id="rId11"/>
    <p:sldId id="347" r:id="rId12"/>
    <p:sldId id="348" r:id="rId13"/>
    <p:sldId id="349" r:id="rId14"/>
    <p:sldId id="339" r:id="rId15"/>
    <p:sldId id="329" r:id="rId16"/>
    <p:sldId id="341" r:id="rId17"/>
    <p:sldId id="350" r:id="rId18"/>
    <p:sldId id="342" r:id="rId19"/>
    <p:sldId id="343" r:id="rId20"/>
    <p:sldId id="35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649" autoAdjust="0"/>
    <p:restoredTop sz="95439" autoAdjust="0"/>
  </p:normalViewPr>
  <p:slideViewPr>
    <p:cSldViewPr>
      <p:cViewPr varScale="1">
        <p:scale>
          <a:sx n="88" d="100"/>
          <a:sy n="88" d="100"/>
        </p:scale>
        <p:origin x="192" y="3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43238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defRPr>
            </a:lvl1pPr>
            <a:lvl2pPr marL="742950" indent="-285750" defTabSz="966788">
              <a:defRPr sz="2400">
                <a:solidFill>
                  <a:schemeClr val="tx1"/>
                </a:solidFill>
                <a:latin typeface="Times New Roman" charset="0"/>
              </a:defRPr>
            </a:lvl2pPr>
            <a:lvl3pPr marL="1143000" indent="-228600" defTabSz="966788">
              <a:defRPr sz="2400">
                <a:solidFill>
                  <a:schemeClr val="tx1"/>
                </a:solidFill>
                <a:latin typeface="Times New Roman" charset="0"/>
              </a:defRPr>
            </a:lvl3pPr>
            <a:lvl4pPr marL="1600200" indent="-228600" defTabSz="966788">
              <a:defRPr sz="2400">
                <a:solidFill>
                  <a:schemeClr val="tx1"/>
                </a:solidFill>
                <a:latin typeface="Times New Roman" charset="0"/>
              </a:defRPr>
            </a:lvl4pPr>
            <a:lvl5pPr marL="2057400" indent="-228600" defTabSz="966788">
              <a:defRPr sz="2400">
                <a:solidFill>
                  <a:schemeClr val="tx1"/>
                </a:solidFill>
                <a:latin typeface="Times New Roman" charset="0"/>
              </a:defRPr>
            </a:lvl5pPr>
            <a:lvl6pPr marL="2514600" indent="-228600" defTabSz="966788" eaLnBrk="0" fontAlgn="base" hangingPunct="0">
              <a:spcBef>
                <a:spcPct val="0"/>
              </a:spcBef>
              <a:spcAft>
                <a:spcPct val="0"/>
              </a:spcAft>
              <a:defRPr sz="2400">
                <a:solidFill>
                  <a:schemeClr val="tx1"/>
                </a:solidFill>
                <a:latin typeface="Times New Roman" charset="0"/>
              </a:defRPr>
            </a:lvl6pPr>
            <a:lvl7pPr marL="2971800" indent="-228600" defTabSz="966788" eaLnBrk="0" fontAlgn="base" hangingPunct="0">
              <a:spcBef>
                <a:spcPct val="0"/>
              </a:spcBef>
              <a:spcAft>
                <a:spcPct val="0"/>
              </a:spcAft>
              <a:defRPr sz="2400">
                <a:solidFill>
                  <a:schemeClr val="tx1"/>
                </a:solidFill>
                <a:latin typeface="Times New Roman" charset="0"/>
              </a:defRPr>
            </a:lvl7pPr>
            <a:lvl8pPr marL="3429000" indent="-228600" defTabSz="966788" eaLnBrk="0" fontAlgn="base" hangingPunct="0">
              <a:spcBef>
                <a:spcPct val="0"/>
              </a:spcBef>
              <a:spcAft>
                <a:spcPct val="0"/>
              </a:spcAft>
              <a:defRPr sz="2400">
                <a:solidFill>
                  <a:schemeClr val="tx1"/>
                </a:solidFill>
                <a:latin typeface="Times New Roman" charset="0"/>
              </a:defRPr>
            </a:lvl8pPr>
            <a:lvl9pPr marL="3886200" indent="-228600" defTabSz="966788" eaLnBrk="0" fontAlgn="base" hangingPunct="0">
              <a:spcBef>
                <a:spcPct val="0"/>
              </a:spcBef>
              <a:spcAft>
                <a:spcPct val="0"/>
              </a:spcAft>
              <a:defRPr sz="2400">
                <a:solidFill>
                  <a:schemeClr val="tx1"/>
                </a:solidFill>
                <a:latin typeface="Times New Roman" charset="0"/>
              </a:defRPr>
            </a:lvl9pPr>
          </a:lstStyle>
          <a:p>
            <a:fld id="{36A450BE-8775-AB45-B7B9-380F861A6BDF}" type="slidenum">
              <a:rPr lang="en-US" altLang="en-US" sz="1300"/>
              <a:pPr/>
              <a:t>2</a:t>
            </a:fld>
            <a:endParaRPr lang="en-US" altLang="en-US" sz="1300"/>
          </a:p>
        </p:txBody>
      </p:sp>
      <p:sp>
        <p:nvSpPr>
          <p:cNvPr id="17411" name="Rectangle 2"/>
          <p:cNvSpPr>
            <a:spLocks noGrp="1" noRot="1" noChangeAspect="1"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tLang="en-US">
              <a:latin typeface="Times New Roman" charset="0"/>
            </a:endParaRPr>
          </a:p>
        </p:txBody>
      </p:sp>
    </p:spTree>
    <p:extLst>
      <p:ext uri="{BB962C8B-B14F-4D97-AF65-F5344CB8AC3E}">
        <p14:creationId xmlns:p14="http://schemas.microsoft.com/office/powerpoint/2010/main" val="516837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14</a:t>
            </a:fld>
            <a:endParaRPr lang="en-US"/>
          </a:p>
        </p:txBody>
      </p:sp>
    </p:spTree>
    <p:extLst>
      <p:ext uri="{BB962C8B-B14F-4D97-AF65-F5344CB8AC3E}">
        <p14:creationId xmlns:p14="http://schemas.microsoft.com/office/powerpoint/2010/main" val="157432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7427913" y="4206875"/>
            <a:ext cx="960437" cy="457200"/>
          </a:xfrm>
        </p:spPr>
        <p:txBody>
          <a:bodyPr/>
          <a:lstStyle>
            <a:lvl1pPr>
              <a:defRPr/>
            </a:lvl1pPr>
          </a:lstStyle>
          <a:p>
            <a:pPr>
              <a:defRPr/>
            </a:pPr>
            <a:fld id="{318E93CF-6064-4356-AB75-C3586406C309}" type="datetime1">
              <a:rPr lang="en-US" smtClean="0">
                <a:solidFill>
                  <a:srgbClr val="438086"/>
                </a:solidFill>
              </a:rPr>
              <a:pPr>
                <a:defRPr/>
              </a:pPr>
              <a:t>11/10/16</a:t>
            </a:fld>
            <a:endParaRPr lang="en-US">
              <a:solidFill>
                <a:srgbClr val="438086"/>
              </a:solidFill>
            </a:endParaRPr>
          </a:p>
        </p:txBody>
      </p:sp>
      <p:sp>
        <p:nvSpPr>
          <p:cNvPr id="18" name="Footer Placeholder 16"/>
          <p:cNvSpPr>
            <a:spLocks noGrp="1"/>
          </p:cNvSpPr>
          <p:nvPr>
            <p:ph type="ftr" sz="quarter" idx="11"/>
          </p:nvPr>
        </p:nvSpPr>
        <p:spPr>
          <a:xfrm>
            <a:off x="5410200" y="4205288"/>
            <a:ext cx="19653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5E6C6BE6-740B-4275-A23E-C8BB50DCF900}"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115825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7164388" y="612775"/>
            <a:ext cx="957262" cy="457200"/>
          </a:xfrm>
        </p:spPr>
        <p:txBody>
          <a:bodyPr/>
          <a:lstStyle>
            <a:lvl1pPr>
              <a:defRPr/>
            </a:lvl1pPr>
          </a:lstStyle>
          <a:p>
            <a:pPr>
              <a:defRPr/>
            </a:pPr>
            <a:fld id="{2A89D669-6E2B-4E1C-B4F1-74FB0D3DB30D}" type="datetime1">
              <a:rPr lang="en-US" smtClean="0">
                <a:solidFill>
                  <a:srgbClr val="438086"/>
                </a:solidFill>
              </a:rPr>
              <a:pPr>
                <a:defRPr/>
              </a:pPr>
              <a:t>11/10/16</a:t>
            </a:fld>
            <a:endParaRPr lang="en-US">
              <a:solidFill>
                <a:srgbClr val="438086"/>
              </a:solidFill>
            </a:endParaRPr>
          </a:p>
        </p:txBody>
      </p:sp>
      <p:sp>
        <p:nvSpPr>
          <p:cNvPr id="5" name="Footer Placeholder 4"/>
          <p:cNvSpPr>
            <a:spLocks noGrp="1"/>
          </p:cNvSpPr>
          <p:nvPr>
            <p:ph type="ftr" sz="quarter" idx="11"/>
          </p:nvPr>
        </p:nvSpPr>
        <p:spPr>
          <a:xfrm>
            <a:off x="5257800" y="612775"/>
            <a:ext cx="1906588" cy="457200"/>
          </a:xfrm>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5A2FCB9C-418C-42F5-BB08-70FA1D726021}" type="slidenum">
              <a:rPr lang="en-US"/>
              <a:pPr>
                <a:defRPr/>
              </a:pPr>
              <a:t>‹#›</a:t>
            </a:fld>
            <a:endParaRPr lang="en-US"/>
          </a:p>
        </p:txBody>
      </p:sp>
    </p:spTree>
    <p:extLst>
      <p:ext uri="{BB962C8B-B14F-4D97-AF65-F5344CB8AC3E}">
        <p14:creationId xmlns:p14="http://schemas.microsoft.com/office/powerpoint/2010/main" val="1370414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a:xfrm>
            <a:off x="7359650" y="612775"/>
            <a:ext cx="957263" cy="457200"/>
          </a:xfrm>
        </p:spPr>
        <p:txBody>
          <a:bodyPr/>
          <a:lstStyle>
            <a:lvl1pPr>
              <a:defRPr/>
            </a:lvl1pPr>
          </a:lstStyle>
          <a:p>
            <a:pPr>
              <a:defRPr/>
            </a:pPr>
            <a:fld id="{DC5BCC88-4B33-40F8-B7C4-51FE333C5EF0}" type="datetime1">
              <a:rPr lang="en-US" smtClean="0">
                <a:solidFill>
                  <a:srgbClr val="438086"/>
                </a:solidFill>
              </a:rPr>
              <a:pPr>
                <a:defRPr/>
              </a:pPr>
              <a:t>11/10/16</a:t>
            </a:fld>
            <a:endParaRPr lang="en-US">
              <a:solidFill>
                <a:srgbClr val="438086"/>
              </a:solidFill>
            </a:endParaRPr>
          </a:p>
        </p:txBody>
      </p:sp>
      <p:sp>
        <p:nvSpPr>
          <p:cNvPr id="5" name="Footer Placeholder 4"/>
          <p:cNvSpPr>
            <a:spLocks noGrp="1"/>
          </p:cNvSpPr>
          <p:nvPr>
            <p:ph type="ftr" sz="quarter" idx="11"/>
          </p:nvPr>
        </p:nvSpPr>
        <p:spPr>
          <a:xfrm>
            <a:off x="5257800" y="612775"/>
            <a:ext cx="19780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2280224A-253F-45A5-9F70-01B97F215DD3}" type="slidenum">
              <a:rPr lang="en-US"/>
              <a:pPr>
                <a:defRPr/>
              </a:pPr>
              <a:t>‹#›</a:t>
            </a:fld>
            <a:endParaRPr lang="en-US"/>
          </a:p>
        </p:txBody>
      </p:sp>
    </p:spTree>
    <p:extLst>
      <p:ext uri="{BB962C8B-B14F-4D97-AF65-F5344CB8AC3E}">
        <p14:creationId xmlns:p14="http://schemas.microsoft.com/office/powerpoint/2010/main" val="1898389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95F1A13-3969-44E5-8E48-B7FEDECC7488}" type="datetime1">
              <a:rPr lang="en-US" smtClean="0">
                <a:solidFill>
                  <a:srgbClr val="438086"/>
                </a:solidFill>
              </a:rPr>
              <a:pPr>
                <a:defRPr/>
              </a:pPr>
              <a:t>11/10/16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A1B8BE01-A374-4F5C-8F5D-2D695475B3E5}" type="slidenum">
              <a:rPr lang="en-US"/>
              <a:pPr>
                <a:defRPr/>
              </a:pPr>
              <a:t>‹#›</a:t>
            </a:fld>
            <a:endParaRPr lang="en-US"/>
          </a:p>
        </p:txBody>
      </p:sp>
    </p:spTree>
    <p:extLst>
      <p:ext uri="{BB962C8B-B14F-4D97-AF65-F5344CB8AC3E}">
        <p14:creationId xmlns:p14="http://schemas.microsoft.com/office/powerpoint/2010/main" val="1913718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a:lstStyle>
            <a:lvl1pPr>
              <a:defRPr/>
            </a:lvl1pPr>
          </a:lstStyle>
          <a:p>
            <a:pPr>
              <a:defRPr/>
            </a:pPr>
            <a:fld id="{F1708F6E-E07C-428E-A6A4-A9B31FC5118B}" type="datetime1">
              <a:rPr lang="en-US" smtClean="0">
                <a:solidFill>
                  <a:srgbClr val="438086"/>
                </a:solidFill>
              </a:rPr>
              <a:pPr>
                <a:defRPr/>
              </a:pPr>
              <a:t>11/10/16</a:t>
            </a:fld>
            <a:endParaRPr lang="en-US">
              <a:solidFill>
                <a:srgbClr val="438086"/>
              </a:solidFill>
            </a:endParaRPr>
          </a:p>
        </p:txBody>
      </p:sp>
      <p:sp>
        <p:nvSpPr>
          <p:cNvPr id="8" name="Slide Number Placeholder 26"/>
          <p:cNvSpPr>
            <a:spLocks noGrp="1"/>
          </p:cNvSpPr>
          <p:nvPr>
            <p:ph type="sldNum" sz="quarter" idx="11"/>
          </p:nvPr>
        </p:nvSpPr>
        <p:spPr/>
        <p:txBody>
          <a:bodyPr/>
          <a:lstStyle>
            <a:lvl1pPr>
              <a:defRPr/>
            </a:lvl1pPr>
          </a:lstStyle>
          <a:p>
            <a:pPr>
              <a:defRPr/>
            </a:pPr>
            <a:fld id="{F673840C-2ABD-4D48-81F8-58C65ADA2CF0}"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r>
              <a:rPr lang="en-US" smtClean="0">
                <a:solidFill>
                  <a:srgbClr val="438086"/>
                </a:solidFill>
              </a:rPr>
              <a:t>Mentor DCN:  EC-16-0119-01-5GSG</a:t>
            </a:r>
            <a:endParaRPr lang="en-US">
              <a:solidFill>
                <a:srgbClr val="438086"/>
              </a:solidFill>
            </a:endParaRPr>
          </a:p>
        </p:txBody>
      </p:sp>
    </p:spTree>
    <p:extLst>
      <p:ext uri="{BB962C8B-B14F-4D97-AF65-F5344CB8AC3E}">
        <p14:creationId xmlns:p14="http://schemas.microsoft.com/office/powerpoint/2010/main" val="1583423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7359650" y="612775"/>
            <a:ext cx="957263" cy="457200"/>
          </a:xfrm>
        </p:spPr>
        <p:txBody>
          <a:bodyPr/>
          <a:lstStyle>
            <a:lvl1pPr>
              <a:defRPr/>
            </a:lvl1pPr>
          </a:lstStyle>
          <a:p>
            <a:pPr>
              <a:defRPr/>
            </a:pPr>
            <a:fld id="{F18CF817-E6E8-4FA3-92DF-DA3A662CD5EC}" type="datetime1">
              <a:rPr lang="en-US" smtClean="0">
                <a:solidFill>
                  <a:srgbClr val="438086"/>
                </a:solidFill>
              </a:rPr>
              <a:pPr>
                <a:defRPr/>
              </a:pPr>
              <a:t>11/10/16</a:t>
            </a:fld>
            <a:endParaRPr lang="en-US">
              <a:solidFill>
                <a:srgbClr val="438086"/>
              </a:solidFill>
            </a:endParaRPr>
          </a:p>
        </p:txBody>
      </p:sp>
      <p:sp>
        <p:nvSpPr>
          <p:cNvPr id="4" name="Footer Placeholder 3"/>
          <p:cNvSpPr>
            <a:spLocks noGrp="1"/>
          </p:cNvSpPr>
          <p:nvPr>
            <p:ph type="ftr" sz="quarter" idx="11"/>
          </p:nvPr>
        </p:nvSpPr>
        <p:spPr>
          <a:xfrm>
            <a:off x="5257800" y="612775"/>
            <a:ext cx="2051050"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5" name="Slide Number Placeholder 4"/>
          <p:cNvSpPr>
            <a:spLocks noGrp="1"/>
          </p:cNvSpPr>
          <p:nvPr>
            <p:ph type="sldNum" sz="quarter" idx="12"/>
          </p:nvPr>
        </p:nvSpPr>
        <p:spPr/>
        <p:txBody>
          <a:bodyPr/>
          <a:lstStyle>
            <a:lvl1pPr>
              <a:defRPr/>
            </a:lvl1pPr>
          </a:lstStyle>
          <a:p>
            <a:pPr>
              <a:defRPr/>
            </a:pPr>
            <a:fld id="{C3AD0CB7-D931-4CBB-9FB5-CFDB3B2987D7}" type="slidenum">
              <a:rPr lang="en-US"/>
              <a:pPr>
                <a:defRPr/>
              </a:pPr>
              <a:t>‹#›</a:t>
            </a:fld>
            <a:endParaRPr lang="en-US"/>
          </a:p>
        </p:txBody>
      </p:sp>
    </p:spTree>
    <p:extLst>
      <p:ext uri="{BB962C8B-B14F-4D97-AF65-F5344CB8AC3E}">
        <p14:creationId xmlns:p14="http://schemas.microsoft.com/office/powerpoint/2010/main" val="20817759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FE11C43-25BF-49B7-B4A1-486290C74A46}" type="datetime1">
              <a:rPr lang="en-US" smtClean="0">
                <a:solidFill>
                  <a:srgbClr val="438086"/>
                </a:solidFill>
              </a:rPr>
              <a:pPr>
                <a:defRPr/>
              </a:pPr>
              <a:t>11/10/16</a:t>
            </a:fld>
            <a:endParaRPr lang="en-US">
              <a:solidFill>
                <a:srgbClr val="438086"/>
              </a:solidFill>
            </a:endParaRPr>
          </a:p>
        </p:txBody>
      </p:sp>
      <p:sp>
        <p:nvSpPr>
          <p:cNvPr id="3"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4" name="Slide Number Placeholder 22"/>
          <p:cNvSpPr>
            <a:spLocks noGrp="1"/>
          </p:cNvSpPr>
          <p:nvPr>
            <p:ph type="sldNum" sz="quarter" idx="12"/>
          </p:nvPr>
        </p:nvSpPr>
        <p:spPr/>
        <p:txBody>
          <a:bodyPr/>
          <a:lstStyle>
            <a:lvl1pPr>
              <a:defRPr/>
            </a:lvl1pPr>
          </a:lstStyle>
          <a:p>
            <a:pPr>
              <a:defRPr/>
            </a:pPr>
            <a:fld id="{C77C35F8-E37F-442B-9771-749257B76532}" type="slidenum">
              <a:rPr lang="en-US"/>
              <a:pPr>
                <a:defRPr/>
              </a:pPr>
              <a:t>‹#›</a:t>
            </a:fld>
            <a:endParaRPr lang="en-US"/>
          </a:p>
        </p:txBody>
      </p:sp>
    </p:spTree>
    <p:extLst>
      <p:ext uri="{BB962C8B-B14F-4D97-AF65-F5344CB8AC3E}">
        <p14:creationId xmlns:p14="http://schemas.microsoft.com/office/powerpoint/2010/main" val="5160807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8FAD7FE-4540-40C5-A96E-99A81ACCC93B}" type="datetime1">
              <a:rPr lang="en-US" smtClean="0">
                <a:solidFill>
                  <a:srgbClr val="438086"/>
                </a:solidFill>
              </a:rPr>
              <a:pPr>
                <a:defRPr/>
              </a:pPr>
              <a:t>11/10/16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B35287E8-70AC-447B-9F52-23386E7444A0}" type="slidenum">
              <a:rPr lang="en-US"/>
              <a:pPr>
                <a:defRPr/>
              </a:pPr>
              <a:t>‹#›</a:t>
            </a:fld>
            <a:endParaRPr lang="en-US"/>
          </a:p>
        </p:txBody>
      </p:sp>
    </p:spTree>
    <p:extLst>
      <p:ext uri="{BB962C8B-B14F-4D97-AF65-F5344CB8AC3E}">
        <p14:creationId xmlns:p14="http://schemas.microsoft.com/office/powerpoint/2010/main" val="7693711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BF29D3AA-4F5C-47C9-BBC9-A66C7C26BBCE}" type="datetime1">
              <a:rPr lang="en-US" smtClean="0">
                <a:solidFill>
                  <a:srgbClr val="438086"/>
                </a:solidFill>
              </a:rPr>
              <a:pPr>
                <a:defRPr/>
              </a:pPr>
              <a:t>11/10/16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E818AE26-6C28-479E-BBB8-DCC77279533A}" type="slidenum">
              <a:rPr lang="en-US"/>
              <a:pPr>
                <a:defRPr/>
              </a:pPr>
              <a:t>‹#›</a:t>
            </a:fld>
            <a:endParaRPr lang="en-US"/>
          </a:p>
        </p:txBody>
      </p:sp>
    </p:spTree>
    <p:extLst>
      <p:ext uri="{BB962C8B-B14F-4D97-AF65-F5344CB8AC3E}">
        <p14:creationId xmlns:p14="http://schemas.microsoft.com/office/powerpoint/2010/main" val="1517254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4470EE0-A4E3-4E16-82A5-7E0F20BCC1E9}" type="datetime1">
              <a:rPr lang="en-US" smtClean="0">
                <a:solidFill>
                  <a:srgbClr val="438086"/>
                </a:solidFill>
              </a:rPr>
              <a:pPr>
                <a:defRPr/>
              </a:pPr>
              <a:t>11/10/16</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4289BEC0-CA7B-41DC-B10C-DF76450AA124}" type="slidenum">
              <a:rPr lang="en-US"/>
              <a:pPr>
                <a:defRPr/>
              </a:pPr>
              <a:t>‹#›</a:t>
            </a:fld>
            <a:endParaRPr lang="en-US"/>
          </a:p>
        </p:txBody>
      </p:sp>
    </p:spTree>
    <p:extLst>
      <p:ext uri="{BB962C8B-B14F-4D97-AF65-F5344CB8AC3E}">
        <p14:creationId xmlns:p14="http://schemas.microsoft.com/office/powerpoint/2010/main" val="213869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6FA5EBE-D923-48FC-A49C-7E219BCC8D5F}" type="datetime1">
              <a:rPr lang="en-US" smtClean="0">
                <a:solidFill>
                  <a:srgbClr val="438086"/>
                </a:solidFill>
              </a:rPr>
              <a:pPr>
                <a:defRPr/>
              </a:pPr>
              <a:t>11/10/16</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3E653CD5-248E-4D08-9E0D-4A913CE3D849}" type="slidenum">
              <a:rPr lang="en-US"/>
              <a:pPr>
                <a:defRPr/>
              </a:pPr>
              <a:t>‹#›</a:t>
            </a:fld>
            <a:endParaRPr lang="en-US"/>
          </a:p>
        </p:txBody>
      </p:sp>
    </p:spTree>
    <p:extLst>
      <p:ext uri="{BB962C8B-B14F-4D97-AF65-F5344CB8AC3E}">
        <p14:creationId xmlns:p14="http://schemas.microsoft.com/office/powerpoint/2010/main" val="4937917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10"/>
          <p:cNvSpPr>
            <a:spLocks noGrp="1"/>
          </p:cNvSpPr>
          <p:nvPr>
            <p:ph type="sldNum" sz="quarter" idx="10"/>
          </p:nvPr>
        </p:nvSpPr>
        <p:spPr>
          <a:xfrm>
            <a:off x="8331200" y="6134100"/>
            <a:ext cx="685800" cy="365125"/>
          </a:xfrm>
        </p:spPr>
        <p:txBody>
          <a:bodyPr/>
          <a:lstStyle>
            <a:lvl1pPr>
              <a:defRPr/>
            </a:lvl1pPr>
          </a:lstStyle>
          <a:p>
            <a:pPr>
              <a:defRPr/>
            </a:pPr>
            <a:fld id="{E1D283AB-9578-4F94-A381-24784DFE13A6}" type="slidenum">
              <a:rPr lang="en-US"/>
              <a:pPr>
                <a:defRPr/>
              </a:pPr>
              <a:t>‹#›</a:t>
            </a:fld>
            <a:endParaRPr lang="en-US"/>
          </a:p>
        </p:txBody>
      </p:sp>
    </p:spTree>
    <p:extLst>
      <p:ext uri="{BB962C8B-B14F-4D97-AF65-F5344CB8AC3E}">
        <p14:creationId xmlns:p14="http://schemas.microsoft.com/office/powerpoint/2010/main" val="16252462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7427913" y="4206875"/>
            <a:ext cx="960437" cy="457200"/>
          </a:xfrm>
        </p:spPr>
        <p:txBody>
          <a:bodyPr/>
          <a:lstStyle>
            <a:lvl1pPr>
              <a:defRPr/>
            </a:lvl1pPr>
          </a:lstStyle>
          <a:p>
            <a:pPr>
              <a:defRPr/>
            </a:pPr>
            <a:fld id="{318E93CF-6064-4356-AB75-C3586406C309}" type="datetime1">
              <a:rPr lang="en-US" smtClean="0">
                <a:solidFill>
                  <a:srgbClr val="438086"/>
                </a:solidFill>
              </a:rPr>
              <a:pPr>
                <a:defRPr/>
              </a:pPr>
              <a:t>11/10/16</a:t>
            </a:fld>
            <a:endParaRPr lang="en-US">
              <a:solidFill>
                <a:srgbClr val="438086"/>
              </a:solidFill>
            </a:endParaRPr>
          </a:p>
        </p:txBody>
      </p:sp>
      <p:sp>
        <p:nvSpPr>
          <p:cNvPr id="18" name="Footer Placeholder 16"/>
          <p:cNvSpPr>
            <a:spLocks noGrp="1"/>
          </p:cNvSpPr>
          <p:nvPr>
            <p:ph type="ftr" sz="quarter" idx="11"/>
          </p:nvPr>
        </p:nvSpPr>
        <p:spPr>
          <a:xfrm>
            <a:off x="5410200" y="4205288"/>
            <a:ext cx="19653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5E6C6BE6-740B-4275-A23E-C8BB50DCF900}"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13359486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7164388" y="612775"/>
            <a:ext cx="957262" cy="457200"/>
          </a:xfrm>
        </p:spPr>
        <p:txBody>
          <a:bodyPr/>
          <a:lstStyle>
            <a:lvl1pPr>
              <a:defRPr/>
            </a:lvl1pPr>
          </a:lstStyle>
          <a:p>
            <a:pPr>
              <a:defRPr/>
            </a:pPr>
            <a:fld id="{2A89D669-6E2B-4E1C-B4F1-74FB0D3DB30D}" type="datetime1">
              <a:rPr lang="en-US" smtClean="0">
                <a:solidFill>
                  <a:srgbClr val="438086"/>
                </a:solidFill>
              </a:rPr>
              <a:pPr>
                <a:defRPr/>
              </a:pPr>
              <a:t>11/10/16</a:t>
            </a:fld>
            <a:endParaRPr lang="en-US">
              <a:solidFill>
                <a:srgbClr val="438086"/>
              </a:solidFill>
            </a:endParaRPr>
          </a:p>
        </p:txBody>
      </p:sp>
      <p:sp>
        <p:nvSpPr>
          <p:cNvPr id="5" name="Footer Placeholder 4"/>
          <p:cNvSpPr>
            <a:spLocks noGrp="1"/>
          </p:cNvSpPr>
          <p:nvPr>
            <p:ph type="ftr" sz="quarter" idx="11"/>
          </p:nvPr>
        </p:nvSpPr>
        <p:spPr>
          <a:xfrm>
            <a:off x="5257800" y="612775"/>
            <a:ext cx="1906588" cy="457200"/>
          </a:xfrm>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5A2FCB9C-418C-42F5-BB08-70FA1D726021}" type="slidenum">
              <a:rPr lang="en-US"/>
              <a:pPr>
                <a:defRPr/>
              </a:pPr>
              <a:t>‹#›</a:t>
            </a:fld>
            <a:endParaRPr lang="en-US"/>
          </a:p>
        </p:txBody>
      </p:sp>
    </p:spTree>
    <p:extLst>
      <p:ext uri="{BB962C8B-B14F-4D97-AF65-F5344CB8AC3E}">
        <p14:creationId xmlns:p14="http://schemas.microsoft.com/office/powerpoint/2010/main" val="7202187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a:xfrm>
            <a:off x="7359650" y="612775"/>
            <a:ext cx="957263" cy="457200"/>
          </a:xfrm>
        </p:spPr>
        <p:txBody>
          <a:bodyPr/>
          <a:lstStyle>
            <a:lvl1pPr>
              <a:defRPr/>
            </a:lvl1pPr>
          </a:lstStyle>
          <a:p>
            <a:pPr>
              <a:defRPr/>
            </a:pPr>
            <a:fld id="{DC5BCC88-4B33-40F8-B7C4-51FE333C5EF0}" type="datetime1">
              <a:rPr lang="en-US" smtClean="0">
                <a:solidFill>
                  <a:srgbClr val="438086"/>
                </a:solidFill>
              </a:rPr>
              <a:pPr>
                <a:defRPr/>
              </a:pPr>
              <a:t>11/10/16</a:t>
            </a:fld>
            <a:endParaRPr lang="en-US">
              <a:solidFill>
                <a:srgbClr val="438086"/>
              </a:solidFill>
            </a:endParaRPr>
          </a:p>
        </p:txBody>
      </p:sp>
      <p:sp>
        <p:nvSpPr>
          <p:cNvPr id="5" name="Footer Placeholder 4"/>
          <p:cNvSpPr>
            <a:spLocks noGrp="1"/>
          </p:cNvSpPr>
          <p:nvPr>
            <p:ph type="ftr" sz="quarter" idx="11"/>
          </p:nvPr>
        </p:nvSpPr>
        <p:spPr>
          <a:xfrm>
            <a:off x="5257800" y="612775"/>
            <a:ext cx="19780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2280224A-253F-45A5-9F70-01B97F215DD3}" type="slidenum">
              <a:rPr lang="en-US"/>
              <a:pPr>
                <a:defRPr/>
              </a:pPr>
              <a:t>‹#›</a:t>
            </a:fld>
            <a:endParaRPr lang="en-US"/>
          </a:p>
        </p:txBody>
      </p:sp>
    </p:spTree>
    <p:extLst>
      <p:ext uri="{BB962C8B-B14F-4D97-AF65-F5344CB8AC3E}">
        <p14:creationId xmlns:p14="http://schemas.microsoft.com/office/powerpoint/2010/main" val="21186125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95F1A13-3969-44E5-8E48-B7FEDECC7488}" type="datetime1">
              <a:rPr lang="en-US" smtClean="0">
                <a:solidFill>
                  <a:srgbClr val="438086"/>
                </a:solidFill>
              </a:rPr>
              <a:pPr>
                <a:defRPr/>
              </a:pPr>
              <a:t>11/10/16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A1B8BE01-A374-4F5C-8F5D-2D695475B3E5}" type="slidenum">
              <a:rPr lang="en-US"/>
              <a:pPr>
                <a:defRPr/>
              </a:pPr>
              <a:t>‹#›</a:t>
            </a:fld>
            <a:endParaRPr lang="en-US"/>
          </a:p>
        </p:txBody>
      </p:sp>
    </p:spTree>
    <p:extLst>
      <p:ext uri="{BB962C8B-B14F-4D97-AF65-F5344CB8AC3E}">
        <p14:creationId xmlns:p14="http://schemas.microsoft.com/office/powerpoint/2010/main" val="9567885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a:lstStyle>
            <a:lvl1pPr>
              <a:defRPr/>
            </a:lvl1pPr>
          </a:lstStyle>
          <a:p>
            <a:pPr>
              <a:defRPr/>
            </a:pPr>
            <a:fld id="{F1708F6E-E07C-428E-A6A4-A9B31FC5118B}" type="datetime1">
              <a:rPr lang="en-US" smtClean="0">
                <a:solidFill>
                  <a:srgbClr val="438086"/>
                </a:solidFill>
              </a:rPr>
              <a:pPr>
                <a:defRPr/>
              </a:pPr>
              <a:t>11/10/16</a:t>
            </a:fld>
            <a:endParaRPr lang="en-US">
              <a:solidFill>
                <a:srgbClr val="438086"/>
              </a:solidFill>
            </a:endParaRPr>
          </a:p>
        </p:txBody>
      </p:sp>
      <p:sp>
        <p:nvSpPr>
          <p:cNvPr id="8" name="Slide Number Placeholder 26"/>
          <p:cNvSpPr>
            <a:spLocks noGrp="1"/>
          </p:cNvSpPr>
          <p:nvPr>
            <p:ph type="sldNum" sz="quarter" idx="11"/>
          </p:nvPr>
        </p:nvSpPr>
        <p:spPr/>
        <p:txBody>
          <a:bodyPr/>
          <a:lstStyle>
            <a:lvl1pPr>
              <a:defRPr/>
            </a:lvl1pPr>
          </a:lstStyle>
          <a:p>
            <a:pPr>
              <a:defRPr/>
            </a:pPr>
            <a:fld id="{F673840C-2ABD-4D48-81F8-58C65ADA2CF0}"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r>
              <a:rPr lang="en-US" smtClean="0">
                <a:solidFill>
                  <a:srgbClr val="438086"/>
                </a:solidFill>
              </a:rPr>
              <a:t>Mentor DCN:  EC-16-0119-01-5GSG</a:t>
            </a:r>
            <a:endParaRPr lang="en-US">
              <a:solidFill>
                <a:srgbClr val="438086"/>
              </a:solidFill>
            </a:endParaRPr>
          </a:p>
        </p:txBody>
      </p:sp>
    </p:spTree>
    <p:extLst>
      <p:ext uri="{BB962C8B-B14F-4D97-AF65-F5344CB8AC3E}">
        <p14:creationId xmlns:p14="http://schemas.microsoft.com/office/powerpoint/2010/main" val="11531320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7359650" y="612775"/>
            <a:ext cx="957263" cy="457200"/>
          </a:xfrm>
        </p:spPr>
        <p:txBody>
          <a:bodyPr/>
          <a:lstStyle>
            <a:lvl1pPr>
              <a:defRPr/>
            </a:lvl1pPr>
          </a:lstStyle>
          <a:p>
            <a:pPr>
              <a:defRPr/>
            </a:pPr>
            <a:fld id="{F18CF817-E6E8-4FA3-92DF-DA3A662CD5EC}" type="datetime1">
              <a:rPr lang="en-US" smtClean="0">
                <a:solidFill>
                  <a:srgbClr val="438086"/>
                </a:solidFill>
              </a:rPr>
              <a:pPr>
                <a:defRPr/>
              </a:pPr>
              <a:t>11/10/16</a:t>
            </a:fld>
            <a:endParaRPr lang="en-US">
              <a:solidFill>
                <a:srgbClr val="438086"/>
              </a:solidFill>
            </a:endParaRPr>
          </a:p>
        </p:txBody>
      </p:sp>
      <p:sp>
        <p:nvSpPr>
          <p:cNvPr id="4" name="Footer Placeholder 3"/>
          <p:cNvSpPr>
            <a:spLocks noGrp="1"/>
          </p:cNvSpPr>
          <p:nvPr>
            <p:ph type="ftr" sz="quarter" idx="11"/>
          </p:nvPr>
        </p:nvSpPr>
        <p:spPr>
          <a:xfrm>
            <a:off x="5257800" y="612775"/>
            <a:ext cx="2051050"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5" name="Slide Number Placeholder 4"/>
          <p:cNvSpPr>
            <a:spLocks noGrp="1"/>
          </p:cNvSpPr>
          <p:nvPr>
            <p:ph type="sldNum" sz="quarter" idx="12"/>
          </p:nvPr>
        </p:nvSpPr>
        <p:spPr/>
        <p:txBody>
          <a:bodyPr/>
          <a:lstStyle>
            <a:lvl1pPr>
              <a:defRPr/>
            </a:lvl1pPr>
          </a:lstStyle>
          <a:p>
            <a:pPr>
              <a:defRPr/>
            </a:pPr>
            <a:fld id="{C3AD0CB7-D931-4CBB-9FB5-CFDB3B2987D7}" type="slidenum">
              <a:rPr lang="en-US"/>
              <a:pPr>
                <a:defRPr/>
              </a:pPr>
              <a:t>‹#›</a:t>
            </a:fld>
            <a:endParaRPr lang="en-US"/>
          </a:p>
        </p:txBody>
      </p:sp>
    </p:spTree>
    <p:extLst>
      <p:ext uri="{BB962C8B-B14F-4D97-AF65-F5344CB8AC3E}">
        <p14:creationId xmlns:p14="http://schemas.microsoft.com/office/powerpoint/2010/main" val="12507797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FE11C43-25BF-49B7-B4A1-486290C74A46}" type="datetime1">
              <a:rPr lang="en-US" smtClean="0">
                <a:solidFill>
                  <a:srgbClr val="438086"/>
                </a:solidFill>
              </a:rPr>
              <a:pPr>
                <a:defRPr/>
              </a:pPr>
              <a:t>11/10/16</a:t>
            </a:fld>
            <a:endParaRPr lang="en-US">
              <a:solidFill>
                <a:srgbClr val="438086"/>
              </a:solidFill>
            </a:endParaRPr>
          </a:p>
        </p:txBody>
      </p:sp>
      <p:sp>
        <p:nvSpPr>
          <p:cNvPr id="3"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4" name="Slide Number Placeholder 22"/>
          <p:cNvSpPr>
            <a:spLocks noGrp="1"/>
          </p:cNvSpPr>
          <p:nvPr>
            <p:ph type="sldNum" sz="quarter" idx="12"/>
          </p:nvPr>
        </p:nvSpPr>
        <p:spPr/>
        <p:txBody>
          <a:bodyPr/>
          <a:lstStyle>
            <a:lvl1pPr>
              <a:defRPr/>
            </a:lvl1pPr>
          </a:lstStyle>
          <a:p>
            <a:pPr>
              <a:defRPr/>
            </a:pPr>
            <a:fld id="{C77C35F8-E37F-442B-9771-749257B76532}" type="slidenum">
              <a:rPr lang="en-US"/>
              <a:pPr>
                <a:defRPr/>
              </a:pPr>
              <a:t>‹#›</a:t>
            </a:fld>
            <a:endParaRPr lang="en-US"/>
          </a:p>
        </p:txBody>
      </p:sp>
    </p:spTree>
    <p:extLst>
      <p:ext uri="{BB962C8B-B14F-4D97-AF65-F5344CB8AC3E}">
        <p14:creationId xmlns:p14="http://schemas.microsoft.com/office/powerpoint/2010/main" val="6955931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8FAD7FE-4540-40C5-A96E-99A81ACCC93B}" type="datetime1">
              <a:rPr lang="en-US" smtClean="0">
                <a:solidFill>
                  <a:srgbClr val="438086"/>
                </a:solidFill>
              </a:rPr>
              <a:pPr>
                <a:defRPr/>
              </a:pPr>
              <a:t>11/10/16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B35287E8-70AC-447B-9F52-23386E7444A0}" type="slidenum">
              <a:rPr lang="en-US"/>
              <a:pPr>
                <a:defRPr/>
              </a:pPr>
              <a:t>‹#›</a:t>
            </a:fld>
            <a:endParaRPr lang="en-US"/>
          </a:p>
        </p:txBody>
      </p:sp>
    </p:spTree>
    <p:extLst>
      <p:ext uri="{BB962C8B-B14F-4D97-AF65-F5344CB8AC3E}">
        <p14:creationId xmlns:p14="http://schemas.microsoft.com/office/powerpoint/2010/main" val="1870076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BF29D3AA-4F5C-47C9-BBC9-A66C7C26BBCE}" type="datetime1">
              <a:rPr lang="en-US" smtClean="0">
                <a:solidFill>
                  <a:srgbClr val="438086"/>
                </a:solidFill>
              </a:rPr>
              <a:pPr>
                <a:defRPr/>
              </a:pPr>
              <a:t>11/10/16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E818AE26-6C28-479E-BBB8-DCC77279533A}" type="slidenum">
              <a:rPr lang="en-US"/>
              <a:pPr>
                <a:defRPr/>
              </a:pPr>
              <a:t>‹#›</a:t>
            </a:fld>
            <a:endParaRPr lang="en-US"/>
          </a:p>
        </p:txBody>
      </p:sp>
    </p:spTree>
    <p:extLst>
      <p:ext uri="{BB962C8B-B14F-4D97-AF65-F5344CB8AC3E}">
        <p14:creationId xmlns:p14="http://schemas.microsoft.com/office/powerpoint/2010/main" val="13027755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4470EE0-A4E3-4E16-82A5-7E0F20BCC1E9}" type="datetime1">
              <a:rPr lang="en-US" smtClean="0">
                <a:solidFill>
                  <a:srgbClr val="438086"/>
                </a:solidFill>
              </a:rPr>
              <a:pPr>
                <a:defRPr/>
              </a:pPr>
              <a:t>11/10/16</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4289BEC0-CA7B-41DC-B10C-DF76450AA124}" type="slidenum">
              <a:rPr lang="en-US"/>
              <a:pPr>
                <a:defRPr/>
              </a:pPr>
              <a:t>‹#›</a:t>
            </a:fld>
            <a:endParaRPr lang="en-US"/>
          </a:p>
        </p:txBody>
      </p:sp>
    </p:spTree>
    <p:extLst>
      <p:ext uri="{BB962C8B-B14F-4D97-AF65-F5344CB8AC3E}">
        <p14:creationId xmlns:p14="http://schemas.microsoft.com/office/powerpoint/2010/main" val="12541425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6FA5EBE-D923-48FC-A49C-7E219BCC8D5F}" type="datetime1">
              <a:rPr lang="en-US" smtClean="0">
                <a:solidFill>
                  <a:srgbClr val="438086"/>
                </a:solidFill>
              </a:rPr>
              <a:pPr>
                <a:defRPr/>
              </a:pPr>
              <a:t>11/10/16</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3E653CD5-248E-4D08-9E0D-4A913CE3D849}" type="slidenum">
              <a:rPr lang="en-US"/>
              <a:pPr>
                <a:defRPr/>
              </a:pPr>
              <a:t>‹#›</a:t>
            </a:fld>
            <a:endParaRPr lang="en-US"/>
          </a:p>
        </p:txBody>
      </p:sp>
    </p:spTree>
    <p:extLst>
      <p:ext uri="{BB962C8B-B14F-4D97-AF65-F5344CB8AC3E}">
        <p14:creationId xmlns:p14="http://schemas.microsoft.com/office/powerpoint/2010/main" val="19578447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10"/>
          <p:cNvSpPr>
            <a:spLocks noGrp="1"/>
          </p:cNvSpPr>
          <p:nvPr>
            <p:ph type="sldNum" sz="quarter" idx="10"/>
          </p:nvPr>
        </p:nvSpPr>
        <p:spPr>
          <a:xfrm>
            <a:off x="8331200" y="6134100"/>
            <a:ext cx="685800" cy="365125"/>
          </a:xfrm>
        </p:spPr>
        <p:txBody>
          <a:bodyPr/>
          <a:lstStyle>
            <a:lvl1pPr>
              <a:defRPr/>
            </a:lvl1pPr>
          </a:lstStyle>
          <a:p>
            <a:pPr>
              <a:defRPr/>
            </a:pPr>
            <a:fld id="{E1D283AB-9578-4F94-A381-24784DFE13A6}" type="slidenum">
              <a:rPr lang="en-US"/>
              <a:pPr>
                <a:defRPr/>
              </a:pPr>
              <a:t>‹#›</a:t>
            </a:fld>
            <a:endParaRPr lang="en-US"/>
          </a:p>
        </p:txBody>
      </p:sp>
    </p:spTree>
    <p:extLst>
      <p:ext uri="{BB962C8B-B14F-4D97-AF65-F5344CB8AC3E}">
        <p14:creationId xmlns:p14="http://schemas.microsoft.com/office/powerpoint/2010/main" val="1180387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0.xml"/><Relationship Id="rId12" Type="http://schemas.openxmlformats.org/officeDocument/2006/relationships/slideLayout" Target="../slideLayouts/slideLayout21.xml"/><Relationship Id="rId13" Type="http://schemas.openxmlformats.org/officeDocument/2006/relationships/theme" Target="../theme/theme2.xml"/><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2.xml"/><Relationship Id="rId12" Type="http://schemas.openxmlformats.org/officeDocument/2006/relationships/slideLayout" Target="../slideLayouts/slideLayout33.xml"/><Relationship Id="rId13" Type="http://schemas.openxmlformats.org/officeDocument/2006/relationships/theme" Target="../theme/theme3.xml"/><Relationship Id="rId1" Type="http://schemas.openxmlformats.org/officeDocument/2006/relationships/slideLayout" Target="../slideLayouts/slideLayout22.xml"/><Relationship Id="rId2" Type="http://schemas.openxmlformats.org/officeDocument/2006/relationships/slideLayout" Target="../slideLayouts/slideLayout23.xml"/><Relationship Id="rId3" Type="http://schemas.openxmlformats.org/officeDocument/2006/relationships/slideLayout" Target="../slideLayouts/slideLayout24.xml"/><Relationship Id="rId4" Type="http://schemas.openxmlformats.org/officeDocument/2006/relationships/slideLayout" Target="../slideLayouts/slideLayout25.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 Id="rId9" Type="http://schemas.openxmlformats.org/officeDocument/2006/relationships/slideLayout" Target="../slideLayouts/slideLayout30.xml"/><Relationship Id="rId10"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59040" y="76200"/>
            <a:ext cx="2156360" cy="307777"/>
          </a:xfrm>
          <a:prstGeom prst="rect">
            <a:avLst/>
          </a:prstGeom>
        </p:spPr>
        <p:txBody>
          <a:bodyPr wrap="none">
            <a:spAutoFit/>
          </a:bodyPr>
          <a:lstStyle/>
          <a:p>
            <a:pPr algn="r"/>
            <a:r>
              <a:rPr lang="en-US" sz="1400" b="1" dirty="0" smtClean="0">
                <a:effectLst/>
              </a:rPr>
              <a:t>omniran-16-0082-00-5gaa</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7143750" y="612775"/>
            <a:ext cx="957263" cy="457200"/>
          </a:xfrm>
          <a:prstGeom prst="rect">
            <a:avLst/>
          </a:prstGeom>
        </p:spPr>
        <p:txBody>
          <a:bodyPr vert="horz" wrap="square" lIns="91440" tIns="45720" rIns="91440" bIns="45720" numCol="1" anchor="t" anchorCtr="0" compatLnSpc="1">
            <a:prstTxWarp prst="textNoShape">
              <a:avLst/>
            </a:prstTxWarp>
          </a:bodyPr>
          <a:lstStyle>
            <a:lvl1pPr>
              <a:defRPr sz="800">
                <a:solidFill>
                  <a:schemeClr val="accent2"/>
                </a:solidFill>
              </a:defRPr>
            </a:lvl1pPr>
          </a:lstStyle>
          <a:p>
            <a:pPr eaLnBrk="1" hangingPunct="1">
              <a:defRPr/>
            </a:pPr>
            <a:fld id="{DDF63E3F-C225-4446-A8D4-5BA525BF7951}" type="datetime1">
              <a:rPr lang="en-US" smtClean="0">
                <a:solidFill>
                  <a:srgbClr val="438086"/>
                </a:solidFill>
                <a:latin typeface="Arial" pitchFamily="34" charset="0"/>
                <a:cs typeface="Arial" pitchFamily="34" charset="0"/>
              </a:rPr>
              <a:pPr eaLnBrk="1" hangingPunct="1">
                <a:defRPr/>
              </a:pPr>
              <a:t>11/10/16</a:t>
            </a:fld>
            <a:endParaRPr lang="en-US">
              <a:solidFill>
                <a:srgbClr val="438086"/>
              </a:solidFill>
              <a:latin typeface="Arial" pitchFamily="34" charset="0"/>
              <a:cs typeface="Arial" pitchFamily="34" charset="0"/>
            </a:endParaRPr>
          </a:p>
        </p:txBody>
      </p:sp>
      <p:sp>
        <p:nvSpPr>
          <p:cNvPr id="3" name="Footer Placeholder 2"/>
          <p:cNvSpPr>
            <a:spLocks noGrp="1"/>
          </p:cNvSpPr>
          <p:nvPr>
            <p:ph type="ftr" sz="quarter" idx="3"/>
          </p:nvPr>
        </p:nvSpPr>
        <p:spPr>
          <a:xfrm>
            <a:off x="5257800" y="612775"/>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smtClean="0">
                <a:solidFill>
                  <a:srgbClr val="438086"/>
                </a:solidFill>
                <a:latin typeface="Arial" pitchFamily="34" charset="0"/>
                <a:cs typeface="Arial" pitchFamily="34" charset="0"/>
              </a:rPr>
              <a:t>Mentor DCN:  EC-16-0119-01-5GSG</a:t>
            </a:r>
            <a:endParaRPr lang="en-US" dirty="0">
              <a:solidFill>
                <a:srgbClr val="438086"/>
              </a:solidFill>
              <a:latin typeface="Arial" pitchFamily="34" charset="0"/>
              <a:cs typeface="Arial" pitchFamily="34" charset="0"/>
            </a:endParaRPr>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defRPr>
            </a:lvl1pPr>
          </a:lstStyle>
          <a:p>
            <a:pPr eaLnBrk="1" hangingPunct="1">
              <a:defRPr/>
            </a:pPr>
            <a:fld id="{EAD30A4D-3E4E-4063-A979-96800F195A9D}" type="slidenum">
              <a:rPr lang="en-US" sz="1800">
                <a:latin typeface="Arial" pitchFamily="34" charset="0"/>
                <a:cs typeface="Arial" pitchFamily="34" charset="0"/>
              </a:rPr>
              <a:pPr eaLnBrk="1" hangingPunct="1">
                <a:defRPr/>
              </a:pPr>
              <a:t>‹#›</a:t>
            </a:fld>
            <a:endParaRPr lang="en-US" sz="1800">
              <a:latin typeface="Arial" pitchFamily="34" charset="0"/>
              <a:cs typeface="Arial" pitchFamily="34" charset="0"/>
            </a:endParaRPr>
          </a:p>
        </p:txBody>
      </p:sp>
    </p:spTree>
    <p:extLst>
      <p:ext uri="{BB962C8B-B14F-4D97-AF65-F5344CB8AC3E}">
        <p14:creationId xmlns:p14="http://schemas.microsoft.com/office/powerpoint/2010/main" val="179985969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timing>
    <p:tnLst>
      <p:par>
        <p:cTn id="1" dur="indefinite" restart="never" nodeType="tmRoot"/>
      </p:par>
    </p:tnLst>
  </p:timing>
  <p:hf sldNum="0" hd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7143750" y="612775"/>
            <a:ext cx="957263" cy="457200"/>
          </a:xfrm>
          <a:prstGeom prst="rect">
            <a:avLst/>
          </a:prstGeom>
        </p:spPr>
        <p:txBody>
          <a:bodyPr vert="horz" wrap="square" lIns="91440" tIns="45720" rIns="91440" bIns="45720" numCol="1" anchor="t" anchorCtr="0" compatLnSpc="1">
            <a:prstTxWarp prst="textNoShape">
              <a:avLst/>
            </a:prstTxWarp>
          </a:bodyPr>
          <a:lstStyle>
            <a:lvl1pPr>
              <a:defRPr sz="800">
                <a:solidFill>
                  <a:schemeClr val="accent2"/>
                </a:solidFill>
              </a:defRPr>
            </a:lvl1pPr>
          </a:lstStyle>
          <a:p>
            <a:pPr eaLnBrk="1" hangingPunct="1">
              <a:defRPr/>
            </a:pPr>
            <a:fld id="{DDF63E3F-C225-4446-A8D4-5BA525BF7951}" type="datetime1">
              <a:rPr lang="en-US" smtClean="0">
                <a:solidFill>
                  <a:srgbClr val="438086"/>
                </a:solidFill>
                <a:latin typeface="Arial" pitchFamily="34" charset="0"/>
                <a:cs typeface="Arial" pitchFamily="34" charset="0"/>
              </a:rPr>
              <a:pPr eaLnBrk="1" hangingPunct="1">
                <a:defRPr/>
              </a:pPr>
              <a:t>11/10/16</a:t>
            </a:fld>
            <a:endParaRPr lang="en-US">
              <a:solidFill>
                <a:srgbClr val="438086"/>
              </a:solidFill>
              <a:latin typeface="Arial" pitchFamily="34" charset="0"/>
              <a:cs typeface="Arial" pitchFamily="34" charset="0"/>
            </a:endParaRPr>
          </a:p>
        </p:txBody>
      </p:sp>
      <p:sp>
        <p:nvSpPr>
          <p:cNvPr id="3" name="Footer Placeholder 2"/>
          <p:cNvSpPr>
            <a:spLocks noGrp="1"/>
          </p:cNvSpPr>
          <p:nvPr>
            <p:ph type="ftr" sz="quarter" idx="3"/>
          </p:nvPr>
        </p:nvSpPr>
        <p:spPr>
          <a:xfrm>
            <a:off x="5257800" y="612775"/>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smtClean="0">
                <a:solidFill>
                  <a:srgbClr val="438086"/>
                </a:solidFill>
                <a:latin typeface="Arial" pitchFamily="34" charset="0"/>
                <a:cs typeface="Arial" pitchFamily="34" charset="0"/>
              </a:rPr>
              <a:t>Mentor DCN:  EC-16-0119-01-5GSG</a:t>
            </a:r>
            <a:endParaRPr lang="en-US" dirty="0">
              <a:solidFill>
                <a:srgbClr val="438086"/>
              </a:solidFill>
              <a:latin typeface="Arial" pitchFamily="34" charset="0"/>
              <a:cs typeface="Arial" pitchFamily="34" charset="0"/>
            </a:endParaRPr>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defRPr>
            </a:lvl1pPr>
          </a:lstStyle>
          <a:p>
            <a:pPr eaLnBrk="1" hangingPunct="1">
              <a:defRPr/>
            </a:pPr>
            <a:fld id="{EAD30A4D-3E4E-4063-A979-96800F195A9D}" type="slidenum">
              <a:rPr lang="en-US" sz="1800">
                <a:latin typeface="Arial" pitchFamily="34" charset="0"/>
                <a:cs typeface="Arial" pitchFamily="34" charset="0"/>
              </a:rPr>
              <a:pPr eaLnBrk="1" hangingPunct="1">
                <a:defRPr/>
              </a:pPr>
              <a:t>‹#›</a:t>
            </a:fld>
            <a:endParaRPr lang="en-US" sz="1800">
              <a:latin typeface="Arial" pitchFamily="34" charset="0"/>
              <a:cs typeface="Arial" pitchFamily="34" charset="0"/>
            </a:endParaRPr>
          </a:p>
        </p:txBody>
      </p:sp>
    </p:spTree>
    <p:extLst>
      <p:ext uri="{BB962C8B-B14F-4D97-AF65-F5344CB8AC3E}">
        <p14:creationId xmlns:p14="http://schemas.microsoft.com/office/powerpoint/2010/main" val="412497765"/>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iming>
    <p:tnLst>
      <p:par>
        <p:cTn id="1" dur="indefinite" restart="never" nodeType="tmRoot"/>
      </p:par>
    </p:tnLst>
  </p:timing>
  <p:hf sldNum="0" hd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indconn/icaid_form.doc" TargetMode="External"/><Relationship Id="rId4" Type="http://schemas.openxmlformats.org/officeDocument/2006/relationships/hyperlink" Target="https://mentor.ieee.org/omniran/dcn/16/omniran-16-0083-00-5gaa-use-of-industry-connections-in-ieee-802.pptx" TargetMode="External"/><Relationship Id="rId5" Type="http://schemas.openxmlformats.org/officeDocument/2006/relationships/hyperlink" Target="http://standards.ieee.org/about/sasb/iccom/resources.html" TargetMode="External"/><Relationship Id="rId1" Type="http://schemas.openxmlformats.org/officeDocument/2006/relationships/slideLayout" Target="../slideLayouts/slideLayout2.xml"/><Relationship Id="rId2" Type="http://schemas.openxmlformats.org/officeDocument/2006/relationships/hyperlink" Target="http://standards.ieee.org/develop/indcon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84-00-5gaa-draft-icaid-for-5g-sc-action-a.doc"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msp/cloudcomputing.pdf" TargetMode="External"/><Relationship Id="rId4" Type="http://schemas.openxmlformats.org/officeDocument/2006/relationships/hyperlink" Target="http://standards.ieee.org/develop/msp/iot.pdf" TargetMode="External"/><Relationship Id="rId5" Type="http://schemas.openxmlformats.org/officeDocument/2006/relationships/hyperlink" Target="http://standards.ieee.org/develop/msp/its.pdf" TargetMode="External"/><Relationship Id="rId6" Type="http://schemas.openxmlformats.org/officeDocument/2006/relationships/hyperlink" Target="http://standards.ieee.org/develop/msp/ehealth.pdf" TargetMode="External"/><Relationship Id="rId7" Type="http://schemas.openxmlformats.org/officeDocument/2006/relationships/hyperlink" Target="http://standards.ieee.org/develop/msp/smartcities.pdf" TargetMode="External"/><Relationship Id="rId1" Type="http://schemas.openxmlformats.org/officeDocument/2006/relationships/slideLayout" Target="../slideLayouts/slideLayout2.xml"/><Relationship Id="rId2" Type="http://schemas.openxmlformats.org/officeDocument/2006/relationships/hyperlink" Target="http://standards.ieee.org/develop/msp/smartgrid.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a:t>S</a:t>
            </a:r>
            <a:r>
              <a:rPr lang="en-US" dirty="0" smtClean="0"/>
              <a:t>pecial </a:t>
            </a:r>
            <a:r>
              <a:rPr lang="en-US" dirty="0"/>
              <a:t>session on </a:t>
            </a:r>
            <a:r>
              <a:rPr lang="en-US" dirty="0" smtClean="0"/>
              <a:t>5G SC Action A (Industry Connections activity)</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2016-11-08</a:t>
            </a:r>
          </a:p>
          <a:p>
            <a:r>
              <a:rPr lang="en-US" dirty="0" smtClean="0"/>
              <a:t>Max 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would we like to achieve?</a:t>
            </a:r>
            <a:endParaRPr lang="en-US" dirty="0"/>
          </a:p>
        </p:txBody>
      </p:sp>
      <p:sp>
        <p:nvSpPr>
          <p:cNvPr id="3" name="Content Placeholder 2"/>
          <p:cNvSpPr>
            <a:spLocks noGrp="1"/>
          </p:cNvSpPr>
          <p:nvPr>
            <p:ph idx="1"/>
          </p:nvPr>
        </p:nvSpPr>
        <p:spPr/>
        <p:txBody>
          <a:bodyPr>
            <a:normAutofit lnSpcReduction="10000"/>
          </a:bodyPr>
          <a:lstStyle/>
          <a:p>
            <a:r>
              <a:rPr lang="en-US" dirty="0" smtClean="0"/>
              <a:t>Strengthen the IEEE 802 ecosystem by unifying technical approaches among various deployment domains.</a:t>
            </a:r>
          </a:p>
          <a:p>
            <a:r>
              <a:rPr lang="is-IS" dirty="0" smtClean="0"/>
              <a:t>More direct involvement of customers in the evolution of IEEE 802 technologies</a:t>
            </a:r>
          </a:p>
          <a:p>
            <a:r>
              <a:rPr lang="is-IS" dirty="0" smtClean="0"/>
              <a:t>Faster adoption of emerging trends into IEEE 802 standards by better understanding of market evolution</a:t>
            </a:r>
          </a:p>
          <a:p>
            <a:r>
              <a:rPr lang="is-IS" dirty="0" smtClean="0"/>
              <a:t>...?</a:t>
            </a:r>
            <a:endParaRPr lang="en-US" dirty="0"/>
          </a:p>
        </p:txBody>
      </p:sp>
    </p:spTree>
    <p:extLst>
      <p:ext uri="{BB962C8B-B14F-4D97-AF65-F5344CB8AC3E}">
        <p14:creationId xmlns:p14="http://schemas.microsoft.com/office/powerpoint/2010/main" val="722209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miss?</a:t>
            </a:r>
            <a:endParaRPr lang="en-US" dirty="0"/>
          </a:p>
        </p:txBody>
      </p:sp>
      <p:sp>
        <p:nvSpPr>
          <p:cNvPr id="3" name="Content Placeholder 2"/>
          <p:cNvSpPr>
            <a:spLocks noGrp="1"/>
          </p:cNvSpPr>
          <p:nvPr>
            <p:ph idx="1"/>
          </p:nvPr>
        </p:nvSpPr>
        <p:spPr/>
        <p:txBody>
          <a:bodyPr/>
          <a:lstStyle/>
          <a:p>
            <a:r>
              <a:rPr lang="en-US" dirty="0" smtClean="0"/>
              <a:t>What are the requirements and commonalities among the various deployment domains of IEEE 802 technologies?</a:t>
            </a:r>
          </a:p>
          <a:p>
            <a:r>
              <a:rPr lang="en-US" dirty="0" smtClean="0"/>
              <a:t>Who are the leading customers?</a:t>
            </a:r>
          </a:p>
          <a:p>
            <a:r>
              <a:rPr lang="is-IS" dirty="0" smtClean="0"/>
              <a:t>…</a:t>
            </a:r>
            <a:r>
              <a:rPr lang="en-US" dirty="0" smtClean="0"/>
              <a:t> ?</a:t>
            </a:r>
            <a:endParaRPr lang="en-US" dirty="0"/>
          </a:p>
        </p:txBody>
      </p:sp>
    </p:spTree>
    <p:extLst>
      <p:ext uri="{BB962C8B-B14F-4D97-AF65-F5344CB8AC3E}">
        <p14:creationId xmlns:p14="http://schemas.microsoft.com/office/powerpoint/2010/main" val="725297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br>
              <a:rPr lang="en-US" dirty="0" smtClean="0"/>
            </a:br>
            <a:r>
              <a:rPr lang="en-US" dirty="0" smtClean="0"/>
              <a:t>Industry Connections</a:t>
            </a: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117823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Industry Connections activity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Aimed for technical group discussions (far) ahead of starting PAR discussions.</a:t>
            </a:r>
          </a:p>
          <a:p>
            <a:pPr lvl="1"/>
            <a:r>
              <a:rPr lang="en-US" dirty="0" smtClean="0">
                <a:hlinkClick r:id="rId2"/>
              </a:rPr>
              <a:t>http://standards.ieee.org/develop/indconn/</a:t>
            </a:r>
            <a:endParaRPr lang="en-US" dirty="0" smtClean="0"/>
          </a:p>
          <a:p>
            <a:pPr lvl="1"/>
            <a:r>
              <a:rPr lang="en-US" dirty="0" smtClean="0"/>
              <a:t>ICAID (Industry Connections Activity Initiation Document) request form for approval</a:t>
            </a:r>
          </a:p>
          <a:p>
            <a:pPr lvl="2"/>
            <a:r>
              <a:rPr lang="en-US" dirty="0">
                <a:hlinkClick r:id="rId3"/>
              </a:rPr>
              <a:t>http://</a:t>
            </a:r>
            <a:r>
              <a:rPr lang="en-US" dirty="0" smtClean="0">
                <a:hlinkClick r:id="rId3"/>
              </a:rPr>
              <a:t>standards.ieee.org/develop/indconn/icaid_form.doc</a:t>
            </a:r>
            <a:endParaRPr lang="en-US" dirty="0" smtClean="0"/>
          </a:p>
          <a:p>
            <a:pPr lvl="2"/>
            <a:endParaRPr lang="en-US" dirty="0" smtClean="0"/>
          </a:p>
          <a:p>
            <a:r>
              <a:rPr lang="en-US" b="1" dirty="0" smtClean="0"/>
              <a:t>Presentation by John:</a:t>
            </a:r>
          </a:p>
          <a:p>
            <a:pPr lvl="1"/>
            <a:r>
              <a:rPr lang="en-US" dirty="0"/>
              <a:t>Use of Industry Connections in IEEE </a:t>
            </a:r>
            <a:r>
              <a:rPr lang="en-US" dirty="0" smtClean="0"/>
              <a:t>802</a:t>
            </a:r>
          </a:p>
          <a:p>
            <a:pPr lvl="2"/>
            <a:r>
              <a:rPr lang="en-US" dirty="0">
                <a:hlinkClick r:id="rId4"/>
              </a:rPr>
              <a:t>https://</a:t>
            </a:r>
            <a:r>
              <a:rPr lang="en-US" dirty="0" smtClean="0">
                <a:hlinkClick r:id="rId4"/>
              </a:rPr>
              <a:t>mentor.ieee.org/omniran/dcn/16/omniran-16-0083-00-5gaa-use-of-industry-connections-in-ieee-802.pptx</a:t>
            </a:r>
            <a:endParaRPr lang="en-US" dirty="0" smtClean="0"/>
          </a:p>
          <a:p>
            <a:pPr lvl="2"/>
            <a:endParaRPr lang="en-US" dirty="0" smtClean="0"/>
          </a:p>
          <a:p>
            <a:r>
              <a:rPr lang="en-US" dirty="0" smtClean="0"/>
              <a:t>Further resources:</a:t>
            </a:r>
          </a:p>
          <a:p>
            <a:pPr lvl="1"/>
            <a:r>
              <a:rPr lang="en-US" dirty="0">
                <a:hlinkClick r:id="rId5"/>
              </a:rPr>
              <a:t>http://</a:t>
            </a:r>
            <a:r>
              <a:rPr lang="en-US" dirty="0" smtClean="0">
                <a:hlinkClick r:id="rId5"/>
              </a:rPr>
              <a:t>standards.ieee.org/about/sasb/iccom/resources.html</a:t>
            </a:r>
            <a:endParaRPr lang="en-US" dirty="0" smtClean="0"/>
          </a:p>
        </p:txBody>
      </p:sp>
    </p:spTree>
    <p:extLst>
      <p:ext uri="{BB962C8B-B14F-4D97-AF65-F5344CB8AC3E}">
        <p14:creationId xmlns:p14="http://schemas.microsoft.com/office/powerpoint/2010/main" val="1412708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DRAFt</a:t>
            </a:r>
            <a:r>
              <a:rPr lang="en-US" dirty="0" smtClean="0"/>
              <a:t> ICAID</a:t>
            </a: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387248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ICAID</a:t>
            </a:r>
            <a:endParaRPr lang="en-US" dirty="0"/>
          </a:p>
        </p:txBody>
      </p:sp>
      <p:sp>
        <p:nvSpPr>
          <p:cNvPr id="3" name="Content Placeholder 2"/>
          <p:cNvSpPr>
            <a:spLocks noGrp="1"/>
          </p:cNvSpPr>
          <p:nvPr>
            <p:ph idx="1"/>
          </p:nvPr>
        </p:nvSpPr>
        <p:spPr/>
        <p:txBody>
          <a:bodyPr/>
          <a:lstStyle/>
          <a:p>
            <a:r>
              <a:rPr lang="en-US" dirty="0" smtClean="0"/>
              <a:t>Initial draft text based on input from John and edited by Max available by</a:t>
            </a:r>
          </a:p>
          <a:p>
            <a:pPr lvl="1"/>
            <a:r>
              <a:rPr lang="en-US" dirty="0">
                <a:hlinkClick r:id="rId2"/>
              </a:rPr>
              <a:t>https://</a:t>
            </a:r>
            <a:r>
              <a:rPr lang="en-US" dirty="0" smtClean="0">
                <a:hlinkClick r:id="rId2"/>
              </a:rPr>
              <a:t>mentor.ieee.org/omniran/dcn/16/omniran-16-0084-00-5gaa-draft-icaid-for-5g-sc-action-a.doc</a:t>
            </a:r>
            <a:endParaRPr lang="en-US" dirty="0" smtClean="0"/>
          </a:p>
          <a:p>
            <a:pPr lvl="1"/>
            <a:endParaRPr lang="en-US" dirty="0"/>
          </a:p>
        </p:txBody>
      </p:sp>
    </p:spTree>
    <p:extLst>
      <p:ext uri="{BB962C8B-B14F-4D97-AF65-F5344CB8AC3E}">
        <p14:creationId xmlns:p14="http://schemas.microsoft.com/office/powerpoint/2010/main" val="129228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 forward</a:t>
            </a: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546443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
            </a:r>
            <a:r>
              <a:rPr lang="en-US" dirty="0" smtClean="0"/>
              <a:t>ext steps</a:t>
            </a:r>
            <a:endParaRPr lang="en-US" dirty="0"/>
          </a:p>
        </p:txBody>
      </p:sp>
      <p:sp>
        <p:nvSpPr>
          <p:cNvPr id="3" name="Content Placeholder 2"/>
          <p:cNvSpPr>
            <a:spLocks noGrp="1"/>
          </p:cNvSpPr>
          <p:nvPr>
            <p:ph idx="1"/>
          </p:nvPr>
        </p:nvSpPr>
        <p:spPr/>
        <p:txBody>
          <a:bodyPr/>
          <a:lstStyle/>
          <a:p>
            <a:r>
              <a:rPr lang="en-US" dirty="0" smtClean="0"/>
              <a:t>Schedule teleconference</a:t>
            </a:r>
          </a:p>
          <a:p>
            <a:pPr lvl="1"/>
            <a:r>
              <a:rPr lang="en-US" dirty="0" smtClean="0"/>
              <a:t>December 6</a:t>
            </a:r>
            <a:r>
              <a:rPr lang="en-US" baseline="30000" dirty="0" smtClean="0"/>
              <a:t>th</a:t>
            </a:r>
            <a:r>
              <a:rPr lang="en-US" dirty="0" smtClean="0"/>
              <a:t>, 9:30-11am </a:t>
            </a:r>
            <a:r>
              <a:rPr lang="en-US" dirty="0" smtClean="0"/>
              <a:t>ET</a:t>
            </a:r>
            <a:endParaRPr lang="en-US" dirty="0" smtClean="0"/>
          </a:p>
          <a:p>
            <a:pPr lvl="1"/>
            <a:r>
              <a:rPr lang="en-US" dirty="0" smtClean="0"/>
              <a:t>Topics:</a:t>
            </a:r>
          </a:p>
          <a:p>
            <a:pPr lvl="2"/>
            <a:r>
              <a:rPr lang="en-US" dirty="0" smtClean="0"/>
              <a:t>IEEE SA presentation on Industry Connections</a:t>
            </a:r>
          </a:p>
          <a:p>
            <a:pPr lvl="2"/>
            <a:r>
              <a:rPr lang="en-US" dirty="0" smtClean="0"/>
              <a:t>Progress ICAID text proposal</a:t>
            </a:r>
          </a:p>
          <a:p>
            <a:pPr lvl="1"/>
            <a:endParaRPr lang="en-US" dirty="0"/>
          </a:p>
          <a:p>
            <a:r>
              <a:rPr lang="en-US" dirty="0" smtClean="0"/>
              <a:t>Next F2F meeting: Atlanta, Jan 2017</a:t>
            </a:r>
          </a:p>
          <a:p>
            <a:pPr lvl="1"/>
            <a:r>
              <a:rPr lang="en-US" smtClean="0"/>
              <a:t>Session on Wed, PM2</a:t>
            </a:r>
            <a:endParaRPr lang="en-US" dirty="0"/>
          </a:p>
        </p:txBody>
      </p:sp>
    </p:spTree>
    <p:extLst>
      <p:ext uri="{BB962C8B-B14F-4D97-AF65-F5344CB8AC3E}">
        <p14:creationId xmlns:p14="http://schemas.microsoft.com/office/powerpoint/2010/main" val="1937199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AoB</a:t>
            </a:r>
            <a:endParaRPr lang="en-US" dirty="0"/>
          </a:p>
        </p:txBody>
      </p:sp>
      <p:sp>
        <p:nvSpPr>
          <p:cNvPr id="3" name="Content Placeholder 2"/>
          <p:cNvSpPr>
            <a:spLocks noGrp="1"/>
          </p:cNvSpPr>
          <p:nvPr>
            <p:ph idx="1"/>
          </p:nvPr>
        </p:nvSpPr>
        <p:spPr/>
        <p:txBody>
          <a:bodyPr/>
          <a:lstStyle/>
          <a:p>
            <a:r>
              <a:rPr lang="en-US" dirty="0" smtClean="0"/>
              <a:t>??</a:t>
            </a:r>
            <a:endParaRPr lang="en-US" dirty="0"/>
          </a:p>
        </p:txBody>
      </p:sp>
    </p:spTree>
    <p:extLst>
      <p:ext uri="{BB962C8B-B14F-4D97-AF65-F5344CB8AC3E}">
        <p14:creationId xmlns:p14="http://schemas.microsoft.com/office/powerpoint/2010/main" val="102710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304800"/>
            <a:ext cx="8458200" cy="609600"/>
          </a:xfrm>
        </p:spPr>
        <p:txBody>
          <a:bodyPr/>
          <a:lstStyle/>
          <a:p>
            <a:r>
              <a:rPr lang="en-US" altLang="en-US" sz="3200" u="sng"/>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charset="2"/>
              <a:buChar char="l"/>
              <a:defRPr sz="3200">
                <a:solidFill>
                  <a:srgbClr val="000099"/>
                </a:solidFill>
                <a:latin typeface="Arial" charset="0"/>
              </a:defRPr>
            </a:lvl1pPr>
            <a:lvl2pPr marL="742950" indent="-285750">
              <a:spcBef>
                <a:spcPct val="20000"/>
              </a:spcBef>
              <a:buClr>
                <a:srgbClr val="CC3300"/>
              </a:buClr>
              <a:buSzPct val="50000"/>
              <a:buFont typeface="Monotype Sorts" charset="2"/>
              <a:buChar char="l"/>
              <a:defRPr sz="2800">
                <a:solidFill>
                  <a:srgbClr val="000099"/>
                </a:solidFill>
                <a:latin typeface="Arial" charset="0"/>
              </a:defRPr>
            </a:lvl2pPr>
            <a:lvl3pPr marL="1143000" indent="-228600">
              <a:spcBef>
                <a:spcPct val="20000"/>
              </a:spcBef>
              <a:buClr>
                <a:srgbClr val="CC3300"/>
              </a:buClr>
              <a:buSzPct val="50000"/>
              <a:buFont typeface="Monotype Sorts" charset="2"/>
              <a:buChar char="l"/>
              <a:defRPr sz="2400">
                <a:solidFill>
                  <a:srgbClr val="000099"/>
                </a:solidFill>
                <a:latin typeface="Arial" charset="0"/>
              </a:defRPr>
            </a:lvl3pPr>
            <a:lvl4pPr marL="1600200" indent="-228600">
              <a:spcBef>
                <a:spcPct val="20000"/>
              </a:spcBef>
              <a:buClr>
                <a:srgbClr val="CC3300"/>
              </a:buClr>
              <a:buSzPct val="50000"/>
              <a:buFont typeface="Monotype Sorts" charset="2"/>
              <a:buChar char="l"/>
              <a:defRPr sz="2000">
                <a:solidFill>
                  <a:srgbClr val="000099"/>
                </a:solidFill>
                <a:latin typeface="Arial" charset="0"/>
              </a:defRPr>
            </a:lvl4pPr>
            <a:lvl5pPr marL="2057400" indent="-228600">
              <a:spcBef>
                <a:spcPct val="20000"/>
              </a:spcBef>
              <a:buClr>
                <a:srgbClr val="CC3300"/>
              </a:buClr>
              <a:buSzPct val="50000"/>
              <a:buFont typeface="Monotype Sorts" charset="2"/>
              <a:buChar char="l"/>
              <a:defRPr sz="2000">
                <a:solidFill>
                  <a:srgbClr val="000099"/>
                </a:solidFill>
                <a:latin typeface="Arial" charset="0"/>
              </a:defRPr>
            </a:lvl5pPr>
            <a:lvl6pPr marL="25146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6pPr>
            <a:lvl7pPr marL="29718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7pPr>
            <a:lvl8pPr marL="34290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8pPr>
            <a:lvl9pPr marL="38862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9pPr>
          </a:lstStyle>
          <a:p>
            <a:pPr algn="ctr">
              <a:spcBef>
                <a:spcPct val="0"/>
              </a:spcBef>
              <a:buClrTx/>
              <a:buSzTx/>
              <a:buFontTx/>
              <a:buNone/>
            </a:pPr>
            <a:endParaRPr lang="en-GB" altLang="en-US" sz="2400" b="1" u="sng">
              <a:latin typeface="Helvetica"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charset="2"/>
              <a:buChar char="l"/>
              <a:defRPr sz="3200">
                <a:solidFill>
                  <a:srgbClr val="000099"/>
                </a:solidFill>
                <a:latin typeface="Arial" charset="0"/>
              </a:defRPr>
            </a:lvl1pPr>
            <a:lvl2pPr marL="630238" indent="-285750">
              <a:spcBef>
                <a:spcPct val="20000"/>
              </a:spcBef>
              <a:buClr>
                <a:srgbClr val="CC3300"/>
              </a:buClr>
              <a:buSzPct val="50000"/>
              <a:buFont typeface="Monotype Sorts" charset="2"/>
              <a:buChar char="l"/>
              <a:defRPr sz="2800">
                <a:solidFill>
                  <a:srgbClr val="000099"/>
                </a:solidFill>
                <a:latin typeface="Arial" charset="0"/>
              </a:defRPr>
            </a:lvl2pPr>
            <a:lvl3pPr marL="1143000" indent="-228600">
              <a:spcBef>
                <a:spcPct val="20000"/>
              </a:spcBef>
              <a:buClr>
                <a:srgbClr val="CC3300"/>
              </a:buClr>
              <a:buSzPct val="50000"/>
              <a:buFont typeface="Monotype Sorts" charset="2"/>
              <a:buChar char="l"/>
              <a:defRPr sz="2400">
                <a:solidFill>
                  <a:srgbClr val="000099"/>
                </a:solidFill>
                <a:latin typeface="Arial" charset="0"/>
              </a:defRPr>
            </a:lvl3pPr>
            <a:lvl4pPr marL="1600200" indent="-228600">
              <a:spcBef>
                <a:spcPct val="20000"/>
              </a:spcBef>
              <a:buClr>
                <a:srgbClr val="CC3300"/>
              </a:buClr>
              <a:buSzPct val="50000"/>
              <a:buFont typeface="Monotype Sorts" charset="2"/>
              <a:buChar char="l"/>
              <a:defRPr sz="2000">
                <a:solidFill>
                  <a:srgbClr val="000099"/>
                </a:solidFill>
                <a:latin typeface="Arial" charset="0"/>
              </a:defRPr>
            </a:lvl4pPr>
            <a:lvl5pPr marL="2057400" indent="-228600">
              <a:spcBef>
                <a:spcPct val="20000"/>
              </a:spcBef>
              <a:buClr>
                <a:srgbClr val="CC3300"/>
              </a:buClr>
              <a:buSzPct val="50000"/>
              <a:buFont typeface="Monotype Sorts" charset="2"/>
              <a:buChar char="l"/>
              <a:defRPr sz="2000">
                <a:solidFill>
                  <a:srgbClr val="000099"/>
                </a:solidFill>
                <a:latin typeface="Arial" charset="0"/>
              </a:defRPr>
            </a:lvl5pPr>
            <a:lvl6pPr marL="25146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6pPr>
            <a:lvl7pPr marL="29718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7pPr>
            <a:lvl8pPr marL="34290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8pPr>
            <a:lvl9pPr marL="38862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9pPr>
          </a:lstStyle>
          <a:p>
            <a:pPr>
              <a:lnSpc>
                <a:spcPct val="80000"/>
              </a:lnSpc>
            </a:pPr>
            <a:endParaRPr lang="en-US" altLang="en-US" sz="700" u="sng">
              <a:solidFill>
                <a:srgbClr val="FF0000"/>
              </a:solidFill>
            </a:endParaRPr>
          </a:p>
          <a:p>
            <a:pPr>
              <a:lnSpc>
                <a:spcPct val="80000"/>
              </a:lnSpc>
              <a:spcAft>
                <a:spcPct val="40000"/>
              </a:spcAft>
            </a:pPr>
            <a:r>
              <a:rPr lang="en-US" altLang="en-US" sz="1600" b="1"/>
              <a:t>All IEEE-SA standards meetings shall be conducted in compliance with all applicable laws, including antitrust and competition laws.</a:t>
            </a:r>
          </a:p>
          <a:p>
            <a:pPr>
              <a:lnSpc>
                <a:spcPct val="80000"/>
              </a:lnSpc>
              <a:spcAft>
                <a:spcPct val="40000"/>
              </a:spcAft>
            </a:pPr>
            <a:r>
              <a:rPr lang="en-US" altLang="en-US" sz="1600" b="1"/>
              <a:t>Don’t discuss the interpretation, validity, or essentiality of patents/patent claims. </a:t>
            </a:r>
          </a:p>
          <a:p>
            <a:pPr>
              <a:lnSpc>
                <a:spcPct val="80000"/>
              </a:lnSpc>
              <a:spcAft>
                <a:spcPct val="40000"/>
              </a:spcAft>
            </a:pPr>
            <a:r>
              <a:rPr lang="en-US" altLang="en-US" sz="1600" b="1"/>
              <a:t>Don’t discuss specific license rates, terms, or conditions.</a:t>
            </a:r>
          </a:p>
          <a:p>
            <a:pPr lvl="1">
              <a:lnSpc>
                <a:spcPct val="80000"/>
              </a:lnSpc>
              <a:spcAft>
                <a:spcPct val="40000"/>
              </a:spcAft>
            </a:pPr>
            <a:r>
              <a:rPr lang="en-US" altLang="en-US" sz="130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a:t>Technical considerations remain primary focus</a:t>
            </a:r>
            <a:endParaRPr lang="en-US" altLang="en-US" sz="1300"/>
          </a:p>
          <a:p>
            <a:pPr>
              <a:lnSpc>
                <a:spcPct val="80000"/>
              </a:lnSpc>
              <a:spcAft>
                <a:spcPct val="40000"/>
              </a:spcAft>
            </a:pPr>
            <a:r>
              <a:rPr lang="en-US" altLang="en-US" sz="1600" b="1"/>
              <a:t>Don’t discuss or engage in the fixing of product prices, allocation of customers, or division of sales markets.</a:t>
            </a:r>
          </a:p>
          <a:p>
            <a:pPr>
              <a:lnSpc>
                <a:spcPct val="80000"/>
              </a:lnSpc>
              <a:spcAft>
                <a:spcPct val="40000"/>
              </a:spcAft>
            </a:pPr>
            <a:r>
              <a:rPr lang="en-US" altLang="en-US" sz="1600" b="1"/>
              <a:t>Don’t discuss the status or substance of ongoing or threatened litigation.</a:t>
            </a:r>
          </a:p>
          <a:p>
            <a:pPr>
              <a:lnSpc>
                <a:spcPct val="80000"/>
              </a:lnSpc>
              <a:spcAft>
                <a:spcPct val="40000"/>
              </a:spcAft>
            </a:pPr>
            <a:r>
              <a:rPr lang="en-US" altLang="en-US" sz="1600" b="1"/>
              <a:t>Don’t be silent if inappropriate topics are discussed… do formally object.</a:t>
            </a:r>
          </a:p>
          <a:p>
            <a:pPr algn="ctr">
              <a:lnSpc>
                <a:spcPct val="80000"/>
              </a:lnSpc>
              <a:buFont typeface="Monotype Sorts" charset="2"/>
              <a:buNone/>
            </a:pPr>
            <a:r>
              <a:rPr lang="en-US" altLang="en-US" sz="1000" b="1"/>
              <a:t>---------------------------------------------------------------   </a:t>
            </a:r>
          </a:p>
          <a:p>
            <a:pPr algn="ctr">
              <a:lnSpc>
                <a:spcPct val="80000"/>
              </a:lnSpc>
              <a:buFont typeface="Monotype Sorts" charset="2"/>
              <a:buNone/>
            </a:pPr>
            <a:r>
              <a:rPr lang="en-US" altLang="en-US" sz="1200" b="1"/>
              <a:t>If you have questions, contact the IEEE-SA Standards Board Patent Committee Administrator at patcom@ieee.org or visit http://standards.ieee.org/about/sasb/patcom/index.html </a:t>
            </a:r>
            <a:br>
              <a:rPr lang="en-US" altLang="en-US" sz="1200" b="1"/>
            </a:br>
            <a:endParaRPr lang="en-US" altLang="en-US" sz="1200" b="1"/>
          </a:p>
          <a:p>
            <a:pPr algn="ctr">
              <a:lnSpc>
                <a:spcPct val="80000"/>
              </a:lnSpc>
              <a:buFont typeface="Monotype Sorts" charset="2"/>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a:p>
            <a:pPr algn="ctr">
              <a:lnSpc>
                <a:spcPct val="80000"/>
              </a:lnSpc>
              <a:buFont typeface="Monotype Sorts" charset="2"/>
              <a:buNone/>
            </a:pPr>
            <a:endParaRPr lang="en-US" altLang="en-US" sz="1200" b="1"/>
          </a:p>
          <a:p>
            <a:pPr algn="ctr">
              <a:lnSpc>
                <a:spcPct val="80000"/>
              </a:lnSpc>
              <a:buFont typeface="Monotype Sorts" charset="2"/>
              <a:buNone/>
            </a:pPr>
            <a:r>
              <a:rPr lang="en-US" altLang="en-US" sz="1200" b="1"/>
              <a:t>This slide set is available </a:t>
            </a:r>
            <a:br>
              <a:rPr lang="en-US" altLang="en-US" sz="1200" b="1"/>
            </a:br>
            <a:r>
              <a:rPr lang="en-US" altLang="en-US" sz="1200" b="1"/>
              <a:t>at https://development.standards.ieee.org/myproject/Public/mytools/mob/preparslides.ppt</a:t>
            </a:r>
          </a:p>
        </p:txBody>
      </p:sp>
      <p:sp>
        <p:nvSpPr>
          <p:cNvPr id="2" name="Footer Placeholder 1"/>
          <p:cNvSpPr>
            <a:spLocks noGrp="1"/>
          </p:cNvSpPr>
          <p:nvPr>
            <p:ph type="ftr" sz="quarter" idx="4294967295"/>
          </p:nvPr>
        </p:nvSpPr>
        <p:spPr>
          <a:xfrm>
            <a:off x="838200" y="5867400"/>
            <a:ext cx="7848600" cy="920750"/>
          </a:xfrm>
          <a:prstGeom prst="rect">
            <a:avLst/>
          </a:prstGeom>
        </p:spPr>
        <p:txBody>
          <a:bodyPr/>
          <a:lstStyle/>
          <a:p>
            <a:pPr algn="ctr">
              <a:defRPr/>
            </a:pPr>
            <a:endParaRPr lang="en-US" b="1" dirty="0"/>
          </a:p>
          <a:p>
            <a:pPr algn="ctr">
              <a:defRPr/>
            </a:pPr>
            <a:r>
              <a:rPr lang="en-US" b="1" dirty="0"/>
              <a:t>March 2015</a:t>
            </a:r>
          </a:p>
          <a:p>
            <a:pPr algn="ctr">
              <a:defRPr/>
            </a:pPr>
            <a:r>
              <a:rPr lang="en-US" b="1" dirty="0"/>
              <a:t>IEEE-SA Standards Board Patent Committee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Introduction</a:t>
            </a:r>
          </a:p>
          <a:p>
            <a:r>
              <a:rPr lang="en-US" dirty="0" smtClean="0"/>
              <a:t>5G SC Action ‘A’				(Max)</a:t>
            </a:r>
          </a:p>
          <a:p>
            <a:r>
              <a:rPr lang="en-US" dirty="0" smtClean="0"/>
              <a:t>(4:15pm) 3GPP response to </a:t>
            </a:r>
            <a:br>
              <a:rPr lang="en-US" dirty="0" smtClean="0"/>
            </a:br>
            <a:r>
              <a:rPr lang="en-US" dirty="0" smtClean="0"/>
              <a:t>	IEEE 802 liaison letter		(Paul)</a:t>
            </a:r>
          </a:p>
          <a:p>
            <a:r>
              <a:rPr lang="en-US" dirty="0" smtClean="0"/>
              <a:t>Update on IEEE 5G initiative		(Patrick)</a:t>
            </a:r>
          </a:p>
          <a:p>
            <a:r>
              <a:rPr lang="en-US" dirty="0" smtClean="0"/>
              <a:t>IEEE SA Industry Connections	(John)</a:t>
            </a:r>
          </a:p>
          <a:p>
            <a:r>
              <a:rPr lang="en-US" dirty="0"/>
              <a:t>Industry Connections Activity </a:t>
            </a:r>
            <a:r>
              <a:rPr lang="en-US" dirty="0" smtClean="0"/>
              <a:t/>
            </a:r>
            <a:br>
              <a:rPr lang="en-US" dirty="0" smtClean="0"/>
            </a:br>
            <a:r>
              <a:rPr lang="en-US" dirty="0" smtClean="0"/>
              <a:t>Initiation </a:t>
            </a:r>
            <a:r>
              <a:rPr lang="en-US" dirty="0"/>
              <a:t>Document (ICAID</a:t>
            </a:r>
            <a:r>
              <a:rPr lang="en-US" dirty="0" smtClean="0"/>
              <a:t>)</a:t>
            </a:r>
          </a:p>
          <a:p>
            <a:r>
              <a:rPr lang="en-US" dirty="0" smtClean="0"/>
              <a:t>Going forward</a:t>
            </a:r>
          </a:p>
          <a:p>
            <a:r>
              <a:rPr lang="en-US" dirty="0" err="1" smtClean="0"/>
              <a:t>AoB</a:t>
            </a:r>
            <a:endParaRPr lang="en-US" dirty="0"/>
          </a:p>
        </p:txBody>
      </p:sp>
    </p:spTree>
    <p:extLst>
      <p:ext uri="{BB962C8B-B14F-4D97-AF65-F5344CB8AC3E}">
        <p14:creationId xmlns:p14="http://schemas.microsoft.com/office/powerpoint/2010/main" val="9442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802.1 </a:t>
            </a:r>
            <a:r>
              <a:rPr lang="en-US" dirty="0" err="1" smtClean="0"/>
              <a:t>OmniRAN</a:t>
            </a:r>
            <a:r>
              <a:rPr lang="en-US" dirty="0" smtClean="0"/>
              <a:t> TG is tasked to hold sessions in preparation of an Industry Connections activity resulting out of 5G SC Action A.</a:t>
            </a:r>
          </a:p>
          <a:p>
            <a:r>
              <a:rPr lang="en-US" dirty="0" smtClean="0"/>
              <a:t>Goals for this meeting:</a:t>
            </a:r>
          </a:p>
          <a:p>
            <a:pPr lvl="1"/>
            <a:r>
              <a:rPr lang="en-US" dirty="0" smtClean="0"/>
              <a:t>Grow consensus of our idea</a:t>
            </a:r>
          </a:p>
          <a:p>
            <a:pPr lvl="1"/>
            <a:r>
              <a:rPr lang="en-US" dirty="0" smtClean="0"/>
              <a:t>Find a better term representing our idea</a:t>
            </a:r>
          </a:p>
          <a:p>
            <a:pPr lvl="2"/>
            <a:r>
              <a:rPr lang="en-US" dirty="0" smtClean="0"/>
              <a:t>‘IEEE 5G’ is quite misleading.</a:t>
            </a:r>
          </a:p>
          <a:p>
            <a:pPr lvl="1"/>
            <a:r>
              <a:rPr lang="en-US" dirty="0" smtClean="0"/>
              <a:t>Achieve better understanding of an Industry Connections activity</a:t>
            </a:r>
          </a:p>
          <a:p>
            <a:pPr lvl="1"/>
            <a:r>
              <a:rPr lang="en-US" dirty="0" smtClean="0"/>
              <a:t>Work on the content of the ICAID</a:t>
            </a:r>
            <a:endParaRPr lang="en-US" dirty="0"/>
          </a:p>
        </p:txBody>
      </p:sp>
    </p:spTree>
    <p:extLst>
      <p:ext uri="{BB962C8B-B14F-4D97-AF65-F5344CB8AC3E}">
        <p14:creationId xmlns:p14="http://schemas.microsoft.com/office/powerpoint/2010/main" val="1921864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5G SC Action A</a:t>
            </a: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1478510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546100" y="914400"/>
            <a:ext cx="8307388" cy="5860579"/>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eaLnBrk="1" hangingPunct="1">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“5G”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specification</a:t>
            </a:r>
          </a:p>
          <a:p>
            <a:pPr eaLnBrk="1" hangingPunct="1">
              <a:tabLst>
                <a:tab pos="101600" algn="l"/>
                <a:tab pos="406400" algn="l"/>
                <a:tab pos="698500" algn="l"/>
                <a:tab pos="914400" algn="l"/>
              </a:tabLst>
            </a:pPr>
            <a:r>
              <a:rPr lang="en-US" sz="3900" dirty="0">
                <a:solidFill>
                  <a:srgbClr val="438086"/>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eaLnBrk="1" hangingPunct="1">
              <a:lnSpc>
                <a:spcPts val="1000"/>
              </a:lnSpc>
              <a:tabLst>
                <a:tab pos="101600" algn="l"/>
                <a:tab pos="406400" algn="l"/>
                <a:tab pos="698500" algn="l"/>
                <a:tab pos="914400" algn="l"/>
              </a:tabLst>
            </a:pPr>
            <a:endParaRPr lang="en-US" sz="1800" dirty="0">
              <a:solidFill>
                <a:prstClr val="black"/>
              </a:solidFill>
              <a:latin typeface="Calibri" pitchFamily="-92" charset="0"/>
              <a:ea typeface="Calibri" pitchFamily="-92" charset="0"/>
              <a:cs typeface="Calibri" pitchFamily="-92" charset="0"/>
              <a:sym typeface="Calibri" pitchFamily="-92" charset="0"/>
            </a:endParaRPr>
          </a:p>
          <a:p>
            <a:pPr eaLnBrk="1" hangingPunct="1">
              <a:lnSpc>
                <a:spcPts val="3300"/>
              </a:lnSpc>
              <a:tabLst>
                <a:tab pos="101600" algn="l"/>
                <a:tab pos="406400" algn="l"/>
                <a:tab pos="698500" algn="l"/>
                <a:tab pos="914400" algn="l"/>
              </a:tabLst>
            </a:pPr>
            <a:r>
              <a:rPr lang="en-US" sz="1800" dirty="0">
                <a:solidFill>
                  <a:prstClr val="black"/>
                </a:solidFill>
                <a:latin typeface="Calibri" pitchFamily="-92" charset="0"/>
                <a:ea typeface="Calibri" pitchFamily="-92" charset="0"/>
                <a:cs typeface="Calibri" pitchFamily="-92" charset="0"/>
                <a:sym typeface="Calibri" pitchFamily="-92" charset="0"/>
              </a:rPr>
              <a:t>	</a:t>
            </a:r>
            <a:r>
              <a:rPr lang="en-US" sz="2400" dirty="0">
                <a:solidFill>
                  <a:srgbClr val="A04DA3"/>
                </a:solidFill>
                <a:latin typeface="Arial" pitchFamily="34" charset="0"/>
                <a:cs typeface="Arial" pitchFamily="34" charset="0"/>
              </a:rPr>
              <a:t>•</a:t>
            </a:r>
            <a:r>
              <a:rPr lang="en-US" sz="2400" dirty="0">
                <a:solidFill>
                  <a:prstClr val="black"/>
                </a:solidFill>
                <a:latin typeface="Times New Roman" pitchFamily="-92" charset="0"/>
                <a:ea typeface="Times New Roman" pitchFamily="-92" charset="0"/>
                <a:cs typeface="Times New Roman" pitchFamily="-92" charset="0"/>
                <a:sym typeface="Times New Roman" pitchFamily="-92" charset="0"/>
              </a:rPr>
              <a:t> </a:t>
            </a:r>
            <a:r>
              <a:rPr lang="en-US" sz="2400" dirty="0">
                <a:solidFill>
                  <a:prstClr val="black"/>
                </a:solidFill>
                <a:latin typeface="Arial" pitchFamily="34" charset="0"/>
                <a:cs typeface="Arial" pitchFamily="34" charset="0"/>
              </a:rPr>
              <a:t>specify an 802 access network</a:t>
            </a:r>
            <a:endParaRPr lang="en-US" sz="2400" dirty="0" smtClean="0">
              <a:solidFill>
                <a:prstClr val="black"/>
              </a:solidFill>
              <a:latin typeface="Arial" pitchFamily="34" charset="0"/>
              <a:cs typeface="Arial" pitchFamily="34" charset="0"/>
            </a:endParaRPr>
          </a:p>
          <a:p>
            <a:pPr marL="534988" lvl="1" indent="-153988" eaLnBrk="1" hangingPunct="1">
              <a:buSzPct val="100000"/>
              <a:buFontTx/>
              <a:buChar char="▫"/>
              <a:tabLst>
                <a:tab pos="101600" algn="l"/>
                <a:tab pos="406400" algn="l"/>
                <a:tab pos="698500" algn="l"/>
                <a:tab pos="914400" algn="l"/>
              </a:tabLst>
            </a:pPr>
            <a:r>
              <a:rPr lang="en-US" sz="1800" dirty="0" smtClean="0">
                <a:solidFill>
                  <a:srgbClr val="438086"/>
                </a:solidFill>
                <a:latin typeface="Arial" pitchFamily="34" charset="0"/>
                <a:cs typeface="Arial" pitchFamily="34" charset="0"/>
              </a:rPr>
              <a:t>could </a:t>
            </a:r>
            <a:r>
              <a:rPr lang="en-US" sz="1800" dirty="0">
                <a:solidFill>
                  <a:srgbClr val="438086"/>
                </a:solidFill>
                <a:latin typeface="Arial" pitchFamily="34" charset="0"/>
                <a:cs typeface="Arial" pitchFamily="34" charset="0"/>
              </a:rPr>
              <a:t>be based on P802.1CF</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provides an external view into general 802 access network</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many 802</a:t>
            </a:r>
            <a:r>
              <a:rPr lang="en-US" sz="1800" dirty="0" smtClean="0">
                <a:solidFill>
                  <a:srgbClr val="438086"/>
                </a:solidFill>
                <a:latin typeface="Arial" pitchFamily="34" charset="0"/>
                <a:cs typeface="Arial" pitchFamily="34" charset="0"/>
              </a:rPr>
              <a:t> </a:t>
            </a:r>
            <a:r>
              <a:rPr lang="en-US" sz="1800" dirty="0" err="1" smtClean="0">
                <a:solidFill>
                  <a:srgbClr val="438086"/>
                </a:solidFill>
                <a:latin typeface="Arial" pitchFamily="34" charset="0"/>
                <a:cs typeface="Arial" pitchFamily="34" charset="0"/>
              </a:rPr>
              <a:t>MACs</a:t>
            </a:r>
            <a:r>
              <a:rPr lang="en-US" sz="1800" dirty="0" smtClean="0">
                <a:solidFill>
                  <a:srgbClr val="438086"/>
                </a:solidFill>
                <a:latin typeface="Arial" pitchFamily="34" charset="0"/>
                <a:cs typeface="Arial" pitchFamily="34" charset="0"/>
              </a:rPr>
              <a:t> and </a:t>
            </a:r>
            <a:r>
              <a:rPr lang="en-US" sz="1800" dirty="0" err="1" smtClean="0">
                <a:solidFill>
                  <a:srgbClr val="438086"/>
                </a:solidFill>
                <a:latin typeface="Arial" pitchFamily="34" charset="0"/>
                <a:cs typeface="Arial" pitchFamily="34" charset="0"/>
              </a:rPr>
              <a:t>PHYs</a:t>
            </a:r>
            <a:endParaRPr lang="en-US" sz="1800" dirty="0" smtClean="0">
              <a:solidFill>
                <a:srgbClr val="438086"/>
              </a:solidFill>
              <a:latin typeface="Arial" pitchFamily="34" charset="0"/>
              <a:cs typeface="Arial" pitchFamily="34" charset="0"/>
            </a:endParaRP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plug into incumbent mobile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for example, expand the notion of LWA so that the cellular network supports 802 rather than 802.11</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gives 802 a strong supporting role in 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integration into other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e.g. cable TV or fixed telecom</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gives 802 a central role in non-cellular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feasible for 802 access network to support </a:t>
            </a:r>
            <a:r>
              <a:rPr lang="en-US" sz="1800" dirty="0" smtClean="0">
                <a:solidFill>
                  <a:srgbClr val="438086"/>
                </a:solidFill>
                <a:latin typeface="Arial" pitchFamily="34" charset="0"/>
                <a:cs typeface="Arial" pitchFamily="34" charset="0"/>
              </a:rPr>
              <a:t>both</a:t>
            </a:r>
          </a:p>
          <a:p>
            <a:pPr marL="534988" lvl="1" indent="-153988" eaLnBrk="1" hangingPunct="1">
              <a:buSzPct val="100000"/>
              <a:buFontTx/>
              <a:buChar char="▫"/>
              <a:tabLst>
                <a:tab pos="101600" algn="l"/>
                <a:tab pos="406400" algn="l"/>
                <a:tab pos="698500" algn="l"/>
                <a:tab pos="914400" algn="l"/>
              </a:tabLst>
            </a:pPr>
            <a:r>
              <a:rPr lang="en-US" sz="1800" dirty="0" smtClean="0">
                <a:solidFill>
                  <a:srgbClr val="438086"/>
                </a:solidFill>
                <a:latin typeface="Arial" pitchFamily="34" charset="0"/>
                <a:cs typeface="Arial" pitchFamily="34" charset="0"/>
              </a:rPr>
              <a:t>need not promote it as an “IEEE 5G” network</a:t>
            </a: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2503109E-7F8F-DF49-A5F8-DF3BBECBBA11}"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6</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4" name="Date Placeholder 3"/>
          <p:cNvSpPr>
            <a:spLocks noGrp="1"/>
          </p:cNvSpPr>
          <p:nvPr>
            <p:ph type="dt" sz="half" idx="10"/>
          </p:nvPr>
        </p:nvSpPr>
        <p:spPr/>
        <p:txBody>
          <a:bodyPr/>
          <a:lstStyle/>
          <a:p>
            <a:pPr>
              <a:defRPr/>
            </a:pPr>
            <a:fld id="{BFDC10E5-1CF4-4010-A0AC-49E941DE8EB7}" type="datetime1">
              <a:rPr lang="en-US" smtClean="0">
                <a:solidFill>
                  <a:srgbClr val="438086"/>
                </a:solidFill>
              </a:rPr>
              <a:pPr>
                <a:defRPr/>
              </a:pPr>
              <a:t>11/10/16</a:t>
            </a:fld>
            <a:endParaRPr lang="en-US">
              <a:solidFill>
                <a:srgbClr val="438086"/>
              </a:solidFill>
            </a:endParaRPr>
          </a:p>
        </p:txBody>
      </p:sp>
      <p:sp>
        <p:nvSpPr>
          <p:cNvPr id="5" name="Footer Placeholder 4"/>
          <p:cNvSpPr>
            <a:spLocks noGrp="1"/>
          </p:cNvSpPr>
          <p:nvPr>
            <p:ph type="ftr" sz="quarter" idx="11"/>
          </p:nvPr>
        </p:nvSpPr>
        <p:spPr/>
        <p:txBody>
          <a:bodyPr/>
          <a:lstStyle/>
          <a:p>
            <a:pPr>
              <a:defRPr/>
            </a:pPr>
            <a:r>
              <a:rPr lang="en-US" smtClean="0">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184492262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229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229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pic>
        <p:nvPicPr>
          <p:cNvPr id="12295" name="Picture 7" descr="image5.jpg"/>
          <p:cNvPicPr>
            <a:picLocks noChangeAspect="1"/>
          </p:cNvPicPr>
          <p:nvPr/>
        </p:nvPicPr>
        <p:blipFill>
          <a:blip r:embed="rId2"/>
          <a:srcRect/>
          <a:stretch>
            <a:fillRect/>
          </a:stretch>
        </p:blipFill>
        <p:spPr bwMode="auto">
          <a:xfrm>
            <a:off x="229949" y="1752600"/>
            <a:ext cx="8665195" cy="4711700"/>
          </a:xfrm>
          <a:prstGeom prst="rect">
            <a:avLst/>
          </a:prstGeom>
          <a:noFill/>
          <a:ln w="12700" cap="flat" cmpd="sng">
            <a:noFill/>
            <a:prstDash val="solid"/>
            <a:miter lim="400000"/>
            <a:headEnd type="none" w="med" len="med"/>
            <a:tailEnd type="none" w="med" len="med"/>
          </a:ln>
          <a:effectLst/>
        </p:spPr>
      </p:pic>
      <p:sp>
        <p:nvSpPr>
          <p:cNvPr id="12297" name="Rectangle 9"/>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05964878-6438-BF48-A027-2E2B1CD893FE}"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7</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a:xfrm>
            <a:off x="457200" y="836712"/>
            <a:ext cx="8229600" cy="1066800"/>
          </a:xfrm>
        </p:spPr>
        <p:txBody>
          <a:bodyPr>
            <a:noAutofit/>
          </a:bodyPr>
          <a:lstStyle/>
          <a:p>
            <a:r>
              <a:rPr lang="en-US" sz="3200" dirty="0" smtClean="0"/>
              <a:t>IMT-2020</a:t>
            </a:r>
            <a:r>
              <a:rPr lang="en-US" sz="3200" dirty="0" smtClean="0">
                <a:sym typeface="Times New Roman" pitchFamily="-92" charset="0"/>
              </a:rPr>
              <a:t> </a:t>
            </a:r>
            <a:r>
              <a:rPr lang="en-US" sz="3200" dirty="0" smtClean="0"/>
              <a:t>(per</a:t>
            </a:r>
            <a:r>
              <a:rPr lang="en-US" sz="3200" dirty="0" smtClean="0">
                <a:sym typeface="Times New Roman" pitchFamily="-92" charset="0"/>
              </a:rPr>
              <a:t> </a:t>
            </a:r>
            <a:r>
              <a:rPr lang="en-US" sz="3200" dirty="0" smtClean="0"/>
              <a:t>ITU-R</a:t>
            </a:r>
            <a:r>
              <a:rPr lang="en-US" sz="3200" dirty="0" smtClean="0">
                <a:sym typeface="Times New Roman" pitchFamily="-92" charset="0"/>
              </a:rPr>
              <a:t> </a:t>
            </a:r>
            <a:r>
              <a:rPr lang="en-US" sz="3200" dirty="0" smtClean="0"/>
              <a:t>M.2083) </a:t>
            </a:r>
            <a:endParaRPr lang="en-US" sz="3200" dirty="0"/>
          </a:p>
        </p:txBody>
      </p:sp>
      <p:sp>
        <p:nvSpPr>
          <p:cNvPr id="5" name="Date Placeholder 4"/>
          <p:cNvSpPr>
            <a:spLocks noGrp="1"/>
          </p:cNvSpPr>
          <p:nvPr>
            <p:ph type="dt" sz="half" idx="10"/>
          </p:nvPr>
        </p:nvSpPr>
        <p:spPr/>
        <p:txBody>
          <a:bodyPr/>
          <a:lstStyle/>
          <a:p>
            <a:pPr>
              <a:defRPr/>
            </a:pPr>
            <a:fld id="{A30FFFE7-2351-458A-A811-93011A2873A0}" type="datetime1">
              <a:rPr lang="en-US" smtClean="0">
                <a:solidFill>
                  <a:srgbClr val="438086"/>
                </a:solidFill>
              </a:rPr>
              <a:pPr>
                <a:defRPr/>
              </a:pPr>
              <a:t>11/10/16</a:t>
            </a:fld>
            <a:endParaRPr lang="en-US">
              <a:solidFill>
                <a:srgbClr val="438086"/>
              </a:solidFill>
            </a:endParaRPr>
          </a:p>
        </p:txBody>
      </p:sp>
      <p:sp>
        <p:nvSpPr>
          <p:cNvPr id="6" name="Footer Placeholder 5"/>
          <p:cNvSpPr>
            <a:spLocks noGrp="1"/>
          </p:cNvSpPr>
          <p:nvPr>
            <p:ph type="ftr" sz="quarter" idx="11"/>
          </p:nvPr>
        </p:nvSpPr>
        <p:spPr/>
        <p:txBody>
          <a:bodyPr/>
          <a:lstStyle/>
          <a:p>
            <a:pPr>
              <a:defRPr/>
            </a:pPr>
            <a:r>
              <a:rPr lang="en-US" smtClean="0">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32595810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Action A?</a:t>
            </a:r>
            <a:endParaRPr lang="en-US" dirty="0"/>
          </a:p>
        </p:txBody>
      </p:sp>
      <p:sp>
        <p:nvSpPr>
          <p:cNvPr id="3" name="Content Placeholder 2"/>
          <p:cNvSpPr>
            <a:spLocks noGrp="1"/>
          </p:cNvSpPr>
          <p:nvPr>
            <p:ph idx="1"/>
          </p:nvPr>
        </p:nvSpPr>
        <p:spPr/>
        <p:txBody>
          <a:bodyPr>
            <a:normAutofit/>
          </a:bodyPr>
          <a:lstStyle/>
          <a:p>
            <a:r>
              <a:rPr lang="en-US" dirty="0" smtClean="0"/>
              <a:t>My thoughts:</a:t>
            </a:r>
          </a:p>
          <a:p>
            <a:pPr marL="457200" lvl="1" indent="0">
              <a:buNone/>
            </a:pPr>
            <a:r>
              <a:rPr lang="en-US" b="1" i="1" dirty="0" smtClean="0"/>
              <a:t>“IEEE next generation communication infrastructure specifications that support enhanced broadband, massive machine type communication and ultra-reliable and low latency communications  not belonging to mobile networks”</a:t>
            </a:r>
          </a:p>
          <a:p>
            <a:r>
              <a:rPr lang="en-US" dirty="0" smtClean="0"/>
              <a:t>Could be called ‘IEEE </a:t>
            </a:r>
            <a:r>
              <a:rPr lang="en-US" dirty="0" err="1" smtClean="0"/>
              <a:t>ngci</a:t>
            </a:r>
            <a:r>
              <a:rPr lang="en-US" dirty="0" smtClean="0"/>
              <a:t>’ ?</a:t>
            </a:r>
            <a:endParaRPr lang="en-US" dirty="0"/>
          </a:p>
        </p:txBody>
      </p:sp>
    </p:spTree>
    <p:extLst>
      <p:ext uri="{BB962C8B-B14F-4D97-AF65-F5344CB8AC3E}">
        <p14:creationId xmlns:p14="http://schemas.microsoft.com/office/powerpoint/2010/main" val="834651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Who could be the ‘customers’?</a:t>
            </a:r>
            <a:endParaRPr lang="en-US" dirty="0"/>
          </a:p>
        </p:txBody>
      </p:sp>
      <p:sp>
        <p:nvSpPr>
          <p:cNvPr id="3" name="Content Placeholder 2"/>
          <p:cNvSpPr>
            <a:spLocks noGrp="1"/>
          </p:cNvSpPr>
          <p:nvPr>
            <p:ph idx="1"/>
          </p:nvPr>
        </p:nvSpPr>
        <p:spPr>
          <a:xfrm>
            <a:off x="457200" y="1189037"/>
            <a:ext cx="8229600" cy="5135563"/>
          </a:xfrm>
        </p:spPr>
        <p:txBody>
          <a:bodyPr>
            <a:normAutofit fontScale="62500" lnSpcReduction="20000"/>
          </a:bodyPr>
          <a:lstStyle/>
          <a:p>
            <a:r>
              <a:rPr lang="en-US" dirty="0" smtClean="0"/>
              <a:t>Other operators of public communication networks than mobile network operators</a:t>
            </a:r>
          </a:p>
          <a:p>
            <a:pPr lvl="1"/>
            <a:r>
              <a:rPr lang="en-US" dirty="0" smtClean="0"/>
              <a:t>MSO</a:t>
            </a:r>
          </a:p>
          <a:p>
            <a:pPr lvl="1"/>
            <a:r>
              <a:rPr lang="en-US" dirty="0" smtClean="0"/>
              <a:t>FNO</a:t>
            </a:r>
          </a:p>
          <a:p>
            <a:pPr lvl="1"/>
            <a:r>
              <a:rPr lang="en-US" dirty="0" smtClean="0"/>
              <a:t>Hotspot operators</a:t>
            </a:r>
            <a:endParaRPr lang="en-US" dirty="0"/>
          </a:p>
          <a:p>
            <a:pPr lvl="1"/>
            <a:endParaRPr lang="en-US" dirty="0" smtClean="0"/>
          </a:p>
          <a:p>
            <a:r>
              <a:rPr lang="en-US" dirty="0" smtClean="0"/>
              <a:t>‘Verticals’ represented in IEEE standards like</a:t>
            </a:r>
          </a:p>
          <a:p>
            <a:pPr lvl="1"/>
            <a:r>
              <a:rPr lang="en-US" dirty="0"/>
              <a:t>Smart Grid </a:t>
            </a:r>
          </a:p>
          <a:p>
            <a:pPr lvl="2"/>
            <a:r>
              <a:rPr lang="en-US" dirty="0">
                <a:hlinkClick r:id="rId2"/>
              </a:rPr>
              <a:t>http://</a:t>
            </a:r>
            <a:r>
              <a:rPr lang="en-US" dirty="0" smtClean="0">
                <a:hlinkClick r:id="rId2"/>
              </a:rPr>
              <a:t>standards.ieee.org/develop/msp/smartgrid.pdf</a:t>
            </a:r>
            <a:endParaRPr lang="en-US" dirty="0"/>
          </a:p>
          <a:p>
            <a:pPr lvl="1"/>
            <a:r>
              <a:rPr lang="en-US" dirty="0"/>
              <a:t>Cloud Computing </a:t>
            </a:r>
          </a:p>
          <a:p>
            <a:pPr lvl="2"/>
            <a:r>
              <a:rPr lang="en-US" dirty="0">
                <a:hlinkClick r:id="rId3"/>
              </a:rPr>
              <a:t>http://</a:t>
            </a:r>
            <a:r>
              <a:rPr lang="en-US" dirty="0" smtClean="0">
                <a:hlinkClick r:id="rId3"/>
              </a:rPr>
              <a:t>standards.ieee.org/develop/msp/cloudcomputing.pdf</a:t>
            </a:r>
            <a:endParaRPr lang="en-US" dirty="0"/>
          </a:p>
          <a:p>
            <a:pPr lvl="1"/>
            <a:r>
              <a:rPr lang="en-US" dirty="0"/>
              <a:t>Internet of Things (including Green Community Networks) </a:t>
            </a:r>
          </a:p>
          <a:p>
            <a:pPr lvl="2"/>
            <a:r>
              <a:rPr lang="en-US" dirty="0">
                <a:hlinkClick r:id="rId4"/>
              </a:rPr>
              <a:t>http://</a:t>
            </a:r>
            <a:r>
              <a:rPr lang="en-US" dirty="0" smtClean="0">
                <a:hlinkClick r:id="rId4"/>
              </a:rPr>
              <a:t>standards.ieee.org/develop/msp/iot.pdf</a:t>
            </a:r>
            <a:endParaRPr lang="en-US" dirty="0"/>
          </a:p>
          <a:p>
            <a:pPr lvl="1"/>
            <a:r>
              <a:rPr lang="en-US" dirty="0"/>
              <a:t>Intelligent Transportation Systems </a:t>
            </a:r>
          </a:p>
          <a:p>
            <a:pPr lvl="2"/>
            <a:r>
              <a:rPr lang="en-US" dirty="0">
                <a:hlinkClick r:id="rId5"/>
              </a:rPr>
              <a:t>http://</a:t>
            </a:r>
            <a:r>
              <a:rPr lang="en-US" dirty="0" smtClean="0">
                <a:hlinkClick r:id="rId5"/>
              </a:rPr>
              <a:t>standards.ieee.org/develop/msp/its.pdf</a:t>
            </a:r>
            <a:endParaRPr lang="en-US" dirty="0"/>
          </a:p>
          <a:p>
            <a:pPr lvl="1"/>
            <a:r>
              <a:rPr lang="en-US" dirty="0"/>
              <a:t>eHealth </a:t>
            </a:r>
          </a:p>
          <a:p>
            <a:pPr lvl="2"/>
            <a:r>
              <a:rPr lang="en-US" dirty="0">
                <a:hlinkClick r:id="rId6"/>
              </a:rPr>
              <a:t>http://</a:t>
            </a:r>
            <a:r>
              <a:rPr lang="en-US" dirty="0" smtClean="0">
                <a:hlinkClick r:id="rId6"/>
              </a:rPr>
              <a:t>standards.ieee.org/develop/msp/ehealth.pdf</a:t>
            </a:r>
            <a:endParaRPr lang="en-US" dirty="0" smtClean="0"/>
          </a:p>
          <a:p>
            <a:pPr lvl="1"/>
            <a:r>
              <a:rPr lang="en-US" dirty="0" smtClean="0"/>
              <a:t>Smart Cities</a:t>
            </a:r>
          </a:p>
          <a:p>
            <a:pPr lvl="2"/>
            <a:r>
              <a:rPr lang="en-US" dirty="0">
                <a:hlinkClick r:id="rId7"/>
              </a:rPr>
              <a:t>http://</a:t>
            </a:r>
            <a:r>
              <a:rPr lang="en-US" dirty="0" smtClean="0">
                <a:hlinkClick r:id="rId7"/>
              </a:rPr>
              <a:t>standards.ieee.org/develop/msp/smartcities.pdf</a:t>
            </a:r>
            <a:endParaRPr lang="en-US" dirty="0"/>
          </a:p>
          <a:p>
            <a:pPr lvl="2"/>
            <a:endParaRPr lang="en-US" dirty="0"/>
          </a:p>
          <a:p>
            <a:endParaRPr lang="en-US" dirty="0"/>
          </a:p>
          <a:p>
            <a:endParaRPr lang="en-US" dirty="0"/>
          </a:p>
          <a:p>
            <a:endParaRPr lang="en-US" dirty="0"/>
          </a:p>
        </p:txBody>
      </p:sp>
    </p:spTree>
    <p:extLst>
      <p:ext uri="{BB962C8B-B14F-4D97-AF65-F5344CB8AC3E}">
        <p14:creationId xmlns:p14="http://schemas.microsoft.com/office/powerpoint/2010/main" val="12826778"/>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1_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1558</TotalTime>
  <Words>582</Words>
  <Application>Microsoft Macintosh PowerPoint</Application>
  <PresentationFormat>On-screen Show (4:3)</PresentationFormat>
  <Paragraphs>133</Paragraphs>
  <Slides>18</Slides>
  <Notes>3</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18</vt:i4>
      </vt:variant>
    </vt:vector>
  </HeadingPairs>
  <TitlesOfParts>
    <vt:vector size="31" baseType="lpstr">
      <vt:lpstr>Arial</vt:lpstr>
      <vt:lpstr>Calibri</vt:lpstr>
      <vt:lpstr>Georgia</vt:lpstr>
      <vt:lpstr>Helvetica</vt:lpstr>
      <vt:lpstr>Monotype Sorts</vt:lpstr>
      <vt:lpstr>ＭＳ Ｐゴシック</vt:lpstr>
      <vt:lpstr>Times</vt:lpstr>
      <vt:lpstr>Times New Roman</vt:lpstr>
      <vt:lpstr>Trebuchet MS</vt:lpstr>
      <vt:lpstr>Wingdings 2</vt:lpstr>
      <vt:lpstr>Template</vt:lpstr>
      <vt:lpstr>Urban</vt:lpstr>
      <vt:lpstr>1_Urban</vt:lpstr>
      <vt:lpstr>IEEE 802.1 OmniRAN TG Special session on 5G SC Action A (Industry Connections activity) </vt:lpstr>
      <vt:lpstr>Guidelines for IEEE-SA Meetings</vt:lpstr>
      <vt:lpstr>Agenda proposal</vt:lpstr>
      <vt:lpstr>Introduction</vt:lpstr>
      <vt:lpstr>5G SC Action A</vt:lpstr>
      <vt:lpstr>PowerPoint Presentation</vt:lpstr>
      <vt:lpstr>IMT-2020 (per ITU-R M.2083) </vt:lpstr>
      <vt:lpstr>Scope of Action A?</vt:lpstr>
      <vt:lpstr>Who could be the ‘customers’?</vt:lpstr>
      <vt:lpstr>What would we like to achieve?</vt:lpstr>
      <vt:lpstr>What do we miss?</vt:lpstr>
      <vt:lpstr>IEEE SA  Industry Connections</vt:lpstr>
      <vt:lpstr>IEEE SA Industry Connections activity</vt:lpstr>
      <vt:lpstr>DRAFt ICAID</vt:lpstr>
      <vt:lpstr>Draft ICAID</vt:lpstr>
      <vt:lpstr>Way forward</vt:lpstr>
      <vt:lpstr>Next steps</vt:lpstr>
      <vt:lpstr>AoB</vt:lpstr>
    </vt:vector>
  </TitlesOfParts>
  <Company>NIST</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325</cp:revision>
  <cp:lastPrinted>1998-02-10T13:28:06Z</cp:lastPrinted>
  <dcterms:created xsi:type="dcterms:W3CDTF">2011-12-30T17:06:23Z</dcterms:created>
  <dcterms:modified xsi:type="dcterms:W3CDTF">2016-11-10T12:04:21Z</dcterms:modified>
</cp:coreProperties>
</file>