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97" r:id="rId2"/>
    <p:sldId id="262" r:id="rId3"/>
    <p:sldId id="341" r:id="rId4"/>
    <p:sldId id="342" r:id="rId5"/>
    <p:sldId id="343" r:id="rId6"/>
    <p:sldId id="344" r:id="rId7"/>
    <p:sldId id="345" r:id="rId8"/>
    <p:sldId id="346" r:id="rId9"/>
    <p:sldId id="347" r:id="rId10"/>
    <p:sldId id="348" r:id="rId11"/>
    <p:sldId id="349" r:id="rId12"/>
    <p:sldId id="334" r:id="rId13"/>
    <p:sldId id="335" r:id="rId14"/>
    <p:sldId id="337" r:id="rId15"/>
    <p:sldId id="328" r:id="rId16"/>
    <p:sldId id="338" r:id="rId17"/>
    <p:sldId id="339" r:id="rId18"/>
    <p:sldId id="340" r:id="rId19"/>
    <p:sldId id="273"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43" autoAdjust="0"/>
    <p:restoredTop sz="93581" autoAdjust="0"/>
  </p:normalViewPr>
  <p:slideViewPr>
    <p:cSldViewPr>
      <p:cViewPr varScale="1">
        <p:scale>
          <a:sx n="95" d="100"/>
          <a:sy n="95" d="100"/>
        </p:scale>
        <p:origin x="680"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553855" y="76200"/>
            <a:ext cx="2361545" cy="307777"/>
          </a:xfrm>
          <a:prstGeom prst="rect">
            <a:avLst/>
          </a:prstGeom>
        </p:spPr>
        <p:txBody>
          <a:bodyPr wrap="none">
            <a:spAutoFit/>
          </a:bodyPr>
          <a:lstStyle/>
          <a:p>
            <a:pPr algn="r"/>
            <a:r>
              <a:rPr lang="hr-HR" sz="1400" b="1" dirty="0" smtClean="0">
                <a:latin typeface="+mn-lt"/>
              </a:rPr>
              <a:t>omniran-16-00</a:t>
            </a:r>
            <a:r>
              <a:rPr lang="en-US" sz="1400" b="1" dirty="0" smtClean="0">
                <a:latin typeface="+mn-lt"/>
              </a:rPr>
              <a:t>71</a:t>
            </a:r>
            <a:r>
              <a:rPr lang="hr-HR" sz="1400" b="1" dirty="0" smtClean="0">
                <a:latin typeface="+mn-lt"/>
              </a:rPr>
              <a:t>-01-CF00</a:t>
            </a:r>
            <a:endParaRPr lang="en-US" sz="1400" b="1" dirty="0">
              <a:latin typeface="+mn-lt"/>
            </a:endParaRPr>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1" Type="http://schemas.openxmlformats.org/officeDocument/2006/relationships/slideLayout" Target="../slideLayouts/slideLayout7.xml"/><Relationship Id="rId2" Type="http://schemas.openxmlformats.org/officeDocument/2006/relationships/hyperlink" Target="http://standards.ieee.org/IPR/copyrightpolicy.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ngmn.org/uploads/media/160113_Network_Slicing_v1_0.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1259963461"/>
              </p:ext>
            </p:extLst>
          </p:nvPr>
        </p:nvGraphicFramePr>
        <p:xfrm>
          <a:off x="533400" y="483090"/>
          <a:ext cx="8077201" cy="3241529"/>
        </p:xfrm>
        <a:graphic>
          <a:graphicData uri="http://schemas.openxmlformats.org/drawingml/2006/table">
            <a:tbl>
              <a:tblPr firstRow="1" bandRow="1">
                <a:tableStyleId>{5940675A-B579-460E-94D1-54222C63F5DA}</a:tableStyleId>
              </a:tblPr>
              <a:tblGrid>
                <a:gridCol w="2056015"/>
                <a:gridCol w="1757560"/>
                <a:gridCol w="1710190"/>
                <a:gridCol w="2553436"/>
              </a:tblGrid>
              <a:tr h="399499">
                <a:tc gridSpan="4">
                  <a:txBody>
                    <a:bodyPr/>
                    <a:lstStyle/>
                    <a:p>
                      <a:pPr algn="ctr"/>
                      <a:r>
                        <a:rPr lang="en-US" sz="2000" b="0" dirty="0" smtClean="0">
                          <a:solidFill>
                            <a:schemeClr val="tx1"/>
                          </a:solidFill>
                          <a:latin typeface="+mn-lt"/>
                        </a:rPr>
                        <a:t>Network</a:t>
                      </a:r>
                      <a:r>
                        <a:rPr lang="en-US" sz="2000" b="0" baseline="0" dirty="0" smtClean="0">
                          <a:solidFill>
                            <a:schemeClr val="tx1"/>
                          </a:solidFill>
                          <a:latin typeface="+mn-lt"/>
                        </a:rPr>
                        <a:t> instantiation</a:t>
                      </a:r>
                      <a:endParaRPr lang="en-US" sz="2000" b="0" dirty="0"/>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 2017-11-03</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r>
                        <a:rPr lang="en-US" sz="1400" dirty="0" smtClean="0"/>
                        <a:t>Max</a:t>
                      </a:r>
                      <a:r>
                        <a:rPr lang="en-US" sz="1400" baseline="0" dirty="0" smtClean="0"/>
                        <a:t> Riegel</a:t>
                      </a:r>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Nokia Bell Labs</a:t>
                      </a:r>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+491732938240</a:t>
                      </a:r>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Maximilian.Riegel@nokia.com</a:t>
                      </a:r>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does not represent the agreed view</a:t>
                      </a:r>
                      <a:r>
                        <a:rPr lang="en-US" sz="1000" i="0" kern="1200" baseline="0" dirty="0" smtClean="0">
                          <a:solidFill>
                            <a:schemeClr val="tx1"/>
                          </a:solidFill>
                          <a:latin typeface="+mn-lt"/>
                          <a:ea typeface="+mn-ea"/>
                          <a:cs typeface="+mn-cs"/>
                        </a:rPr>
                        <a:t> of the IEEE 802.1 OmniRAN TG</a:t>
                      </a:r>
                      <a:r>
                        <a:rPr lang="en-US" sz="1000" i="0" kern="1200" dirty="0" smtClean="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2"/>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3"/>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4"/>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4149080"/>
            <a:ext cx="8077200" cy="2099320"/>
          </a:xfrm>
          <a:prstGeom prst="rect">
            <a:avLst/>
          </a:prstGeom>
          <a:noFill/>
        </p:spPr>
        <p:txBody>
          <a:bodyPr wrap="square" lIns="36000" tIns="36000" rIns="36000" bIns="36000" rtlCol="0">
            <a:normAutofit/>
          </a:bodyPr>
          <a:lstStyle/>
          <a:p>
            <a:pPr algn="ctr"/>
            <a:r>
              <a:rPr lang="en-US" sz="2000" dirty="0" smtClean="0">
                <a:latin typeface="+mn-lt"/>
              </a:rPr>
              <a:t>Abstract</a:t>
            </a:r>
          </a:p>
          <a:p>
            <a:endParaRPr lang="en-US" sz="1600" dirty="0" smtClean="0">
              <a:latin typeface="+mn-lt"/>
            </a:endParaRPr>
          </a:p>
          <a:p>
            <a:r>
              <a:rPr lang="en-US" sz="1600" dirty="0" smtClean="0">
                <a:latin typeface="+mn-lt"/>
              </a:rPr>
              <a:t>The presentation provides</a:t>
            </a:r>
            <a:r>
              <a:rPr lang="is-IS" sz="1600" dirty="0">
                <a:latin typeface="+mn-lt"/>
              </a:rPr>
              <a:t> </a:t>
            </a:r>
            <a:r>
              <a:rPr lang="is-IS" sz="1600" dirty="0" smtClean="0">
                <a:latin typeface="+mn-lt"/>
              </a:rPr>
              <a:t>introductory thoughts on network instantiation in the scope of P802.1CF</a:t>
            </a:r>
          </a:p>
          <a:p>
            <a:r>
              <a:rPr lang="is-IS" sz="1600" dirty="0" smtClean="0">
                <a:latin typeface="+mn-lt"/>
              </a:rPr>
              <a:t>The current revision provides further proposed content based on the discussions in the October 25th discussions.</a:t>
            </a:r>
            <a:endParaRPr lang="en-US" sz="1600" dirty="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concepts of IEEE 802 ‘network slicing’</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Virtualized AN Instance: a virtual instance of an access network with its own ANC and NMS serving a number of NAs and BHs.</a:t>
            </a:r>
          </a:p>
          <a:p>
            <a:r>
              <a:rPr lang="en-US" dirty="0" smtClean="0"/>
              <a:t>Virtualized AN Template: an abstract description (data model) of a particular design of an access network, which can be instantiated multiple times.</a:t>
            </a:r>
          </a:p>
          <a:p>
            <a:r>
              <a:rPr lang="en-US" dirty="0" smtClean="0"/>
              <a:t>Sub-network instance: a (service provider) VLAN, which may carry further (customer) VLANs.</a:t>
            </a:r>
          </a:p>
          <a:p>
            <a:pPr lvl="1"/>
            <a:r>
              <a:rPr lang="en-US" dirty="0" smtClean="0"/>
              <a:t>Deployment of provider bridging with S-VID and C-VID</a:t>
            </a:r>
          </a:p>
          <a:p>
            <a:r>
              <a:rPr lang="en-US" dirty="0" smtClean="0"/>
              <a:t>Network Function: according to NGMN definition either NA or BH</a:t>
            </a:r>
            <a:endParaRPr lang="en-US" dirty="0"/>
          </a:p>
        </p:txBody>
      </p:sp>
    </p:spTree>
    <p:extLst>
      <p:ext uri="{BB962C8B-B14F-4D97-AF65-F5344CB8AC3E}">
        <p14:creationId xmlns:p14="http://schemas.microsoft.com/office/powerpoint/2010/main" val="59801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Following Slides are For Revision</a:t>
            </a:r>
            <a:endParaRPr lang="en-US" dirty="0"/>
          </a:p>
        </p:txBody>
      </p:sp>
      <p:sp>
        <p:nvSpPr>
          <p:cNvPr id="5" name="Text Placeholder 4"/>
          <p:cNvSpPr>
            <a:spLocks noGrp="1"/>
          </p:cNvSpPr>
          <p:nvPr>
            <p:ph type="body" idx="1"/>
          </p:nvPr>
        </p:nvSpPr>
        <p:spPr/>
        <p:txBody>
          <a:bodyPr/>
          <a:lstStyle/>
          <a:p>
            <a:r>
              <a:rPr lang="en-US" dirty="0" smtClean="0"/>
              <a:t>After clarification of the meaning of network virtualization, the basic principles of network instantiation should be captured on slides.</a:t>
            </a:r>
            <a:endParaRPr lang="en-US" dirty="0"/>
          </a:p>
        </p:txBody>
      </p:sp>
    </p:spTree>
    <p:extLst>
      <p:ext uri="{BB962C8B-B14F-4D97-AF65-F5344CB8AC3E}">
        <p14:creationId xmlns:p14="http://schemas.microsoft.com/office/powerpoint/2010/main" val="2125571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lstStyle/>
          <a:p>
            <a:r>
              <a:rPr lang="en-US" dirty="0" smtClean="0"/>
              <a:t>Scope and Purpose</a:t>
            </a:r>
            <a:endParaRPr lang="en-US" dirty="0"/>
          </a:p>
        </p:txBody>
      </p:sp>
      <p:sp>
        <p:nvSpPr>
          <p:cNvPr id="3" name="Content Placeholder 2"/>
          <p:cNvSpPr>
            <a:spLocks noGrp="1"/>
          </p:cNvSpPr>
          <p:nvPr>
            <p:ph idx="1"/>
          </p:nvPr>
        </p:nvSpPr>
        <p:spPr>
          <a:xfrm>
            <a:off x="457200" y="980728"/>
            <a:ext cx="8229600" cy="5616624"/>
          </a:xfrm>
        </p:spPr>
        <p:txBody>
          <a:bodyPr>
            <a:normAutofit fontScale="85000" lnSpcReduction="20000"/>
          </a:bodyPr>
          <a:lstStyle/>
          <a:p>
            <a:r>
              <a:rPr lang="en-US" dirty="0" smtClean="0"/>
              <a:t>Access network instantiation describes the process </a:t>
            </a:r>
            <a:r>
              <a:rPr lang="en-US" dirty="0"/>
              <a:t>to </a:t>
            </a:r>
            <a:r>
              <a:rPr lang="en-US" dirty="0" smtClean="0"/>
              <a:t>create in </a:t>
            </a:r>
            <a:r>
              <a:rPr lang="en-US" dirty="0"/>
              <a:t>virtualized </a:t>
            </a:r>
            <a:r>
              <a:rPr lang="en-US" dirty="0" smtClean="0"/>
              <a:t>environments:</a:t>
            </a:r>
          </a:p>
          <a:p>
            <a:pPr lvl="1"/>
            <a:r>
              <a:rPr lang="en-US" dirty="0" smtClean="0"/>
              <a:t>New access network instances</a:t>
            </a:r>
          </a:p>
          <a:p>
            <a:pPr lvl="1"/>
            <a:r>
              <a:rPr lang="en-US" dirty="0" smtClean="0"/>
              <a:t>New network elements</a:t>
            </a:r>
          </a:p>
          <a:p>
            <a:pPr marL="457200" lvl="1" indent="0">
              <a:buNone/>
            </a:pPr>
            <a:endParaRPr lang="en-US" dirty="0" smtClean="0"/>
          </a:p>
          <a:p>
            <a:pPr lvl="1"/>
            <a:endParaRPr lang="en-US" dirty="0" smtClean="0"/>
          </a:p>
          <a:p>
            <a:pPr lvl="1"/>
            <a:endParaRPr lang="en-US" dirty="0" smtClean="0"/>
          </a:p>
          <a:p>
            <a:pPr lvl="1"/>
            <a:endParaRPr lang="en-US" dirty="0"/>
          </a:p>
          <a:p>
            <a:pPr lvl="1"/>
            <a:endParaRPr lang="en-US" dirty="0" smtClean="0"/>
          </a:p>
          <a:p>
            <a:pPr lvl="1"/>
            <a:endParaRPr lang="en-US" dirty="0"/>
          </a:p>
          <a:p>
            <a:pPr lvl="1"/>
            <a:endParaRPr lang="en-US" dirty="0"/>
          </a:p>
          <a:p>
            <a:pPr lvl="1"/>
            <a:endParaRPr lang="en-US" dirty="0" smtClean="0"/>
          </a:p>
          <a:p>
            <a:r>
              <a:rPr lang="en-US" dirty="0" smtClean="0"/>
              <a:t>Elements </a:t>
            </a:r>
            <a:r>
              <a:rPr lang="en-US" dirty="0"/>
              <a:t>created by </a:t>
            </a:r>
            <a:r>
              <a:rPr lang="en-US" dirty="0" smtClean="0"/>
              <a:t>instantiation</a:t>
            </a:r>
          </a:p>
          <a:p>
            <a:pPr lvl="1"/>
            <a:r>
              <a:rPr lang="en-US" dirty="0" smtClean="0"/>
              <a:t>ANC =&gt; new access network</a:t>
            </a:r>
            <a:endParaRPr lang="en-US" dirty="0"/>
          </a:p>
          <a:p>
            <a:pPr lvl="1"/>
            <a:r>
              <a:rPr lang="en-US" dirty="0" smtClean="0"/>
              <a:t>NA, BH =&gt; new network elements</a:t>
            </a:r>
            <a:endParaRPr lang="en-US" dirty="0"/>
          </a:p>
        </p:txBody>
      </p:sp>
      <p:grpSp>
        <p:nvGrpSpPr>
          <p:cNvPr id="4" name="Group 3"/>
          <p:cNvGrpSpPr/>
          <p:nvPr/>
        </p:nvGrpSpPr>
        <p:grpSpPr>
          <a:xfrm>
            <a:off x="1331640" y="2492896"/>
            <a:ext cx="4465620" cy="2704154"/>
            <a:chOff x="1196625" y="1486210"/>
            <a:chExt cx="6894364" cy="4174878"/>
          </a:xfrm>
        </p:grpSpPr>
        <p:sp>
          <p:nvSpPr>
            <p:cNvPr id="5" name="Rounded Rectangle 4"/>
            <p:cNvSpPr/>
            <p:nvPr/>
          </p:nvSpPr>
          <p:spPr bwMode="auto">
            <a:xfrm>
              <a:off x="1196625" y="3427381"/>
              <a:ext cx="1280160" cy="1828800"/>
            </a:xfrm>
            <a:prstGeom prst="roundRect">
              <a:avLst>
                <a:gd name="adj" fmla="val 8545"/>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a:ln>
                  <a:noFill/>
                </a:ln>
                <a:effectLst/>
                <a:latin typeface="+mn-lt"/>
              </a:endParaRPr>
            </a:p>
          </p:txBody>
        </p:sp>
        <p:sp>
          <p:nvSpPr>
            <p:cNvPr id="6" name="Rounded Rectangle 5"/>
            <p:cNvSpPr/>
            <p:nvPr/>
          </p:nvSpPr>
          <p:spPr bwMode="auto">
            <a:xfrm>
              <a:off x="3118905" y="3228565"/>
              <a:ext cx="2910558" cy="2028629"/>
            </a:xfrm>
            <a:prstGeom prst="roundRect">
              <a:avLst>
                <a:gd name="adj" fmla="val 6497"/>
              </a:avLst>
            </a:prstGeom>
            <a:noFill/>
            <a:ln w="28575" cap="flat" cmpd="sng" algn="ctr">
              <a:solidFill>
                <a:srgbClr val="C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a:ln>
                  <a:noFill/>
                </a:ln>
                <a:effectLst/>
                <a:latin typeface="+mn-lt"/>
              </a:endParaRPr>
            </a:p>
          </p:txBody>
        </p:sp>
        <p:sp>
          <p:nvSpPr>
            <p:cNvPr id="7" name="TextBox 6"/>
            <p:cNvSpPr txBox="1"/>
            <p:nvPr/>
          </p:nvSpPr>
          <p:spPr>
            <a:xfrm>
              <a:off x="6390280" y="5257195"/>
              <a:ext cx="1700709" cy="403893"/>
            </a:xfrm>
            <a:prstGeom prst="rect">
              <a:avLst/>
            </a:prstGeom>
            <a:noFill/>
          </p:spPr>
          <p:txBody>
            <a:bodyPr wrap="none" rtlCol="0">
              <a:spAutoFit/>
            </a:bodyPr>
            <a:lstStyle/>
            <a:p>
              <a:r>
                <a:rPr lang="en-US" sz="1050" dirty="0" smtClean="0">
                  <a:latin typeface="+mn-lt"/>
                </a:rPr>
                <a:t>Access Router</a:t>
              </a:r>
              <a:endParaRPr lang="en-US" sz="1050" dirty="0">
                <a:latin typeface="+mn-lt"/>
              </a:endParaRPr>
            </a:p>
          </p:txBody>
        </p:sp>
        <p:sp>
          <p:nvSpPr>
            <p:cNvPr id="8" name="TextBox 7"/>
            <p:cNvSpPr txBox="1"/>
            <p:nvPr/>
          </p:nvSpPr>
          <p:spPr>
            <a:xfrm>
              <a:off x="3585052" y="5250093"/>
              <a:ext cx="1846724" cy="403893"/>
            </a:xfrm>
            <a:prstGeom prst="rect">
              <a:avLst/>
            </a:prstGeom>
            <a:noFill/>
          </p:spPr>
          <p:txBody>
            <a:bodyPr wrap="none" rtlCol="0">
              <a:spAutoFit/>
            </a:bodyPr>
            <a:lstStyle/>
            <a:p>
              <a:r>
                <a:rPr lang="en-US" sz="1050" dirty="0">
                  <a:latin typeface="+mn-lt"/>
                </a:rPr>
                <a:t>Access Network</a:t>
              </a:r>
            </a:p>
          </p:txBody>
        </p:sp>
        <p:sp>
          <p:nvSpPr>
            <p:cNvPr id="9" name="TextBox 8"/>
            <p:cNvSpPr txBox="1"/>
            <p:nvPr/>
          </p:nvSpPr>
          <p:spPr>
            <a:xfrm>
              <a:off x="1309817" y="5251166"/>
              <a:ext cx="1133971" cy="403893"/>
            </a:xfrm>
            <a:prstGeom prst="rect">
              <a:avLst/>
            </a:prstGeom>
            <a:noFill/>
          </p:spPr>
          <p:txBody>
            <a:bodyPr wrap="none" rtlCol="0">
              <a:spAutoFit/>
            </a:bodyPr>
            <a:lstStyle/>
            <a:p>
              <a:r>
                <a:rPr lang="en-US" sz="1050" dirty="0">
                  <a:latin typeface="+mn-lt"/>
                </a:rPr>
                <a:t>Terminal</a:t>
              </a:r>
            </a:p>
          </p:txBody>
        </p:sp>
        <p:sp>
          <p:nvSpPr>
            <p:cNvPr id="10" name="Rounded Rectangle 9"/>
            <p:cNvSpPr/>
            <p:nvPr/>
          </p:nvSpPr>
          <p:spPr bwMode="auto">
            <a:xfrm>
              <a:off x="6620671" y="3427381"/>
              <a:ext cx="1280402" cy="1828800"/>
            </a:xfrm>
            <a:prstGeom prst="roundRect">
              <a:avLst>
                <a:gd name="adj" fmla="val 12471"/>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a:ln>
                  <a:noFill/>
                </a:ln>
                <a:effectLst/>
                <a:latin typeface="+mn-lt"/>
              </a:endParaRPr>
            </a:p>
          </p:txBody>
        </p:sp>
        <p:cxnSp>
          <p:nvCxnSpPr>
            <p:cNvPr id="11" name="Straight Connector 10"/>
            <p:cNvCxnSpPr/>
            <p:nvPr/>
          </p:nvCxnSpPr>
          <p:spPr bwMode="auto">
            <a:xfrm flipV="1">
              <a:off x="2359086" y="4799994"/>
              <a:ext cx="938965" cy="6823"/>
            </a:xfrm>
            <a:prstGeom prst="line">
              <a:avLst/>
            </a:prstGeom>
            <a:solidFill>
              <a:schemeClr val="accent1"/>
            </a:solidFill>
            <a:ln w="19050" cap="flat" cmpd="sng" algn="ctr">
              <a:solidFill>
                <a:srgbClr val="000000"/>
              </a:solidFill>
              <a:prstDash val="solid"/>
              <a:round/>
              <a:headEnd type="none" w="sm" len="sm"/>
              <a:tailEnd type="none" w="sm" len="sm"/>
            </a:ln>
            <a:effectLst/>
          </p:spPr>
        </p:cxnSp>
        <p:sp>
          <p:nvSpPr>
            <p:cNvPr id="12" name="Rounded Rectangle 11"/>
            <p:cNvSpPr/>
            <p:nvPr/>
          </p:nvSpPr>
          <p:spPr bwMode="auto">
            <a:xfrm>
              <a:off x="1543795" y="4096394"/>
              <a:ext cx="822960" cy="1005840"/>
            </a:xfrm>
            <a:prstGeom prst="roundRect">
              <a:avLst>
                <a:gd name="adj" fmla="val 0"/>
              </a:avLst>
            </a:prstGeom>
            <a:no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a:latin typeface="+mn-lt"/>
                </a:rPr>
                <a:t>Terminal</a:t>
              </a:r>
              <a:br>
                <a:rPr lang="en-US" sz="1000" dirty="0">
                  <a:latin typeface="+mn-lt"/>
                </a:rPr>
              </a:br>
              <a:r>
                <a:rPr lang="en-US" sz="1000" dirty="0">
                  <a:latin typeface="+mn-lt"/>
                </a:rPr>
                <a:t>Interface</a:t>
              </a:r>
              <a:endParaRPr kumimoji="0" lang="en-US" sz="1000" b="0" i="0" u="none" strike="noStrike" cap="none" normalizeH="0" dirty="0">
                <a:ln>
                  <a:noFill/>
                </a:ln>
                <a:effectLst/>
                <a:latin typeface="+mn-lt"/>
              </a:endParaRPr>
            </a:p>
          </p:txBody>
        </p:sp>
        <p:grpSp>
          <p:nvGrpSpPr>
            <p:cNvPr id="13" name="Group 6"/>
            <p:cNvGrpSpPr/>
            <p:nvPr/>
          </p:nvGrpSpPr>
          <p:grpSpPr>
            <a:xfrm>
              <a:off x="2557640" y="4723702"/>
              <a:ext cx="564759" cy="495985"/>
              <a:chOff x="2729564" y="5063075"/>
              <a:chExt cx="564759" cy="495985"/>
            </a:xfrm>
          </p:grpSpPr>
          <p:sp>
            <p:nvSpPr>
              <p:cNvPr id="67" name="TextBox 66"/>
              <p:cNvSpPr txBox="1"/>
              <p:nvPr/>
            </p:nvSpPr>
            <p:spPr>
              <a:xfrm>
                <a:off x="2729564" y="5155167"/>
                <a:ext cx="564759" cy="403893"/>
              </a:xfrm>
              <a:prstGeom prst="rect">
                <a:avLst/>
              </a:prstGeom>
              <a:noFill/>
            </p:spPr>
            <p:txBody>
              <a:bodyPr wrap="none" rtlCol="0">
                <a:spAutoFit/>
              </a:bodyPr>
              <a:lstStyle/>
              <a:p>
                <a:r>
                  <a:rPr lang="en-US" sz="1050" b="1" dirty="0" smtClean="0">
                    <a:latin typeface="Arial" pitchFamily="34" charset="0"/>
                    <a:cs typeface="Arial" pitchFamily="34" charset="0"/>
                  </a:rPr>
                  <a:t>R1</a:t>
                </a:r>
                <a:endParaRPr lang="en-US" sz="1050" b="1" dirty="0">
                  <a:latin typeface="Arial" pitchFamily="34" charset="0"/>
                  <a:cs typeface="Arial" pitchFamily="34" charset="0"/>
                </a:endParaRPr>
              </a:p>
            </p:txBody>
          </p:sp>
          <p:sp>
            <p:nvSpPr>
              <p:cNvPr id="68" name="Oval 67"/>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a:ln>
                    <a:noFill/>
                  </a:ln>
                  <a:effectLst/>
                  <a:latin typeface="Times New Roman" charset="0"/>
                </a:endParaRPr>
              </a:p>
            </p:txBody>
          </p:sp>
        </p:grpSp>
        <p:sp>
          <p:nvSpPr>
            <p:cNvPr id="14" name="Rounded Rectangle 13"/>
            <p:cNvSpPr/>
            <p:nvPr/>
          </p:nvSpPr>
          <p:spPr bwMode="auto">
            <a:xfrm>
              <a:off x="3221850" y="1722384"/>
              <a:ext cx="1289304" cy="1005840"/>
            </a:xfrm>
            <a:prstGeom prst="roundRect">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a:latin typeface="+mn-lt"/>
                </a:rPr>
                <a:t>Coordination and </a:t>
              </a:r>
              <a:r>
                <a:rPr lang="en-US" sz="1000" dirty="0">
                  <a:solidFill>
                    <a:srgbClr val="000000"/>
                  </a:solidFill>
                  <a:latin typeface="+mn-lt"/>
                </a:rPr>
                <a:t>Information</a:t>
              </a:r>
              <a:r>
                <a:rPr lang="en-US" sz="1000" dirty="0">
                  <a:latin typeface="+mn-lt"/>
                </a:rPr>
                <a:t/>
              </a:r>
              <a:br>
                <a:rPr lang="en-US" sz="1000" dirty="0">
                  <a:latin typeface="+mn-lt"/>
                </a:rPr>
              </a:br>
              <a:r>
                <a:rPr lang="en-US" sz="1000" dirty="0">
                  <a:latin typeface="+mn-lt"/>
                </a:rPr>
                <a:t>Service</a:t>
              </a:r>
            </a:p>
          </p:txBody>
        </p:sp>
        <p:cxnSp>
          <p:nvCxnSpPr>
            <p:cNvPr id="15" name="Elbow Connector 14"/>
            <p:cNvCxnSpPr/>
            <p:nvPr/>
          </p:nvCxnSpPr>
          <p:spPr bwMode="auto">
            <a:xfrm flipV="1">
              <a:off x="2359086" y="1620329"/>
              <a:ext cx="4306076" cy="2088368"/>
            </a:xfrm>
            <a:prstGeom prst="bentConnector3">
              <a:avLst>
                <a:gd name="adj1" fmla="val 9825"/>
              </a:avLst>
            </a:prstGeom>
            <a:solidFill>
              <a:schemeClr val="accent1"/>
            </a:solidFill>
            <a:ln w="12700" cap="flat" cmpd="sng" algn="ctr">
              <a:solidFill>
                <a:schemeClr val="tx1"/>
              </a:solidFill>
              <a:prstDash val="dash"/>
              <a:round/>
              <a:headEnd type="none" w="sm" len="sm"/>
              <a:tailEnd type="none" w="sm" len="sm"/>
            </a:ln>
            <a:effectLst/>
          </p:spPr>
        </p:cxnSp>
        <p:grpSp>
          <p:nvGrpSpPr>
            <p:cNvPr id="16" name="Group 62"/>
            <p:cNvGrpSpPr/>
            <p:nvPr/>
          </p:nvGrpSpPr>
          <p:grpSpPr>
            <a:xfrm>
              <a:off x="2700586" y="2780299"/>
              <a:ext cx="655965" cy="403893"/>
              <a:chOff x="2837267" y="4952817"/>
              <a:chExt cx="655965" cy="403893"/>
            </a:xfrm>
          </p:grpSpPr>
          <p:sp>
            <p:nvSpPr>
              <p:cNvPr id="65" name="TextBox 64"/>
              <p:cNvSpPr txBox="1"/>
              <p:nvPr/>
            </p:nvSpPr>
            <p:spPr>
              <a:xfrm>
                <a:off x="2928473" y="4952817"/>
                <a:ext cx="564759" cy="403893"/>
              </a:xfrm>
              <a:prstGeom prst="rect">
                <a:avLst/>
              </a:prstGeom>
              <a:noFill/>
            </p:spPr>
            <p:txBody>
              <a:bodyPr wrap="none" rtlCol="0">
                <a:spAutoFit/>
              </a:bodyPr>
              <a:lstStyle/>
              <a:p>
                <a:r>
                  <a:rPr lang="en-US" sz="1050" b="1" dirty="0" smtClean="0">
                    <a:latin typeface="Arial" pitchFamily="34" charset="0"/>
                    <a:cs typeface="Arial" pitchFamily="34" charset="0"/>
                  </a:rPr>
                  <a:t>R2</a:t>
                </a:r>
                <a:endParaRPr lang="en-US" sz="1050" b="1" dirty="0">
                  <a:latin typeface="Arial" pitchFamily="34" charset="0"/>
                  <a:cs typeface="Arial" pitchFamily="34" charset="0"/>
                </a:endParaRPr>
              </a:p>
            </p:txBody>
          </p:sp>
          <p:sp>
            <p:nvSpPr>
              <p:cNvPr id="66" name="Oval 65"/>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a:ln>
                    <a:noFill/>
                  </a:ln>
                  <a:effectLst/>
                  <a:latin typeface="Times New Roman" charset="0"/>
                </a:endParaRPr>
              </a:p>
            </p:txBody>
          </p:sp>
        </p:grpSp>
        <p:grpSp>
          <p:nvGrpSpPr>
            <p:cNvPr id="17" name="Group 65"/>
            <p:cNvGrpSpPr/>
            <p:nvPr/>
          </p:nvGrpSpPr>
          <p:grpSpPr>
            <a:xfrm>
              <a:off x="3782442" y="2780299"/>
              <a:ext cx="781994" cy="403893"/>
              <a:chOff x="2837267" y="4952817"/>
              <a:chExt cx="781994" cy="403893"/>
            </a:xfrm>
          </p:grpSpPr>
          <p:sp>
            <p:nvSpPr>
              <p:cNvPr id="63" name="TextBox 62"/>
              <p:cNvSpPr txBox="1"/>
              <p:nvPr/>
            </p:nvSpPr>
            <p:spPr>
              <a:xfrm>
                <a:off x="2933236" y="4952817"/>
                <a:ext cx="686025" cy="403893"/>
              </a:xfrm>
              <a:prstGeom prst="rect">
                <a:avLst/>
              </a:prstGeom>
              <a:noFill/>
            </p:spPr>
            <p:txBody>
              <a:bodyPr wrap="none" rtlCol="0">
                <a:spAutoFit/>
              </a:bodyPr>
              <a:lstStyle/>
              <a:p>
                <a:r>
                  <a:rPr lang="en-US" sz="1050" b="1" dirty="0" smtClean="0">
                    <a:latin typeface="Arial" pitchFamily="34" charset="0"/>
                    <a:cs typeface="Arial" pitchFamily="34" charset="0"/>
                  </a:rPr>
                  <a:t>R10</a:t>
                </a:r>
                <a:endParaRPr lang="en-US" sz="1050" b="1" dirty="0">
                  <a:latin typeface="Arial" pitchFamily="34" charset="0"/>
                  <a:cs typeface="Arial" pitchFamily="34" charset="0"/>
                </a:endParaRPr>
              </a:p>
            </p:txBody>
          </p:sp>
          <p:sp>
            <p:nvSpPr>
              <p:cNvPr id="64" name="Oval 63"/>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a:ln>
                    <a:noFill/>
                  </a:ln>
                  <a:effectLst/>
                  <a:latin typeface="Times New Roman" charset="0"/>
                </a:endParaRPr>
              </a:p>
            </p:txBody>
          </p:sp>
        </p:grpSp>
        <p:cxnSp>
          <p:nvCxnSpPr>
            <p:cNvPr id="18" name="Straight Connector 17"/>
            <p:cNvCxnSpPr/>
            <p:nvPr/>
          </p:nvCxnSpPr>
          <p:spPr bwMode="auto">
            <a:xfrm>
              <a:off x="2359086" y="3874720"/>
              <a:ext cx="938965" cy="0"/>
            </a:xfrm>
            <a:prstGeom prst="line">
              <a:avLst/>
            </a:prstGeom>
            <a:solidFill>
              <a:schemeClr val="accent1"/>
            </a:solidFill>
            <a:ln w="12700" cap="flat" cmpd="sng" algn="ctr">
              <a:solidFill>
                <a:schemeClr val="tx1"/>
              </a:solidFill>
              <a:prstDash val="dash"/>
              <a:round/>
              <a:headEnd type="none" w="sm" len="sm"/>
              <a:tailEnd type="none" w="sm" len="sm"/>
            </a:ln>
            <a:effectLst/>
          </p:spPr>
        </p:cxnSp>
        <p:grpSp>
          <p:nvGrpSpPr>
            <p:cNvPr id="19" name="Group 71"/>
            <p:cNvGrpSpPr/>
            <p:nvPr/>
          </p:nvGrpSpPr>
          <p:grpSpPr>
            <a:xfrm>
              <a:off x="2572438" y="3789040"/>
              <a:ext cx="564759" cy="513239"/>
              <a:chOff x="2731663" y="5063075"/>
              <a:chExt cx="564759" cy="513239"/>
            </a:xfrm>
          </p:grpSpPr>
          <p:sp>
            <p:nvSpPr>
              <p:cNvPr id="61" name="TextBox 60"/>
              <p:cNvSpPr txBox="1"/>
              <p:nvPr/>
            </p:nvSpPr>
            <p:spPr>
              <a:xfrm>
                <a:off x="2731663" y="5172421"/>
                <a:ext cx="564759" cy="403893"/>
              </a:xfrm>
              <a:prstGeom prst="rect">
                <a:avLst/>
              </a:prstGeom>
              <a:noFill/>
            </p:spPr>
            <p:txBody>
              <a:bodyPr wrap="none" rtlCol="0">
                <a:spAutoFit/>
              </a:bodyPr>
              <a:lstStyle/>
              <a:p>
                <a:r>
                  <a:rPr lang="en-US" sz="1050" b="1" dirty="0" smtClean="0">
                    <a:latin typeface="Arial" pitchFamily="34" charset="0"/>
                    <a:cs typeface="Arial" pitchFamily="34" charset="0"/>
                  </a:rPr>
                  <a:t>R8</a:t>
                </a:r>
                <a:endParaRPr lang="en-US" sz="1050" b="1" dirty="0">
                  <a:latin typeface="Arial" pitchFamily="34" charset="0"/>
                  <a:cs typeface="Arial" pitchFamily="34" charset="0"/>
                </a:endParaRPr>
              </a:p>
            </p:txBody>
          </p:sp>
          <p:sp>
            <p:nvSpPr>
              <p:cNvPr id="62" name="Oval 61"/>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a:ln>
                    <a:noFill/>
                  </a:ln>
                  <a:effectLst/>
                  <a:latin typeface="Times New Roman" charset="0"/>
                </a:endParaRPr>
              </a:p>
            </p:txBody>
          </p:sp>
        </p:grpSp>
        <p:sp>
          <p:nvSpPr>
            <p:cNvPr id="20" name="Rounded Rectangle 19"/>
            <p:cNvSpPr/>
            <p:nvPr/>
          </p:nvSpPr>
          <p:spPr bwMode="auto">
            <a:xfrm>
              <a:off x="3298051" y="3383995"/>
              <a:ext cx="2563364" cy="610089"/>
            </a:xfrm>
            <a:prstGeom prst="roundRect">
              <a:avLst>
                <a:gd name="adj" fmla="val 22089"/>
              </a:avLst>
            </a:prstGeom>
            <a:solidFill>
              <a:schemeClr val="accent2">
                <a:lumMod val="40000"/>
                <a:lumOff val="60000"/>
              </a:schemeClr>
            </a:solid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algn="ctr"/>
              <a:r>
                <a:rPr lang="en-US" sz="1000" dirty="0">
                  <a:latin typeface="+mn-lt"/>
                </a:rPr>
                <a:t>Access Network Control</a:t>
              </a:r>
            </a:p>
          </p:txBody>
        </p:sp>
        <p:sp>
          <p:nvSpPr>
            <p:cNvPr id="21" name="Rounded Rectangle 20"/>
            <p:cNvSpPr/>
            <p:nvPr/>
          </p:nvSpPr>
          <p:spPr bwMode="auto">
            <a:xfrm>
              <a:off x="1543795" y="3541704"/>
              <a:ext cx="822960" cy="548640"/>
            </a:xfrm>
            <a:prstGeom prst="roundRect">
              <a:avLst>
                <a:gd name="adj" fmla="val 2749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mn-lt"/>
                </a:rPr>
                <a:t>TEC</a:t>
              </a:r>
              <a:endParaRPr lang="en-US" sz="1000" dirty="0">
                <a:latin typeface="+mn-lt"/>
              </a:endParaRPr>
            </a:p>
          </p:txBody>
        </p:sp>
        <p:cxnSp>
          <p:nvCxnSpPr>
            <p:cNvPr id="22" name="Straight Connector 21"/>
            <p:cNvCxnSpPr/>
            <p:nvPr/>
          </p:nvCxnSpPr>
          <p:spPr bwMode="auto">
            <a:xfrm flipH="1">
              <a:off x="5829701" y="2442035"/>
              <a:ext cx="841508" cy="1016026"/>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3" name="Rounded Rectangle 22"/>
            <p:cNvSpPr/>
            <p:nvPr/>
          </p:nvSpPr>
          <p:spPr bwMode="auto">
            <a:xfrm>
              <a:off x="6620913" y="1486210"/>
              <a:ext cx="1280160" cy="1005840"/>
            </a:xfrm>
            <a:prstGeom prst="roundRect">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a:latin typeface="+mn-lt"/>
                </a:rPr>
                <a:t>Subscription</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dirty="0">
                  <a:ln>
                    <a:noFill/>
                  </a:ln>
                  <a:effectLst/>
                  <a:latin typeface="+mn-lt"/>
                </a:rPr>
                <a:t>Service</a:t>
              </a:r>
            </a:p>
          </p:txBody>
        </p:sp>
        <p:sp>
          <p:nvSpPr>
            <p:cNvPr id="24" name="Rounded Rectangle 23"/>
            <p:cNvSpPr/>
            <p:nvPr/>
          </p:nvSpPr>
          <p:spPr bwMode="auto">
            <a:xfrm>
              <a:off x="6725645" y="4100954"/>
              <a:ext cx="822960" cy="1005840"/>
            </a:xfrm>
            <a:prstGeom prst="roundRect">
              <a:avLst>
                <a:gd name="adj" fmla="val 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mn-lt"/>
                </a:rPr>
                <a:t>Access Router</a:t>
              </a:r>
              <a:r>
                <a:rPr lang="en-US" sz="1000" dirty="0">
                  <a:latin typeface="+mn-lt"/>
                </a:rPr>
                <a:t/>
              </a:r>
              <a:br>
                <a:rPr lang="en-US" sz="1000" dirty="0">
                  <a:latin typeface="+mn-lt"/>
                </a:rPr>
              </a:br>
              <a:r>
                <a:rPr lang="en-US" sz="1000" dirty="0">
                  <a:latin typeface="+mn-lt"/>
                </a:rPr>
                <a:t>Interface</a:t>
              </a:r>
              <a:endParaRPr kumimoji="0" lang="en-US" sz="1000" b="0" i="0" u="none" strike="noStrike" cap="none" normalizeH="0" dirty="0">
                <a:ln>
                  <a:noFill/>
                </a:ln>
                <a:effectLst/>
                <a:latin typeface="+mn-lt"/>
              </a:endParaRPr>
            </a:p>
          </p:txBody>
        </p:sp>
        <p:cxnSp>
          <p:nvCxnSpPr>
            <p:cNvPr id="25" name="Straight Connector 24"/>
            <p:cNvCxnSpPr>
              <a:stCxn id="38" idx="3"/>
            </p:cNvCxnSpPr>
            <p:nvPr/>
          </p:nvCxnSpPr>
          <p:spPr bwMode="auto">
            <a:xfrm flipV="1">
              <a:off x="5832140" y="4796825"/>
              <a:ext cx="893505" cy="3169"/>
            </a:xfrm>
            <a:prstGeom prst="line">
              <a:avLst/>
            </a:prstGeom>
            <a:solidFill>
              <a:schemeClr val="accent1"/>
            </a:solidFill>
            <a:ln w="19050" cap="flat" cmpd="sng" algn="ctr">
              <a:solidFill>
                <a:srgbClr val="000000"/>
              </a:solidFill>
              <a:prstDash val="solid"/>
              <a:round/>
              <a:headEnd type="none" w="sm" len="sm"/>
              <a:tailEnd type="none" w="sm" len="sm"/>
            </a:ln>
            <a:effectLst/>
          </p:spPr>
        </p:cxnSp>
        <p:grpSp>
          <p:nvGrpSpPr>
            <p:cNvPr id="26" name="Group 52"/>
            <p:cNvGrpSpPr/>
            <p:nvPr/>
          </p:nvGrpSpPr>
          <p:grpSpPr>
            <a:xfrm>
              <a:off x="6112377" y="4714724"/>
              <a:ext cx="564759" cy="495985"/>
              <a:chOff x="2707957" y="5063075"/>
              <a:chExt cx="564759" cy="495985"/>
            </a:xfrm>
          </p:grpSpPr>
          <p:sp>
            <p:nvSpPr>
              <p:cNvPr id="59" name="TextBox 58"/>
              <p:cNvSpPr txBox="1"/>
              <p:nvPr/>
            </p:nvSpPr>
            <p:spPr>
              <a:xfrm>
                <a:off x="2707957" y="5155167"/>
                <a:ext cx="564759" cy="403893"/>
              </a:xfrm>
              <a:prstGeom prst="rect">
                <a:avLst/>
              </a:prstGeom>
              <a:noFill/>
            </p:spPr>
            <p:txBody>
              <a:bodyPr wrap="none" rtlCol="0">
                <a:spAutoFit/>
              </a:bodyPr>
              <a:lstStyle/>
              <a:p>
                <a:r>
                  <a:rPr lang="en-US" sz="1050" b="1" dirty="0" smtClean="0">
                    <a:latin typeface="Arial" pitchFamily="34" charset="0"/>
                    <a:cs typeface="Arial" pitchFamily="34" charset="0"/>
                  </a:rPr>
                  <a:t>R3</a:t>
                </a:r>
                <a:endParaRPr lang="en-US" sz="1050" b="1" dirty="0">
                  <a:latin typeface="Arial" pitchFamily="34" charset="0"/>
                  <a:cs typeface="Arial" pitchFamily="34" charset="0"/>
                </a:endParaRPr>
              </a:p>
            </p:txBody>
          </p:sp>
          <p:sp>
            <p:nvSpPr>
              <p:cNvPr id="60" name="Oval 59"/>
              <p:cNvSpPr/>
              <p:nvPr/>
            </p:nvSpPr>
            <p:spPr bwMode="auto">
              <a:xfrm>
                <a:off x="2860357" y="5063075"/>
                <a:ext cx="152400" cy="152400"/>
              </a:xfrm>
              <a:prstGeom prst="ellipse">
                <a:avLst/>
              </a:prstGeom>
              <a:solidFill>
                <a:srgbClr val="0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a:ln>
                    <a:noFill/>
                  </a:ln>
                  <a:effectLst/>
                  <a:latin typeface="Times New Roman" charset="0"/>
                </a:endParaRPr>
              </a:p>
            </p:txBody>
          </p:sp>
        </p:grpSp>
        <p:grpSp>
          <p:nvGrpSpPr>
            <p:cNvPr id="27" name="Group 55"/>
            <p:cNvGrpSpPr/>
            <p:nvPr/>
          </p:nvGrpSpPr>
          <p:grpSpPr>
            <a:xfrm>
              <a:off x="6159735" y="2780299"/>
              <a:ext cx="657646" cy="403893"/>
              <a:chOff x="2860357" y="4955683"/>
              <a:chExt cx="657646" cy="403893"/>
            </a:xfrm>
          </p:grpSpPr>
          <p:sp>
            <p:nvSpPr>
              <p:cNvPr id="57" name="TextBox 56"/>
              <p:cNvSpPr txBox="1"/>
              <p:nvPr/>
            </p:nvSpPr>
            <p:spPr>
              <a:xfrm>
                <a:off x="2953244" y="4955683"/>
                <a:ext cx="564759" cy="403893"/>
              </a:xfrm>
              <a:prstGeom prst="rect">
                <a:avLst/>
              </a:prstGeom>
              <a:noFill/>
            </p:spPr>
            <p:txBody>
              <a:bodyPr wrap="none" rtlCol="0">
                <a:spAutoFit/>
              </a:bodyPr>
              <a:lstStyle/>
              <a:p>
                <a:r>
                  <a:rPr lang="en-US" sz="1050" b="1" dirty="0" smtClean="0">
                    <a:latin typeface="Arial" pitchFamily="34" charset="0"/>
                    <a:cs typeface="Arial" pitchFamily="34" charset="0"/>
                  </a:rPr>
                  <a:t>R4</a:t>
                </a:r>
                <a:endParaRPr lang="en-US" sz="1050" b="1" dirty="0">
                  <a:latin typeface="Arial" pitchFamily="34" charset="0"/>
                  <a:cs typeface="Arial" pitchFamily="34" charset="0"/>
                </a:endParaRPr>
              </a:p>
            </p:txBody>
          </p:sp>
          <p:sp>
            <p:nvSpPr>
              <p:cNvPr id="58" name="Oval 57"/>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a:ln>
                    <a:noFill/>
                  </a:ln>
                  <a:effectLst/>
                  <a:latin typeface="Times New Roman" charset="0"/>
                </a:endParaRPr>
              </a:p>
            </p:txBody>
          </p:sp>
        </p:grpSp>
        <p:sp>
          <p:nvSpPr>
            <p:cNvPr id="28" name="Rounded Rectangle 27"/>
            <p:cNvSpPr/>
            <p:nvPr/>
          </p:nvSpPr>
          <p:spPr bwMode="auto">
            <a:xfrm>
              <a:off x="6718139" y="3543411"/>
              <a:ext cx="822960" cy="556138"/>
            </a:xfrm>
            <a:prstGeom prst="roundRect">
              <a:avLst>
                <a:gd name="adj" fmla="val 2749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mn-lt"/>
                </a:rPr>
                <a:t>ARC</a:t>
              </a:r>
              <a:endParaRPr lang="en-US" sz="1000" dirty="0">
                <a:latin typeface="+mn-lt"/>
              </a:endParaRPr>
            </a:p>
          </p:txBody>
        </p:sp>
        <p:grpSp>
          <p:nvGrpSpPr>
            <p:cNvPr id="29" name="Group 74"/>
            <p:cNvGrpSpPr/>
            <p:nvPr/>
          </p:nvGrpSpPr>
          <p:grpSpPr>
            <a:xfrm>
              <a:off x="6134921" y="3741939"/>
              <a:ext cx="564759" cy="503184"/>
              <a:chOff x="2860357" y="5063075"/>
              <a:chExt cx="564759" cy="503184"/>
            </a:xfrm>
          </p:grpSpPr>
          <p:sp>
            <p:nvSpPr>
              <p:cNvPr id="55" name="TextBox 54"/>
              <p:cNvSpPr txBox="1"/>
              <p:nvPr/>
            </p:nvSpPr>
            <p:spPr>
              <a:xfrm>
                <a:off x="2860357" y="5162365"/>
                <a:ext cx="564759" cy="403894"/>
              </a:xfrm>
              <a:prstGeom prst="rect">
                <a:avLst/>
              </a:prstGeom>
              <a:noFill/>
            </p:spPr>
            <p:txBody>
              <a:bodyPr wrap="none" rtlCol="0">
                <a:spAutoFit/>
              </a:bodyPr>
              <a:lstStyle/>
              <a:p>
                <a:r>
                  <a:rPr lang="en-US" sz="1050" b="1" dirty="0" smtClean="0">
                    <a:latin typeface="Arial" pitchFamily="34" charset="0"/>
                    <a:cs typeface="Arial" pitchFamily="34" charset="0"/>
                  </a:rPr>
                  <a:t>R9</a:t>
                </a:r>
                <a:endParaRPr lang="en-US" sz="1050" b="1" dirty="0">
                  <a:latin typeface="Arial" pitchFamily="34" charset="0"/>
                  <a:cs typeface="Arial" pitchFamily="34" charset="0"/>
                </a:endParaRPr>
              </a:p>
            </p:txBody>
          </p:sp>
          <p:sp>
            <p:nvSpPr>
              <p:cNvPr id="56" name="Oval 55"/>
              <p:cNvSpPr/>
              <p:nvPr/>
            </p:nvSpPr>
            <p:spPr bwMode="auto">
              <a:xfrm>
                <a:off x="30127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a:ln>
                    <a:noFill/>
                  </a:ln>
                  <a:effectLst/>
                  <a:latin typeface="Times New Roman" charset="0"/>
                </a:endParaRPr>
              </a:p>
            </p:txBody>
          </p:sp>
        </p:grpSp>
        <p:cxnSp>
          <p:nvCxnSpPr>
            <p:cNvPr id="30" name="Straight Connector 29"/>
            <p:cNvCxnSpPr>
              <a:endCxn id="28" idx="1"/>
            </p:cNvCxnSpPr>
            <p:nvPr/>
          </p:nvCxnSpPr>
          <p:spPr bwMode="auto">
            <a:xfrm flipV="1">
              <a:off x="5845821" y="3821480"/>
              <a:ext cx="872318" cy="12566"/>
            </a:xfrm>
            <a:prstGeom prst="line">
              <a:avLst/>
            </a:prstGeom>
            <a:solidFill>
              <a:schemeClr val="accent1"/>
            </a:solidFill>
            <a:ln w="12700" cap="flat" cmpd="sng" algn="ctr">
              <a:solidFill>
                <a:srgbClr val="000000"/>
              </a:solidFill>
              <a:prstDash val="dash"/>
              <a:round/>
              <a:headEnd type="none" w="sm" len="sm"/>
              <a:tailEnd type="none" w="sm" len="sm"/>
            </a:ln>
            <a:effectLst/>
          </p:spPr>
        </p:cxnSp>
        <p:grpSp>
          <p:nvGrpSpPr>
            <p:cNvPr id="31" name="Group 159"/>
            <p:cNvGrpSpPr/>
            <p:nvPr/>
          </p:nvGrpSpPr>
          <p:grpSpPr>
            <a:xfrm>
              <a:off x="7059328" y="2775536"/>
              <a:ext cx="778911" cy="403893"/>
              <a:chOff x="2860357" y="4955683"/>
              <a:chExt cx="778911" cy="403893"/>
            </a:xfrm>
          </p:grpSpPr>
          <p:sp>
            <p:nvSpPr>
              <p:cNvPr id="53" name="TextBox 52"/>
              <p:cNvSpPr txBox="1"/>
              <p:nvPr/>
            </p:nvSpPr>
            <p:spPr>
              <a:xfrm>
                <a:off x="2953244" y="4955683"/>
                <a:ext cx="686024" cy="403893"/>
              </a:xfrm>
              <a:prstGeom prst="rect">
                <a:avLst/>
              </a:prstGeom>
              <a:noFill/>
            </p:spPr>
            <p:txBody>
              <a:bodyPr wrap="none" rtlCol="0">
                <a:spAutoFit/>
              </a:bodyPr>
              <a:lstStyle/>
              <a:p>
                <a:r>
                  <a:rPr lang="en-US" sz="1050" b="1" dirty="0" smtClean="0">
                    <a:latin typeface="Arial" pitchFamily="34" charset="0"/>
                    <a:cs typeface="Arial" pitchFamily="34" charset="0"/>
                  </a:rPr>
                  <a:t>R12</a:t>
                </a:r>
                <a:endParaRPr lang="en-US" sz="1050" b="1" dirty="0">
                  <a:latin typeface="Arial" pitchFamily="34" charset="0"/>
                  <a:cs typeface="Arial" pitchFamily="34" charset="0"/>
                </a:endParaRPr>
              </a:p>
            </p:txBody>
          </p:sp>
          <p:sp>
            <p:nvSpPr>
              <p:cNvPr id="54" name="Oval 53"/>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a:ln>
                    <a:noFill/>
                  </a:ln>
                  <a:effectLst/>
                  <a:latin typeface="Times New Roman" charset="0"/>
                </a:endParaRPr>
              </a:p>
            </p:txBody>
          </p:sp>
        </p:grpSp>
        <p:sp>
          <p:nvSpPr>
            <p:cNvPr id="32" name="Rounded Rectangle 31"/>
            <p:cNvSpPr/>
            <p:nvPr/>
          </p:nvSpPr>
          <p:spPr bwMode="auto">
            <a:xfrm>
              <a:off x="4612353" y="1722302"/>
              <a:ext cx="1289304" cy="1005840"/>
            </a:xfrm>
            <a:prstGeom prst="roundRect">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mn-lt"/>
                </a:rPr>
                <a:t>Network</a:t>
              </a:r>
              <a:br>
                <a:rPr lang="en-US" sz="1000" dirty="0" smtClean="0">
                  <a:latin typeface="+mn-lt"/>
                </a:rPr>
              </a:br>
              <a:r>
                <a:rPr lang="en-US" sz="1000" dirty="0" smtClean="0">
                  <a:latin typeface="+mn-lt"/>
                </a:rPr>
                <a:t>Management</a:t>
              </a:r>
              <a:r>
                <a:rPr lang="en-US" sz="1000" dirty="0">
                  <a:latin typeface="+mn-lt"/>
                </a:rPr>
                <a:t/>
              </a:r>
              <a:br>
                <a:rPr lang="en-US" sz="1000" dirty="0">
                  <a:latin typeface="+mn-lt"/>
                </a:rPr>
              </a:br>
              <a:r>
                <a:rPr lang="en-US" sz="1000" dirty="0">
                  <a:latin typeface="+mn-lt"/>
                </a:rPr>
                <a:t>Service</a:t>
              </a:r>
            </a:p>
          </p:txBody>
        </p:sp>
        <p:cxnSp>
          <p:nvCxnSpPr>
            <p:cNvPr id="33" name="Straight Connector 32"/>
            <p:cNvCxnSpPr>
              <a:stCxn id="32" idx="2"/>
            </p:cNvCxnSpPr>
            <p:nvPr/>
          </p:nvCxnSpPr>
          <p:spPr bwMode="auto">
            <a:xfrm flipH="1">
              <a:off x="5241701" y="2728142"/>
              <a:ext cx="15304" cy="639448"/>
            </a:xfrm>
            <a:prstGeom prst="line">
              <a:avLst/>
            </a:prstGeom>
            <a:solidFill>
              <a:schemeClr val="accent1"/>
            </a:solidFill>
            <a:ln w="12700" cap="flat" cmpd="sng" algn="ctr">
              <a:solidFill>
                <a:schemeClr val="tx1"/>
              </a:solidFill>
              <a:prstDash val="dash"/>
              <a:round/>
              <a:headEnd type="none" w="sm" len="sm"/>
              <a:tailEnd type="none" w="sm" len="sm"/>
            </a:ln>
            <a:effectLst/>
          </p:spPr>
        </p:cxnSp>
        <p:grpSp>
          <p:nvGrpSpPr>
            <p:cNvPr id="34" name="Group 65"/>
            <p:cNvGrpSpPr/>
            <p:nvPr/>
          </p:nvGrpSpPr>
          <p:grpSpPr>
            <a:xfrm>
              <a:off x="5171733" y="2768502"/>
              <a:ext cx="781993" cy="403893"/>
              <a:chOff x="2837267" y="4952817"/>
              <a:chExt cx="781993" cy="403893"/>
            </a:xfrm>
          </p:grpSpPr>
          <p:sp>
            <p:nvSpPr>
              <p:cNvPr id="51" name="TextBox 50"/>
              <p:cNvSpPr txBox="1"/>
              <p:nvPr/>
            </p:nvSpPr>
            <p:spPr>
              <a:xfrm>
                <a:off x="2933236" y="4952817"/>
                <a:ext cx="686024" cy="403893"/>
              </a:xfrm>
              <a:prstGeom prst="rect">
                <a:avLst/>
              </a:prstGeom>
              <a:noFill/>
            </p:spPr>
            <p:txBody>
              <a:bodyPr wrap="none" rtlCol="0">
                <a:spAutoFit/>
              </a:bodyPr>
              <a:lstStyle/>
              <a:p>
                <a:r>
                  <a:rPr lang="en-US" sz="1050" b="1" dirty="0" smtClean="0">
                    <a:latin typeface="Arial" pitchFamily="34" charset="0"/>
                    <a:cs typeface="Arial" pitchFamily="34" charset="0"/>
                  </a:rPr>
                  <a:t>R11</a:t>
                </a:r>
                <a:endParaRPr lang="en-US" sz="1050" b="1" dirty="0">
                  <a:latin typeface="Arial" pitchFamily="34" charset="0"/>
                  <a:cs typeface="Arial" pitchFamily="34" charset="0"/>
                </a:endParaRPr>
              </a:p>
            </p:txBody>
          </p:sp>
          <p:sp>
            <p:nvSpPr>
              <p:cNvPr id="52" name="Oval 51"/>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a:ln>
                    <a:noFill/>
                  </a:ln>
                  <a:effectLst/>
                  <a:latin typeface="Times New Roman" charset="0"/>
                </a:endParaRPr>
              </a:p>
            </p:txBody>
          </p:sp>
        </p:grpSp>
        <p:cxnSp>
          <p:nvCxnSpPr>
            <p:cNvPr id="35" name="Straight Connector 34"/>
            <p:cNvCxnSpPr>
              <a:stCxn id="14" idx="2"/>
            </p:cNvCxnSpPr>
            <p:nvPr/>
          </p:nvCxnSpPr>
          <p:spPr bwMode="auto">
            <a:xfrm flipH="1">
              <a:off x="3856584" y="2728224"/>
              <a:ext cx="9918" cy="65577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6" name="Straight Connector 35"/>
            <p:cNvCxnSpPr>
              <a:endCxn id="28" idx="0"/>
            </p:cNvCxnSpPr>
            <p:nvPr/>
          </p:nvCxnSpPr>
          <p:spPr bwMode="auto">
            <a:xfrm>
              <a:off x="7122061" y="2492050"/>
              <a:ext cx="7558" cy="1051361"/>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7" name="Rounded Rectangle 36"/>
            <p:cNvSpPr/>
            <p:nvPr/>
          </p:nvSpPr>
          <p:spPr bwMode="auto">
            <a:xfrm>
              <a:off x="3301135" y="4495194"/>
              <a:ext cx="685800" cy="609600"/>
            </a:xfrm>
            <a:prstGeom prst="roundRect">
              <a:avLst>
                <a:gd name="adj" fmla="val 0"/>
              </a:avLst>
            </a:prstGeom>
            <a:solidFill>
              <a:schemeClr val="accent2">
                <a:lumMod val="40000"/>
                <a:lumOff val="60000"/>
              </a:schemeClr>
            </a:solid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a:latin typeface="+mn-lt"/>
                </a:rPr>
                <a:t>NA</a:t>
              </a:r>
            </a:p>
          </p:txBody>
        </p:sp>
        <p:sp>
          <p:nvSpPr>
            <p:cNvPr id="38" name="Rounded Rectangle 37"/>
            <p:cNvSpPr/>
            <p:nvPr/>
          </p:nvSpPr>
          <p:spPr bwMode="auto">
            <a:xfrm>
              <a:off x="4794240" y="4495194"/>
              <a:ext cx="1037900" cy="609600"/>
            </a:xfrm>
            <a:prstGeom prst="roundRect">
              <a:avLst>
                <a:gd name="adj" fmla="val 0"/>
              </a:avLst>
            </a:prstGeom>
            <a:solidFill>
              <a:schemeClr val="accent2">
                <a:lumMod val="40000"/>
                <a:lumOff val="60000"/>
              </a:schemeClr>
            </a:solid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a:latin typeface="+mn-lt"/>
                </a:rPr>
                <a:t>Backhaul</a:t>
              </a:r>
            </a:p>
          </p:txBody>
        </p:sp>
        <p:cxnSp>
          <p:nvCxnSpPr>
            <p:cNvPr id="39" name="Straight Connector 38"/>
            <p:cNvCxnSpPr>
              <a:stCxn id="37" idx="3"/>
              <a:endCxn id="38" idx="1"/>
            </p:cNvCxnSpPr>
            <p:nvPr/>
          </p:nvCxnSpPr>
          <p:spPr bwMode="auto">
            <a:xfrm>
              <a:off x="3986935" y="4799994"/>
              <a:ext cx="807305" cy="0"/>
            </a:xfrm>
            <a:prstGeom prst="line">
              <a:avLst/>
            </a:prstGeom>
            <a:solidFill>
              <a:schemeClr val="accent1"/>
            </a:solidFill>
            <a:ln w="19050" cap="flat" cmpd="sng" algn="ctr">
              <a:solidFill>
                <a:srgbClr val="000000"/>
              </a:solidFill>
              <a:prstDash val="solid"/>
              <a:round/>
              <a:headEnd type="none" w="sm" len="sm"/>
              <a:tailEnd type="none" w="sm" len="sm"/>
            </a:ln>
            <a:effectLst/>
          </p:spPr>
        </p:cxnSp>
        <p:grpSp>
          <p:nvGrpSpPr>
            <p:cNvPr id="40" name="Group 91"/>
            <p:cNvGrpSpPr/>
            <p:nvPr/>
          </p:nvGrpSpPr>
          <p:grpSpPr>
            <a:xfrm>
              <a:off x="4137387" y="4719569"/>
              <a:ext cx="564759" cy="495985"/>
              <a:chOff x="2691882" y="5063075"/>
              <a:chExt cx="564759" cy="495985"/>
            </a:xfrm>
          </p:grpSpPr>
          <p:sp>
            <p:nvSpPr>
              <p:cNvPr id="49" name="TextBox 48"/>
              <p:cNvSpPr txBox="1"/>
              <p:nvPr/>
            </p:nvSpPr>
            <p:spPr>
              <a:xfrm>
                <a:off x="2691882" y="5155167"/>
                <a:ext cx="564759" cy="403893"/>
              </a:xfrm>
              <a:prstGeom prst="rect">
                <a:avLst/>
              </a:prstGeom>
              <a:noFill/>
            </p:spPr>
            <p:txBody>
              <a:bodyPr wrap="none" rtlCol="0">
                <a:spAutoFit/>
              </a:bodyPr>
              <a:lstStyle/>
              <a:p>
                <a:r>
                  <a:rPr lang="en-US" sz="1050" b="1" dirty="0" smtClean="0">
                    <a:latin typeface="Arial" pitchFamily="34" charset="0"/>
                    <a:cs typeface="Arial" pitchFamily="34" charset="0"/>
                  </a:rPr>
                  <a:t>R6</a:t>
                </a:r>
                <a:endParaRPr lang="en-US" sz="1050" b="1" dirty="0">
                  <a:latin typeface="Arial" pitchFamily="34" charset="0"/>
                  <a:cs typeface="Arial" pitchFamily="34" charset="0"/>
                </a:endParaRPr>
              </a:p>
            </p:txBody>
          </p:sp>
          <p:sp>
            <p:nvSpPr>
              <p:cNvPr id="50" name="Oval 49"/>
              <p:cNvSpPr/>
              <p:nvPr/>
            </p:nvSpPr>
            <p:spPr bwMode="auto">
              <a:xfrm>
                <a:off x="2860357" y="5063075"/>
                <a:ext cx="152400" cy="152400"/>
              </a:xfrm>
              <a:prstGeom prst="ellipse">
                <a:avLst/>
              </a:prstGeom>
              <a:solidFill>
                <a:srgbClr val="0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a:ln>
                    <a:noFill/>
                  </a:ln>
                  <a:effectLst/>
                  <a:latin typeface="Times New Roman" charset="0"/>
                </a:endParaRPr>
              </a:p>
            </p:txBody>
          </p:sp>
        </p:grpSp>
        <p:cxnSp>
          <p:nvCxnSpPr>
            <p:cNvPr id="41" name="Straight Connector 40"/>
            <p:cNvCxnSpPr>
              <a:stCxn id="37" idx="0"/>
            </p:cNvCxnSpPr>
            <p:nvPr/>
          </p:nvCxnSpPr>
          <p:spPr bwMode="auto">
            <a:xfrm flipH="1" flipV="1">
              <a:off x="3634593" y="3994084"/>
              <a:ext cx="9442" cy="501110"/>
            </a:xfrm>
            <a:prstGeom prst="line">
              <a:avLst/>
            </a:prstGeom>
            <a:solidFill>
              <a:schemeClr val="accent1"/>
            </a:solidFill>
            <a:ln w="12700" cap="flat" cmpd="sng" algn="ctr">
              <a:solidFill>
                <a:schemeClr val="tx1"/>
              </a:solidFill>
              <a:prstDash val="dash"/>
              <a:round/>
              <a:headEnd type="none" w="sm" len="sm"/>
              <a:tailEnd type="none" w="sm" len="sm"/>
            </a:ln>
            <a:effectLst/>
          </p:spPr>
        </p:cxnSp>
        <p:grpSp>
          <p:nvGrpSpPr>
            <p:cNvPr id="42" name="Group 103"/>
            <p:cNvGrpSpPr/>
            <p:nvPr/>
          </p:nvGrpSpPr>
          <p:grpSpPr>
            <a:xfrm>
              <a:off x="3567591" y="4067259"/>
              <a:ext cx="694069" cy="403893"/>
              <a:chOff x="2837267" y="4956915"/>
              <a:chExt cx="694069" cy="403893"/>
            </a:xfrm>
          </p:grpSpPr>
          <p:sp>
            <p:nvSpPr>
              <p:cNvPr id="47" name="TextBox 46"/>
              <p:cNvSpPr txBox="1"/>
              <p:nvPr/>
            </p:nvSpPr>
            <p:spPr>
              <a:xfrm>
                <a:off x="2966577" y="4956915"/>
                <a:ext cx="564759" cy="403893"/>
              </a:xfrm>
              <a:prstGeom prst="rect">
                <a:avLst/>
              </a:prstGeom>
              <a:noFill/>
            </p:spPr>
            <p:txBody>
              <a:bodyPr wrap="none" rtlCol="0">
                <a:spAutoFit/>
              </a:bodyPr>
              <a:lstStyle/>
              <a:p>
                <a:r>
                  <a:rPr lang="en-US" sz="1050" b="1" dirty="0" smtClean="0">
                    <a:latin typeface="Arial" pitchFamily="34" charset="0"/>
                    <a:cs typeface="Arial" pitchFamily="34" charset="0"/>
                  </a:rPr>
                  <a:t>R5</a:t>
                </a:r>
                <a:endParaRPr lang="en-US" sz="1050" b="1" dirty="0">
                  <a:latin typeface="Arial" pitchFamily="34" charset="0"/>
                  <a:cs typeface="Arial" pitchFamily="34" charset="0"/>
                </a:endParaRPr>
              </a:p>
            </p:txBody>
          </p:sp>
          <p:sp>
            <p:nvSpPr>
              <p:cNvPr id="48" name="Oval 47"/>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a:ln>
                    <a:noFill/>
                  </a:ln>
                  <a:effectLst/>
                  <a:latin typeface="Times New Roman" charset="0"/>
                </a:endParaRPr>
              </a:p>
            </p:txBody>
          </p:sp>
        </p:grpSp>
        <p:cxnSp>
          <p:nvCxnSpPr>
            <p:cNvPr id="43" name="Straight Connector 42"/>
            <p:cNvCxnSpPr>
              <a:stCxn id="38" idx="0"/>
            </p:cNvCxnSpPr>
            <p:nvPr/>
          </p:nvCxnSpPr>
          <p:spPr bwMode="auto">
            <a:xfrm flipV="1">
              <a:off x="5313190" y="3994084"/>
              <a:ext cx="0" cy="501110"/>
            </a:xfrm>
            <a:prstGeom prst="line">
              <a:avLst/>
            </a:prstGeom>
            <a:solidFill>
              <a:schemeClr val="accent1"/>
            </a:solidFill>
            <a:ln w="12700" cap="flat" cmpd="sng" algn="ctr">
              <a:solidFill>
                <a:schemeClr val="tx1"/>
              </a:solidFill>
              <a:prstDash val="dash"/>
              <a:round/>
              <a:headEnd type="none" w="sm" len="sm"/>
              <a:tailEnd type="none" w="sm" len="sm"/>
            </a:ln>
            <a:effectLst/>
          </p:spPr>
        </p:cxnSp>
        <p:grpSp>
          <p:nvGrpSpPr>
            <p:cNvPr id="44" name="Group 108"/>
            <p:cNvGrpSpPr/>
            <p:nvPr/>
          </p:nvGrpSpPr>
          <p:grpSpPr>
            <a:xfrm>
              <a:off x="5247075" y="4059070"/>
              <a:ext cx="694069" cy="403893"/>
              <a:chOff x="2837267" y="4956915"/>
              <a:chExt cx="694069" cy="403893"/>
            </a:xfrm>
          </p:grpSpPr>
          <p:sp>
            <p:nvSpPr>
              <p:cNvPr id="45" name="TextBox 44"/>
              <p:cNvSpPr txBox="1"/>
              <p:nvPr/>
            </p:nvSpPr>
            <p:spPr>
              <a:xfrm>
                <a:off x="2966577" y="4956915"/>
                <a:ext cx="564759" cy="403893"/>
              </a:xfrm>
              <a:prstGeom prst="rect">
                <a:avLst/>
              </a:prstGeom>
              <a:noFill/>
            </p:spPr>
            <p:txBody>
              <a:bodyPr wrap="none" rtlCol="0">
                <a:spAutoFit/>
              </a:bodyPr>
              <a:lstStyle/>
              <a:p>
                <a:r>
                  <a:rPr lang="en-US" sz="1050" b="1" dirty="0" smtClean="0">
                    <a:latin typeface="Arial" pitchFamily="34" charset="0"/>
                    <a:cs typeface="Arial" pitchFamily="34" charset="0"/>
                  </a:rPr>
                  <a:t>R7</a:t>
                </a:r>
                <a:endParaRPr lang="en-US" sz="1050" b="1" dirty="0">
                  <a:latin typeface="Arial" pitchFamily="34" charset="0"/>
                  <a:cs typeface="Arial" pitchFamily="34" charset="0"/>
                </a:endParaRPr>
              </a:p>
            </p:txBody>
          </p:sp>
          <p:sp>
            <p:nvSpPr>
              <p:cNvPr id="46" name="Oval 45"/>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a:ln>
                    <a:noFill/>
                  </a:ln>
                  <a:effectLst/>
                  <a:latin typeface="Times New Roman" charset="0"/>
                </a:endParaRPr>
              </a:p>
            </p:txBody>
          </p:sp>
        </p:grpSp>
      </p:grpSp>
    </p:spTree>
    <p:extLst>
      <p:ext uri="{BB962C8B-B14F-4D97-AF65-F5344CB8AC3E}">
        <p14:creationId xmlns:p14="http://schemas.microsoft.com/office/powerpoint/2010/main" val="293637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 of scope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Access network instantiation does not cover:</a:t>
            </a:r>
          </a:p>
          <a:p>
            <a:pPr lvl="1"/>
            <a:r>
              <a:rPr lang="en-US" dirty="0" smtClean="0"/>
              <a:t>Instantiation of new CIS, NMS, SS, AR</a:t>
            </a:r>
          </a:p>
          <a:p>
            <a:pPr lvl="2"/>
            <a:r>
              <a:rPr lang="en-US" dirty="0" smtClean="0"/>
              <a:t>If virtualized, such instances are created by external means</a:t>
            </a:r>
          </a:p>
          <a:p>
            <a:pPr lvl="2"/>
            <a:r>
              <a:rPr lang="en-US" dirty="0" smtClean="0"/>
              <a:t>However, same orchestrator may provide computing resources.</a:t>
            </a:r>
          </a:p>
          <a:p>
            <a:r>
              <a:rPr lang="en-US" dirty="0" smtClean="0"/>
              <a:t>Network initialization procedures will follow instantiation</a:t>
            </a:r>
          </a:p>
          <a:p>
            <a:pPr lvl="1"/>
            <a:r>
              <a:rPr lang="en-US" dirty="0" smtClean="0"/>
              <a:t>As described in chapter 7.1.4 </a:t>
            </a:r>
          </a:p>
          <a:p>
            <a:r>
              <a:rPr lang="en-US" dirty="0" smtClean="0"/>
              <a:t>Amendments to the NRM</a:t>
            </a:r>
          </a:p>
          <a:p>
            <a:pPr lvl="1"/>
            <a:r>
              <a:rPr lang="en-US" dirty="0" smtClean="0"/>
              <a:t>NRM describes stationary instance of access network</a:t>
            </a:r>
            <a:endParaRPr lang="en-US" dirty="0"/>
          </a:p>
        </p:txBody>
      </p:sp>
    </p:spTree>
    <p:extLst>
      <p:ext uri="{BB962C8B-B14F-4D97-AF65-F5344CB8AC3E}">
        <p14:creationId xmlns:p14="http://schemas.microsoft.com/office/powerpoint/2010/main" val="335992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bwMode="auto">
          <a:xfrm>
            <a:off x="4573887" y="1701057"/>
            <a:ext cx="1386334" cy="1710466"/>
          </a:xfrm>
          <a:prstGeom prst="rect">
            <a:avLst/>
          </a:prstGeom>
          <a:solidFill>
            <a:schemeClr val="accent1">
              <a:lumMod val="60000"/>
              <a:lumOff val="40000"/>
            </a:schemeClr>
          </a:solidFill>
          <a:ln w="12700" cap="flat"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mn-lt"/>
              </a:rPr>
              <a:t>BSS/OSS</a:t>
            </a:r>
            <a:endParaRPr kumimoji="0" lang="en-US" sz="1600" b="0" i="0" u="none" strike="noStrike" cap="none" normalizeH="0" baseline="0" dirty="0">
              <a:ln>
                <a:noFill/>
              </a:ln>
              <a:solidFill>
                <a:schemeClr val="tx1"/>
              </a:solidFill>
              <a:effectLst/>
              <a:latin typeface="+mn-lt"/>
            </a:endParaRPr>
          </a:p>
        </p:txBody>
      </p:sp>
      <p:sp>
        <p:nvSpPr>
          <p:cNvPr id="2" name="Title 1"/>
          <p:cNvSpPr>
            <a:spLocks noGrp="1"/>
          </p:cNvSpPr>
          <p:nvPr>
            <p:ph type="title"/>
          </p:nvPr>
        </p:nvSpPr>
        <p:spPr>
          <a:xfrm>
            <a:off x="457200" y="299765"/>
            <a:ext cx="8229600" cy="514654"/>
          </a:xfrm>
        </p:spPr>
        <p:txBody>
          <a:bodyPr/>
          <a:lstStyle/>
          <a:p>
            <a:r>
              <a:rPr lang="en-US" dirty="0" smtClean="0"/>
              <a:t>Roles</a:t>
            </a:r>
            <a:endParaRPr lang="en-US" dirty="0"/>
          </a:p>
        </p:txBody>
      </p:sp>
      <p:sp>
        <p:nvSpPr>
          <p:cNvPr id="60" name="Rounded Rectangle 59"/>
          <p:cNvSpPr/>
          <p:nvPr/>
        </p:nvSpPr>
        <p:spPr bwMode="auto">
          <a:xfrm>
            <a:off x="1196625" y="4070402"/>
            <a:ext cx="1280160" cy="1828800"/>
          </a:xfrm>
          <a:prstGeom prst="roundRect">
            <a:avLst>
              <a:gd name="adj" fmla="val 8545"/>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a:ln>
                <a:noFill/>
              </a:ln>
              <a:solidFill>
                <a:schemeClr val="bg1">
                  <a:lumMod val="50000"/>
                </a:schemeClr>
              </a:solidFill>
              <a:effectLst/>
              <a:latin typeface="+mn-lt"/>
            </a:endParaRPr>
          </a:p>
        </p:txBody>
      </p:sp>
      <p:sp>
        <p:nvSpPr>
          <p:cNvPr id="61" name="Rounded Rectangle 60"/>
          <p:cNvSpPr/>
          <p:nvPr/>
        </p:nvSpPr>
        <p:spPr bwMode="auto">
          <a:xfrm>
            <a:off x="3118905" y="3871586"/>
            <a:ext cx="2910558" cy="2028629"/>
          </a:xfrm>
          <a:prstGeom prst="roundRect">
            <a:avLst>
              <a:gd name="adj" fmla="val 6497"/>
            </a:avLst>
          </a:prstGeom>
          <a:noFill/>
          <a:ln w="28575"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a:ln>
                <a:noFill/>
              </a:ln>
              <a:solidFill>
                <a:schemeClr val="bg1">
                  <a:lumMod val="50000"/>
                </a:schemeClr>
              </a:solidFill>
              <a:effectLst/>
              <a:latin typeface="+mn-lt"/>
            </a:endParaRPr>
          </a:p>
        </p:txBody>
      </p:sp>
      <p:sp>
        <p:nvSpPr>
          <p:cNvPr id="62" name="TextBox 61"/>
          <p:cNvSpPr txBox="1"/>
          <p:nvPr/>
        </p:nvSpPr>
        <p:spPr>
          <a:xfrm>
            <a:off x="6390280" y="5900215"/>
            <a:ext cx="1685077" cy="369332"/>
          </a:xfrm>
          <a:prstGeom prst="rect">
            <a:avLst/>
          </a:prstGeom>
          <a:noFill/>
        </p:spPr>
        <p:txBody>
          <a:bodyPr wrap="none" rtlCol="0">
            <a:spAutoFit/>
          </a:bodyPr>
          <a:lstStyle/>
          <a:p>
            <a:r>
              <a:rPr lang="en-US" sz="1800" dirty="0" smtClean="0">
                <a:solidFill>
                  <a:schemeClr val="bg1">
                    <a:lumMod val="50000"/>
                  </a:schemeClr>
                </a:solidFill>
                <a:latin typeface="+mn-lt"/>
              </a:rPr>
              <a:t>Access Router</a:t>
            </a:r>
            <a:endParaRPr lang="en-US" sz="1800" dirty="0">
              <a:solidFill>
                <a:schemeClr val="bg1">
                  <a:lumMod val="50000"/>
                </a:schemeClr>
              </a:solidFill>
              <a:latin typeface="+mn-lt"/>
            </a:endParaRPr>
          </a:p>
        </p:txBody>
      </p:sp>
      <p:sp>
        <p:nvSpPr>
          <p:cNvPr id="69" name="TextBox 68"/>
          <p:cNvSpPr txBox="1"/>
          <p:nvPr/>
        </p:nvSpPr>
        <p:spPr>
          <a:xfrm>
            <a:off x="3585053" y="5893113"/>
            <a:ext cx="1852202" cy="369332"/>
          </a:xfrm>
          <a:prstGeom prst="rect">
            <a:avLst/>
          </a:prstGeom>
          <a:noFill/>
        </p:spPr>
        <p:txBody>
          <a:bodyPr wrap="none" rtlCol="0">
            <a:spAutoFit/>
          </a:bodyPr>
          <a:lstStyle/>
          <a:p>
            <a:r>
              <a:rPr lang="en-US" sz="1800" dirty="0">
                <a:solidFill>
                  <a:schemeClr val="bg1">
                    <a:lumMod val="50000"/>
                  </a:schemeClr>
                </a:solidFill>
                <a:latin typeface="+mn-lt"/>
              </a:rPr>
              <a:t>Access Network</a:t>
            </a:r>
          </a:p>
        </p:txBody>
      </p:sp>
      <p:sp>
        <p:nvSpPr>
          <p:cNvPr id="81" name="TextBox 80"/>
          <p:cNvSpPr txBox="1"/>
          <p:nvPr/>
        </p:nvSpPr>
        <p:spPr>
          <a:xfrm>
            <a:off x="1309818" y="5894186"/>
            <a:ext cx="1056937" cy="369332"/>
          </a:xfrm>
          <a:prstGeom prst="rect">
            <a:avLst/>
          </a:prstGeom>
          <a:noFill/>
        </p:spPr>
        <p:txBody>
          <a:bodyPr wrap="none" rtlCol="0">
            <a:spAutoFit/>
          </a:bodyPr>
          <a:lstStyle/>
          <a:p>
            <a:r>
              <a:rPr lang="en-US" sz="1800" dirty="0">
                <a:solidFill>
                  <a:schemeClr val="bg1">
                    <a:lumMod val="50000"/>
                  </a:schemeClr>
                </a:solidFill>
                <a:latin typeface="+mn-lt"/>
              </a:rPr>
              <a:t>Terminal</a:t>
            </a:r>
          </a:p>
        </p:txBody>
      </p:sp>
      <p:sp>
        <p:nvSpPr>
          <p:cNvPr id="49" name="Rounded Rectangle 48"/>
          <p:cNvSpPr/>
          <p:nvPr/>
        </p:nvSpPr>
        <p:spPr bwMode="auto">
          <a:xfrm>
            <a:off x="6620671" y="4070402"/>
            <a:ext cx="1280402" cy="1828800"/>
          </a:xfrm>
          <a:prstGeom prst="roundRect">
            <a:avLst>
              <a:gd name="adj" fmla="val 12471"/>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a:ln>
                <a:noFill/>
              </a:ln>
              <a:solidFill>
                <a:schemeClr val="bg1">
                  <a:lumMod val="50000"/>
                </a:schemeClr>
              </a:solidFill>
              <a:effectLst/>
              <a:latin typeface="+mn-lt"/>
            </a:endParaRPr>
          </a:p>
        </p:txBody>
      </p:sp>
      <p:cxnSp>
        <p:nvCxnSpPr>
          <p:cNvPr id="136" name="Straight Connector 135"/>
          <p:cNvCxnSpPr/>
          <p:nvPr/>
        </p:nvCxnSpPr>
        <p:spPr bwMode="auto">
          <a:xfrm flipV="1">
            <a:off x="2359086" y="5443015"/>
            <a:ext cx="938965" cy="6823"/>
          </a:xfrm>
          <a:prstGeom prst="line">
            <a:avLst/>
          </a:prstGeom>
          <a:solidFill>
            <a:schemeClr val="accent1"/>
          </a:solidFill>
          <a:ln w="19050" cap="flat" cmpd="sng" algn="ctr">
            <a:solidFill>
              <a:srgbClr val="000000"/>
            </a:solidFill>
            <a:prstDash val="solid"/>
            <a:round/>
            <a:headEnd type="none" w="sm" len="sm"/>
            <a:tailEnd type="none" w="sm" len="sm"/>
          </a:ln>
          <a:effectLst/>
        </p:spPr>
      </p:cxnSp>
      <p:sp>
        <p:nvSpPr>
          <p:cNvPr id="180" name="Rounded Rectangle 179"/>
          <p:cNvSpPr/>
          <p:nvPr/>
        </p:nvSpPr>
        <p:spPr bwMode="auto">
          <a:xfrm>
            <a:off x="1543795" y="4739415"/>
            <a:ext cx="822960" cy="1005840"/>
          </a:xfrm>
          <a:prstGeom prst="roundRect">
            <a:avLst>
              <a:gd name="adj" fmla="val 0"/>
            </a:avLst>
          </a:prstGeom>
          <a:no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solidFill>
                  <a:schemeClr val="bg1">
                    <a:lumMod val="50000"/>
                  </a:schemeClr>
                </a:solidFill>
                <a:latin typeface="+mn-lt"/>
              </a:rPr>
              <a:t>Terminal</a:t>
            </a:r>
            <a:br>
              <a:rPr lang="en-US" sz="1600" dirty="0">
                <a:solidFill>
                  <a:schemeClr val="bg1">
                    <a:lumMod val="50000"/>
                  </a:schemeClr>
                </a:solidFill>
                <a:latin typeface="+mn-lt"/>
              </a:rPr>
            </a:br>
            <a:r>
              <a:rPr lang="en-US" sz="1600" dirty="0">
                <a:solidFill>
                  <a:schemeClr val="bg1">
                    <a:lumMod val="50000"/>
                  </a:schemeClr>
                </a:solidFill>
                <a:latin typeface="+mn-lt"/>
              </a:rPr>
              <a:t>Interface</a:t>
            </a:r>
            <a:endParaRPr kumimoji="0" lang="en-US" sz="1600" b="0" i="0" u="none" strike="noStrike" cap="none" normalizeH="0" dirty="0">
              <a:ln>
                <a:noFill/>
              </a:ln>
              <a:solidFill>
                <a:schemeClr val="bg1">
                  <a:lumMod val="50000"/>
                </a:schemeClr>
              </a:solidFill>
              <a:effectLst/>
              <a:latin typeface="+mn-lt"/>
            </a:endParaRPr>
          </a:p>
        </p:txBody>
      </p:sp>
      <p:sp>
        <p:nvSpPr>
          <p:cNvPr id="138" name="TextBox 137"/>
          <p:cNvSpPr txBox="1"/>
          <p:nvPr/>
        </p:nvSpPr>
        <p:spPr>
          <a:xfrm>
            <a:off x="2557640" y="5458816"/>
            <a:ext cx="479618" cy="369332"/>
          </a:xfrm>
          <a:prstGeom prst="rect">
            <a:avLst/>
          </a:prstGeom>
          <a:noFill/>
        </p:spPr>
        <p:txBody>
          <a:bodyPr wrap="none" rtlCol="0">
            <a:spAutoFit/>
          </a:bodyPr>
          <a:lstStyle/>
          <a:p>
            <a:r>
              <a:rPr lang="en-US" sz="1800" b="1" dirty="0" smtClean="0">
                <a:solidFill>
                  <a:schemeClr val="bg1">
                    <a:lumMod val="50000"/>
                  </a:schemeClr>
                </a:solidFill>
                <a:latin typeface="Arial" pitchFamily="34" charset="0"/>
                <a:cs typeface="Arial" pitchFamily="34" charset="0"/>
              </a:rPr>
              <a:t>R1</a:t>
            </a:r>
            <a:endParaRPr lang="en-US" sz="1800" b="1" dirty="0">
              <a:solidFill>
                <a:schemeClr val="bg1">
                  <a:lumMod val="50000"/>
                </a:schemeClr>
              </a:solidFill>
              <a:latin typeface="Arial" pitchFamily="34" charset="0"/>
              <a:cs typeface="Arial" pitchFamily="34" charset="0"/>
            </a:endParaRPr>
          </a:p>
        </p:txBody>
      </p:sp>
      <p:sp>
        <p:nvSpPr>
          <p:cNvPr id="137" name="Oval 136"/>
          <p:cNvSpPr/>
          <p:nvPr/>
        </p:nvSpPr>
        <p:spPr bwMode="auto">
          <a:xfrm>
            <a:off x="2688433" y="5366723"/>
            <a:ext cx="152400" cy="152400"/>
          </a:xfrm>
          <a:prstGeom prst="ellipse">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bg1">
                  <a:lumMod val="50000"/>
                </a:schemeClr>
              </a:solidFill>
              <a:effectLst/>
              <a:latin typeface="Times New Roman" charset="0"/>
            </a:endParaRPr>
          </a:p>
        </p:txBody>
      </p:sp>
      <p:sp>
        <p:nvSpPr>
          <p:cNvPr id="44" name="Rounded Rectangle 43"/>
          <p:cNvSpPr/>
          <p:nvPr/>
        </p:nvSpPr>
        <p:spPr bwMode="auto">
          <a:xfrm>
            <a:off x="3221850" y="2365405"/>
            <a:ext cx="1289304" cy="1005840"/>
          </a:xfrm>
          <a:prstGeom prst="roundRect">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solidFill>
                  <a:schemeClr val="bg1">
                    <a:lumMod val="50000"/>
                  </a:schemeClr>
                </a:solidFill>
                <a:latin typeface="+mn-lt"/>
              </a:rPr>
              <a:t>Coordination and Information</a:t>
            </a:r>
            <a:br>
              <a:rPr lang="en-US" sz="1600" dirty="0">
                <a:solidFill>
                  <a:schemeClr val="bg1">
                    <a:lumMod val="50000"/>
                  </a:schemeClr>
                </a:solidFill>
                <a:latin typeface="+mn-lt"/>
              </a:rPr>
            </a:br>
            <a:r>
              <a:rPr lang="en-US" sz="1600" dirty="0">
                <a:solidFill>
                  <a:schemeClr val="bg1">
                    <a:lumMod val="50000"/>
                  </a:schemeClr>
                </a:solidFill>
                <a:latin typeface="+mn-lt"/>
              </a:rPr>
              <a:t>Service</a:t>
            </a:r>
          </a:p>
        </p:txBody>
      </p:sp>
      <p:cxnSp>
        <p:nvCxnSpPr>
          <p:cNvPr id="12" name="Elbow Connector 11"/>
          <p:cNvCxnSpPr/>
          <p:nvPr/>
        </p:nvCxnSpPr>
        <p:spPr bwMode="auto">
          <a:xfrm flipV="1">
            <a:off x="2359086" y="2263350"/>
            <a:ext cx="4306076" cy="2088368"/>
          </a:xfrm>
          <a:prstGeom prst="bentConnector3">
            <a:avLst>
              <a:gd name="adj1" fmla="val 9825"/>
            </a:avLst>
          </a:prstGeom>
          <a:solidFill>
            <a:schemeClr val="accent1"/>
          </a:solidFill>
          <a:ln w="12700" cap="flat" cmpd="sng" algn="ctr">
            <a:solidFill>
              <a:schemeClr val="tx1"/>
            </a:solidFill>
            <a:prstDash val="dash"/>
            <a:round/>
            <a:headEnd type="none" w="sm" len="sm"/>
            <a:tailEnd type="none" w="sm" len="sm"/>
          </a:ln>
          <a:effectLst/>
        </p:spPr>
      </p:cxnSp>
      <p:sp>
        <p:nvSpPr>
          <p:cNvPr id="64" name="TextBox 63"/>
          <p:cNvSpPr txBox="1"/>
          <p:nvPr/>
        </p:nvSpPr>
        <p:spPr>
          <a:xfrm>
            <a:off x="2791792" y="3423320"/>
            <a:ext cx="479618" cy="369332"/>
          </a:xfrm>
          <a:prstGeom prst="rect">
            <a:avLst/>
          </a:prstGeom>
          <a:noFill/>
        </p:spPr>
        <p:txBody>
          <a:bodyPr wrap="none" rtlCol="0">
            <a:spAutoFit/>
          </a:bodyPr>
          <a:lstStyle/>
          <a:p>
            <a:r>
              <a:rPr lang="en-US" sz="1800" b="1" dirty="0" smtClean="0">
                <a:solidFill>
                  <a:schemeClr val="bg1">
                    <a:lumMod val="50000"/>
                  </a:schemeClr>
                </a:solidFill>
                <a:latin typeface="Arial" pitchFamily="34" charset="0"/>
                <a:cs typeface="Arial" pitchFamily="34" charset="0"/>
              </a:rPr>
              <a:t>R2</a:t>
            </a:r>
            <a:endParaRPr lang="en-US" sz="1800" b="1" dirty="0">
              <a:solidFill>
                <a:schemeClr val="bg1">
                  <a:lumMod val="50000"/>
                </a:schemeClr>
              </a:solidFill>
              <a:latin typeface="Arial" pitchFamily="34" charset="0"/>
              <a:cs typeface="Arial" pitchFamily="34" charset="0"/>
            </a:endParaRPr>
          </a:p>
        </p:txBody>
      </p:sp>
      <p:sp>
        <p:nvSpPr>
          <p:cNvPr id="65" name="Oval 64"/>
          <p:cNvSpPr/>
          <p:nvPr/>
        </p:nvSpPr>
        <p:spPr bwMode="auto">
          <a:xfrm>
            <a:off x="2700586" y="3533578"/>
            <a:ext cx="152400" cy="152400"/>
          </a:xfrm>
          <a:prstGeom prst="ellipse">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bg1">
                  <a:lumMod val="50000"/>
                </a:schemeClr>
              </a:solidFill>
              <a:effectLst/>
              <a:latin typeface="Times New Roman" charset="0"/>
            </a:endParaRPr>
          </a:p>
        </p:txBody>
      </p:sp>
      <p:sp>
        <p:nvSpPr>
          <p:cNvPr id="67" name="TextBox 66"/>
          <p:cNvSpPr txBox="1"/>
          <p:nvPr/>
        </p:nvSpPr>
        <p:spPr>
          <a:xfrm>
            <a:off x="3878411" y="3423320"/>
            <a:ext cx="607859" cy="369332"/>
          </a:xfrm>
          <a:prstGeom prst="rect">
            <a:avLst/>
          </a:prstGeom>
          <a:noFill/>
        </p:spPr>
        <p:txBody>
          <a:bodyPr wrap="none" rtlCol="0">
            <a:spAutoFit/>
          </a:bodyPr>
          <a:lstStyle/>
          <a:p>
            <a:r>
              <a:rPr lang="en-US" sz="1800" b="1" dirty="0" smtClean="0">
                <a:solidFill>
                  <a:schemeClr val="bg1">
                    <a:lumMod val="50000"/>
                  </a:schemeClr>
                </a:solidFill>
                <a:latin typeface="Arial" pitchFamily="34" charset="0"/>
                <a:cs typeface="Arial" pitchFamily="34" charset="0"/>
              </a:rPr>
              <a:t>R10</a:t>
            </a:r>
            <a:endParaRPr lang="en-US" sz="1800" b="1" dirty="0">
              <a:solidFill>
                <a:schemeClr val="bg1">
                  <a:lumMod val="50000"/>
                </a:schemeClr>
              </a:solidFill>
              <a:latin typeface="Arial" pitchFamily="34" charset="0"/>
              <a:cs typeface="Arial" pitchFamily="34" charset="0"/>
            </a:endParaRPr>
          </a:p>
        </p:txBody>
      </p:sp>
      <p:sp>
        <p:nvSpPr>
          <p:cNvPr id="68" name="Oval 67"/>
          <p:cNvSpPr/>
          <p:nvPr/>
        </p:nvSpPr>
        <p:spPr bwMode="auto">
          <a:xfrm>
            <a:off x="3782442" y="3533578"/>
            <a:ext cx="152400" cy="152400"/>
          </a:xfrm>
          <a:prstGeom prst="ellipse">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bg1">
                  <a:lumMod val="50000"/>
                </a:schemeClr>
              </a:solidFill>
              <a:effectLst/>
              <a:latin typeface="Times New Roman" charset="0"/>
            </a:endParaRPr>
          </a:p>
        </p:txBody>
      </p:sp>
      <p:cxnSp>
        <p:nvCxnSpPr>
          <p:cNvPr id="71" name="Straight Connector 70"/>
          <p:cNvCxnSpPr/>
          <p:nvPr/>
        </p:nvCxnSpPr>
        <p:spPr bwMode="auto">
          <a:xfrm>
            <a:off x="2359086" y="4517741"/>
            <a:ext cx="938965"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73" name="TextBox 72"/>
          <p:cNvSpPr txBox="1"/>
          <p:nvPr/>
        </p:nvSpPr>
        <p:spPr>
          <a:xfrm>
            <a:off x="2572438" y="4541407"/>
            <a:ext cx="479618" cy="369332"/>
          </a:xfrm>
          <a:prstGeom prst="rect">
            <a:avLst/>
          </a:prstGeom>
          <a:noFill/>
        </p:spPr>
        <p:txBody>
          <a:bodyPr wrap="none" rtlCol="0">
            <a:spAutoFit/>
          </a:bodyPr>
          <a:lstStyle/>
          <a:p>
            <a:r>
              <a:rPr lang="en-US" sz="1800" b="1" dirty="0" smtClean="0">
                <a:solidFill>
                  <a:schemeClr val="bg1">
                    <a:lumMod val="50000"/>
                  </a:schemeClr>
                </a:solidFill>
                <a:latin typeface="Arial" pitchFamily="34" charset="0"/>
                <a:cs typeface="Arial" pitchFamily="34" charset="0"/>
              </a:rPr>
              <a:t>R8</a:t>
            </a:r>
            <a:endParaRPr lang="en-US" sz="1800" b="1" dirty="0">
              <a:solidFill>
                <a:schemeClr val="bg1">
                  <a:lumMod val="50000"/>
                </a:schemeClr>
              </a:solidFill>
              <a:latin typeface="Arial" pitchFamily="34" charset="0"/>
              <a:cs typeface="Arial" pitchFamily="34" charset="0"/>
            </a:endParaRPr>
          </a:p>
        </p:txBody>
      </p:sp>
      <p:sp>
        <p:nvSpPr>
          <p:cNvPr id="74" name="Oval 73"/>
          <p:cNvSpPr/>
          <p:nvPr/>
        </p:nvSpPr>
        <p:spPr bwMode="auto">
          <a:xfrm>
            <a:off x="2701132" y="4432061"/>
            <a:ext cx="152400" cy="152400"/>
          </a:xfrm>
          <a:prstGeom prst="ellipse">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bg1">
                  <a:lumMod val="50000"/>
                </a:schemeClr>
              </a:solidFill>
              <a:effectLst/>
              <a:latin typeface="Times New Roman" charset="0"/>
            </a:endParaRPr>
          </a:p>
        </p:txBody>
      </p:sp>
      <p:sp>
        <p:nvSpPr>
          <p:cNvPr id="36" name="Rounded Rectangle 35"/>
          <p:cNvSpPr/>
          <p:nvPr/>
        </p:nvSpPr>
        <p:spPr bwMode="auto">
          <a:xfrm>
            <a:off x="3298051" y="4027016"/>
            <a:ext cx="2563364" cy="610089"/>
          </a:xfrm>
          <a:prstGeom prst="roundRect">
            <a:avLst>
              <a:gd name="adj" fmla="val 22089"/>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solidFill>
                  <a:schemeClr val="bg1">
                    <a:lumMod val="50000"/>
                  </a:schemeClr>
                </a:solidFill>
                <a:latin typeface="+mn-lt"/>
              </a:rPr>
              <a:t>Access Network Control</a:t>
            </a:r>
            <a:endParaRPr lang="en-US" sz="1600" dirty="0">
              <a:solidFill>
                <a:schemeClr val="bg1">
                  <a:lumMod val="50000"/>
                </a:schemeClr>
              </a:solidFill>
              <a:latin typeface="+mn-lt"/>
            </a:endParaRPr>
          </a:p>
        </p:txBody>
      </p:sp>
      <p:sp>
        <p:nvSpPr>
          <p:cNvPr id="39" name="Rounded Rectangle 38"/>
          <p:cNvSpPr/>
          <p:nvPr/>
        </p:nvSpPr>
        <p:spPr bwMode="auto">
          <a:xfrm>
            <a:off x="1543795" y="4184725"/>
            <a:ext cx="822960" cy="548640"/>
          </a:xfrm>
          <a:prstGeom prst="roundRect">
            <a:avLst>
              <a:gd name="adj" fmla="val 2749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solidFill>
                  <a:schemeClr val="bg1">
                    <a:lumMod val="50000"/>
                  </a:schemeClr>
                </a:solidFill>
                <a:latin typeface="+mn-lt"/>
              </a:rPr>
              <a:t>TEC</a:t>
            </a:r>
            <a:endParaRPr lang="en-US" sz="1600" dirty="0">
              <a:solidFill>
                <a:schemeClr val="bg1">
                  <a:lumMod val="50000"/>
                </a:schemeClr>
              </a:solidFill>
              <a:latin typeface="+mn-lt"/>
            </a:endParaRPr>
          </a:p>
        </p:txBody>
      </p:sp>
      <p:cxnSp>
        <p:nvCxnSpPr>
          <p:cNvPr id="11" name="Straight Connector 10"/>
          <p:cNvCxnSpPr/>
          <p:nvPr/>
        </p:nvCxnSpPr>
        <p:spPr bwMode="auto">
          <a:xfrm flipH="1">
            <a:off x="5829701" y="3085056"/>
            <a:ext cx="841508" cy="1016026"/>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0" name="Rounded Rectangle 49"/>
          <p:cNvSpPr/>
          <p:nvPr/>
        </p:nvSpPr>
        <p:spPr bwMode="auto">
          <a:xfrm>
            <a:off x="6620913" y="2129231"/>
            <a:ext cx="1280160" cy="1005840"/>
          </a:xfrm>
          <a:prstGeom prst="roundRect">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solidFill>
                  <a:schemeClr val="bg1">
                    <a:lumMod val="50000"/>
                  </a:schemeClr>
                </a:solidFill>
                <a:latin typeface="+mn-lt"/>
              </a:rPr>
              <a:t>Subscription</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dirty="0">
                <a:ln>
                  <a:noFill/>
                </a:ln>
                <a:solidFill>
                  <a:schemeClr val="bg1">
                    <a:lumMod val="50000"/>
                  </a:schemeClr>
                </a:solidFill>
                <a:effectLst/>
                <a:latin typeface="+mn-lt"/>
              </a:rPr>
              <a:t>Service</a:t>
            </a:r>
          </a:p>
        </p:txBody>
      </p:sp>
      <p:sp>
        <p:nvSpPr>
          <p:cNvPr id="51" name="Rounded Rectangle 50"/>
          <p:cNvSpPr/>
          <p:nvPr/>
        </p:nvSpPr>
        <p:spPr bwMode="auto">
          <a:xfrm>
            <a:off x="6725645" y="4743975"/>
            <a:ext cx="822960" cy="1005840"/>
          </a:xfrm>
          <a:prstGeom prst="roundRect">
            <a:avLst>
              <a:gd name="adj" fmla="val 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solidFill>
                  <a:schemeClr val="bg1">
                    <a:lumMod val="50000"/>
                  </a:schemeClr>
                </a:solidFill>
                <a:latin typeface="+mn-lt"/>
              </a:rPr>
              <a:t>Access Router</a:t>
            </a:r>
            <a:r>
              <a:rPr lang="en-US" sz="1600" dirty="0">
                <a:solidFill>
                  <a:schemeClr val="bg1">
                    <a:lumMod val="50000"/>
                  </a:schemeClr>
                </a:solidFill>
                <a:latin typeface="+mn-lt"/>
              </a:rPr>
              <a:t/>
            </a:r>
            <a:br>
              <a:rPr lang="en-US" sz="1600" dirty="0">
                <a:solidFill>
                  <a:schemeClr val="bg1">
                    <a:lumMod val="50000"/>
                  </a:schemeClr>
                </a:solidFill>
                <a:latin typeface="+mn-lt"/>
              </a:rPr>
            </a:br>
            <a:r>
              <a:rPr lang="en-US" sz="1600" dirty="0">
                <a:solidFill>
                  <a:schemeClr val="bg1">
                    <a:lumMod val="50000"/>
                  </a:schemeClr>
                </a:solidFill>
                <a:latin typeface="+mn-lt"/>
              </a:rPr>
              <a:t>Interface</a:t>
            </a:r>
            <a:endParaRPr kumimoji="0" lang="en-US" sz="1600" b="0" i="0" u="none" strike="noStrike" cap="none" normalizeH="0" dirty="0">
              <a:ln>
                <a:noFill/>
              </a:ln>
              <a:solidFill>
                <a:schemeClr val="bg1">
                  <a:lumMod val="50000"/>
                </a:schemeClr>
              </a:solidFill>
              <a:effectLst/>
              <a:latin typeface="+mn-lt"/>
            </a:endParaRPr>
          </a:p>
        </p:txBody>
      </p:sp>
      <p:cxnSp>
        <p:nvCxnSpPr>
          <p:cNvPr id="52" name="Straight Connector 51"/>
          <p:cNvCxnSpPr>
            <a:stCxn id="63" idx="3"/>
          </p:cNvCxnSpPr>
          <p:nvPr/>
        </p:nvCxnSpPr>
        <p:spPr bwMode="auto">
          <a:xfrm flipV="1">
            <a:off x="5832140" y="5439846"/>
            <a:ext cx="893505" cy="3169"/>
          </a:xfrm>
          <a:prstGeom prst="line">
            <a:avLst/>
          </a:prstGeom>
          <a:solidFill>
            <a:schemeClr val="accent1"/>
          </a:solidFill>
          <a:ln w="19050" cap="flat" cmpd="sng" algn="ctr">
            <a:solidFill>
              <a:srgbClr val="000000"/>
            </a:solidFill>
            <a:prstDash val="solid"/>
            <a:round/>
            <a:headEnd type="none" w="sm" len="sm"/>
            <a:tailEnd type="none" w="sm" len="sm"/>
          </a:ln>
          <a:effectLst/>
        </p:spPr>
      </p:cxnSp>
      <p:sp>
        <p:nvSpPr>
          <p:cNvPr id="54" name="TextBox 53"/>
          <p:cNvSpPr txBox="1"/>
          <p:nvPr/>
        </p:nvSpPr>
        <p:spPr>
          <a:xfrm>
            <a:off x="6112377" y="5449838"/>
            <a:ext cx="479618" cy="369332"/>
          </a:xfrm>
          <a:prstGeom prst="rect">
            <a:avLst/>
          </a:prstGeom>
          <a:noFill/>
        </p:spPr>
        <p:txBody>
          <a:bodyPr wrap="none" rtlCol="0">
            <a:spAutoFit/>
          </a:bodyPr>
          <a:lstStyle/>
          <a:p>
            <a:r>
              <a:rPr lang="en-US" sz="1800" b="1" dirty="0" smtClean="0">
                <a:solidFill>
                  <a:schemeClr val="bg1">
                    <a:lumMod val="50000"/>
                  </a:schemeClr>
                </a:solidFill>
                <a:latin typeface="Arial" pitchFamily="34" charset="0"/>
                <a:cs typeface="Arial" pitchFamily="34" charset="0"/>
              </a:rPr>
              <a:t>R3</a:t>
            </a:r>
            <a:endParaRPr lang="en-US" sz="1800" b="1" dirty="0">
              <a:solidFill>
                <a:schemeClr val="bg1">
                  <a:lumMod val="50000"/>
                </a:schemeClr>
              </a:solidFill>
              <a:latin typeface="Arial" pitchFamily="34" charset="0"/>
              <a:cs typeface="Arial" pitchFamily="34" charset="0"/>
            </a:endParaRPr>
          </a:p>
        </p:txBody>
      </p:sp>
      <p:sp>
        <p:nvSpPr>
          <p:cNvPr id="55" name="Oval 54"/>
          <p:cNvSpPr/>
          <p:nvPr/>
        </p:nvSpPr>
        <p:spPr bwMode="auto">
          <a:xfrm>
            <a:off x="6264777" y="5357745"/>
            <a:ext cx="152400" cy="152400"/>
          </a:xfrm>
          <a:prstGeom prst="ellipse">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bg1">
                  <a:lumMod val="50000"/>
                </a:schemeClr>
              </a:solidFill>
              <a:effectLst/>
              <a:latin typeface="Times New Roman" charset="0"/>
            </a:endParaRPr>
          </a:p>
        </p:txBody>
      </p:sp>
      <p:sp>
        <p:nvSpPr>
          <p:cNvPr id="57" name="TextBox 56"/>
          <p:cNvSpPr txBox="1"/>
          <p:nvPr/>
        </p:nvSpPr>
        <p:spPr>
          <a:xfrm>
            <a:off x="6252622" y="3423320"/>
            <a:ext cx="479618" cy="369332"/>
          </a:xfrm>
          <a:prstGeom prst="rect">
            <a:avLst/>
          </a:prstGeom>
          <a:noFill/>
        </p:spPr>
        <p:txBody>
          <a:bodyPr wrap="none" rtlCol="0">
            <a:spAutoFit/>
          </a:bodyPr>
          <a:lstStyle/>
          <a:p>
            <a:r>
              <a:rPr lang="en-US" sz="1800" b="1" dirty="0" smtClean="0">
                <a:solidFill>
                  <a:schemeClr val="bg1">
                    <a:lumMod val="50000"/>
                  </a:schemeClr>
                </a:solidFill>
                <a:latin typeface="Arial" pitchFamily="34" charset="0"/>
                <a:cs typeface="Arial" pitchFamily="34" charset="0"/>
              </a:rPr>
              <a:t>R4</a:t>
            </a:r>
            <a:endParaRPr lang="en-US" sz="1800" b="1" dirty="0">
              <a:solidFill>
                <a:schemeClr val="bg1">
                  <a:lumMod val="50000"/>
                </a:schemeClr>
              </a:solidFill>
              <a:latin typeface="Arial" pitchFamily="34" charset="0"/>
              <a:cs typeface="Arial" pitchFamily="34" charset="0"/>
            </a:endParaRPr>
          </a:p>
        </p:txBody>
      </p:sp>
      <p:sp>
        <p:nvSpPr>
          <p:cNvPr id="58" name="Oval 57"/>
          <p:cNvSpPr/>
          <p:nvPr/>
        </p:nvSpPr>
        <p:spPr bwMode="auto">
          <a:xfrm>
            <a:off x="6159735" y="3530712"/>
            <a:ext cx="152400" cy="152400"/>
          </a:xfrm>
          <a:prstGeom prst="ellipse">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bg1">
                  <a:lumMod val="50000"/>
                </a:schemeClr>
              </a:solidFill>
              <a:effectLst/>
              <a:latin typeface="Times New Roman" charset="0"/>
            </a:endParaRPr>
          </a:p>
        </p:txBody>
      </p:sp>
      <p:sp>
        <p:nvSpPr>
          <p:cNvPr id="59" name="Rounded Rectangle 58"/>
          <p:cNvSpPr/>
          <p:nvPr/>
        </p:nvSpPr>
        <p:spPr bwMode="auto">
          <a:xfrm>
            <a:off x="6718139" y="4186432"/>
            <a:ext cx="822960" cy="556138"/>
          </a:xfrm>
          <a:prstGeom prst="roundRect">
            <a:avLst>
              <a:gd name="adj" fmla="val 2749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solidFill>
                  <a:schemeClr val="bg1">
                    <a:lumMod val="50000"/>
                  </a:schemeClr>
                </a:solidFill>
                <a:latin typeface="+mn-lt"/>
              </a:rPr>
              <a:t>ARC</a:t>
            </a:r>
            <a:endParaRPr lang="en-US" sz="1600" dirty="0">
              <a:solidFill>
                <a:schemeClr val="bg1">
                  <a:lumMod val="50000"/>
                </a:schemeClr>
              </a:solidFill>
              <a:latin typeface="+mn-lt"/>
            </a:endParaRPr>
          </a:p>
        </p:txBody>
      </p:sp>
      <p:sp>
        <p:nvSpPr>
          <p:cNvPr id="76" name="TextBox 75"/>
          <p:cNvSpPr txBox="1"/>
          <p:nvPr/>
        </p:nvSpPr>
        <p:spPr>
          <a:xfrm>
            <a:off x="6134921" y="4484250"/>
            <a:ext cx="479618" cy="369332"/>
          </a:xfrm>
          <a:prstGeom prst="rect">
            <a:avLst/>
          </a:prstGeom>
          <a:noFill/>
        </p:spPr>
        <p:txBody>
          <a:bodyPr wrap="none" rtlCol="0">
            <a:spAutoFit/>
          </a:bodyPr>
          <a:lstStyle/>
          <a:p>
            <a:r>
              <a:rPr lang="en-US" sz="1800" b="1" dirty="0" smtClean="0">
                <a:solidFill>
                  <a:schemeClr val="bg1">
                    <a:lumMod val="50000"/>
                  </a:schemeClr>
                </a:solidFill>
                <a:latin typeface="Arial" pitchFamily="34" charset="0"/>
                <a:cs typeface="Arial" pitchFamily="34" charset="0"/>
              </a:rPr>
              <a:t>R9</a:t>
            </a:r>
            <a:endParaRPr lang="en-US" sz="1800" b="1" dirty="0">
              <a:solidFill>
                <a:schemeClr val="bg1">
                  <a:lumMod val="50000"/>
                </a:schemeClr>
              </a:solidFill>
              <a:latin typeface="Arial" pitchFamily="34" charset="0"/>
              <a:cs typeface="Arial" pitchFamily="34" charset="0"/>
            </a:endParaRPr>
          </a:p>
        </p:txBody>
      </p:sp>
      <p:sp>
        <p:nvSpPr>
          <p:cNvPr id="77" name="Oval 76"/>
          <p:cNvSpPr/>
          <p:nvPr/>
        </p:nvSpPr>
        <p:spPr bwMode="auto">
          <a:xfrm>
            <a:off x="6287321" y="4384960"/>
            <a:ext cx="152400" cy="152400"/>
          </a:xfrm>
          <a:prstGeom prst="ellipse">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bg1">
                  <a:lumMod val="50000"/>
                </a:schemeClr>
              </a:solidFill>
              <a:effectLst/>
              <a:latin typeface="Times New Roman" charset="0"/>
            </a:endParaRPr>
          </a:p>
        </p:txBody>
      </p:sp>
      <p:cxnSp>
        <p:nvCxnSpPr>
          <p:cNvPr id="147" name="Straight Connector 146"/>
          <p:cNvCxnSpPr>
            <a:endCxn id="59" idx="1"/>
          </p:cNvCxnSpPr>
          <p:nvPr/>
        </p:nvCxnSpPr>
        <p:spPr bwMode="auto">
          <a:xfrm flipV="1">
            <a:off x="5845821" y="4464501"/>
            <a:ext cx="872318" cy="12566"/>
          </a:xfrm>
          <a:prstGeom prst="line">
            <a:avLst/>
          </a:prstGeom>
          <a:solidFill>
            <a:schemeClr val="accent1"/>
          </a:solidFill>
          <a:ln w="12700" cap="flat" cmpd="sng" algn="ctr">
            <a:solidFill>
              <a:srgbClr val="000000"/>
            </a:solidFill>
            <a:prstDash val="dash"/>
            <a:round/>
            <a:headEnd type="none" w="sm" len="sm"/>
            <a:tailEnd type="none" w="sm" len="sm"/>
          </a:ln>
          <a:effectLst/>
        </p:spPr>
      </p:cxnSp>
      <p:sp>
        <p:nvSpPr>
          <p:cNvPr id="161" name="TextBox 160"/>
          <p:cNvSpPr txBox="1"/>
          <p:nvPr/>
        </p:nvSpPr>
        <p:spPr>
          <a:xfrm>
            <a:off x="7152215" y="3418557"/>
            <a:ext cx="607859" cy="369332"/>
          </a:xfrm>
          <a:prstGeom prst="rect">
            <a:avLst/>
          </a:prstGeom>
          <a:noFill/>
        </p:spPr>
        <p:txBody>
          <a:bodyPr wrap="none" rtlCol="0">
            <a:spAutoFit/>
          </a:bodyPr>
          <a:lstStyle/>
          <a:p>
            <a:r>
              <a:rPr lang="en-US" sz="1800" b="1" dirty="0" smtClean="0">
                <a:solidFill>
                  <a:schemeClr val="bg1">
                    <a:lumMod val="50000"/>
                  </a:schemeClr>
                </a:solidFill>
                <a:latin typeface="Arial" pitchFamily="34" charset="0"/>
                <a:cs typeface="Arial" pitchFamily="34" charset="0"/>
              </a:rPr>
              <a:t>R12</a:t>
            </a:r>
            <a:endParaRPr lang="en-US" sz="1800" b="1" dirty="0">
              <a:solidFill>
                <a:schemeClr val="bg1">
                  <a:lumMod val="50000"/>
                </a:schemeClr>
              </a:solidFill>
              <a:latin typeface="Arial" pitchFamily="34" charset="0"/>
              <a:cs typeface="Arial" pitchFamily="34" charset="0"/>
            </a:endParaRPr>
          </a:p>
        </p:txBody>
      </p:sp>
      <p:sp>
        <p:nvSpPr>
          <p:cNvPr id="162" name="Oval 161"/>
          <p:cNvSpPr/>
          <p:nvPr/>
        </p:nvSpPr>
        <p:spPr bwMode="auto">
          <a:xfrm>
            <a:off x="7059328" y="3525949"/>
            <a:ext cx="152400" cy="152400"/>
          </a:xfrm>
          <a:prstGeom prst="ellipse">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bg1">
                  <a:lumMod val="50000"/>
                </a:schemeClr>
              </a:solidFill>
              <a:effectLst/>
              <a:latin typeface="Times New Roman" charset="0"/>
            </a:endParaRPr>
          </a:p>
        </p:txBody>
      </p:sp>
      <p:sp>
        <p:nvSpPr>
          <p:cNvPr id="53" name="Rounded Rectangle 52"/>
          <p:cNvSpPr/>
          <p:nvPr/>
        </p:nvSpPr>
        <p:spPr bwMode="auto">
          <a:xfrm>
            <a:off x="4612353" y="2365323"/>
            <a:ext cx="1289304" cy="1005840"/>
          </a:xfrm>
          <a:prstGeom prst="roundRect">
            <a:avLst/>
          </a:prstGeom>
          <a:solidFill>
            <a:schemeClr val="bg1"/>
          </a:solid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solidFill>
                  <a:schemeClr val="bg1">
                    <a:lumMod val="50000"/>
                  </a:schemeClr>
                </a:solidFill>
                <a:latin typeface="+mn-lt"/>
              </a:rPr>
              <a:t>Network</a:t>
            </a:r>
            <a:br>
              <a:rPr lang="en-US" sz="1600" dirty="0" smtClean="0">
                <a:solidFill>
                  <a:schemeClr val="bg1">
                    <a:lumMod val="50000"/>
                  </a:schemeClr>
                </a:solidFill>
                <a:latin typeface="+mn-lt"/>
              </a:rPr>
            </a:br>
            <a:r>
              <a:rPr lang="en-US" sz="1600" dirty="0" smtClean="0">
                <a:solidFill>
                  <a:schemeClr val="bg1">
                    <a:lumMod val="50000"/>
                  </a:schemeClr>
                </a:solidFill>
                <a:latin typeface="+mn-lt"/>
              </a:rPr>
              <a:t>Management</a:t>
            </a:r>
            <a:r>
              <a:rPr lang="en-US" sz="1600" dirty="0">
                <a:solidFill>
                  <a:schemeClr val="bg1">
                    <a:lumMod val="50000"/>
                  </a:schemeClr>
                </a:solidFill>
                <a:latin typeface="+mn-lt"/>
              </a:rPr>
              <a:t/>
            </a:r>
            <a:br>
              <a:rPr lang="en-US" sz="1600" dirty="0">
                <a:solidFill>
                  <a:schemeClr val="bg1">
                    <a:lumMod val="50000"/>
                  </a:schemeClr>
                </a:solidFill>
                <a:latin typeface="+mn-lt"/>
              </a:rPr>
            </a:br>
            <a:r>
              <a:rPr lang="en-US" sz="1600" dirty="0">
                <a:solidFill>
                  <a:schemeClr val="bg1">
                    <a:lumMod val="50000"/>
                  </a:schemeClr>
                </a:solidFill>
                <a:latin typeface="+mn-lt"/>
              </a:rPr>
              <a:t>Service</a:t>
            </a:r>
          </a:p>
        </p:txBody>
      </p:sp>
      <p:cxnSp>
        <p:nvCxnSpPr>
          <p:cNvPr id="72" name="Straight Connector 71"/>
          <p:cNvCxnSpPr>
            <a:stCxn id="53" idx="2"/>
          </p:cNvCxnSpPr>
          <p:nvPr/>
        </p:nvCxnSpPr>
        <p:spPr bwMode="auto">
          <a:xfrm flipH="1">
            <a:off x="5241701" y="3371163"/>
            <a:ext cx="15304" cy="639448"/>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78" name="TextBox 77"/>
          <p:cNvSpPr txBox="1"/>
          <p:nvPr/>
        </p:nvSpPr>
        <p:spPr>
          <a:xfrm>
            <a:off x="5267702" y="3411523"/>
            <a:ext cx="595099" cy="369332"/>
          </a:xfrm>
          <a:prstGeom prst="rect">
            <a:avLst/>
          </a:prstGeom>
          <a:noFill/>
        </p:spPr>
        <p:txBody>
          <a:bodyPr wrap="none" rtlCol="0">
            <a:spAutoFit/>
          </a:bodyPr>
          <a:lstStyle/>
          <a:p>
            <a:r>
              <a:rPr lang="en-US" sz="1800" b="1" dirty="0" smtClean="0">
                <a:solidFill>
                  <a:schemeClr val="bg1">
                    <a:lumMod val="50000"/>
                  </a:schemeClr>
                </a:solidFill>
                <a:latin typeface="Arial" pitchFamily="34" charset="0"/>
                <a:cs typeface="Arial" pitchFamily="34" charset="0"/>
              </a:rPr>
              <a:t>R11</a:t>
            </a:r>
            <a:endParaRPr lang="en-US" sz="1800" b="1" dirty="0">
              <a:solidFill>
                <a:schemeClr val="bg1">
                  <a:lumMod val="50000"/>
                </a:schemeClr>
              </a:solidFill>
              <a:latin typeface="Arial" pitchFamily="34" charset="0"/>
              <a:cs typeface="Arial" pitchFamily="34" charset="0"/>
            </a:endParaRPr>
          </a:p>
        </p:txBody>
      </p:sp>
      <p:sp>
        <p:nvSpPr>
          <p:cNvPr id="79" name="Oval 78"/>
          <p:cNvSpPr/>
          <p:nvPr/>
        </p:nvSpPr>
        <p:spPr bwMode="auto">
          <a:xfrm>
            <a:off x="5171733" y="3521781"/>
            <a:ext cx="152400" cy="152400"/>
          </a:xfrm>
          <a:prstGeom prst="ellipse">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bg1">
                  <a:lumMod val="50000"/>
                </a:schemeClr>
              </a:solidFill>
              <a:effectLst/>
              <a:latin typeface="Times New Roman" charset="0"/>
            </a:endParaRPr>
          </a:p>
        </p:txBody>
      </p:sp>
      <p:cxnSp>
        <p:nvCxnSpPr>
          <p:cNvPr id="80" name="Straight Connector 79"/>
          <p:cNvCxnSpPr>
            <a:stCxn id="44" idx="2"/>
          </p:cNvCxnSpPr>
          <p:nvPr/>
        </p:nvCxnSpPr>
        <p:spPr bwMode="auto">
          <a:xfrm flipH="1">
            <a:off x="3856584" y="3371245"/>
            <a:ext cx="9918" cy="65577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85" name="Straight Connector 84"/>
          <p:cNvCxnSpPr>
            <a:endCxn id="59" idx="0"/>
          </p:cNvCxnSpPr>
          <p:nvPr/>
        </p:nvCxnSpPr>
        <p:spPr bwMode="auto">
          <a:xfrm>
            <a:off x="7122061" y="3135071"/>
            <a:ext cx="7558" cy="1051361"/>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6" name="Rounded Rectangle 55"/>
          <p:cNvSpPr/>
          <p:nvPr/>
        </p:nvSpPr>
        <p:spPr bwMode="auto">
          <a:xfrm>
            <a:off x="3301135" y="5138215"/>
            <a:ext cx="685800" cy="609600"/>
          </a:xfrm>
          <a:prstGeom prst="roundRect">
            <a:avLst>
              <a:gd name="adj" fmla="val 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a:solidFill>
                  <a:schemeClr val="bg1">
                    <a:lumMod val="50000"/>
                  </a:schemeClr>
                </a:solidFill>
                <a:latin typeface="+mn-lt"/>
              </a:rPr>
              <a:t>NA</a:t>
            </a:r>
          </a:p>
        </p:txBody>
      </p:sp>
      <p:sp>
        <p:nvSpPr>
          <p:cNvPr id="63" name="Rounded Rectangle 62"/>
          <p:cNvSpPr/>
          <p:nvPr/>
        </p:nvSpPr>
        <p:spPr bwMode="auto">
          <a:xfrm>
            <a:off x="4794240" y="5138215"/>
            <a:ext cx="1037900" cy="609600"/>
          </a:xfrm>
          <a:prstGeom prst="roundRect">
            <a:avLst>
              <a:gd name="adj" fmla="val 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solidFill>
                  <a:schemeClr val="bg1">
                    <a:lumMod val="50000"/>
                  </a:schemeClr>
                </a:solidFill>
                <a:latin typeface="+mn-lt"/>
              </a:rPr>
              <a:t>Backhaul</a:t>
            </a:r>
          </a:p>
        </p:txBody>
      </p:sp>
      <p:cxnSp>
        <p:nvCxnSpPr>
          <p:cNvPr id="66" name="Straight Connector 65"/>
          <p:cNvCxnSpPr>
            <a:stCxn id="56" idx="3"/>
            <a:endCxn id="63" idx="1"/>
          </p:cNvCxnSpPr>
          <p:nvPr/>
        </p:nvCxnSpPr>
        <p:spPr bwMode="auto">
          <a:xfrm>
            <a:off x="3986935" y="5443015"/>
            <a:ext cx="807305" cy="0"/>
          </a:xfrm>
          <a:prstGeom prst="line">
            <a:avLst/>
          </a:prstGeom>
          <a:solidFill>
            <a:schemeClr val="accent1"/>
          </a:solidFill>
          <a:ln w="19050" cap="flat" cmpd="sng" algn="ctr">
            <a:solidFill>
              <a:srgbClr val="000000"/>
            </a:solidFill>
            <a:prstDash val="solid"/>
            <a:round/>
            <a:headEnd type="none" w="sm" len="sm"/>
            <a:tailEnd type="none" w="sm" len="sm"/>
          </a:ln>
          <a:effectLst/>
        </p:spPr>
      </p:cxnSp>
      <p:sp>
        <p:nvSpPr>
          <p:cNvPr id="82" name="TextBox 81"/>
          <p:cNvSpPr txBox="1"/>
          <p:nvPr/>
        </p:nvSpPr>
        <p:spPr>
          <a:xfrm>
            <a:off x="4137387" y="5454683"/>
            <a:ext cx="479618" cy="369332"/>
          </a:xfrm>
          <a:prstGeom prst="rect">
            <a:avLst/>
          </a:prstGeom>
          <a:noFill/>
        </p:spPr>
        <p:txBody>
          <a:bodyPr wrap="none" rtlCol="0">
            <a:spAutoFit/>
          </a:bodyPr>
          <a:lstStyle/>
          <a:p>
            <a:r>
              <a:rPr lang="en-US" sz="1800" b="1" dirty="0" smtClean="0">
                <a:solidFill>
                  <a:schemeClr val="bg1">
                    <a:lumMod val="50000"/>
                  </a:schemeClr>
                </a:solidFill>
                <a:latin typeface="Arial" pitchFamily="34" charset="0"/>
                <a:cs typeface="Arial" pitchFamily="34" charset="0"/>
              </a:rPr>
              <a:t>R6</a:t>
            </a:r>
            <a:endParaRPr lang="en-US" sz="1800" b="1" dirty="0">
              <a:solidFill>
                <a:schemeClr val="bg1">
                  <a:lumMod val="50000"/>
                </a:schemeClr>
              </a:solidFill>
              <a:latin typeface="Arial" pitchFamily="34" charset="0"/>
              <a:cs typeface="Arial" pitchFamily="34" charset="0"/>
            </a:endParaRPr>
          </a:p>
        </p:txBody>
      </p:sp>
      <p:sp>
        <p:nvSpPr>
          <p:cNvPr id="83" name="Oval 82"/>
          <p:cNvSpPr/>
          <p:nvPr/>
        </p:nvSpPr>
        <p:spPr bwMode="auto">
          <a:xfrm>
            <a:off x="4305862" y="5362590"/>
            <a:ext cx="152400" cy="152400"/>
          </a:xfrm>
          <a:prstGeom prst="ellipse">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bg1">
                  <a:lumMod val="50000"/>
                </a:schemeClr>
              </a:solidFill>
              <a:effectLst/>
              <a:latin typeface="Times New Roman" charset="0"/>
            </a:endParaRPr>
          </a:p>
        </p:txBody>
      </p:sp>
      <p:cxnSp>
        <p:nvCxnSpPr>
          <p:cNvPr id="84" name="Straight Connector 83"/>
          <p:cNvCxnSpPr>
            <a:stCxn id="56" idx="0"/>
          </p:cNvCxnSpPr>
          <p:nvPr/>
        </p:nvCxnSpPr>
        <p:spPr bwMode="auto">
          <a:xfrm flipH="1" flipV="1">
            <a:off x="3634593" y="4637105"/>
            <a:ext cx="9442" cy="50111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87" name="TextBox 86"/>
          <p:cNvSpPr txBox="1"/>
          <p:nvPr/>
        </p:nvSpPr>
        <p:spPr>
          <a:xfrm>
            <a:off x="3696901" y="4710280"/>
            <a:ext cx="479618" cy="369332"/>
          </a:xfrm>
          <a:prstGeom prst="rect">
            <a:avLst/>
          </a:prstGeom>
          <a:noFill/>
        </p:spPr>
        <p:txBody>
          <a:bodyPr wrap="none" rtlCol="0">
            <a:spAutoFit/>
          </a:bodyPr>
          <a:lstStyle/>
          <a:p>
            <a:r>
              <a:rPr lang="en-US" sz="1800" b="1" dirty="0" smtClean="0">
                <a:solidFill>
                  <a:schemeClr val="bg1">
                    <a:lumMod val="50000"/>
                  </a:schemeClr>
                </a:solidFill>
                <a:latin typeface="Arial" pitchFamily="34" charset="0"/>
                <a:cs typeface="Arial" pitchFamily="34" charset="0"/>
              </a:rPr>
              <a:t>R5</a:t>
            </a:r>
            <a:endParaRPr lang="en-US" sz="1800" b="1" dirty="0">
              <a:solidFill>
                <a:schemeClr val="bg1">
                  <a:lumMod val="50000"/>
                </a:schemeClr>
              </a:solidFill>
              <a:latin typeface="Arial" pitchFamily="34" charset="0"/>
              <a:cs typeface="Arial" pitchFamily="34" charset="0"/>
            </a:endParaRPr>
          </a:p>
        </p:txBody>
      </p:sp>
      <p:sp>
        <p:nvSpPr>
          <p:cNvPr id="88" name="Oval 87"/>
          <p:cNvSpPr/>
          <p:nvPr/>
        </p:nvSpPr>
        <p:spPr bwMode="auto">
          <a:xfrm>
            <a:off x="3567591" y="4816440"/>
            <a:ext cx="152400" cy="152400"/>
          </a:xfrm>
          <a:prstGeom prst="ellipse">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bg1">
                  <a:lumMod val="50000"/>
                </a:schemeClr>
              </a:solidFill>
              <a:effectLst/>
              <a:latin typeface="Times New Roman" charset="0"/>
            </a:endParaRPr>
          </a:p>
        </p:txBody>
      </p:sp>
      <p:cxnSp>
        <p:nvCxnSpPr>
          <p:cNvPr id="89" name="Straight Connector 88"/>
          <p:cNvCxnSpPr>
            <a:stCxn id="63" idx="0"/>
          </p:cNvCxnSpPr>
          <p:nvPr/>
        </p:nvCxnSpPr>
        <p:spPr bwMode="auto">
          <a:xfrm flipV="1">
            <a:off x="5313190" y="4637105"/>
            <a:ext cx="0" cy="50111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91" name="TextBox 90"/>
          <p:cNvSpPr txBox="1"/>
          <p:nvPr/>
        </p:nvSpPr>
        <p:spPr>
          <a:xfrm>
            <a:off x="5376385" y="4702091"/>
            <a:ext cx="479618" cy="369332"/>
          </a:xfrm>
          <a:prstGeom prst="rect">
            <a:avLst/>
          </a:prstGeom>
          <a:noFill/>
        </p:spPr>
        <p:txBody>
          <a:bodyPr wrap="none" rtlCol="0">
            <a:spAutoFit/>
          </a:bodyPr>
          <a:lstStyle/>
          <a:p>
            <a:r>
              <a:rPr lang="en-US" sz="1800" b="1" dirty="0" smtClean="0">
                <a:solidFill>
                  <a:schemeClr val="bg1">
                    <a:lumMod val="50000"/>
                  </a:schemeClr>
                </a:solidFill>
                <a:latin typeface="Arial" pitchFamily="34" charset="0"/>
                <a:cs typeface="Arial" pitchFamily="34" charset="0"/>
              </a:rPr>
              <a:t>R7</a:t>
            </a:r>
            <a:endParaRPr lang="en-US" sz="1800" b="1" dirty="0">
              <a:solidFill>
                <a:schemeClr val="bg1">
                  <a:lumMod val="50000"/>
                </a:schemeClr>
              </a:solidFill>
              <a:latin typeface="Arial" pitchFamily="34" charset="0"/>
              <a:cs typeface="Arial" pitchFamily="34" charset="0"/>
            </a:endParaRPr>
          </a:p>
        </p:txBody>
      </p:sp>
      <p:sp>
        <p:nvSpPr>
          <p:cNvPr id="92" name="Oval 91"/>
          <p:cNvSpPr/>
          <p:nvPr/>
        </p:nvSpPr>
        <p:spPr bwMode="auto">
          <a:xfrm>
            <a:off x="5247075" y="4808251"/>
            <a:ext cx="152400" cy="152400"/>
          </a:xfrm>
          <a:prstGeom prst="ellipse">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bg1">
                  <a:lumMod val="50000"/>
                </a:schemeClr>
              </a:solidFill>
              <a:effectLst/>
              <a:latin typeface="Times New Roman" charset="0"/>
            </a:endParaRPr>
          </a:p>
        </p:txBody>
      </p:sp>
      <p:sp>
        <p:nvSpPr>
          <p:cNvPr id="93" name="TextBox 92"/>
          <p:cNvSpPr txBox="1"/>
          <p:nvPr/>
        </p:nvSpPr>
        <p:spPr>
          <a:xfrm>
            <a:off x="1571286" y="6234221"/>
            <a:ext cx="639919" cy="338554"/>
          </a:xfrm>
          <a:prstGeom prst="rect">
            <a:avLst/>
          </a:prstGeom>
          <a:noFill/>
        </p:spPr>
        <p:txBody>
          <a:bodyPr wrap="none" rtlCol="0">
            <a:spAutoFit/>
          </a:bodyPr>
          <a:lstStyle/>
          <a:p>
            <a:r>
              <a:rPr lang="en-US" sz="1600" b="1" i="1" dirty="0" smtClean="0">
                <a:solidFill>
                  <a:schemeClr val="accent1"/>
                </a:solidFill>
                <a:latin typeface="+mn-lt"/>
              </a:rPr>
              <a:t>User</a:t>
            </a:r>
          </a:p>
        </p:txBody>
      </p:sp>
      <p:sp>
        <p:nvSpPr>
          <p:cNvPr id="94" name="Rectangle 93"/>
          <p:cNvSpPr/>
          <p:nvPr/>
        </p:nvSpPr>
        <p:spPr bwMode="auto">
          <a:xfrm>
            <a:off x="1106615" y="3929146"/>
            <a:ext cx="1471832" cy="2348119"/>
          </a:xfrm>
          <a:prstGeom prst="rect">
            <a:avLst/>
          </a:prstGeom>
          <a:noFill/>
          <a:ln w="12700" cap="flat" cmpd="sng" algn="ctr">
            <a:solidFill>
              <a:schemeClr val="accent1"/>
            </a:solidFill>
            <a:prstDash val="lgDashDot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95" name="Rectangle 94"/>
          <p:cNvSpPr/>
          <p:nvPr/>
        </p:nvSpPr>
        <p:spPr bwMode="auto">
          <a:xfrm>
            <a:off x="2958415" y="1484784"/>
            <a:ext cx="3201320" cy="4792482"/>
          </a:xfrm>
          <a:prstGeom prst="rect">
            <a:avLst/>
          </a:prstGeom>
          <a:noFill/>
          <a:ln w="12700" cap="flat" cmpd="sng" algn="ctr">
            <a:solidFill>
              <a:schemeClr val="accent1"/>
            </a:solidFill>
            <a:prstDash val="lgDashDot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96" name="Rectangle 95"/>
          <p:cNvSpPr/>
          <p:nvPr/>
        </p:nvSpPr>
        <p:spPr bwMode="auto">
          <a:xfrm>
            <a:off x="6504925" y="2008834"/>
            <a:ext cx="1535436" cy="1292091"/>
          </a:xfrm>
          <a:prstGeom prst="rect">
            <a:avLst/>
          </a:prstGeom>
          <a:noFill/>
          <a:ln w="12700" cap="flat" cmpd="sng" algn="ctr">
            <a:solidFill>
              <a:schemeClr val="accent1"/>
            </a:solidFill>
            <a:prstDash val="lgDashDot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97" name="Rectangle 96"/>
          <p:cNvSpPr/>
          <p:nvPr/>
        </p:nvSpPr>
        <p:spPr bwMode="auto">
          <a:xfrm>
            <a:off x="6493154" y="3929147"/>
            <a:ext cx="1535436" cy="2348119"/>
          </a:xfrm>
          <a:prstGeom prst="rect">
            <a:avLst/>
          </a:prstGeom>
          <a:noFill/>
          <a:ln w="12700" cap="flat" cmpd="sng" algn="ctr">
            <a:solidFill>
              <a:schemeClr val="accent1"/>
            </a:solidFill>
            <a:prstDash val="lgDashDot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98" name="TextBox 97"/>
          <p:cNvSpPr txBox="1"/>
          <p:nvPr/>
        </p:nvSpPr>
        <p:spPr>
          <a:xfrm>
            <a:off x="3266855" y="1146230"/>
            <a:ext cx="2693366" cy="338554"/>
          </a:xfrm>
          <a:prstGeom prst="rect">
            <a:avLst/>
          </a:prstGeom>
          <a:noFill/>
        </p:spPr>
        <p:txBody>
          <a:bodyPr wrap="none" rtlCol="0">
            <a:spAutoFit/>
          </a:bodyPr>
          <a:lstStyle/>
          <a:p>
            <a:r>
              <a:rPr lang="en-US" sz="1600" b="1" i="1" dirty="0" smtClean="0">
                <a:solidFill>
                  <a:schemeClr val="accent1"/>
                </a:solidFill>
                <a:latin typeface="+mn-lt"/>
              </a:rPr>
              <a:t>Access Network Operator</a:t>
            </a:r>
          </a:p>
        </p:txBody>
      </p:sp>
      <p:sp>
        <p:nvSpPr>
          <p:cNvPr id="100" name="TextBox 99"/>
          <p:cNvSpPr txBox="1"/>
          <p:nvPr/>
        </p:nvSpPr>
        <p:spPr>
          <a:xfrm>
            <a:off x="6372200" y="1701057"/>
            <a:ext cx="1803699" cy="338554"/>
          </a:xfrm>
          <a:prstGeom prst="rect">
            <a:avLst/>
          </a:prstGeom>
          <a:noFill/>
        </p:spPr>
        <p:txBody>
          <a:bodyPr wrap="none" rtlCol="0">
            <a:spAutoFit/>
          </a:bodyPr>
          <a:lstStyle/>
          <a:p>
            <a:r>
              <a:rPr lang="en-US" sz="1600" b="1" i="1" dirty="0" smtClean="0">
                <a:solidFill>
                  <a:schemeClr val="accent1"/>
                </a:solidFill>
                <a:latin typeface="+mn-lt"/>
              </a:rPr>
              <a:t>Service Provider</a:t>
            </a:r>
          </a:p>
        </p:txBody>
      </p:sp>
      <p:sp>
        <p:nvSpPr>
          <p:cNvPr id="101" name="TextBox 100"/>
          <p:cNvSpPr txBox="1"/>
          <p:nvPr/>
        </p:nvSpPr>
        <p:spPr>
          <a:xfrm>
            <a:off x="6641640" y="6234221"/>
            <a:ext cx="1260730" cy="338554"/>
          </a:xfrm>
          <a:prstGeom prst="rect">
            <a:avLst/>
          </a:prstGeom>
          <a:noFill/>
        </p:spPr>
        <p:txBody>
          <a:bodyPr wrap="none" rtlCol="0">
            <a:spAutoFit/>
          </a:bodyPr>
          <a:lstStyle/>
          <a:p>
            <a:r>
              <a:rPr lang="en-US" sz="1600" b="1" i="1" smtClean="0">
                <a:solidFill>
                  <a:schemeClr val="accent1"/>
                </a:solidFill>
                <a:latin typeface="+mn-lt"/>
              </a:rPr>
              <a:t>IP Provider</a:t>
            </a:r>
            <a:endParaRPr lang="en-US" sz="1600" b="1" i="1" dirty="0" smtClean="0">
              <a:solidFill>
                <a:schemeClr val="accent1"/>
              </a:solidFill>
              <a:latin typeface="+mn-lt"/>
            </a:endParaRPr>
          </a:p>
        </p:txBody>
      </p:sp>
      <p:sp>
        <p:nvSpPr>
          <p:cNvPr id="70" name="Rectangle 69"/>
          <p:cNvSpPr/>
          <p:nvPr/>
        </p:nvSpPr>
        <p:spPr bwMode="auto">
          <a:xfrm>
            <a:off x="1094587" y="1701057"/>
            <a:ext cx="1386334" cy="1710466"/>
          </a:xfrm>
          <a:prstGeom prst="rect">
            <a:avLst/>
          </a:prstGeom>
          <a:solidFill>
            <a:schemeClr val="accent1">
              <a:lumMod val="60000"/>
              <a:lumOff val="40000"/>
            </a:schemeClr>
          </a:solidFill>
          <a:ln w="12700" cap="flat"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mn-lt"/>
              </a:rPr>
              <a:t>Orchestrator</a:t>
            </a:r>
            <a:endParaRPr kumimoji="0" lang="en-US" sz="1600" b="0" i="0" u="none" strike="noStrike" cap="none" normalizeH="0" baseline="0" dirty="0">
              <a:ln>
                <a:noFill/>
              </a:ln>
              <a:solidFill>
                <a:schemeClr val="tx1"/>
              </a:solidFill>
              <a:effectLst/>
              <a:latin typeface="+mn-lt"/>
            </a:endParaRPr>
          </a:p>
        </p:txBody>
      </p:sp>
      <p:cxnSp>
        <p:nvCxnSpPr>
          <p:cNvPr id="5" name="Straight Arrow Connector 4"/>
          <p:cNvCxnSpPr/>
          <p:nvPr/>
        </p:nvCxnSpPr>
        <p:spPr bwMode="auto">
          <a:xfrm>
            <a:off x="2476785" y="2008834"/>
            <a:ext cx="2097102" cy="0"/>
          </a:xfrm>
          <a:prstGeom prst="straightConnector1">
            <a:avLst/>
          </a:prstGeom>
          <a:solidFill>
            <a:schemeClr val="accent1"/>
          </a:solidFill>
          <a:ln w="76200" cap="flat" cmpd="tri" algn="ctr">
            <a:solidFill>
              <a:schemeClr val="tx1"/>
            </a:solidFill>
            <a:prstDash val="solid"/>
            <a:round/>
            <a:headEnd type="triangle"/>
            <a:tailEnd type="triangle"/>
          </a:ln>
          <a:effectLst/>
        </p:spPr>
      </p:cxnSp>
      <p:sp>
        <p:nvSpPr>
          <p:cNvPr id="6" name="TextBox 5"/>
          <p:cNvSpPr txBox="1"/>
          <p:nvPr/>
        </p:nvSpPr>
        <p:spPr>
          <a:xfrm>
            <a:off x="2921222" y="1689194"/>
            <a:ext cx="1290738" cy="338554"/>
          </a:xfrm>
          <a:prstGeom prst="rect">
            <a:avLst/>
          </a:prstGeom>
          <a:noFill/>
        </p:spPr>
        <p:txBody>
          <a:bodyPr wrap="none" rtlCol="0">
            <a:spAutoFit/>
          </a:bodyPr>
          <a:lstStyle/>
          <a:p>
            <a:r>
              <a:rPr lang="en-US" sz="1600" dirty="0" smtClean="0">
                <a:latin typeface="+mn-lt"/>
              </a:rPr>
              <a:t>Instantiation</a:t>
            </a:r>
          </a:p>
        </p:txBody>
      </p:sp>
      <p:sp>
        <p:nvSpPr>
          <p:cNvPr id="75" name="Rectangle 74"/>
          <p:cNvSpPr/>
          <p:nvPr/>
        </p:nvSpPr>
        <p:spPr bwMode="auto">
          <a:xfrm>
            <a:off x="1032094" y="1497941"/>
            <a:ext cx="1535436" cy="2023840"/>
          </a:xfrm>
          <a:prstGeom prst="rect">
            <a:avLst/>
          </a:prstGeom>
          <a:noFill/>
          <a:ln w="12700" cap="flat" cmpd="sng" algn="ctr">
            <a:solidFill>
              <a:schemeClr val="accent1"/>
            </a:solidFill>
            <a:prstDash val="lgDashDot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86" name="TextBox 85"/>
          <p:cNvSpPr txBox="1"/>
          <p:nvPr/>
        </p:nvSpPr>
        <p:spPr>
          <a:xfrm>
            <a:off x="539552" y="1158756"/>
            <a:ext cx="2409634" cy="338554"/>
          </a:xfrm>
          <a:prstGeom prst="rect">
            <a:avLst/>
          </a:prstGeom>
          <a:noFill/>
        </p:spPr>
        <p:txBody>
          <a:bodyPr wrap="none" rtlCol="0">
            <a:spAutoFit/>
          </a:bodyPr>
          <a:lstStyle/>
          <a:p>
            <a:r>
              <a:rPr lang="en-US" sz="1600" b="1" i="1" dirty="0" smtClean="0">
                <a:solidFill>
                  <a:schemeClr val="accent1"/>
                </a:solidFill>
                <a:latin typeface="+mn-lt"/>
              </a:rPr>
              <a:t>Infrastructure Provider</a:t>
            </a:r>
          </a:p>
        </p:txBody>
      </p:sp>
    </p:spTree>
    <p:extLst>
      <p:ext uri="{BB962C8B-B14F-4D97-AF65-F5344CB8AC3E}">
        <p14:creationId xmlns:p14="http://schemas.microsoft.com/office/powerpoint/2010/main" val="9978973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#1</a:t>
            </a:r>
            <a:endParaRPr lang="en-US" dirty="0"/>
          </a:p>
        </p:txBody>
      </p:sp>
      <p:sp>
        <p:nvSpPr>
          <p:cNvPr id="3" name="Content Placeholder 2"/>
          <p:cNvSpPr>
            <a:spLocks noGrp="1"/>
          </p:cNvSpPr>
          <p:nvPr>
            <p:ph idx="1"/>
          </p:nvPr>
        </p:nvSpPr>
        <p:spPr>
          <a:xfrm>
            <a:off x="457200" y="1417638"/>
            <a:ext cx="8229600" cy="4708525"/>
          </a:xfrm>
        </p:spPr>
        <p:txBody>
          <a:bodyPr>
            <a:normAutofit fontScale="85000" lnSpcReduction="20000"/>
          </a:bodyPr>
          <a:lstStyle/>
          <a:p>
            <a:r>
              <a:rPr lang="en-US" dirty="0" smtClean="0"/>
              <a:t>Instantiation of a new access network</a:t>
            </a:r>
          </a:p>
          <a:p>
            <a:pPr lvl="1"/>
            <a:r>
              <a:rPr lang="en-US" dirty="0" smtClean="0"/>
              <a:t>Access network operator creates new instance of NMS</a:t>
            </a:r>
          </a:p>
          <a:p>
            <a:pPr lvl="1"/>
            <a:r>
              <a:rPr lang="en-US" dirty="0" smtClean="0"/>
              <a:t>Access network operator requests from orchestrator new instance of access network</a:t>
            </a:r>
          </a:p>
          <a:p>
            <a:pPr lvl="2"/>
            <a:r>
              <a:rPr lang="en-US" dirty="0" smtClean="0"/>
              <a:t>Orchestrator instantiates an ANC and provides identity information back to access </a:t>
            </a:r>
            <a:r>
              <a:rPr lang="en-US" dirty="0"/>
              <a:t>n</a:t>
            </a:r>
            <a:r>
              <a:rPr lang="en-US" dirty="0" smtClean="0"/>
              <a:t>etwork operator</a:t>
            </a:r>
          </a:p>
          <a:p>
            <a:pPr lvl="2"/>
            <a:r>
              <a:rPr lang="en-US" dirty="0" smtClean="0"/>
              <a:t>Access network operator assigns AN instance to its NMS</a:t>
            </a:r>
          </a:p>
          <a:p>
            <a:pPr lvl="2"/>
            <a:r>
              <a:rPr lang="en-US" dirty="0" smtClean="0"/>
              <a:t>Access network operator initializes new Access Network through its NMS</a:t>
            </a:r>
          </a:p>
          <a:p>
            <a:pPr lvl="2"/>
            <a:endParaRPr lang="en-US" dirty="0" smtClean="0"/>
          </a:p>
          <a:p>
            <a:pPr>
              <a:buFont typeface="Wingdings" panose="05000000000000000000" pitchFamily="2" charset="2"/>
              <a:buChar char="Ø"/>
            </a:pPr>
            <a:r>
              <a:rPr lang="en-US" dirty="0" smtClean="0"/>
              <a:t>Question: </a:t>
            </a:r>
          </a:p>
          <a:p>
            <a:pPr lvl="1">
              <a:buFont typeface="Wingdings" panose="05000000000000000000" pitchFamily="2" charset="2"/>
              <a:buChar char="Ø"/>
            </a:pPr>
            <a:r>
              <a:rPr lang="en-US" dirty="0" smtClean="0"/>
              <a:t>New Access Network by initial instance of ANC, or through record of ANCs, NAs and BHs ?</a:t>
            </a: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21390485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#2</a:t>
            </a:r>
            <a:endParaRPr lang="en-US" dirty="0"/>
          </a:p>
        </p:txBody>
      </p:sp>
      <p:sp>
        <p:nvSpPr>
          <p:cNvPr id="3" name="Content Placeholder 2"/>
          <p:cNvSpPr>
            <a:spLocks noGrp="1"/>
          </p:cNvSpPr>
          <p:nvPr>
            <p:ph idx="1"/>
          </p:nvPr>
        </p:nvSpPr>
        <p:spPr>
          <a:xfrm>
            <a:off x="457200" y="1417638"/>
            <a:ext cx="8229600" cy="4708525"/>
          </a:xfrm>
        </p:spPr>
        <p:txBody>
          <a:bodyPr>
            <a:normAutofit fontScale="85000" lnSpcReduction="20000"/>
          </a:bodyPr>
          <a:lstStyle/>
          <a:p>
            <a:r>
              <a:rPr lang="en-US" dirty="0" smtClean="0"/>
              <a:t>Adding new instances of NA or BH to an access network</a:t>
            </a:r>
          </a:p>
          <a:p>
            <a:pPr lvl="1"/>
            <a:r>
              <a:rPr lang="en-US" dirty="0" smtClean="0"/>
              <a:t>Access network operator requests from orchestrator new instances of NA or BH</a:t>
            </a:r>
          </a:p>
          <a:p>
            <a:pPr lvl="2"/>
            <a:r>
              <a:rPr lang="en-US" dirty="0" smtClean="0"/>
              <a:t>Orchestrator instantiates requested NAs or BHs and provides identity information back to access </a:t>
            </a:r>
            <a:r>
              <a:rPr lang="en-US" dirty="0"/>
              <a:t>n</a:t>
            </a:r>
            <a:r>
              <a:rPr lang="en-US" dirty="0" smtClean="0"/>
              <a:t>etwork operator</a:t>
            </a:r>
          </a:p>
          <a:p>
            <a:pPr lvl="2"/>
            <a:r>
              <a:rPr lang="en-US" dirty="0" smtClean="0"/>
              <a:t>Access network operator assigns NA and BH instances to the NMS of the access network</a:t>
            </a:r>
          </a:p>
          <a:p>
            <a:pPr lvl="2"/>
            <a:r>
              <a:rPr lang="en-US" dirty="0" smtClean="0"/>
              <a:t>Access network operator initializes new NAs and BHs by way of ANC through its NMS</a:t>
            </a:r>
          </a:p>
          <a:p>
            <a:pPr lvl="2"/>
            <a:endParaRPr lang="en-US" dirty="0" smtClean="0"/>
          </a:p>
          <a:p>
            <a:pPr>
              <a:buFont typeface="Wingdings" panose="05000000000000000000" pitchFamily="2" charset="2"/>
              <a:buChar char="Ø"/>
            </a:pPr>
            <a:r>
              <a:rPr lang="en-US" dirty="0" smtClean="0"/>
              <a:t>Question: </a:t>
            </a:r>
          </a:p>
          <a:p>
            <a:pPr lvl="1">
              <a:buFont typeface="Wingdings" panose="05000000000000000000" pitchFamily="2" charset="2"/>
              <a:buChar char="Ø"/>
            </a:pPr>
            <a:r>
              <a:rPr lang="en-US" dirty="0" smtClean="0"/>
              <a:t>By which way are new network elements requested? Directly to orchestrator or by way of ANC?</a:t>
            </a:r>
            <a:endParaRPr lang="en-US" dirty="0"/>
          </a:p>
        </p:txBody>
      </p:sp>
    </p:spTree>
    <p:extLst>
      <p:ext uri="{BB962C8B-B14F-4D97-AF65-F5344CB8AC3E}">
        <p14:creationId xmlns:p14="http://schemas.microsoft.com/office/powerpoint/2010/main" val="6274346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#3</a:t>
            </a:r>
            <a:endParaRPr lang="en-US" dirty="0"/>
          </a:p>
        </p:txBody>
      </p:sp>
      <p:sp>
        <p:nvSpPr>
          <p:cNvPr id="3" name="Content Placeholder 2"/>
          <p:cNvSpPr>
            <a:spLocks noGrp="1"/>
          </p:cNvSpPr>
          <p:nvPr>
            <p:ph idx="1"/>
          </p:nvPr>
        </p:nvSpPr>
        <p:spPr>
          <a:xfrm>
            <a:off x="457200" y="1417638"/>
            <a:ext cx="8229600" cy="4708525"/>
          </a:xfrm>
        </p:spPr>
        <p:txBody>
          <a:bodyPr>
            <a:normAutofit fontScale="92500" lnSpcReduction="20000"/>
          </a:bodyPr>
          <a:lstStyle/>
          <a:p>
            <a:r>
              <a:rPr lang="en-US" dirty="0" smtClean="0"/>
              <a:t>Removing instances of NA or BH from an access network</a:t>
            </a:r>
          </a:p>
          <a:p>
            <a:pPr lvl="1"/>
            <a:r>
              <a:rPr lang="en-US" dirty="0" smtClean="0"/>
              <a:t>Access network operator tears down NAs and BHs by way of ANC through its NMS</a:t>
            </a:r>
          </a:p>
          <a:p>
            <a:pPr lvl="1"/>
            <a:r>
              <a:rPr lang="en-US" dirty="0" smtClean="0"/>
              <a:t>Access network operator requests from orchestrator removal of NAs and BHs</a:t>
            </a:r>
          </a:p>
          <a:p>
            <a:pPr lvl="2"/>
            <a:r>
              <a:rPr lang="en-US" dirty="0" smtClean="0"/>
              <a:t>Orchestrator removes instances of impacted NAs or BHs based on the identity information provided by the access </a:t>
            </a:r>
            <a:r>
              <a:rPr lang="en-US" dirty="0"/>
              <a:t>n</a:t>
            </a:r>
            <a:r>
              <a:rPr lang="en-US" dirty="0" smtClean="0"/>
              <a:t>etwork operator</a:t>
            </a:r>
          </a:p>
          <a:p>
            <a:pPr lvl="2"/>
            <a:endParaRPr lang="en-US" dirty="0" smtClean="0"/>
          </a:p>
          <a:p>
            <a:pPr>
              <a:buFont typeface="Wingdings" panose="05000000000000000000" pitchFamily="2" charset="2"/>
              <a:buChar char="Ø"/>
            </a:pPr>
            <a:r>
              <a:rPr lang="en-US" dirty="0" smtClean="0"/>
              <a:t>Question: </a:t>
            </a:r>
          </a:p>
          <a:p>
            <a:pPr lvl="1">
              <a:buFont typeface="Wingdings" panose="05000000000000000000" pitchFamily="2" charset="2"/>
              <a:buChar char="Ø"/>
            </a:pPr>
            <a:r>
              <a:rPr lang="en-US" dirty="0" smtClean="0"/>
              <a:t>By which way are network elements removed? Directly to orchestrator or by way of ANC?</a:t>
            </a:r>
            <a:endParaRPr lang="en-US" dirty="0"/>
          </a:p>
        </p:txBody>
      </p:sp>
    </p:spTree>
    <p:extLst>
      <p:ext uri="{BB962C8B-B14F-4D97-AF65-F5344CB8AC3E}">
        <p14:creationId xmlns:p14="http://schemas.microsoft.com/office/powerpoint/2010/main" val="4185137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#4</a:t>
            </a:r>
            <a:endParaRPr lang="en-US" dirty="0"/>
          </a:p>
        </p:txBody>
      </p:sp>
      <p:sp>
        <p:nvSpPr>
          <p:cNvPr id="3" name="Content Placeholder 2"/>
          <p:cNvSpPr>
            <a:spLocks noGrp="1"/>
          </p:cNvSpPr>
          <p:nvPr>
            <p:ph idx="1"/>
          </p:nvPr>
        </p:nvSpPr>
        <p:spPr>
          <a:xfrm>
            <a:off x="457200" y="1417638"/>
            <a:ext cx="8229600" cy="4708525"/>
          </a:xfrm>
        </p:spPr>
        <p:txBody>
          <a:bodyPr>
            <a:normAutofit fontScale="85000" lnSpcReduction="10000"/>
          </a:bodyPr>
          <a:lstStyle/>
          <a:p>
            <a:r>
              <a:rPr lang="en-US" dirty="0" smtClean="0"/>
              <a:t>Removal of an access network</a:t>
            </a:r>
          </a:p>
          <a:p>
            <a:pPr lvl="1"/>
            <a:r>
              <a:rPr lang="en-US" dirty="0" smtClean="0"/>
              <a:t>Access network operator tears down access network by way of its NMS</a:t>
            </a:r>
          </a:p>
          <a:p>
            <a:pPr lvl="1"/>
            <a:r>
              <a:rPr lang="en-US" dirty="0" smtClean="0"/>
              <a:t>Access network operator requests orchestrator to remove instance of access network</a:t>
            </a:r>
          </a:p>
          <a:p>
            <a:pPr lvl="2"/>
            <a:r>
              <a:rPr lang="en-US" dirty="0" smtClean="0"/>
              <a:t>Orchestrator removes all NAs and BHs of Access Network according to identity information provided by access </a:t>
            </a:r>
            <a:r>
              <a:rPr lang="en-US" dirty="0"/>
              <a:t>n</a:t>
            </a:r>
            <a:r>
              <a:rPr lang="en-US" dirty="0" smtClean="0"/>
              <a:t>etwork operator</a:t>
            </a:r>
          </a:p>
          <a:p>
            <a:pPr lvl="2"/>
            <a:r>
              <a:rPr lang="en-US" dirty="0" smtClean="0"/>
              <a:t>Orchestrator removes ANC of impacted access network.</a:t>
            </a:r>
          </a:p>
          <a:p>
            <a:pPr lvl="2"/>
            <a:endParaRPr lang="en-US" dirty="0" smtClean="0"/>
          </a:p>
          <a:p>
            <a:pPr>
              <a:buFont typeface="Wingdings" panose="05000000000000000000" pitchFamily="2" charset="2"/>
              <a:buChar char="Ø"/>
            </a:pPr>
            <a:r>
              <a:rPr lang="en-US" dirty="0" smtClean="0"/>
              <a:t>Question: </a:t>
            </a:r>
          </a:p>
          <a:p>
            <a:pPr lvl="1">
              <a:buFont typeface="Wingdings" panose="05000000000000000000" pitchFamily="2" charset="2"/>
              <a:buChar char="Ø"/>
            </a:pPr>
            <a:r>
              <a:rPr lang="en-US" dirty="0" smtClean="0"/>
              <a:t>Signaling of removal directly to orchestrator or by way of ANC?</a:t>
            </a: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11061212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457200" y="1313766"/>
            <a:ext cx="8229600" cy="4995554"/>
          </a:xfrm>
        </p:spPr>
        <p:txBody>
          <a:bodyPr>
            <a:normAutofit fontScale="92500" lnSpcReduction="20000"/>
          </a:bodyPr>
          <a:lstStyle/>
          <a:p>
            <a:r>
              <a:rPr lang="en-US" dirty="0"/>
              <a:t>The slides </a:t>
            </a:r>
            <a:r>
              <a:rPr lang="en-US" dirty="0" smtClean="0"/>
              <a:t>present initial thoughts on network instantiation.</a:t>
            </a:r>
          </a:p>
          <a:p>
            <a:r>
              <a:rPr lang="en-US" dirty="0" smtClean="0"/>
              <a:t>A couple of open questions have to agreed before progressing the specification text.</a:t>
            </a:r>
          </a:p>
          <a:p>
            <a:pPr lvl="1"/>
            <a:r>
              <a:rPr lang="en-US" dirty="0" smtClean="0"/>
              <a:t>Clarification of role of NMS = interface into OSS/BSS of access network operator</a:t>
            </a:r>
          </a:p>
          <a:p>
            <a:pPr lvl="1"/>
            <a:r>
              <a:rPr lang="en-US" dirty="0" smtClean="0"/>
              <a:t>Access Network identity and role of ANC?</a:t>
            </a:r>
          </a:p>
          <a:p>
            <a:pPr lvl="1"/>
            <a:r>
              <a:rPr lang="en-US" dirty="0" smtClean="0"/>
              <a:t>Message flows between access network operator (= NMS ??) and orchestrator?</a:t>
            </a:r>
          </a:p>
          <a:p>
            <a:pPr lvl="1"/>
            <a:endParaRPr lang="en-US" dirty="0"/>
          </a:p>
          <a:p>
            <a:r>
              <a:rPr lang="en-US" dirty="0" smtClean="0"/>
              <a:t>Any additional comments or recommendations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Key Concepts of </a:t>
            </a:r>
            <a:br>
              <a:rPr lang="en-US" dirty="0"/>
            </a:br>
            <a:r>
              <a:rPr lang="en-US" dirty="0" smtClean="0"/>
              <a:t>Network Instantiation</a:t>
            </a:r>
            <a:endParaRPr lang="en-US" dirty="0"/>
          </a:p>
        </p:txBody>
      </p:sp>
      <p:sp>
        <p:nvSpPr>
          <p:cNvPr id="3" name="Subtitle 2"/>
          <p:cNvSpPr>
            <a:spLocks noGrp="1"/>
          </p:cNvSpPr>
          <p:nvPr>
            <p:ph type="subTitle" idx="1"/>
          </p:nvPr>
        </p:nvSpPr>
        <p:spPr/>
        <p:txBody>
          <a:bodyPr/>
          <a:lstStyle/>
          <a:p>
            <a:r>
              <a:rPr lang="en-US" dirty="0" smtClean="0"/>
              <a:t>Max Riegel</a:t>
            </a:r>
          </a:p>
          <a:p>
            <a:r>
              <a:rPr lang="en-US" dirty="0" smtClean="0"/>
              <a:t>(Nokia Bell Labs)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Oct 25</a:t>
            </a:r>
            <a:r>
              <a:rPr lang="en-US" baseline="30000" dirty="0" smtClean="0"/>
              <a:t>th</a:t>
            </a:r>
            <a:r>
              <a:rPr lang="en-US" dirty="0" smtClean="0"/>
              <a:t> </a:t>
            </a:r>
            <a:r>
              <a:rPr lang="en-US" dirty="0" err="1" smtClean="0"/>
              <a:t>confcall</a:t>
            </a:r>
            <a:r>
              <a:rPr lang="en-US" dirty="0" smtClean="0"/>
              <a:t> discussions</a:t>
            </a:r>
            <a:endParaRPr lang="en-US" dirty="0"/>
          </a:p>
        </p:txBody>
      </p:sp>
      <p:sp>
        <p:nvSpPr>
          <p:cNvPr id="3" name="Content Placeholder 2"/>
          <p:cNvSpPr>
            <a:spLocks noGrp="1"/>
          </p:cNvSpPr>
          <p:nvPr>
            <p:ph idx="1"/>
          </p:nvPr>
        </p:nvSpPr>
        <p:spPr/>
        <p:txBody>
          <a:bodyPr>
            <a:normAutofit fontScale="70000" lnSpcReduction="20000"/>
          </a:bodyPr>
          <a:lstStyle/>
          <a:p>
            <a:pPr marL="0" lvl="0" indent="0">
              <a:buNone/>
            </a:pPr>
            <a:r>
              <a:rPr lang="en-US" dirty="0" smtClean="0"/>
              <a:t>From the minutes:</a:t>
            </a:r>
          </a:p>
          <a:p>
            <a:pPr lvl="0"/>
            <a:r>
              <a:rPr lang="en-US" dirty="0" smtClean="0"/>
              <a:t>The </a:t>
            </a:r>
            <a:r>
              <a:rPr lang="en-US" dirty="0"/>
              <a:t>group could not reach agreements on either the usage of ‘virtual network’ and ‘virtualized network’, or the scope of the instantiation and release procedure. </a:t>
            </a:r>
            <a:r>
              <a:rPr lang="en-US" dirty="0" smtClean="0"/>
              <a:t/>
            </a:r>
            <a:br>
              <a:rPr lang="en-US" dirty="0" smtClean="0"/>
            </a:br>
            <a:r>
              <a:rPr lang="en-US" dirty="0" smtClean="0"/>
              <a:t>Antonio </a:t>
            </a:r>
            <a:r>
              <a:rPr lang="en-US" dirty="0"/>
              <a:t>pointed out that the concept of virtualized network is much broader than instantiation and suggested to stick the description of instantiation procedures to network slicing rather not mentioning virtual network or virtualized network at all in this chapter. </a:t>
            </a:r>
            <a:r>
              <a:rPr lang="en-US" dirty="0" smtClean="0"/>
              <a:t/>
            </a:r>
            <a:br>
              <a:rPr lang="en-US" dirty="0" smtClean="0"/>
            </a:br>
            <a:r>
              <a:rPr lang="en-US" dirty="0" smtClean="0"/>
              <a:t>He </a:t>
            </a:r>
            <a:r>
              <a:rPr lang="en-US" dirty="0"/>
              <a:t>also mentioned a white paper published by NGMN and will present to the group later for clarifying the above issues. The link to the paper was provided by Antonio by email: </a:t>
            </a:r>
            <a:r>
              <a:rPr lang="en-US" u="sng" dirty="0">
                <a:hlinkClick r:id="rId2"/>
              </a:rPr>
              <a:t>https://www.ngmn.org/uploads/media/160113_Network_Slicing_v1_0.pdf</a:t>
            </a:r>
            <a:endParaRPr lang="en-US" dirty="0"/>
          </a:p>
          <a:p>
            <a:endParaRPr lang="en-US" dirty="0"/>
          </a:p>
        </p:txBody>
      </p:sp>
    </p:spTree>
    <p:extLst>
      <p:ext uri="{BB962C8B-B14F-4D97-AF65-F5344CB8AC3E}">
        <p14:creationId xmlns:p14="http://schemas.microsoft.com/office/powerpoint/2010/main" val="201712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flipV="1">
            <a:off x="1211688" y="2301343"/>
            <a:ext cx="6192688" cy="3863961"/>
          </a:xfrm>
          <a:prstGeom prst="rect">
            <a:avLst/>
          </a:prstGeom>
        </p:spPr>
      </p:pic>
      <p:sp>
        <p:nvSpPr>
          <p:cNvPr id="2" name="Title 1"/>
          <p:cNvSpPr>
            <a:spLocks noGrp="1"/>
          </p:cNvSpPr>
          <p:nvPr>
            <p:ph type="title"/>
          </p:nvPr>
        </p:nvSpPr>
        <p:spPr/>
        <p:txBody>
          <a:bodyPr/>
          <a:lstStyle/>
          <a:p>
            <a:r>
              <a:rPr lang="en-US" dirty="0"/>
              <a:t>Description of Network Slicing Concept by NGMN Alliance </a:t>
            </a:r>
          </a:p>
        </p:txBody>
      </p:sp>
      <p:sp>
        <p:nvSpPr>
          <p:cNvPr id="3" name="Content Placeholder 2"/>
          <p:cNvSpPr>
            <a:spLocks noGrp="1"/>
          </p:cNvSpPr>
          <p:nvPr>
            <p:ph idx="1"/>
          </p:nvPr>
        </p:nvSpPr>
        <p:spPr>
          <a:xfrm>
            <a:off x="457200" y="1417638"/>
            <a:ext cx="8229600" cy="4891682"/>
          </a:xfrm>
        </p:spPr>
        <p:txBody>
          <a:bodyPr>
            <a:normAutofit fontScale="55000" lnSpcReduction="20000"/>
          </a:bodyPr>
          <a:lstStyle/>
          <a:p>
            <a:r>
              <a:rPr lang="en-US" dirty="0"/>
              <a:t>N</a:t>
            </a:r>
            <a:r>
              <a:rPr lang="en-US" dirty="0" smtClean="0"/>
              <a:t>etwork </a:t>
            </a:r>
            <a:r>
              <a:rPr lang="en-US" dirty="0"/>
              <a:t>slicing concept consists of 3 layers: </a:t>
            </a:r>
            <a:endParaRPr lang="en-US" dirty="0" smtClean="0"/>
          </a:p>
          <a:p>
            <a:pPr lvl="1"/>
            <a:r>
              <a:rPr lang="en-US" dirty="0" smtClean="0"/>
              <a:t>1</a:t>
            </a:r>
            <a:r>
              <a:rPr lang="en-US" dirty="0"/>
              <a:t>) Service Instance Layer, </a:t>
            </a:r>
            <a:endParaRPr lang="en-US" dirty="0" smtClean="0"/>
          </a:p>
          <a:p>
            <a:pPr lvl="1"/>
            <a:r>
              <a:rPr lang="en-US" dirty="0" smtClean="0"/>
              <a:t>2</a:t>
            </a:r>
            <a:r>
              <a:rPr lang="en-US" dirty="0"/>
              <a:t>) Network Slice Instance Layer, and </a:t>
            </a:r>
            <a:endParaRPr lang="en-US" dirty="0" smtClean="0"/>
          </a:p>
          <a:p>
            <a:pPr lvl="1"/>
            <a:r>
              <a:rPr lang="en-US" dirty="0" smtClean="0"/>
              <a:t>3</a:t>
            </a:r>
            <a:r>
              <a:rPr lang="en-US" dirty="0"/>
              <a:t>) Resource layer. </a:t>
            </a:r>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r>
              <a:rPr lang="en-US" dirty="0" smtClean="0"/>
              <a:t>Figure from NGMN whitepaper</a:t>
            </a:r>
          </a:p>
          <a:p>
            <a:endParaRPr lang="en-US" dirty="0"/>
          </a:p>
        </p:txBody>
      </p:sp>
    </p:spTree>
    <p:extLst>
      <p:ext uri="{BB962C8B-B14F-4D97-AF65-F5344CB8AC3E}">
        <p14:creationId xmlns:p14="http://schemas.microsoft.com/office/powerpoint/2010/main" val="304337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Description of Network Slicing Concept by NGMN </a:t>
            </a:r>
            <a:r>
              <a:rPr lang="en-US" dirty="0" smtClean="0"/>
              <a:t>Alliance, cont.</a:t>
            </a:r>
            <a:endParaRPr lang="en-US" dirty="0"/>
          </a:p>
        </p:txBody>
      </p:sp>
      <p:sp>
        <p:nvSpPr>
          <p:cNvPr id="3" name="Content Placeholder 2"/>
          <p:cNvSpPr>
            <a:spLocks noGrp="1"/>
          </p:cNvSpPr>
          <p:nvPr>
            <p:ph idx="1"/>
          </p:nvPr>
        </p:nvSpPr>
        <p:spPr>
          <a:xfrm>
            <a:off x="457200" y="1417638"/>
            <a:ext cx="8229600" cy="4963690"/>
          </a:xfrm>
        </p:spPr>
        <p:txBody>
          <a:bodyPr>
            <a:normAutofit fontScale="70000" lnSpcReduction="20000"/>
          </a:bodyPr>
          <a:lstStyle/>
          <a:p>
            <a:r>
              <a:rPr lang="en-US" dirty="0"/>
              <a:t>The Service Instance Layer represents the services (end-user service or business services) which are to be supported. </a:t>
            </a:r>
            <a:r>
              <a:rPr lang="is-IS" dirty="0" smtClean="0"/>
              <a:t>…</a:t>
            </a:r>
            <a:endParaRPr lang="en-US" dirty="0"/>
          </a:p>
          <a:p>
            <a:r>
              <a:rPr lang="en-US" dirty="0"/>
              <a:t>A network operator uses a Network Slice Blueprint to create a Network Slice Instance. </a:t>
            </a:r>
            <a:endParaRPr lang="en-US" dirty="0" smtClean="0"/>
          </a:p>
          <a:p>
            <a:r>
              <a:rPr lang="en-US" dirty="0" smtClean="0"/>
              <a:t>A </a:t>
            </a:r>
            <a:r>
              <a:rPr lang="en-US" dirty="0"/>
              <a:t>Network Slice Instance provides the network characteristics which are required by a Service Instance. </a:t>
            </a:r>
            <a:endParaRPr lang="en-US" dirty="0" smtClean="0"/>
          </a:p>
          <a:p>
            <a:r>
              <a:rPr lang="en-US" dirty="0" smtClean="0"/>
              <a:t>A </a:t>
            </a:r>
            <a:r>
              <a:rPr lang="en-US" dirty="0"/>
              <a:t>Network Slice Instance may also be shared across multiple Service Instances provided by the network operator. </a:t>
            </a:r>
          </a:p>
          <a:p>
            <a:r>
              <a:rPr lang="en-US" dirty="0" smtClean="0"/>
              <a:t>The </a:t>
            </a:r>
            <a:r>
              <a:rPr lang="en-US" dirty="0"/>
              <a:t>Network Slice Instance may be composed by none, one or more Sub-network Instances, which may be shared by another Network Slice Instance. </a:t>
            </a:r>
            <a:endParaRPr lang="en-US" dirty="0" smtClean="0"/>
          </a:p>
          <a:p>
            <a:r>
              <a:rPr lang="en-US" dirty="0" smtClean="0"/>
              <a:t>Similarly</a:t>
            </a:r>
            <a:r>
              <a:rPr lang="en-US" dirty="0"/>
              <a:t>, the Sub-network Blueprint is used to create a Sub-network Instance to form a set of Network Functions, which run on the physical/logical resources. </a:t>
            </a:r>
          </a:p>
        </p:txBody>
      </p:sp>
    </p:spTree>
    <p:extLst>
      <p:ext uri="{BB962C8B-B14F-4D97-AF65-F5344CB8AC3E}">
        <p14:creationId xmlns:p14="http://schemas.microsoft.com/office/powerpoint/2010/main" val="1749091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NGMN Definitions</a:t>
            </a:r>
            <a:endParaRPr lang="en-US" dirty="0"/>
          </a:p>
        </p:txBody>
      </p:sp>
      <p:sp>
        <p:nvSpPr>
          <p:cNvPr id="3" name="Content Placeholder 2"/>
          <p:cNvSpPr>
            <a:spLocks noGrp="1"/>
          </p:cNvSpPr>
          <p:nvPr>
            <p:ph idx="1"/>
          </p:nvPr>
        </p:nvSpPr>
        <p:spPr/>
        <p:txBody>
          <a:bodyPr>
            <a:normAutofit fontScale="62500" lnSpcReduction="20000"/>
          </a:bodyPr>
          <a:lstStyle/>
          <a:p>
            <a:r>
              <a:rPr lang="en-US" b="1" dirty="0"/>
              <a:t>Service Instance: </a:t>
            </a:r>
            <a:r>
              <a:rPr lang="en-US" dirty="0"/>
              <a:t>An instance of an end-user service or a business service that is realized within or by a Network </a:t>
            </a:r>
            <a:r>
              <a:rPr lang="en-US" dirty="0" smtClean="0"/>
              <a:t>Slice </a:t>
            </a:r>
            <a:endParaRPr lang="en-US" dirty="0"/>
          </a:p>
          <a:p>
            <a:r>
              <a:rPr lang="en-US" b="1" dirty="0"/>
              <a:t>Network Slice Instance: </a:t>
            </a:r>
            <a:r>
              <a:rPr lang="en-US" dirty="0"/>
              <a:t>a set of network functions, and resources to run these network functions, forming a complete instantiated logical network to meet certain network characteristics required by the Service Instance(s</a:t>
            </a:r>
            <a:r>
              <a:rPr lang="en-US" dirty="0" smtClean="0"/>
              <a:t>).</a:t>
            </a:r>
          </a:p>
          <a:p>
            <a:pPr lvl="1"/>
            <a:r>
              <a:rPr lang="en-US" dirty="0" smtClean="0"/>
              <a:t>A network slice instance may be fully or partly, logically and/or physically, isolated from another network slice </a:t>
            </a:r>
            <a:r>
              <a:rPr lang="en-US" dirty="0"/>
              <a:t>instance. </a:t>
            </a:r>
          </a:p>
          <a:p>
            <a:pPr lvl="1"/>
            <a:r>
              <a:rPr lang="en-US" dirty="0" smtClean="0"/>
              <a:t>The resources comprises of physical and logical resources</a:t>
            </a:r>
            <a:r>
              <a:rPr lang="en-US" dirty="0"/>
              <a:t>. </a:t>
            </a:r>
          </a:p>
          <a:p>
            <a:pPr lvl="1"/>
            <a:r>
              <a:rPr lang="en-US" dirty="0" smtClean="0"/>
              <a:t>A Network Slice Instance may be composed of Sub-network Instances, which as a special case may be shared </a:t>
            </a:r>
            <a:r>
              <a:rPr lang="en-US" dirty="0"/>
              <a:t>by multiple network slice instances. The Network Slice Instance is defined by a Network Slice </a:t>
            </a:r>
            <a:r>
              <a:rPr lang="en-US" dirty="0" smtClean="0"/>
              <a:t>Blueprint</a:t>
            </a:r>
            <a:r>
              <a:rPr lang="en-US" dirty="0"/>
              <a:t>. </a:t>
            </a:r>
          </a:p>
          <a:p>
            <a:pPr lvl="1"/>
            <a:r>
              <a:rPr lang="en-US" dirty="0" smtClean="0"/>
              <a:t>Instance-specific policies and configurations are required when creating a Network Slice Instance</a:t>
            </a:r>
            <a:r>
              <a:rPr lang="en-US" dirty="0"/>
              <a:t>. </a:t>
            </a:r>
          </a:p>
          <a:p>
            <a:pPr lvl="1"/>
            <a:r>
              <a:rPr lang="en-US" dirty="0" smtClean="0"/>
              <a:t>Network characteristics examples are ultra-low-latency, ultra-reliability etc</a:t>
            </a:r>
            <a:r>
              <a:rPr lang="en-US" dirty="0"/>
              <a:t>. </a:t>
            </a:r>
          </a:p>
          <a:p>
            <a:endParaRPr lang="en-US" dirty="0"/>
          </a:p>
        </p:txBody>
      </p:sp>
    </p:spTree>
    <p:extLst>
      <p:ext uri="{BB962C8B-B14F-4D97-AF65-F5344CB8AC3E}">
        <p14:creationId xmlns:p14="http://schemas.microsoft.com/office/powerpoint/2010/main" val="898740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NGMN Definitions, cont.</a:t>
            </a:r>
            <a:endParaRPr lang="en-US" dirty="0"/>
          </a:p>
        </p:txBody>
      </p:sp>
      <p:sp>
        <p:nvSpPr>
          <p:cNvPr id="3" name="Content Placeholder 2"/>
          <p:cNvSpPr>
            <a:spLocks noGrp="1"/>
          </p:cNvSpPr>
          <p:nvPr>
            <p:ph idx="1"/>
          </p:nvPr>
        </p:nvSpPr>
        <p:spPr/>
        <p:txBody>
          <a:bodyPr>
            <a:normAutofit fontScale="62500" lnSpcReduction="20000"/>
          </a:bodyPr>
          <a:lstStyle/>
          <a:p>
            <a:r>
              <a:rPr lang="en-US" b="1" dirty="0"/>
              <a:t>Network Slice Blueprint: </a:t>
            </a:r>
            <a:r>
              <a:rPr lang="en-US" dirty="0"/>
              <a:t>A complete description of the structure, configuration and the plans/work flows for how to instantiate and control the Network Slice Instance during its life cycle. </a:t>
            </a:r>
            <a:r>
              <a:rPr lang="en-US" dirty="0" smtClean="0"/>
              <a:t/>
            </a:r>
            <a:br>
              <a:rPr lang="en-US" dirty="0" smtClean="0"/>
            </a:br>
            <a:r>
              <a:rPr lang="en-US" dirty="0" smtClean="0"/>
              <a:t>A </a:t>
            </a:r>
            <a:r>
              <a:rPr lang="en-US" dirty="0"/>
              <a:t>Network Slice Blueprint enables the instantiation of a Network Slice, which provides certain network characteristics (e.g. ultra-low latency, ultra- </a:t>
            </a:r>
            <a:r>
              <a:rPr lang="en-US" dirty="0" smtClean="0"/>
              <a:t>reliability</a:t>
            </a:r>
            <a:r>
              <a:rPr lang="en-US" dirty="0"/>
              <a:t>, value-added services for enterprises, etc.). </a:t>
            </a:r>
            <a:r>
              <a:rPr lang="en-US" dirty="0" smtClean="0"/>
              <a:t/>
            </a:r>
            <a:br>
              <a:rPr lang="en-US" dirty="0" smtClean="0"/>
            </a:br>
            <a:r>
              <a:rPr lang="en-US" dirty="0" smtClean="0"/>
              <a:t>A </a:t>
            </a:r>
            <a:r>
              <a:rPr lang="en-US" dirty="0"/>
              <a:t>Network Slice Blueprint refers to required physical and logical resources and/or to Sub-network Blueprint(s). </a:t>
            </a:r>
          </a:p>
          <a:p>
            <a:r>
              <a:rPr lang="en-US" b="1" dirty="0"/>
              <a:t>Sub-network Instance: </a:t>
            </a:r>
            <a:r>
              <a:rPr lang="en-US" dirty="0"/>
              <a:t>A Sub-network Instance comprises of a set of Network Functions and the resources for these Network Functions. </a:t>
            </a:r>
          </a:p>
          <a:p>
            <a:pPr lvl="1"/>
            <a:r>
              <a:rPr lang="en-US" dirty="0" smtClean="0"/>
              <a:t>The Sub-network Instance is defined by a Sub-network Blueprint.</a:t>
            </a:r>
            <a:endParaRPr lang="en-US" dirty="0">
              <a:latin typeface="Wingdings" charset="2"/>
            </a:endParaRPr>
          </a:p>
          <a:p>
            <a:pPr lvl="1"/>
            <a:r>
              <a:rPr lang="en-US" dirty="0" smtClean="0"/>
              <a:t>A Sub-network Instance is not required to form a complete logical network</a:t>
            </a:r>
            <a:r>
              <a:rPr lang="en-US" dirty="0"/>
              <a:t>. </a:t>
            </a:r>
            <a:endParaRPr lang="en-US" dirty="0">
              <a:latin typeface="Wingdings" charset="2"/>
            </a:endParaRPr>
          </a:p>
          <a:p>
            <a:pPr lvl="1"/>
            <a:r>
              <a:rPr lang="en-US" dirty="0" smtClean="0"/>
              <a:t>A Sub-network Instance may be shared by two or more Network Slices.</a:t>
            </a:r>
            <a:endParaRPr lang="en-US" dirty="0"/>
          </a:p>
          <a:p>
            <a:pPr lvl="1"/>
            <a:r>
              <a:rPr lang="en-US" dirty="0" smtClean="0"/>
              <a:t>The resources comprises of physical and logical resources</a:t>
            </a:r>
            <a:r>
              <a:rPr lang="en-US" dirty="0"/>
              <a:t>. </a:t>
            </a:r>
          </a:p>
          <a:p>
            <a:endParaRPr lang="en-US" dirty="0"/>
          </a:p>
        </p:txBody>
      </p:sp>
    </p:spTree>
    <p:extLst>
      <p:ext uri="{BB962C8B-B14F-4D97-AF65-F5344CB8AC3E}">
        <p14:creationId xmlns:p14="http://schemas.microsoft.com/office/powerpoint/2010/main" val="824636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NGMN Definitions, cont.</a:t>
            </a:r>
            <a:endParaRPr lang="en-US" dirty="0"/>
          </a:p>
        </p:txBody>
      </p:sp>
      <p:sp>
        <p:nvSpPr>
          <p:cNvPr id="3" name="Content Placeholder 2"/>
          <p:cNvSpPr>
            <a:spLocks noGrp="1"/>
          </p:cNvSpPr>
          <p:nvPr>
            <p:ph idx="1"/>
          </p:nvPr>
        </p:nvSpPr>
        <p:spPr/>
        <p:txBody>
          <a:bodyPr>
            <a:normAutofit fontScale="62500" lnSpcReduction="20000"/>
          </a:bodyPr>
          <a:lstStyle/>
          <a:p>
            <a:r>
              <a:rPr lang="en-US" b="1" dirty="0"/>
              <a:t>Sub-network Blueprint: </a:t>
            </a:r>
            <a:r>
              <a:rPr lang="en-US" dirty="0"/>
              <a:t>A description of the structure (and contained components) and configuration of the Sub- network Instances and the plans/work flows for how to instantiate it. A Sub-network Blueprint refers to Physical and logical resources and may refer to other Sub-network Blueprints. </a:t>
            </a:r>
          </a:p>
          <a:p>
            <a:r>
              <a:rPr lang="en-US" b="1" dirty="0"/>
              <a:t>Physical resource: </a:t>
            </a:r>
            <a:r>
              <a:rPr lang="en-US" dirty="0"/>
              <a:t>A physical asset for computation, storage or transport including radio access </a:t>
            </a:r>
            <a:endParaRPr lang="en-US" dirty="0">
              <a:latin typeface="Wingdings" charset="2"/>
            </a:endParaRPr>
          </a:p>
          <a:p>
            <a:pPr lvl="1"/>
            <a:r>
              <a:rPr lang="en-US" dirty="0" smtClean="0"/>
              <a:t>Network Functions are not regarded as Resources</a:t>
            </a:r>
            <a:r>
              <a:rPr lang="en-US" dirty="0"/>
              <a:t>. </a:t>
            </a:r>
          </a:p>
          <a:p>
            <a:r>
              <a:rPr lang="en-US" b="1" dirty="0"/>
              <a:t>Logical Resource: </a:t>
            </a:r>
            <a:r>
              <a:rPr lang="en-US" dirty="0"/>
              <a:t>Partition of a physical resource, or grouping of multiple physical resources dedicated to a Network Function or shared between a set of Network Functions. </a:t>
            </a:r>
          </a:p>
          <a:p>
            <a:r>
              <a:rPr lang="en-US" b="1" dirty="0"/>
              <a:t>Network Function (NF): </a:t>
            </a:r>
            <a:r>
              <a:rPr lang="en-US" dirty="0"/>
              <a:t>Network Function refers to processing functions in a </a:t>
            </a:r>
            <a:r>
              <a:rPr lang="en-US" dirty="0" smtClean="0"/>
              <a:t>network.</a:t>
            </a:r>
            <a:endParaRPr lang="en-US" dirty="0"/>
          </a:p>
          <a:p>
            <a:pPr lvl="1"/>
            <a:r>
              <a:rPr lang="en-US" dirty="0" smtClean="0"/>
              <a:t>This includes but is not limited to telecom nodes functionality, as well as switching functions </a:t>
            </a:r>
            <a:r>
              <a:rPr lang="en-US" dirty="0" err="1" smtClean="0"/>
              <a:t>e.g.Ethernet</a:t>
            </a:r>
            <a:r>
              <a:rPr lang="en-US" dirty="0" smtClean="0"/>
              <a:t> switching </a:t>
            </a:r>
            <a:r>
              <a:rPr lang="en-US" dirty="0"/>
              <a:t>function, IP routing </a:t>
            </a:r>
            <a:r>
              <a:rPr lang="en-US" dirty="0" smtClean="0"/>
              <a:t>functions </a:t>
            </a:r>
            <a:endParaRPr lang="en-US" dirty="0"/>
          </a:p>
          <a:p>
            <a:pPr lvl="1"/>
            <a:r>
              <a:rPr lang="en-US" dirty="0" smtClean="0"/>
              <a:t>VNF is a virtualized version of a NF.</a:t>
            </a:r>
            <a:endParaRPr lang="en-US" dirty="0"/>
          </a:p>
          <a:p>
            <a:endParaRPr lang="en-US" dirty="0"/>
          </a:p>
        </p:txBody>
      </p:sp>
    </p:spTree>
    <p:extLst>
      <p:ext uri="{BB962C8B-B14F-4D97-AF65-F5344CB8AC3E}">
        <p14:creationId xmlns:p14="http://schemas.microsoft.com/office/powerpoint/2010/main" val="146918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Adapting ‘NGMN network slicing’ </a:t>
            </a:r>
            <a:br>
              <a:rPr lang="en-US" dirty="0" smtClean="0"/>
            </a:br>
            <a:r>
              <a:rPr lang="en-US" dirty="0" smtClean="0"/>
              <a:t>to IEEE 802</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IEEE 802 knows about two forms of virtual network infrastructure, i.e.</a:t>
            </a:r>
          </a:p>
          <a:p>
            <a:pPr lvl="1"/>
            <a:r>
              <a:rPr lang="en-US" dirty="0" smtClean="0"/>
              <a:t>Virtual network, i.e. VLAN</a:t>
            </a:r>
          </a:p>
          <a:p>
            <a:pPr lvl="2"/>
            <a:r>
              <a:rPr lang="en-US" dirty="0" smtClean="0"/>
              <a:t>It defines an instance of a multipoint link (Layer 2 forwarding domain).</a:t>
            </a:r>
          </a:p>
          <a:p>
            <a:pPr lvl="2"/>
            <a:r>
              <a:rPr lang="en-US" dirty="0" smtClean="0"/>
              <a:t>Virtual networks exist without network virtualization.</a:t>
            </a:r>
          </a:p>
          <a:p>
            <a:pPr lvl="1"/>
            <a:r>
              <a:rPr lang="en-US" dirty="0" smtClean="0"/>
              <a:t>Virtualized access networks</a:t>
            </a:r>
          </a:p>
          <a:p>
            <a:pPr lvl="2"/>
            <a:r>
              <a:rPr lang="en-US" dirty="0" smtClean="0"/>
              <a:t>It defines an instance of an access network with its dedicated ANC and NMS.</a:t>
            </a:r>
          </a:p>
          <a:p>
            <a:pPr lvl="2"/>
            <a:r>
              <a:rPr lang="en-US" dirty="0" smtClean="0"/>
              <a:t>The CIS is a network entity shared among multiple virtualized access networks.</a:t>
            </a:r>
          </a:p>
          <a:p>
            <a:pPr lvl="2"/>
            <a:r>
              <a:rPr lang="en-US" dirty="0" smtClean="0"/>
              <a:t>An virtualized access network may comprise multiple virtual networks.</a:t>
            </a:r>
          </a:p>
          <a:p>
            <a:pPr lvl="1"/>
            <a:endParaRPr lang="en-US" dirty="0"/>
          </a:p>
        </p:txBody>
      </p:sp>
    </p:spTree>
    <p:extLst>
      <p:ext uri="{BB962C8B-B14F-4D97-AF65-F5344CB8AC3E}">
        <p14:creationId xmlns:p14="http://schemas.microsoft.com/office/powerpoint/2010/main" val="661609350"/>
      </p:ext>
    </p:extLst>
  </p:cSld>
  <p:clrMapOvr>
    <a:masterClrMapping/>
  </p:clrMapOvr>
</p:sld>
</file>

<file path=ppt/theme/theme1.xml><?xml version="1.0" encoding="utf-8"?>
<a:theme xmlns:a="http://schemas.openxmlformats.org/drawingml/2006/main" name="omniran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txDef>
      <a:spPr>
        <a:noFill/>
      </a:spPr>
      <a:bodyPr wrap="none" rtlCol="0">
        <a:spAutoFit/>
      </a:bodyPr>
      <a:lstStyle>
        <a:defPPr>
          <a:defRPr dirty="0" smtClean="0">
            <a:latin typeface="+mn-lt"/>
          </a:defRPr>
        </a:defPPr>
      </a:lstStyle>
    </a:tx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9B721331-6B4D-DC42-A537-07F25D7548B5}" vid="{E1B7D75A-5674-9042-A116-9376C5E977A0}"/>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omniran-16-0002-00-CF00-pptx-template-functional-description</Template>
  <TotalTime>162</TotalTime>
  <Words>1493</Words>
  <Application>Microsoft Macintosh PowerPoint</Application>
  <PresentationFormat>On-screen Show (4:3)</PresentationFormat>
  <Paragraphs>223</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ＭＳ Ｐゴシック</vt:lpstr>
      <vt:lpstr>Times</vt:lpstr>
      <vt:lpstr>Times New Roman</vt:lpstr>
      <vt:lpstr>Wingdings</vt:lpstr>
      <vt:lpstr>Arial</vt:lpstr>
      <vt:lpstr>omniran_template</vt:lpstr>
      <vt:lpstr>PowerPoint Presentation</vt:lpstr>
      <vt:lpstr>Key Concepts of  Network Instantiation</vt:lpstr>
      <vt:lpstr>Oct 25th confcall discussions</vt:lpstr>
      <vt:lpstr>Description of Network Slicing Concept by NGMN Alliance </vt:lpstr>
      <vt:lpstr>Description of Network Slicing Concept by NGMN Alliance, cont.</vt:lpstr>
      <vt:lpstr>NGMN Definitions</vt:lpstr>
      <vt:lpstr>NGMN Definitions, cont.</vt:lpstr>
      <vt:lpstr>NGMN Definitions, cont.</vt:lpstr>
      <vt:lpstr>Adapting ‘NGMN network slicing’  to IEEE 802</vt:lpstr>
      <vt:lpstr>Basic concepts of IEEE 802 ‘network slicing’</vt:lpstr>
      <vt:lpstr>The Following Slides are For Revision</vt:lpstr>
      <vt:lpstr>Scope and Purpose</vt:lpstr>
      <vt:lpstr>Out of scope</vt:lpstr>
      <vt:lpstr>Roles</vt:lpstr>
      <vt:lpstr>Use case #1</vt:lpstr>
      <vt:lpstr>Use case #2</vt:lpstr>
      <vt:lpstr>Use case #3</vt:lpstr>
      <vt:lpstr>Use case #4</vt:lpstr>
      <vt:lpstr>Conclusion</vt:lpstr>
    </vt:vector>
  </TitlesOfParts>
  <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Riegel, Maximilian (Nokia - DE/Munich)</dc:creator>
  <cp:lastModifiedBy>Max Riegel</cp:lastModifiedBy>
  <cp:revision>23</cp:revision>
  <cp:lastPrinted>1998-02-10T13:28:06Z</cp:lastPrinted>
  <dcterms:created xsi:type="dcterms:W3CDTF">2016-09-27T08:58:39Z</dcterms:created>
  <dcterms:modified xsi:type="dcterms:W3CDTF">2016-11-10T16:33:08Z</dcterms:modified>
</cp:coreProperties>
</file>