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62" r:id="rId3"/>
    <p:sldId id="341" r:id="rId4"/>
    <p:sldId id="371" r:id="rId5"/>
    <p:sldId id="377" r:id="rId6"/>
    <p:sldId id="370" r:id="rId7"/>
    <p:sldId id="372" r:id="rId8"/>
    <p:sldId id="373" r:id="rId9"/>
    <p:sldId id="374" r:id="rId10"/>
    <p:sldId id="26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81" autoAdjust="0"/>
    <p:restoredTop sz="94424" autoAdjust="0"/>
  </p:normalViewPr>
  <p:slideViewPr>
    <p:cSldViewPr>
      <p:cViewPr varScale="1">
        <p:scale>
          <a:sx n="93" d="100"/>
          <a:sy n="93" d="100"/>
        </p:scale>
        <p:origin x="-81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aseline="0" dirty="0" smtClean="0"/>
              <a:t>最好补充</a:t>
            </a:r>
            <a:r>
              <a:rPr lang="en-US" altLang="zh-CN" baseline="0" dirty="0" smtClean="0"/>
              <a:t>DSX——RVD</a:t>
            </a:r>
            <a:r>
              <a:rPr lang="zh-CN" altLang="en-US" baseline="0" dirty="0" smtClean="0"/>
              <a:t>的细节，说明对完整性检查的支持</a:t>
            </a:r>
            <a:endParaRPr lang="en-US" altLang="zh-CN" baseline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414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需要修改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text</a:t>
            </a:r>
            <a:r>
              <a:rPr lang="zh-CN" altLang="en-US" baseline="0" dirty="0" smtClean="0"/>
              <a:t>，说明目的包括</a:t>
            </a:r>
            <a:r>
              <a:rPr lang="en-US" altLang="zh-CN" baseline="0" dirty="0" smtClean="0"/>
              <a:t>integrity valid</a:t>
            </a:r>
          </a:p>
          <a:p>
            <a:endParaRPr lang="en-US" altLang="zh-CN" baseline="0" dirty="0" smtClean="0"/>
          </a:p>
          <a:p>
            <a:r>
              <a:rPr lang="zh-CN" altLang="en-US" baseline="0" dirty="0" smtClean="0"/>
              <a:t>补充章节号等细节信息</a:t>
            </a:r>
            <a:endParaRPr lang="en-US" altLang="zh-CN" baseline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9952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需要修改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text</a:t>
            </a:r>
            <a:r>
              <a:rPr lang="zh-CN" altLang="en-US" baseline="0" dirty="0" smtClean="0"/>
              <a:t>，说明目的包括</a:t>
            </a:r>
            <a:r>
              <a:rPr lang="en-US" altLang="zh-CN" baseline="0" dirty="0" smtClean="0"/>
              <a:t>integrity valid</a:t>
            </a:r>
          </a:p>
          <a:p>
            <a:endParaRPr lang="en-US" altLang="zh-CN" baseline="0" dirty="0" smtClean="0"/>
          </a:p>
          <a:p>
            <a:r>
              <a:rPr lang="zh-CN" altLang="en-US" baseline="0" dirty="0" smtClean="0"/>
              <a:t>补充章节号等细节信息</a:t>
            </a:r>
            <a:endParaRPr lang="en-US" altLang="zh-CN" baseline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4688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修改</a:t>
            </a:r>
            <a:r>
              <a:rPr lang="en-US" altLang="zh-CN" dirty="0" smtClean="0"/>
              <a:t>text</a:t>
            </a:r>
            <a:r>
              <a:rPr lang="zh-CN" altLang="en-US" dirty="0" smtClean="0"/>
              <a:t>，说明目的之一包括</a:t>
            </a:r>
            <a:r>
              <a:rPr lang="en-US" altLang="zh-CN" dirty="0" smtClean="0"/>
              <a:t>SS</a:t>
            </a:r>
            <a:r>
              <a:rPr lang="zh-CN" altLang="en-US" dirty="0" smtClean="0"/>
              <a:t>的</a:t>
            </a:r>
            <a:r>
              <a:rPr lang="en-US" altLang="zh-CN" dirty="0" smtClean="0"/>
              <a:t>owner check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5248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Text</a:t>
            </a:r>
            <a:r>
              <a:rPr lang="zh-CN" altLang="en-US" dirty="0" smtClean="0"/>
              <a:t>中增加对</a:t>
            </a:r>
            <a:r>
              <a:rPr lang="en-US" altLang="zh-CN" dirty="0" smtClean="0"/>
              <a:t>SS SF </a:t>
            </a:r>
            <a:r>
              <a:rPr lang="en-US" altLang="zh-CN" dirty="0" err="1" smtClean="0"/>
              <a:t>ower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277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omniran-16-0069-00-CF00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471289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2000" kern="120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Response </a:t>
                      </a:r>
                      <a:r>
                        <a:rPr lang="en-US" altLang="zh-CN" sz="2000" kern="120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US" altLang="zh-CN" sz="20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Comments on Revision of </a:t>
                      </a:r>
                      <a:r>
                        <a:rPr lang="en-US" altLang="zh-CN" sz="2000" kern="120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Chapter 7.6.7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[2016-09-27]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Xiaojing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Fan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 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provides response to the comments on</a:t>
            </a:r>
            <a:r>
              <a:rPr lang="en-US" altLang="zh-CN" sz="1600" dirty="0" smtClean="0">
                <a:latin typeface="+mn-lt"/>
              </a:rPr>
              <a:t> omniRAN-16/0060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for revision of chapter 7.6.7.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Comments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kern="1200" dirty="0"/>
              <a:t>Response to Comments on Revision of Chapter 7.6.7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2016-09-27</a:t>
            </a:r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Comment Response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altLang="zh-CN" sz="2000" dirty="0" smtClean="0"/>
              <a:t>Comment</a:t>
            </a:r>
            <a:r>
              <a:rPr lang="en-US" altLang="zh-CN" sz="2000" dirty="0"/>
              <a:t>: Concerns about the </a:t>
            </a:r>
            <a:r>
              <a:rPr lang="en-US" altLang="zh-CN" sz="2000" dirty="0" smtClean="0"/>
              <a:t>purpose of ‘</a:t>
            </a:r>
            <a:r>
              <a:rPr lang="en-US" altLang="zh-CN" sz="2000" dirty="0"/>
              <a:t>service flow addition received message</a:t>
            </a:r>
            <a:r>
              <a:rPr lang="en-US" altLang="zh-CN" sz="2000" dirty="0" smtClean="0"/>
              <a:t>’ and ‘</a:t>
            </a:r>
            <a:r>
              <a:rPr lang="en-US" altLang="zh-CN" sz="2000" dirty="0"/>
              <a:t>service flow change received message</a:t>
            </a:r>
            <a:r>
              <a:rPr lang="en-US" altLang="zh-CN" sz="2000" dirty="0" smtClean="0"/>
              <a:t>’, </a:t>
            </a:r>
            <a:r>
              <a:rPr lang="en-US" altLang="zh-CN" sz="2000" dirty="0"/>
              <a:t>immediate </a:t>
            </a:r>
            <a:r>
              <a:rPr lang="en-US" altLang="zh-CN" sz="2000" dirty="0" smtClean="0"/>
              <a:t>ACK may not be necessary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Response: according to IEEE 802.16 and WiMAX specification, the </a:t>
            </a:r>
            <a:r>
              <a:rPr lang="en-US" altLang="zh-CN" sz="2000" dirty="0" err="1" smtClean="0"/>
              <a:t>x.rvd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message is necessary, </a:t>
            </a:r>
            <a:r>
              <a:rPr lang="en-US" altLang="zh-CN" sz="2000" dirty="0" smtClean="0"/>
              <a:t>mainly for </a:t>
            </a:r>
            <a:r>
              <a:rPr lang="en-US" altLang="zh-CN" sz="2000" dirty="0" smtClean="0"/>
              <a:t>two </a:t>
            </a:r>
            <a:r>
              <a:rPr lang="en-US" altLang="zh-CN" sz="2000" dirty="0" smtClean="0"/>
              <a:t>purposes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Immediate </a:t>
            </a:r>
            <a:r>
              <a:rPr lang="en-US" altLang="zh-CN" sz="1800" dirty="0"/>
              <a:t>ACK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63647"/>
              </p:ext>
            </p:extLst>
          </p:nvPr>
        </p:nvGraphicFramePr>
        <p:xfrm>
          <a:off x="3779912" y="4005064"/>
          <a:ext cx="4720676" cy="2152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4" imgW="5238202" imgH="2399112" progId="Visio.Drawing.11">
                  <p:embed/>
                </p:oleObj>
              </mc:Choice>
              <mc:Fallback>
                <p:oleObj name="Visio" r:id="rId4" imgW="5238202" imgH="2399112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005064"/>
                        <a:ext cx="4720676" cy="21528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内容占位符 2"/>
          <p:cNvSpPr txBox="1">
            <a:spLocks/>
          </p:cNvSpPr>
          <p:nvPr/>
        </p:nvSpPr>
        <p:spPr>
          <a:xfrm>
            <a:off x="457200" y="4581128"/>
            <a:ext cx="3106688" cy="1400994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1"/>
            <a:r>
              <a:rPr lang="en-US" altLang="zh-CN" sz="1800" dirty="0"/>
              <a:t>Verify the previous message is integrity</a:t>
            </a:r>
            <a:endParaRPr lang="en-US" altLang="zh-CN" sz="1800" dirty="0"/>
          </a:p>
        </p:txBody>
      </p:sp>
      <p:sp>
        <p:nvSpPr>
          <p:cNvPr id="7" name="椭圆 6"/>
          <p:cNvSpPr/>
          <p:nvPr/>
        </p:nvSpPr>
        <p:spPr bwMode="auto">
          <a:xfrm>
            <a:off x="3836464" y="5011045"/>
            <a:ext cx="1471072" cy="14087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802.16-2012 Specification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err="1" smtClean="0"/>
              <a:t>DSx_RVD</a:t>
            </a:r>
            <a:r>
              <a:rPr lang="en-US" altLang="zh-CN" sz="2400" dirty="0" smtClean="0"/>
              <a:t> message is </a:t>
            </a:r>
            <a:r>
              <a:rPr lang="en-US" altLang="zh-CN" sz="2400" dirty="0" smtClean="0"/>
              <a:t>defined to </a:t>
            </a:r>
            <a:r>
              <a:rPr lang="en-US" altLang="zh-CN" sz="2400" dirty="0" smtClean="0"/>
              <a:t>confirm the integrity of the previous </a:t>
            </a:r>
            <a:r>
              <a:rPr lang="en-US" altLang="zh-CN" sz="2400" dirty="0" err="1" smtClean="0"/>
              <a:t>DSx</a:t>
            </a:r>
            <a:r>
              <a:rPr lang="en-US" altLang="zh-CN" sz="2400" dirty="0" smtClean="0"/>
              <a:t>-REQ message, </a:t>
            </a:r>
            <a:r>
              <a:rPr lang="en-US" altLang="zh-CN" sz="2400" dirty="0" smtClean="0"/>
              <a:t>in case the </a:t>
            </a:r>
            <a:r>
              <a:rPr lang="en-US" altLang="zh-CN" sz="2400" dirty="0" err="1" smtClean="0"/>
              <a:t>DSx</a:t>
            </a:r>
            <a:r>
              <a:rPr lang="en-US" altLang="zh-CN" sz="2400" dirty="0" smtClean="0"/>
              <a:t>-RSP </a:t>
            </a:r>
            <a:r>
              <a:rPr lang="en-US" altLang="zh-CN" sz="2400" dirty="0" smtClean="0"/>
              <a:t>can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not </a:t>
            </a:r>
            <a:r>
              <a:rPr lang="en-US" altLang="zh-CN" sz="2400" dirty="0" smtClean="0"/>
              <a:t>be transmitted </a:t>
            </a:r>
            <a:r>
              <a:rPr lang="en-US" altLang="zh-CN" sz="2400" dirty="0" smtClean="0"/>
              <a:t>immediately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611560" y="2852936"/>
            <a:ext cx="2954818" cy="3018023"/>
            <a:chOff x="443597" y="3429000"/>
            <a:chExt cx="2954818" cy="3018023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3597" y="3429000"/>
              <a:ext cx="2954818" cy="3018023"/>
            </a:xfrm>
            <a:prstGeom prst="rect">
              <a:avLst/>
            </a:prstGeom>
          </p:spPr>
        </p:pic>
        <p:sp>
          <p:nvSpPr>
            <p:cNvPr id="30" name="椭圆 29"/>
            <p:cNvSpPr/>
            <p:nvPr/>
          </p:nvSpPr>
          <p:spPr bwMode="auto">
            <a:xfrm>
              <a:off x="1128576" y="4382329"/>
              <a:ext cx="1471072" cy="428891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096555" y="3440703"/>
            <a:ext cx="4727827" cy="1783973"/>
            <a:chOff x="3300557" y="3645024"/>
            <a:chExt cx="5680351" cy="2144013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9872" y="3645024"/>
              <a:ext cx="5561036" cy="2144013"/>
            </a:xfrm>
            <a:prstGeom prst="rect">
              <a:avLst/>
            </a:prstGeom>
          </p:spPr>
        </p:pic>
        <p:sp>
          <p:nvSpPr>
            <p:cNvPr id="31" name="椭圆 30"/>
            <p:cNvSpPr/>
            <p:nvPr/>
          </p:nvSpPr>
          <p:spPr bwMode="auto">
            <a:xfrm>
              <a:off x="3300557" y="4984598"/>
              <a:ext cx="5040560" cy="369462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482983" y="5999932"/>
            <a:ext cx="35472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+mj-lt"/>
              </a:rPr>
              <a:t>In section 6.3.14.7.1.1</a:t>
            </a:r>
            <a:endParaRPr lang="zh-CN" altLang="en-US" sz="1600" dirty="0">
              <a:latin typeface="+mj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23143" y="5310194"/>
            <a:ext cx="2513153" cy="351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+mj-lt"/>
              </a:rPr>
              <a:t>In section 6.3.14.9.3.1</a:t>
            </a:r>
            <a:endParaRPr lang="zh-CN" alt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838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802.16-2012 Specification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err="1" smtClean="0"/>
              <a:t>DSx_RVD</a:t>
            </a:r>
            <a:r>
              <a:rPr lang="en-US" altLang="zh-CN" sz="2400" dirty="0" smtClean="0"/>
              <a:t> message carries “Confirmation Code” field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654944" y="2564904"/>
            <a:ext cx="5141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+mj-lt"/>
              </a:rPr>
              <a:t>Success, when the previous request message is integrity valid</a:t>
            </a:r>
            <a:endParaRPr lang="zh-CN" altLang="en-US" sz="1400" dirty="0">
              <a:latin typeface="+mj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722" y="2132856"/>
            <a:ext cx="3015034" cy="3973536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 bwMode="auto">
          <a:xfrm>
            <a:off x="395536" y="2582018"/>
            <a:ext cx="3246537" cy="212601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Times New Roman" charset="0"/>
            </a:endParaRPr>
          </a:p>
        </p:txBody>
      </p:sp>
      <p:sp>
        <p:nvSpPr>
          <p:cNvPr id="14" name="圆角矩形 13"/>
          <p:cNvSpPr/>
          <p:nvPr/>
        </p:nvSpPr>
        <p:spPr bwMode="auto">
          <a:xfrm>
            <a:off x="384253" y="2839130"/>
            <a:ext cx="3246537" cy="3320815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Times New Roman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20259" y="4653137"/>
            <a:ext cx="4380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+mj-lt"/>
              </a:rPr>
              <a:t>Indicate the reason, when the previous request message is invalid</a:t>
            </a:r>
            <a:endParaRPr lang="zh-CN" altLang="en-US" sz="1400" dirty="0">
              <a:latin typeface="+mj-lt"/>
            </a:endParaRPr>
          </a:p>
        </p:txBody>
      </p:sp>
      <p:sp>
        <p:nvSpPr>
          <p:cNvPr id="16" name="文本框 10"/>
          <p:cNvSpPr txBox="1"/>
          <p:nvPr/>
        </p:nvSpPr>
        <p:spPr>
          <a:xfrm>
            <a:off x="762227" y="6204456"/>
            <a:ext cx="2513153" cy="351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altLang="zh-CN" sz="1600" dirty="0" smtClean="0">
                <a:latin typeface="+mj-lt"/>
              </a:rPr>
              <a:t>In section 11.13</a:t>
            </a:r>
            <a:endParaRPr lang="zh-CN" alt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951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067944" y="1313645"/>
            <a:ext cx="4464835" cy="5099072"/>
            <a:chOff x="1915402" y="604837"/>
            <a:chExt cx="5256923" cy="5723033"/>
          </a:xfrm>
        </p:grpSpPr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1675" y="604837"/>
              <a:ext cx="5200650" cy="5648325"/>
            </a:xfrm>
            <a:prstGeom prst="rect">
              <a:avLst/>
            </a:prstGeom>
          </p:spPr>
        </p:pic>
        <p:sp>
          <p:nvSpPr>
            <p:cNvPr id="30" name="椭圆 29"/>
            <p:cNvSpPr/>
            <p:nvPr/>
          </p:nvSpPr>
          <p:spPr bwMode="auto">
            <a:xfrm>
              <a:off x="3593692" y="1426844"/>
              <a:ext cx="707120" cy="284875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1" name="椭圆 30"/>
            <p:cNvSpPr/>
            <p:nvPr/>
          </p:nvSpPr>
          <p:spPr bwMode="auto">
            <a:xfrm>
              <a:off x="1915402" y="5958408"/>
              <a:ext cx="3896469" cy="369462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r>
              <a:rPr lang="en-US" altLang="zh-CN" sz="2400" dirty="0" err="1" smtClean="0"/>
              <a:t>DSx_RVD</a:t>
            </a:r>
            <a:r>
              <a:rPr lang="en-US" altLang="zh-CN" sz="2400" dirty="0" smtClean="0"/>
              <a:t> message is </a:t>
            </a:r>
            <a:r>
              <a:rPr lang="en-US" altLang="zh-CN" sz="2400" dirty="0" smtClean="0"/>
              <a:t>also specified in WiMAX, in case the </a:t>
            </a:r>
            <a:r>
              <a:rPr lang="en-US" altLang="zh-CN" sz="2400" dirty="0" err="1" smtClean="0"/>
              <a:t>DSx</a:t>
            </a:r>
            <a:r>
              <a:rPr lang="en-US" altLang="zh-CN" sz="2400" dirty="0" smtClean="0"/>
              <a:t>-RSP </a:t>
            </a:r>
            <a:r>
              <a:rPr lang="en-US" altLang="zh-CN" sz="2400" dirty="0" smtClean="0"/>
              <a:t>can </a:t>
            </a:r>
            <a:r>
              <a:rPr lang="en-US" altLang="zh-CN" sz="2400" dirty="0" smtClean="0"/>
              <a:t>not be </a:t>
            </a:r>
            <a:r>
              <a:rPr lang="en-US" altLang="zh-CN" sz="2400" dirty="0" smtClean="0"/>
              <a:t>transmitted immediately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WiMAX </a:t>
            </a:r>
            <a:r>
              <a:rPr lang="en-US" altLang="zh-CN" dirty="0" smtClean="0"/>
              <a:t>Detail Protocols and Procedures</a:t>
            </a:r>
            <a:br>
              <a:rPr lang="en-US" altLang="zh-CN" dirty="0" smtClean="0"/>
            </a:br>
            <a:r>
              <a:rPr lang="en-US" altLang="zh-CN" dirty="0"/>
              <a:t>(WMF-T33-001-R020v01)</a:t>
            </a:r>
            <a:endParaRPr lang="zh-CN" altLang="en-US" dirty="0"/>
          </a:p>
        </p:txBody>
      </p:sp>
      <p:sp>
        <p:nvSpPr>
          <p:cNvPr id="8" name="文本框 10"/>
          <p:cNvSpPr txBox="1"/>
          <p:nvPr/>
        </p:nvSpPr>
        <p:spPr>
          <a:xfrm>
            <a:off x="2899687" y="3602646"/>
            <a:ext cx="2032353" cy="351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altLang="zh-CN" sz="1600" dirty="0" smtClean="0">
                <a:latin typeface="+mj-lt"/>
              </a:rPr>
              <a:t>In section 4.6.4.6.3</a:t>
            </a:r>
            <a:endParaRPr lang="zh-CN" alt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8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 Response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altLang="zh-CN" sz="2400" dirty="0" smtClean="0"/>
              <a:t>Comment</a:t>
            </a:r>
            <a:r>
              <a:rPr lang="en-US" altLang="zh-CN" dirty="0"/>
              <a:t>: Concerns about the </a:t>
            </a:r>
            <a:r>
              <a:rPr lang="en-US" altLang="zh-CN" dirty="0" smtClean="0"/>
              <a:t>purpose of </a:t>
            </a:r>
            <a:r>
              <a:rPr lang="en-US" altLang="zh-CN" dirty="0"/>
              <a:t>‘SF delete response’ message, it </a:t>
            </a:r>
            <a:r>
              <a:rPr lang="en-US" altLang="zh-CN" dirty="0" smtClean="0"/>
              <a:t>may not be necessary </a:t>
            </a:r>
            <a:r>
              <a:rPr lang="en-US" altLang="zh-CN" dirty="0"/>
              <a:t>to show </a:t>
            </a:r>
            <a:r>
              <a:rPr lang="en-US" altLang="zh-CN" dirty="0" smtClean="0"/>
              <a:t>‘SF found</a:t>
            </a:r>
            <a:r>
              <a:rPr lang="en-US" altLang="zh-CN" dirty="0"/>
              <a:t>’ </a:t>
            </a:r>
            <a:r>
              <a:rPr lang="en-US" altLang="zh-CN" dirty="0" smtClean="0"/>
              <a:t>information in a dedicated </a:t>
            </a:r>
            <a:r>
              <a:rPr lang="en-US" altLang="zh-CN" dirty="0" smtClean="0"/>
              <a:t>message</a:t>
            </a:r>
            <a:endParaRPr lang="en-US" altLang="zh-CN" dirty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Response: according to IEEE 802.16 and WiMAX specification, “SF delete response” message </a:t>
            </a:r>
            <a:r>
              <a:rPr lang="en-US" altLang="zh-CN" sz="2400" dirty="0" smtClean="0"/>
              <a:t>has been defined for </a:t>
            </a:r>
            <a:r>
              <a:rPr lang="en-US" altLang="zh-CN" sz="2400" dirty="0" smtClean="0"/>
              <a:t>two </a:t>
            </a:r>
            <a:r>
              <a:rPr lang="en-US" altLang="zh-CN" sz="2400" dirty="0" smtClean="0"/>
              <a:t>purposes</a:t>
            </a:r>
            <a:endParaRPr lang="en-US" altLang="zh-CN" sz="2400" dirty="0" smtClean="0"/>
          </a:p>
          <a:p>
            <a:pPr lvl="1"/>
            <a:r>
              <a:rPr lang="en-US" altLang="zh-CN" sz="2000" dirty="0" smtClean="0"/>
              <a:t>ACK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3707904" y="4437112"/>
            <a:ext cx="5128642" cy="2155701"/>
            <a:chOff x="2930368" y="4149080"/>
            <a:chExt cx="5474130" cy="2371725"/>
          </a:xfrm>
        </p:grpSpPr>
        <p:graphicFrame>
          <p:nvGraphicFramePr>
            <p:cNvPr id="5" name="对象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5724522"/>
                </p:ext>
              </p:extLst>
            </p:nvPr>
          </p:nvGraphicFramePr>
          <p:xfrm>
            <a:off x="3203848" y="4149080"/>
            <a:ext cx="5200650" cy="2371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Visio" r:id="rId3" imgW="5238202" imgH="2399112" progId="Visio.Drawing.11">
                    <p:embed/>
                  </p:oleObj>
                </mc:Choice>
                <mc:Fallback>
                  <p:oleObj name="Visio" r:id="rId3" imgW="5238202" imgH="2399112" progId="Visio.Drawing.11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3848" y="4149080"/>
                          <a:ext cx="5200650" cy="2371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椭圆 5"/>
            <p:cNvSpPr/>
            <p:nvPr/>
          </p:nvSpPr>
          <p:spPr bwMode="auto">
            <a:xfrm>
              <a:off x="2930368" y="5258215"/>
              <a:ext cx="1789879" cy="181061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8" name="内容占位符 2"/>
          <p:cNvSpPr txBox="1">
            <a:spLocks/>
          </p:cNvSpPr>
          <p:nvPr/>
        </p:nvSpPr>
        <p:spPr>
          <a:xfrm>
            <a:off x="457200" y="4869160"/>
            <a:ext cx="3394720" cy="1257003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1"/>
            <a:r>
              <a:rPr lang="en-US" altLang="zh-CN" sz="2000" kern="0" dirty="0" smtClean="0"/>
              <a:t>Verify the corresponding resource was found</a:t>
            </a:r>
            <a:endParaRPr lang="en-US" altLang="zh-CN" sz="2000" kern="0" dirty="0"/>
          </a:p>
        </p:txBody>
      </p:sp>
    </p:spTree>
    <p:extLst>
      <p:ext uri="{BB962C8B-B14F-4D97-AF65-F5344CB8AC3E}">
        <p14:creationId xmlns:p14="http://schemas.microsoft.com/office/powerpoint/2010/main" val="406497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439020" y="2132856"/>
            <a:ext cx="6048672" cy="1872208"/>
            <a:chOff x="2447925" y="3732060"/>
            <a:chExt cx="6696075" cy="2505075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47925" y="3732060"/>
              <a:ext cx="6696075" cy="2505075"/>
            </a:xfrm>
            <a:prstGeom prst="rect">
              <a:avLst/>
            </a:prstGeom>
          </p:spPr>
        </p:pic>
        <p:sp>
          <p:nvSpPr>
            <p:cNvPr id="31" name="椭圆 30"/>
            <p:cNvSpPr/>
            <p:nvPr/>
          </p:nvSpPr>
          <p:spPr bwMode="auto">
            <a:xfrm>
              <a:off x="2456766" y="5812187"/>
              <a:ext cx="5355594" cy="369462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802.16-2012 Specification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200" dirty="0" smtClean="0"/>
              <a:t>DSD_RSP message is </a:t>
            </a:r>
            <a:r>
              <a:rPr lang="en-US" altLang="zh-CN" sz="2200" dirty="0" smtClean="0"/>
              <a:t>defined to </a:t>
            </a:r>
            <a:r>
              <a:rPr lang="en-US" altLang="zh-CN" sz="2200" dirty="0" smtClean="0"/>
              <a:t>confirm the deletion of service flow</a:t>
            </a:r>
          </a:p>
          <a:p>
            <a:endParaRPr lang="en-US" altLang="zh-CN" sz="2400" dirty="0" smtClean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543620" y="4534684"/>
            <a:ext cx="4676452" cy="1774636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200" kern="0" dirty="0" smtClean="0"/>
              <a:t>DSD_RSP carries “confirmation code” field, which </a:t>
            </a:r>
            <a:r>
              <a:rPr lang="en-US" altLang="zh-CN" sz="2200" kern="0" dirty="0" smtClean="0"/>
              <a:t>includes the status of “reject-not-owner</a:t>
            </a:r>
            <a:r>
              <a:rPr lang="en-US" altLang="zh-CN" sz="2200" kern="0" dirty="0" smtClean="0"/>
              <a:t>”, </a:t>
            </a:r>
            <a:r>
              <a:rPr lang="en-US" altLang="zh-CN" sz="2200" kern="0" dirty="0" smtClean="0"/>
              <a:t>in case the requester does </a:t>
            </a:r>
            <a:r>
              <a:rPr lang="en-US" altLang="zh-CN" sz="2200" kern="0" dirty="0" smtClean="0"/>
              <a:t>not own of the service flow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5127376" y="4301479"/>
            <a:ext cx="3549080" cy="1900870"/>
            <a:chOff x="4938612" y="4514245"/>
            <a:chExt cx="3549080" cy="1900870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38612" y="4514245"/>
              <a:ext cx="3549080" cy="1879336"/>
            </a:xfrm>
            <a:prstGeom prst="rect">
              <a:avLst/>
            </a:prstGeom>
          </p:spPr>
        </p:pic>
        <p:sp>
          <p:nvSpPr>
            <p:cNvPr id="9" name="椭圆 8"/>
            <p:cNvSpPr/>
            <p:nvPr/>
          </p:nvSpPr>
          <p:spPr bwMode="auto">
            <a:xfrm>
              <a:off x="5885037" y="6146266"/>
              <a:ext cx="1789879" cy="268849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3131840" y="4007617"/>
            <a:ext cx="2513153" cy="351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altLang="zh-CN" sz="1600" dirty="0" smtClean="0">
                <a:latin typeface="+mj-lt"/>
              </a:rPr>
              <a:t>In section 6.3.14.9.5.1</a:t>
            </a:r>
            <a:endParaRPr lang="zh-CN" alt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07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3397028" y="1417638"/>
            <a:ext cx="5676631" cy="5092586"/>
            <a:chOff x="3397028" y="1417638"/>
            <a:chExt cx="5676631" cy="509258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3888" y="1417638"/>
              <a:ext cx="5281587" cy="5050382"/>
            </a:xfrm>
            <a:prstGeom prst="rect">
              <a:avLst/>
            </a:prstGeom>
          </p:spPr>
        </p:pic>
        <p:sp>
          <p:nvSpPr>
            <p:cNvPr id="30" name="椭圆 29"/>
            <p:cNvSpPr/>
            <p:nvPr/>
          </p:nvSpPr>
          <p:spPr bwMode="auto">
            <a:xfrm>
              <a:off x="5122053" y="2433730"/>
              <a:ext cx="746091" cy="253816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1" name="椭圆 30"/>
            <p:cNvSpPr/>
            <p:nvPr/>
          </p:nvSpPr>
          <p:spPr bwMode="auto">
            <a:xfrm>
              <a:off x="3397028" y="6273239"/>
              <a:ext cx="5676631" cy="236985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r>
              <a:rPr lang="en-US" altLang="zh-CN" sz="2400" dirty="0" smtClean="0"/>
              <a:t>DSD_RSP message </a:t>
            </a:r>
            <a:r>
              <a:rPr lang="en-US" altLang="zh-CN" sz="2400" dirty="0" smtClean="0"/>
              <a:t>has also been specified in WiMAX to </a:t>
            </a:r>
            <a:r>
              <a:rPr lang="en-US" altLang="zh-CN" sz="2400" dirty="0" smtClean="0"/>
              <a:t>confirm </a:t>
            </a:r>
            <a:r>
              <a:rPr lang="en-US" altLang="zh-CN" sz="2400" dirty="0" smtClean="0"/>
              <a:t>that the </a:t>
            </a:r>
            <a:r>
              <a:rPr lang="en-US" altLang="zh-CN" sz="2400" dirty="0" smtClean="0"/>
              <a:t>corresponding resource </a:t>
            </a:r>
            <a:r>
              <a:rPr lang="en-US" altLang="zh-CN" sz="2400" dirty="0" smtClean="0"/>
              <a:t>has been found</a:t>
            </a:r>
            <a:endParaRPr lang="en-US" altLang="zh-CN" sz="2400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WiMAX </a:t>
            </a:r>
            <a:r>
              <a:rPr lang="en-US" altLang="zh-CN" dirty="0" smtClean="0"/>
              <a:t>Detail Protocols and Procedures</a:t>
            </a:r>
            <a:br>
              <a:rPr lang="en-US" altLang="zh-CN" dirty="0" smtClean="0"/>
            </a:br>
            <a:r>
              <a:rPr lang="en-US" altLang="zh-CN" dirty="0"/>
              <a:t>(WMF-T33-001-R020v01)</a:t>
            </a:r>
            <a:endParaRPr lang="zh-CN" altLang="en-US" dirty="0"/>
          </a:p>
        </p:txBody>
      </p:sp>
      <p:sp>
        <p:nvSpPr>
          <p:cNvPr id="8" name="文本框 10"/>
          <p:cNvSpPr txBox="1"/>
          <p:nvPr/>
        </p:nvSpPr>
        <p:spPr>
          <a:xfrm>
            <a:off x="2535163" y="4129339"/>
            <a:ext cx="2513153" cy="351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altLang="zh-CN" sz="1600" dirty="0" smtClean="0">
                <a:latin typeface="+mj-lt"/>
              </a:rPr>
              <a:t>In section 4.6.4.6.6</a:t>
            </a:r>
            <a:endParaRPr lang="zh-CN" alt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719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28964</TotalTime>
  <Words>535</Words>
  <Application>Microsoft Office PowerPoint</Application>
  <PresentationFormat>全屏显示(4:3)</PresentationFormat>
  <Paragraphs>79</Paragraphs>
  <Slides>10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omniran-14-0033-00-ecsg-omniran-pptx-template</vt:lpstr>
      <vt:lpstr>Visio</vt:lpstr>
      <vt:lpstr>PowerPoint 演示文稿</vt:lpstr>
      <vt:lpstr>Response to Comments on Revision of Chapter 7.6.7</vt:lpstr>
      <vt:lpstr>Comment Response 1</vt:lpstr>
      <vt:lpstr>IEEE 802.16-2012 Specification</vt:lpstr>
      <vt:lpstr>IEEE 802.16-2012 Specification</vt:lpstr>
      <vt:lpstr>WiMAX Detail Protocols and Procedures (WMF-T33-001-R020v01)</vt:lpstr>
      <vt:lpstr>Comment Response 2</vt:lpstr>
      <vt:lpstr>IEEE 802.16-2012 Specification</vt:lpstr>
      <vt:lpstr>WiMAX Detail Protocols and Procedures (WMF-T33-001-R020v01)</vt:lpstr>
      <vt:lpstr>Questions,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Hao</cp:lastModifiedBy>
  <cp:revision>584</cp:revision>
  <cp:lastPrinted>1998-02-10T13:28:06Z</cp:lastPrinted>
  <dcterms:created xsi:type="dcterms:W3CDTF">2015-11-03T12:23:58Z</dcterms:created>
  <dcterms:modified xsi:type="dcterms:W3CDTF">2016-09-27T05:45:25Z</dcterms:modified>
</cp:coreProperties>
</file>