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4" r:id="rId2"/>
    <p:sldId id="262" r:id="rId3"/>
    <p:sldId id="376" r:id="rId4"/>
    <p:sldId id="375" r:id="rId5"/>
    <p:sldId id="377" r:id="rId6"/>
    <p:sldId id="267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66FF"/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中度样式 4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781" autoAdjust="0"/>
    <p:restoredTop sz="91007" autoAdjust="0"/>
  </p:normalViewPr>
  <p:slideViewPr>
    <p:cSldViewPr>
      <p:cViewPr varScale="1">
        <p:scale>
          <a:sx n="84" d="100"/>
          <a:sy n="84" d="100"/>
        </p:scale>
        <p:origin x="-108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38817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699729" y="76200"/>
            <a:ext cx="221567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b="1" dirty="0" smtClean="0"/>
              <a:t>omniran-16-0068-00-CF00</a:t>
            </a:r>
            <a:endParaRPr lang="en-US" sz="1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IPR/copyrightpolicy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standards.ieee.org/guides/opman/sect6.html" TargetMode="External"/><Relationship Id="rId4" Type="http://schemas.openxmlformats.org/officeDocument/2006/relationships/hyperlink" Target="http://standards.ieee.org/guides/bylaws/sect6-7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1312830"/>
              </p:ext>
            </p:extLst>
          </p:nvPr>
        </p:nvGraphicFramePr>
        <p:xfrm>
          <a:off x="533400" y="483090"/>
          <a:ext cx="8077201" cy="32757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6015"/>
                <a:gridCol w="2056015"/>
                <a:gridCol w="2056015"/>
                <a:gridCol w="1909156"/>
              </a:tblGrid>
              <a:tr h="399499">
                <a:tc gridSpan="4">
                  <a:txBody>
                    <a:bodyPr/>
                    <a:lstStyle/>
                    <a:p>
                      <a:pPr algn="ctr"/>
                      <a:r>
                        <a:rPr lang="en-US" altLang="zh-CN" sz="2000" kern="1200" dirty="0" smtClean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+mn-cs"/>
                        </a:rPr>
                        <a:t>Chapter 7.4.1 Revision</a:t>
                      </a:r>
                      <a:endParaRPr lang="en-US" sz="200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70234"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Date: [</a:t>
                      </a:r>
                      <a:r>
                        <a:rPr lang="en-US" sz="1200" dirty="0" smtClean="0"/>
                        <a:t>2016-09-27]</a:t>
                      </a:r>
                      <a:endParaRPr lang="en-US" sz="1200" dirty="0"/>
                    </a:p>
                  </a:txBody>
                  <a:tcPr marL="36000" marR="36000" marT="36000" marB="360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93897">
                <a:tc gridSpan="4">
                  <a:txBody>
                    <a:bodyPr/>
                    <a:lstStyle/>
                    <a:p>
                      <a:r>
                        <a:rPr lang="en-US" sz="1200" b="1" i="1" dirty="0" smtClean="0"/>
                        <a:t>Authors:</a:t>
                      </a:r>
                      <a:endParaRPr lang="en-US" sz="1200" b="1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7280"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Name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Affiliation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Phone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Email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Hao Wang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Fujitsu R&amp;D Center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9525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+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86-10-59691000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9525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wangh@cn.fujitsu.com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9525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Su</a:t>
                      </a:r>
                      <a:r>
                        <a:rPr lang="en-US" altLang="zh-CN" sz="1100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Yi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Fujitsu R&amp;D Center</a:t>
                      </a:r>
                      <a:endParaRPr lang="zh-CN" alt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9525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+86-10-59691000</a:t>
                      </a:r>
                      <a:endParaRPr lang="zh-CN" alt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9525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yisu@cn.fujitsu.com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9525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Xiaojing Fan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Fujitsu R&amp;D Center</a:t>
                      </a:r>
                      <a:endParaRPr lang="zh-CN" alt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9525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+86-10-59691000</a:t>
                      </a:r>
                      <a:endParaRPr lang="zh-CN" alt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9525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fanxiaojing@cn.fujitsu.com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9525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Ryuichi</a:t>
                      </a: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Matsukura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Fujitsu</a:t>
                      </a: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/Fujitsu</a:t>
                      </a: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Laboratory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9525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+81-44-754-2667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9525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r.matsukura@jp.fujitsu.com</a:t>
                      </a:r>
                      <a:endParaRPr 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323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Notice:</a:t>
                      </a:r>
                    </a:p>
                    <a:p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This document does not represent the agreed view</a:t>
                      </a:r>
                      <a:r>
                        <a:rPr lang="en-US" sz="100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of the OmniRAN EC SG</a:t>
                      </a:r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It represents only the views of the participants listed in the ‘Authors:’ field above. It is offered as a basis for discussion. It is not binding on the contributor, who reserve the right to add, amend or withdraw material contained herein.</a:t>
                      </a:r>
                      <a:endParaRPr lang="en-US" sz="1000" i="0" dirty="0"/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3754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Copyright policy: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Copyright Policy &lt;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http://standards.ieee.org/IPR/copyrightpolicy.html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  <a:endParaRPr lang="en-US" sz="10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4742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Patent policy:</a:t>
                      </a:r>
                      <a:endParaRPr lang="en-US" sz="1000" b="1" i="1" dirty="0"/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Patent Policy and Procedures: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http://standards.ieee.org/guides/bylaws/sect6-7.html#6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 and 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http://standards.ieee.org/guides/opman/sect6.html#6.3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3400" y="3933056"/>
            <a:ext cx="8077200" cy="236220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 algn="ctr"/>
            <a:r>
              <a:rPr lang="en-US" sz="2000" dirty="0" smtClean="0">
                <a:latin typeface="+mn-lt"/>
              </a:rPr>
              <a:t>Abstract</a:t>
            </a:r>
          </a:p>
          <a:p>
            <a:endParaRPr lang="en-US" sz="1600" dirty="0" smtClean="0">
              <a:latin typeface="+mn-lt"/>
            </a:endParaRPr>
          </a:p>
          <a:p>
            <a:r>
              <a:rPr lang="en-US" sz="1600" dirty="0" smtClean="0">
                <a:latin typeface="+mn-lt"/>
              </a:rPr>
              <a:t>This presentation </a:t>
            </a:r>
            <a:r>
              <a:rPr lang="en-US" sz="1600" dirty="0" smtClean="0">
                <a:latin typeface="+mn-lt"/>
              </a:rPr>
              <a:t>proposes one revision on chapter 7.4.1.</a:t>
            </a:r>
            <a:endParaRPr lang="en-US" sz="16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kern="1200" dirty="0"/>
              <a:t>Chapter 7.4.1 Revision</a:t>
            </a:r>
            <a:br>
              <a:rPr lang="en-US" altLang="zh-CN" kern="1200" dirty="0"/>
            </a:br>
            <a:r>
              <a:rPr lang="zh-CN" altLang="zh-CN" dirty="0"/>
              <a:t/>
            </a:r>
            <a:br>
              <a:rPr lang="zh-CN" altLang="zh-CN" dirty="0"/>
            </a:br>
            <a:endParaRPr lang="en-US" altLang="zh-C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2016-09-27</a:t>
            </a:r>
            <a:endParaRPr lang="en-US" dirty="0" smtClean="0"/>
          </a:p>
          <a:p>
            <a:r>
              <a:rPr lang="en-US" dirty="0" smtClean="0"/>
              <a:t>Hao Wang</a:t>
            </a:r>
          </a:p>
          <a:p>
            <a:r>
              <a:rPr lang="en-US" dirty="0" smtClean="0"/>
              <a:t>Fujitsu R&amp;D Center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对象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8254516"/>
              </p:ext>
            </p:extLst>
          </p:nvPr>
        </p:nvGraphicFramePr>
        <p:xfrm>
          <a:off x="971600" y="4483687"/>
          <a:ext cx="6818312" cy="157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Visio" r:id="rId3" imgW="6818167" imgH="1574523" progId="Visio.Drawing.11">
                  <p:embed/>
                </p:oleObj>
              </mc:Choice>
              <mc:Fallback>
                <p:oleObj name="Visio" r:id="rId3" imgW="6818167" imgH="1574523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71600" y="4483687"/>
                        <a:ext cx="6818312" cy="157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Authenticator in 802.1X and Functions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dirty="0" smtClean="0"/>
              <a:t>Authenticator system provides two </a:t>
            </a:r>
            <a:r>
              <a:rPr lang="en-US" altLang="zh-CN" sz="2400" dirty="0" smtClean="0"/>
              <a:t>functions:</a:t>
            </a:r>
            <a:endParaRPr lang="zh-CN" altLang="zh-CN" sz="2400" dirty="0"/>
          </a:p>
          <a:p>
            <a:pPr marL="685800" lvl="3" indent="-342900"/>
            <a:r>
              <a:rPr lang="en-US" altLang="zh-CN" dirty="0" smtClean="0"/>
              <a:t>Authentication (control functions provided by ANC)</a:t>
            </a:r>
            <a:endParaRPr lang="en-US" altLang="zh-CN" dirty="0" smtClean="0"/>
          </a:p>
          <a:p>
            <a:pPr marL="1028700" lvl="4" indent="-342900"/>
            <a:r>
              <a:rPr lang="en-US" altLang="zh-CN" dirty="0" smtClean="0"/>
              <a:t>Receives </a:t>
            </a:r>
            <a:r>
              <a:rPr lang="en-US" altLang="zh-CN" dirty="0" smtClean="0"/>
              <a:t>authentication information </a:t>
            </a:r>
            <a:r>
              <a:rPr lang="en-US" altLang="zh-CN" dirty="0" smtClean="0"/>
              <a:t>from supplicant (TE) </a:t>
            </a:r>
            <a:r>
              <a:rPr lang="en-US" altLang="zh-CN" dirty="0" smtClean="0"/>
              <a:t>by EAPOL </a:t>
            </a:r>
            <a:r>
              <a:rPr lang="en-US" altLang="zh-CN" dirty="0" smtClean="0"/>
              <a:t>and provides authentication results</a:t>
            </a:r>
            <a:endParaRPr lang="en-US" altLang="zh-CN" dirty="0" smtClean="0"/>
          </a:p>
          <a:p>
            <a:pPr marL="1028700" lvl="4" indent="-342900"/>
            <a:r>
              <a:rPr lang="en-US" altLang="zh-CN" dirty="0" smtClean="0"/>
              <a:t>Forwards authentication </a:t>
            </a:r>
            <a:r>
              <a:rPr lang="en-US" altLang="zh-CN" dirty="0" smtClean="0"/>
              <a:t>information </a:t>
            </a:r>
            <a:r>
              <a:rPr lang="en-US" altLang="zh-CN" dirty="0" smtClean="0"/>
              <a:t>to authentication server (SS) by EAPOR and receives </a:t>
            </a:r>
            <a:r>
              <a:rPr lang="en-US" altLang="zh-CN" dirty="0" smtClean="0"/>
              <a:t>authentication results</a:t>
            </a:r>
          </a:p>
          <a:p>
            <a:pPr marL="685800" lvl="3" indent="-342900"/>
            <a:r>
              <a:rPr lang="en-US" altLang="zh-CN" dirty="0" smtClean="0"/>
              <a:t>Access </a:t>
            </a:r>
            <a:r>
              <a:rPr lang="en-US" altLang="zh-CN" dirty="0" smtClean="0"/>
              <a:t>control (by NA)</a:t>
            </a:r>
            <a:endParaRPr lang="en-US" altLang="zh-CN" dirty="0"/>
          </a:p>
        </p:txBody>
      </p:sp>
      <p:sp>
        <p:nvSpPr>
          <p:cNvPr id="9" name="圆角矩形 8"/>
          <p:cNvSpPr/>
          <p:nvPr/>
        </p:nvSpPr>
        <p:spPr bwMode="auto">
          <a:xfrm>
            <a:off x="756170" y="4346589"/>
            <a:ext cx="3599806" cy="1876687"/>
          </a:xfrm>
          <a:prstGeom prst="roundRect">
            <a:avLst/>
          </a:prstGeom>
          <a:noFill/>
          <a:ln w="28575" cap="flat" cmpd="sng" algn="ctr">
            <a:solidFill>
              <a:srgbClr val="0070C0"/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SimHei" pitchFamily="49" charset="-122"/>
            </a:endParaRPr>
          </a:p>
        </p:txBody>
      </p:sp>
      <p:sp>
        <p:nvSpPr>
          <p:cNvPr id="12" name="椭圆 11"/>
          <p:cNvSpPr/>
          <p:nvPr/>
        </p:nvSpPr>
        <p:spPr bwMode="auto">
          <a:xfrm>
            <a:off x="3446391" y="3999547"/>
            <a:ext cx="1845689" cy="2504842"/>
          </a:xfrm>
          <a:prstGeom prst="ellipse">
            <a:avLst/>
          </a:prstGeom>
          <a:noFill/>
          <a:ln w="2857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SimHei" pitchFamily="49" charset="-122"/>
            </a:endParaRPr>
          </a:p>
        </p:txBody>
      </p:sp>
      <p:cxnSp>
        <p:nvCxnSpPr>
          <p:cNvPr id="13" name="直接连接符 12"/>
          <p:cNvCxnSpPr>
            <a:endCxn id="14" idx="1"/>
          </p:cNvCxnSpPr>
          <p:nvPr/>
        </p:nvCxnSpPr>
        <p:spPr bwMode="auto">
          <a:xfrm flipV="1">
            <a:off x="5004048" y="3999548"/>
            <a:ext cx="184151" cy="216360"/>
          </a:xfrm>
          <a:prstGeom prst="line">
            <a:avLst/>
          </a:prstGeom>
          <a:gradFill rotWithShape="0">
            <a:gsLst>
              <a:gs pos="0">
                <a:srgbClr val="FFFFFF"/>
              </a:gs>
              <a:gs pos="100000">
                <a:srgbClr val="CACAC7"/>
              </a:gs>
            </a:gsLst>
            <a:lin ang="5400000" scaled="1"/>
          </a:gradFill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14" name="文本框 13"/>
          <p:cNvSpPr txBox="1"/>
          <p:nvPr/>
        </p:nvSpPr>
        <p:spPr>
          <a:xfrm>
            <a:off x="5188199" y="3861048"/>
            <a:ext cx="32138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C00000"/>
                </a:solidFill>
              </a:rPr>
              <a:t>Protocol </a:t>
            </a:r>
            <a:r>
              <a:rPr lang="en-US" altLang="zh-CN" b="1" dirty="0" smtClean="0">
                <a:solidFill>
                  <a:srgbClr val="C00000"/>
                </a:solidFill>
              </a:rPr>
              <a:t>converted at Authenticator (ANC)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928453" y="6183972"/>
            <a:ext cx="1410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b="1" dirty="0" smtClean="0"/>
              <a:t>Supplicant</a:t>
            </a:r>
            <a:endParaRPr lang="zh-CN" altLang="en-US" sz="1800" b="1" dirty="0"/>
          </a:p>
        </p:txBody>
      </p:sp>
      <p:sp>
        <p:nvSpPr>
          <p:cNvPr id="16" name="文本框 15"/>
          <p:cNvSpPr txBox="1"/>
          <p:nvPr/>
        </p:nvSpPr>
        <p:spPr>
          <a:xfrm>
            <a:off x="3635896" y="6181373"/>
            <a:ext cx="17966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b="1" dirty="0" smtClean="0"/>
              <a:t>Authenticator</a:t>
            </a:r>
            <a:endParaRPr lang="zh-CN" altLang="en-US" sz="1800" b="1" dirty="0"/>
          </a:p>
        </p:txBody>
      </p:sp>
      <p:sp>
        <p:nvSpPr>
          <p:cNvPr id="17" name="文本框 16"/>
          <p:cNvSpPr txBox="1"/>
          <p:nvPr/>
        </p:nvSpPr>
        <p:spPr>
          <a:xfrm>
            <a:off x="6444208" y="6181373"/>
            <a:ext cx="2382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b="1" dirty="0" smtClean="0"/>
              <a:t>Authentication Server</a:t>
            </a:r>
            <a:endParaRPr lang="zh-CN" altLang="en-US" sz="1800" b="1" dirty="0"/>
          </a:p>
        </p:txBody>
      </p:sp>
      <p:sp>
        <p:nvSpPr>
          <p:cNvPr id="18" name="圆角矩形 17"/>
          <p:cNvSpPr/>
          <p:nvPr/>
        </p:nvSpPr>
        <p:spPr bwMode="auto">
          <a:xfrm>
            <a:off x="4382495" y="4346405"/>
            <a:ext cx="3599806" cy="1876687"/>
          </a:xfrm>
          <a:prstGeom prst="roundRect">
            <a:avLst/>
          </a:prstGeom>
          <a:noFill/>
          <a:ln w="28575" cap="flat" cmpd="sng" algn="ctr">
            <a:solidFill>
              <a:srgbClr val="0070C0"/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SimHei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1675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 bwMode="auto">
          <a:xfrm>
            <a:off x="755576" y="2348880"/>
            <a:ext cx="7776864" cy="432048"/>
          </a:xfrm>
          <a:prstGeom prst="rect">
            <a:avLst/>
          </a:prstGeom>
          <a:solidFill>
            <a:srgbClr val="FFFF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Comment </a:t>
            </a:r>
            <a:r>
              <a:rPr lang="en-US" altLang="zh-CN" dirty="0" smtClean="0"/>
              <a:t>on 7.4.1</a:t>
            </a:r>
            <a:endParaRPr lang="en-US" alt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dirty="0" smtClean="0"/>
              <a:t>“The </a:t>
            </a:r>
            <a:r>
              <a:rPr lang="en-US" altLang="zh-CN" sz="2400" dirty="0"/>
              <a:t>port based authentication system consists of a Supplicant System located in the terminal, an Authenticator System  located in the node of attachment and an Authentication Server System, which resides in the Subscription Service</a:t>
            </a:r>
            <a:r>
              <a:rPr lang="en-US" altLang="zh-CN" sz="2400" dirty="0" smtClean="0"/>
              <a:t>.”</a:t>
            </a:r>
            <a:r>
              <a:rPr lang="zh-CN" altLang="zh-CN" sz="2400" dirty="0" smtClean="0"/>
              <a:t> </a:t>
            </a:r>
            <a:r>
              <a:rPr lang="en-US" altLang="zh-CN" sz="2400" dirty="0" smtClean="0"/>
              <a:t> in 7.4.1</a:t>
            </a:r>
            <a:endParaRPr lang="zh-CN" altLang="zh-CN" sz="2400" dirty="0"/>
          </a:p>
          <a:p>
            <a:pPr marL="342900" lvl="2" indent="-342900"/>
            <a:endParaRPr lang="en-US" altLang="zh-CN" dirty="0"/>
          </a:p>
          <a:p>
            <a:r>
              <a:rPr lang="en-US" altLang="zh-CN" sz="2400" dirty="0" smtClean="0"/>
              <a:t>Comment: the </a:t>
            </a:r>
            <a:r>
              <a:rPr lang="en-US" altLang="zh-CN" sz="2400" dirty="0" smtClean="0"/>
              <a:t>functions </a:t>
            </a:r>
            <a:r>
              <a:rPr lang="en-US" altLang="zh-CN" sz="2400" dirty="0" smtClean="0"/>
              <a:t>of authenticator </a:t>
            </a:r>
            <a:r>
              <a:rPr lang="en-US" altLang="zh-CN" sz="2400" dirty="0" smtClean="0"/>
              <a:t>system can not be provided solely by NA</a:t>
            </a:r>
            <a:endParaRPr lang="en-US" altLang="zh-CN" sz="2400" dirty="0" smtClean="0"/>
          </a:p>
          <a:p>
            <a:pPr lvl="1"/>
            <a:r>
              <a:rPr lang="en-US" altLang="zh-CN" sz="2000" dirty="0" smtClean="0"/>
              <a:t>No reference point </a:t>
            </a:r>
            <a:r>
              <a:rPr lang="en-US" altLang="zh-CN" sz="2000" dirty="0" smtClean="0"/>
              <a:t>between NA and SS to support </a:t>
            </a:r>
            <a:r>
              <a:rPr lang="en-US" altLang="zh-CN" sz="2000" dirty="0" smtClean="0"/>
              <a:t>EAPOR protocol</a:t>
            </a:r>
            <a:endParaRPr lang="en-US" altLang="zh-CN" sz="2000" dirty="0" smtClean="0"/>
          </a:p>
          <a:p>
            <a:pPr lvl="1"/>
            <a:r>
              <a:rPr lang="en-US" altLang="zh-CN" sz="2000" dirty="0" smtClean="0"/>
              <a:t>Detail </a:t>
            </a:r>
            <a:r>
              <a:rPr lang="en-US" altLang="zh-CN" sz="2000" dirty="0"/>
              <a:t>procedures </a:t>
            </a:r>
            <a:r>
              <a:rPr lang="en-US" altLang="zh-CN" sz="2000" dirty="0" smtClean="0"/>
              <a:t>in 7.4.7 involve </a:t>
            </a:r>
            <a:r>
              <a:rPr lang="en-US" altLang="zh-CN" sz="2000" dirty="0" smtClean="0"/>
              <a:t>both NA </a:t>
            </a:r>
            <a:r>
              <a:rPr lang="en-US" altLang="zh-CN" sz="2000" dirty="0" smtClean="0"/>
              <a:t>and ANC</a:t>
            </a:r>
          </a:p>
        </p:txBody>
      </p:sp>
    </p:spTree>
    <p:extLst>
      <p:ext uri="{BB962C8B-B14F-4D97-AF65-F5344CB8AC3E}">
        <p14:creationId xmlns:p14="http://schemas.microsoft.com/office/powerpoint/2010/main" val="370264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Proposed Change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z="2400" dirty="0">
                <a:solidFill>
                  <a:prstClr val="black"/>
                </a:solidFill>
              </a:rPr>
              <a:t>“The port based authentication system consists of a Supplicant System located in the terminal, an Authenticator System  located in the </a:t>
            </a:r>
            <a:r>
              <a:rPr lang="en-US" altLang="zh-CN" sz="2400" strike="sngStrike" dirty="0">
                <a:solidFill>
                  <a:srgbClr val="FF0000"/>
                </a:solidFill>
              </a:rPr>
              <a:t>node of attachment </a:t>
            </a:r>
            <a:r>
              <a:rPr lang="en-US" altLang="zh-CN" sz="2400" dirty="0" smtClean="0">
                <a:solidFill>
                  <a:srgbClr val="FF0000"/>
                </a:solidFill>
              </a:rPr>
              <a:t>Access Network </a:t>
            </a:r>
            <a:r>
              <a:rPr lang="en-US" altLang="zh-CN" sz="2400" dirty="0" smtClean="0">
                <a:solidFill>
                  <a:prstClr val="black"/>
                </a:solidFill>
              </a:rPr>
              <a:t>and </a:t>
            </a:r>
            <a:r>
              <a:rPr lang="en-US" altLang="zh-CN" sz="2400" dirty="0">
                <a:solidFill>
                  <a:prstClr val="black"/>
                </a:solidFill>
              </a:rPr>
              <a:t>an Authentication Server System, which resides in the Subscription Service.”</a:t>
            </a:r>
            <a:r>
              <a:rPr lang="zh-CN" altLang="zh-CN" sz="2400" dirty="0">
                <a:solidFill>
                  <a:prstClr val="black"/>
                </a:solidFill>
              </a:rPr>
              <a:t> </a:t>
            </a:r>
            <a:r>
              <a:rPr lang="en-US" altLang="zh-CN" sz="2400" dirty="0">
                <a:solidFill>
                  <a:prstClr val="black"/>
                </a:solidFill>
              </a:rPr>
              <a:t> in 7.4.1</a:t>
            </a:r>
            <a:endParaRPr lang="zh-CN" altLang="zh-CN" sz="2400" dirty="0">
              <a:solidFill>
                <a:prstClr val="black"/>
              </a:solidFill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93737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Questions, Comments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 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800751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mniran-14-0033-00-ecsg-omniran-pptx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omniran-14-0033-00-ecsg-omniran-pptx-template</Template>
  <TotalTime>28576</TotalTime>
  <Words>283</Words>
  <Application>Microsoft Office PowerPoint</Application>
  <PresentationFormat>全屏显示(4:3)</PresentationFormat>
  <Paragraphs>57</Paragraphs>
  <Slides>6</Slides>
  <Notes>1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8" baseType="lpstr">
      <vt:lpstr>omniran-14-0033-00-ecsg-omniran-pptx-template</vt:lpstr>
      <vt:lpstr>Visio</vt:lpstr>
      <vt:lpstr>PowerPoint 演示文稿</vt:lpstr>
      <vt:lpstr>Chapter 7.4.1 Revision  </vt:lpstr>
      <vt:lpstr>Authenticator in 802.1X and Functions</vt:lpstr>
      <vt:lpstr>Comment on 7.4.1</vt:lpstr>
      <vt:lpstr>Proposed Change</vt:lpstr>
      <vt:lpstr>Questions, Comments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omniran-15-0052-00-CF00-fault-diagnosis-maintenance</dc:title>
  <dc:creator>Wang Hao</dc:creator>
  <cp:lastModifiedBy>Hao</cp:lastModifiedBy>
  <cp:revision>572</cp:revision>
  <cp:lastPrinted>1998-02-10T13:28:06Z</cp:lastPrinted>
  <dcterms:created xsi:type="dcterms:W3CDTF">2015-11-03T12:23:58Z</dcterms:created>
  <dcterms:modified xsi:type="dcterms:W3CDTF">2016-09-27T05:24:16Z</dcterms:modified>
</cp:coreProperties>
</file>