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8"/>
  </p:notesMasterIdLst>
  <p:handoutMasterIdLst>
    <p:handoutMasterId r:id="rId19"/>
  </p:handoutMasterIdLst>
  <p:sldIdLst>
    <p:sldId id="262" r:id="rId2"/>
    <p:sldId id="265" r:id="rId3"/>
    <p:sldId id="290" r:id="rId4"/>
    <p:sldId id="291" r:id="rId5"/>
    <p:sldId id="292" r:id="rId6"/>
    <p:sldId id="293" r:id="rId7"/>
    <p:sldId id="271" r:id="rId8"/>
    <p:sldId id="266" r:id="rId9"/>
    <p:sldId id="283" r:id="rId10"/>
    <p:sldId id="294" r:id="rId11"/>
    <p:sldId id="306" r:id="rId12"/>
    <p:sldId id="302" r:id="rId13"/>
    <p:sldId id="300" r:id="rId14"/>
    <p:sldId id="303" r:id="rId15"/>
    <p:sldId id="301" r:id="rId16"/>
    <p:sldId id="307" r:id="rId1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040"/>
    <a:srgbClr val="7600A0"/>
    <a:srgbClr val="9900CC"/>
    <a:srgbClr val="9900FF"/>
    <a:srgbClr val="6600CC"/>
    <a:srgbClr val="A5002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781" autoAdjust="0"/>
    <p:restoredTop sz="99233" autoAdjust="0"/>
  </p:normalViewPr>
  <p:slideViewPr>
    <p:cSldViewPr>
      <p:cViewPr varScale="1">
        <p:scale>
          <a:sx n="86" d="100"/>
          <a:sy n="86" d="100"/>
        </p:scale>
        <p:origin x="366"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8435"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8436"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8437"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B548331C-8982-B94F-AA75-6CAFC454CC9B}" type="slidenum">
              <a:rPr lang="en-GB"/>
              <a:pPr/>
              <a:t>2</a:t>
            </a:fld>
            <a:endParaRPr lang="en-GB"/>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5335" rIns="95335"/>
          <a:lstStyle/>
          <a:p>
            <a:endParaRPr lang="en-US">
              <a:latin typeface="Times New Roman" charset="0"/>
            </a:endParaRPr>
          </a:p>
        </p:txBody>
      </p:sp>
    </p:spTree>
    <p:extLst>
      <p:ext uri="{BB962C8B-B14F-4D97-AF65-F5344CB8AC3E}">
        <p14:creationId xmlns:p14="http://schemas.microsoft.com/office/powerpoint/2010/main" val="20152965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3453656" y="8839200"/>
            <a:ext cx="76944"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1D6E5E11-3FB5-4A40-B43B-DF1F23BC43AE}" type="slidenum">
              <a:rPr lang="en-US" altLang="en-US" sz="1200" smtClean="0"/>
              <a:pPr>
                <a:defRPr/>
              </a:pPr>
              <a:t>6</a:t>
            </a:fld>
            <a:endParaRPr lang="en-US" altLang="en-US" sz="1200" dirty="0" smtClean="0"/>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p:spPr>
        <p:txBody>
          <a:bodyPr/>
          <a:lstStyle/>
          <a:p>
            <a:endParaRPr lang="en-GB" altLang="en-US" smtClean="0"/>
          </a:p>
        </p:txBody>
      </p:sp>
    </p:spTree>
    <p:extLst>
      <p:ext uri="{BB962C8B-B14F-4D97-AF65-F5344CB8AC3E}">
        <p14:creationId xmlns:p14="http://schemas.microsoft.com/office/powerpoint/2010/main" val="30862705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2457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2458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Clint Chaplin, Chair (Samsung)</a:t>
            </a:r>
          </a:p>
        </p:txBody>
      </p:sp>
      <p:sp>
        <p:nvSpPr>
          <p:cNvPr id="24581"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6F8A5A64-6647-EB4C-8DAC-71FCF18E0649}" type="slidenum">
              <a:rPr lang="en-GB"/>
              <a:pPr/>
              <a:t>7</a:t>
            </a:fld>
            <a:endParaRPr lang="en-GB"/>
          </a:p>
        </p:txBody>
      </p:sp>
      <p:sp>
        <p:nvSpPr>
          <p:cNvPr id="24582" name="Rectangle 2"/>
          <p:cNvSpPr>
            <a:spLocks noGrp="1" noRot="1" noChangeAspect="1" noChangeArrowheads="1" noTextEdit="1"/>
          </p:cNvSpPr>
          <p:nvPr>
            <p:ph type="sldImg"/>
          </p:nvPr>
        </p:nvSpPr>
        <p:spPr>
          <a:xfrm>
            <a:off x="1146175" y="695325"/>
            <a:ext cx="4643438" cy="3481388"/>
          </a:xfrm>
          <a:ln/>
        </p:spPr>
      </p:sp>
      <p:sp>
        <p:nvSpPr>
          <p:cNvPr id="24583" name="Rectangle 3"/>
          <p:cNvSpPr>
            <a:spLocks noGrp="1" noChangeArrowheads="1"/>
          </p:cNvSpPr>
          <p:nvPr>
            <p:ph type="body" idx="1"/>
          </p:nvPr>
        </p:nvSpPr>
        <p:spPr>
          <a:xfrm>
            <a:off x="693420" y="4408843"/>
            <a:ext cx="5547360" cy="4175940"/>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ndParaRPr>
          </a:p>
        </p:txBody>
      </p:sp>
    </p:spTree>
    <p:extLst>
      <p:ext uri="{BB962C8B-B14F-4D97-AF65-F5344CB8AC3E}">
        <p14:creationId xmlns:p14="http://schemas.microsoft.com/office/powerpoint/2010/main" val="17190583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8</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18761548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11</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32617645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6678889" y="76200"/>
            <a:ext cx="2236511" cy="307777"/>
          </a:xfrm>
          <a:prstGeom prst="rect">
            <a:avLst/>
          </a:prstGeom>
        </p:spPr>
        <p:txBody>
          <a:bodyPr wrap="none">
            <a:spAutoFit/>
          </a:bodyPr>
          <a:lstStyle/>
          <a:p>
            <a:pPr algn="r"/>
            <a:r>
              <a:rPr lang="en-US" sz="1400" b="1" dirty="0" smtClean="0"/>
              <a:t>omniran-16-0064-01-00TG</a:t>
            </a:r>
            <a:endParaRPr lang="en-US" sz="1400" b="1" dirty="0"/>
          </a:p>
        </p:txBody>
      </p:sp>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hyperlink" Target="https://mentor.ieee.org/omniran/dcn/16/omniran-16-0067-00-CF00-deployment-scenarios-for-home-network.docx" TargetMode="External"/><Relationship Id="rId3" Type="http://schemas.openxmlformats.org/officeDocument/2006/relationships/hyperlink" Target="https://mentor.ieee.org/omniran/dcn/16/omniran-16-0063-00-00TG-sept-2016-meeting-minutes.docx" TargetMode="External"/><Relationship Id="rId7" Type="http://schemas.openxmlformats.org/officeDocument/2006/relationships/hyperlink" Target="https://mentor.ieee.org/omniran/dcn/16/omniran-16-0068-00-CF00-chapter-7-4-1-revision.pptx" TargetMode="External"/><Relationship Id="rId12" Type="http://schemas.openxmlformats.org/officeDocument/2006/relationships/hyperlink" Target="https://mentor.ieee.org/omniran/dcn/16/omniran-16-0071-00-CF00-key-concepts-of-an-instantiation.ppt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mentor.ieee.org/omniran/dcn/16/omniran-16-0060-01-CF00-chapter-7-6-7-revision.docx" TargetMode="External"/><Relationship Id="rId11" Type="http://schemas.openxmlformats.org/officeDocument/2006/relationships/hyperlink" Target="https://mentor.ieee.org/omniran/dcn/16/omniran-16-0065-00-CF00-virtual-access-network-instantiation.pptx" TargetMode="External"/><Relationship Id="rId5" Type="http://schemas.openxmlformats.org/officeDocument/2006/relationships/hyperlink" Target="https://mentor.ieee.org/omniran/dcn/16/omniran-16-0069-00-CF00-response-to-comments-on-revision-of-chapter-7-6-7.pptx" TargetMode="External"/><Relationship Id="rId10" Type="http://schemas.openxmlformats.org/officeDocument/2006/relationships/hyperlink" Target="https://mentor.ieee.org/omniran/dcn/16/omniran-16-0066-00-CF00-comments-on-p802-1cf-d02.xls" TargetMode="External"/><Relationship Id="rId4" Type="http://schemas.openxmlformats.org/officeDocument/2006/relationships/hyperlink" Target="https://mentor.ieee.org/omniran/dcn/16/omniran-16-0070-00-CF00-chapter-7-introduction.docx" TargetMode="External"/><Relationship Id="rId9" Type="http://schemas.openxmlformats.org/officeDocument/2006/relationships/hyperlink" Target="https://mentor.ieee.org/omniran/dcn/16/omniran-16-0059-01-00TG-p802-1cf-d0-2-collected-comments.xls" TargetMode="External"/></Relationships>
</file>

<file path=ppt/slides/_rels/slide12.xml.rels><?xml version="1.0" encoding="UTF-8" standalone="yes"?>
<Relationships xmlns="http://schemas.openxmlformats.org/package/2006/relationships"><Relationship Id="rId2" Type="http://schemas.openxmlformats.org/officeDocument/2006/relationships/hyperlink" Target="https://mentor.ieee.org/omniran/dcn/16/omniran-16-0063-00-00TG-sept-2016-meeting-minutes.docx"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omniran/dcn/16/omniran-16-0070-00-CF00-chapter-7-introduction.docx" TargetMode="External"/><Relationship Id="rId2" Type="http://schemas.openxmlformats.org/officeDocument/2006/relationships/hyperlink" Target="https://mentor.ieee.org/omniran/dcn/16/omniran-16-0067-00-CF00-deployment-scenarios-for-home-network.docx" TargetMode="External"/><Relationship Id="rId1" Type="http://schemas.openxmlformats.org/officeDocument/2006/relationships/slideLayout" Target="../slideLayouts/slideLayout2.xml"/><Relationship Id="rId6" Type="http://schemas.openxmlformats.org/officeDocument/2006/relationships/hyperlink" Target="https://mentor.ieee.org/omniran/dcn/16/omniran-16-0060-01-CF00-chapter-7-6-7-revision.docx" TargetMode="External"/><Relationship Id="rId5" Type="http://schemas.openxmlformats.org/officeDocument/2006/relationships/hyperlink" Target="https://mentor.ieee.org/omniran/dcn/16/omniran-16-0069-00-CF00-response-to-comments-on-revision-of-chapter-7-6-7.pptx" TargetMode="External"/><Relationship Id="rId4" Type="http://schemas.openxmlformats.org/officeDocument/2006/relationships/hyperlink" Target="https://mentor.ieee.org/omniran/dcn/16/omniran-16-0068-00-CF00-chapter-7-4-1-revision.pptx" TargetMode="External"/></Relationships>
</file>

<file path=ppt/slides/_rels/slide14.xml.rels><?xml version="1.0" encoding="UTF-8" standalone="yes"?>
<Relationships xmlns="http://schemas.openxmlformats.org/package/2006/relationships"><Relationship Id="rId8" Type="http://schemas.openxmlformats.org/officeDocument/2006/relationships/hyperlink" Target="https://mentor.ieee.org/omniran/dcn/16/omniran-16-0070-01-CF00-chapter-7-introduction.docx" TargetMode="External"/><Relationship Id="rId3" Type="http://schemas.openxmlformats.org/officeDocument/2006/relationships/hyperlink" Target="https://mentor.ieee.org/omniran/dcn/16/omniran-16-0066-00-CF00-comments-on-p802-1cf-d02.xls" TargetMode="External"/><Relationship Id="rId7" Type="http://schemas.openxmlformats.org/officeDocument/2006/relationships/hyperlink" Target="https://mentor.ieee.org/omniran/dcn/16/omniran-16-0068-00-CF00-chapter-7-4-1-revision.pptx" TargetMode="External"/><Relationship Id="rId2" Type="http://schemas.openxmlformats.org/officeDocument/2006/relationships/hyperlink" Target="https://mentor.ieee.org/omniran/dcn/16/omniran-16-0059-01-00TG-p802-1cf-d0-2-collected-comments.xls" TargetMode="External"/><Relationship Id="rId1" Type="http://schemas.openxmlformats.org/officeDocument/2006/relationships/slideLayout" Target="../slideLayouts/slideLayout2.xml"/><Relationship Id="rId6" Type="http://schemas.openxmlformats.org/officeDocument/2006/relationships/hyperlink" Target="https://mentor.ieee.org/omniran/dcn/16/omniran-16-0058-01-CF00-chapter-7-4-revision.docx" TargetMode="External"/><Relationship Id="rId5" Type="http://schemas.openxmlformats.org/officeDocument/2006/relationships/hyperlink" Target="https://mentor.ieee.org/omniran/dcn/16/omniran-16-0060-01-CF00-chapter-7-6-7-revision.docx" TargetMode="External"/><Relationship Id="rId4" Type="http://schemas.openxmlformats.org/officeDocument/2006/relationships/hyperlink" Target="https://mentor.ieee.org/omniran/dcn/16/omniran-16-0059-02-00TG-p802-1cf-d0-2-collected-comments.xls"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omniran/dcn/16/omniran-16-0071-00-CF00-key-concepts-of-an-instantiation.pptx" TargetMode="External"/><Relationship Id="rId2" Type="http://schemas.openxmlformats.org/officeDocument/2006/relationships/hyperlink" Target="https://mentor.ieee.org/omniran/dcn/16/omniran-16-0065-00-CF00-virtual-access-network-instantiation.ppt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nokiameetings.webex.com/nokiameetings/j.php?MTID=mabf841eb441bcc71f495954cfd5e72d3"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https://nokiameetings.webex.com/nokiameetings/globalcallin.php?serviceType=MC&amp;amp;ED=487224687&amp;amp;tollFree=0"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 TargetMode="External"/><Relationship Id="rId1" Type="http://schemas.openxmlformats.org/officeDocument/2006/relationships/slideLayout" Target="../slideLayouts/slideLayout2.xml"/><Relationship Id="rId6" Type="http://schemas.openxmlformats.org/officeDocument/2006/relationships/hyperlink" Target="https://development.standards.ieee.org/myproject/Public/mytools/mob/slideset.ppt" TargetMode="External"/><Relationship Id="rId5" Type="http://schemas.openxmlformats.org/officeDocument/2006/relationships/hyperlink" Target="http://standards.ieee.org/about/sasb/patcom/index.html" TargetMode="External"/><Relationship Id="rId4" Type="http://schemas.openxmlformats.org/officeDocument/2006/relationships/hyperlink" Target="http://standards.ieee.org/about/sasb/patcom/materials.html"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IEEE 802.1 OmniRAN TG</a:t>
            </a:r>
            <a:r>
              <a:rPr lang="en-US" dirty="0"/>
              <a:t/>
            </a:r>
            <a:br>
              <a:rPr lang="en-US" dirty="0"/>
            </a:br>
            <a:r>
              <a:rPr lang="en-US" dirty="0" smtClean="0"/>
              <a:t>September 27</a:t>
            </a:r>
            <a:r>
              <a:rPr lang="en-US" baseline="30000" dirty="0" smtClean="0"/>
              <a:t>th</a:t>
            </a:r>
            <a:r>
              <a:rPr lang="en-US" dirty="0" smtClean="0"/>
              <a:t>, 2016 Conference Call</a:t>
            </a:r>
            <a:endParaRPr lang="en-US" dirty="0"/>
          </a:p>
        </p:txBody>
      </p:sp>
      <p:sp>
        <p:nvSpPr>
          <p:cNvPr id="3" name="Subtitle 2"/>
          <p:cNvSpPr>
            <a:spLocks noGrp="1"/>
          </p:cNvSpPr>
          <p:nvPr>
            <p:ph type="subTitle" idx="1"/>
          </p:nvPr>
        </p:nvSpPr>
        <p:spPr/>
        <p:txBody>
          <a:bodyPr/>
          <a:lstStyle/>
          <a:p>
            <a:r>
              <a:rPr lang="en-US" dirty="0" smtClean="0"/>
              <a:t>2016-09-26</a:t>
            </a:r>
            <a:r>
              <a:rPr lang="en-US" dirty="0"/>
              <a:t/>
            </a:r>
            <a:br>
              <a:rPr lang="en-US" dirty="0"/>
            </a:br>
            <a:r>
              <a:rPr lang="en-US" dirty="0"/>
              <a:t>Max </a:t>
            </a:r>
            <a:r>
              <a:rPr lang="en-US" dirty="0" smtClean="0"/>
              <a:t>Riegel, Nokia Bell Labs</a:t>
            </a:r>
            <a:endParaRPr lang="en-US" dirty="0"/>
          </a:p>
          <a:p>
            <a:r>
              <a:rPr lang="en-US" dirty="0" smtClean="0"/>
              <a:t>(TG </a:t>
            </a:r>
            <a:r>
              <a:rPr lang="en-US" dirty="0"/>
              <a:t>Chair)</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smtClean="0"/>
              <a:t>Call for Potentially Essential Patents</a:t>
            </a:r>
          </a:p>
        </p:txBody>
      </p:sp>
      <p:sp>
        <p:nvSpPr>
          <p:cNvPr id="10243" name="Rectangle 1027"/>
          <p:cNvSpPr>
            <a:spLocks noGrp="1" noChangeArrowheads="1"/>
          </p:cNvSpPr>
          <p:nvPr>
            <p:ph type="body" idx="1"/>
          </p:nvPr>
        </p:nvSpPr>
        <p:spPr>
          <a:xfrm>
            <a:off x="457200" y="1371600"/>
            <a:ext cx="8229600" cy="4953000"/>
          </a:xfrm>
        </p:spPr>
        <p:txBody>
          <a:bodyPr>
            <a:noAutofit/>
          </a:bodyPr>
          <a:lstStyle/>
          <a:p>
            <a:r>
              <a:rPr lang="en-US" altLang="en-US" sz="2400"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sz="2000" dirty="0" smtClean="0"/>
              <a:t>Either speak up now or</a:t>
            </a:r>
          </a:p>
          <a:p>
            <a:pPr lvl="1"/>
            <a:r>
              <a:rPr lang="en-US" altLang="en-US" sz="2000" dirty="0" smtClean="0"/>
              <a:t>Provide the chair of this group with the identity of the holder(s) of any and all such claims as soon as possible or</a:t>
            </a:r>
          </a:p>
          <a:p>
            <a:pPr lvl="1"/>
            <a:r>
              <a:rPr lang="en-US" altLang="en-US" sz="2000" dirty="0" smtClean="0"/>
              <a:t>Cause an LOA to be submitted</a:t>
            </a:r>
            <a:br>
              <a:rPr lang="en-US" altLang="en-US" sz="2000" dirty="0" smtClean="0"/>
            </a:br>
            <a:endParaRPr lang="en-US" altLang="en-US" sz="2000" dirty="0" smtClean="0"/>
          </a:p>
          <a:p>
            <a:r>
              <a:rPr lang="en-US" altLang="en-US" sz="2400" dirty="0" smtClean="0"/>
              <a:t>Nothing brought up.</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Agenda</a:t>
            </a:r>
            <a:endParaRPr lang="en-US" dirty="0"/>
          </a:p>
        </p:txBody>
      </p:sp>
      <p:sp>
        <p:nvSpPr>
          <p:cNvPr id="4104" name="Rectangle 5"/>
          <p:cNvSpPr>
            <a:spLocks noGrp="1" noChangeArrowheads="1"/>
          </p:cNvSpPr>
          <p:nvPr>
            <p:ph type="body" idx="1"/>
          </p:nvPr>
        </p:nvSpPr>
        <p:spPr>
          <a:xfrm>
            <a:off x="457200" y="1219200"/>
            <a:ext cx="8229600" cy="5257800"/>
          </a:xfrm>
        </p:spPr>
        <p:txBody>
          <a:bodyPr>
            <a:normAutofit fontScale="62500" lnSpcReduction="20000"/>
          </a:bodyPr>
          <a:lstStyle/>
          <a:p>
            <a:r>
              <a:rPr lang="en-US" sz="2400" dirty="0" smtClean="0"/>
              <a:t>Review </a:t>
            </a:r>
            <a:r>
              <a:rPr lang="en-US" sz="2400" dirty="0"/>
              <a:t>of minutes</a:t>
            </a:r>
          </a:p>
          <a:p>
            <a:pPr lvl="1"/>
            <a:r>
              <a:rPr lang="en-US" sz="2000" dirty="0" smtClean="0"/>
              <a:t>Warsaw F2F minutes</a:t>
            </a:r>
          </a:p>
          <a:p>
            <a:pPr lvl="2"/>
            <a:r>
              <a:rPr lang="en-US" sz="1600" dirty="0">
                <a:hlinkClick r:id="rId3"/>
              </a:rPr>
              <a:t>https://</a:t>
            </a:r>
            <a:r>
              <a:rPr lang="en-US" sz="1600" dirty="0" smtClean="0">
                <a:hlinkClick r:id="rId3"/>
              </a:rPr>
              <a:t>mentor.ieee.org/omniran/dcn/16/omniran-16-0063-00-00TG-sept-2016-meeting-minutes.docx</a:t>
            </a:r>
            <a:endParaRPr lang="en-US" sz="1600" dirty="0"/>
          </a:p>
          <a:p>
            <a:r>
              <a:rPr lang="en-US" sz="2400" dirty="0" smtClean="0"/>
              <a:t>Reports</a:t>
            </a:r>
          </a:p>
          <a:p>
            <a:pPr lvl="1"/>
            <a:r>
              <a:rPr lang="en-US" sz="2000" dirty="0"/>
              <a:t>?</a:t>
            </a:r>
          </a:p>
          <a:p>
            <a:pPr lvl="0"/>
            <a:r>
              <a:rPr lang="en-US" sz="2400" dirty="0" smtClean="0"/>
              <a:t>Contributions </a:t>
            </a:r>
            <a:r>
              <a:rPr lang="en-US" sz="2400" dirty="0"/>
              <a:t>to P802.1CF </a:t>
            </a:r>
            <a:r>
              <a:rPr lang="en-US" sz="2400" dirty="0" smtClean="0"/>
              <a:t>D0.3</a:t>
            </a:r>
          </a:p>
          <a:p>
            <a:pPr lvl="1"/>
            <a:r>
              <a:rPr lang="en-US" sz="2000" dirty="0">
                <a:hlinkClick r:id="rId4"/>
              </a:rPr>
              <a:t>https://</a:t>
            </a:r>
            <a:r>
              <a:rPr lang="en-US" sz="2000" dirty="0" smtClean="0">
                <a:hlinkClick r:id="rId4"/>
              </a:rPr>
              <a:t>mentor.ieee.org/omniran/dcn/16/omniran-16-0070-00-CF00-chapter-7-introduction.docx</a:t>
            </a:r>
            <a:endParaRPr lang="en-US" sz="2000" dirty="0" smtClean="0"/>
          </a:p>
          <a:p>
            <a:pPr lvl="1"/>
            <a:r>
              <a:rPr lang="en-US" sz="2000" dirty="0" smtClean="0">
                <a:hlinkClick r:id="rId5"/>
              </a:rPr>
              <a:t>https://mentor.ieee.org/omniran/dcn/16/omniran-16-0069-00-CF00-response-to-comments-on-revision-of-chapter-7-6-7.pptx</a:t>
            </a:r>
            <a:endParaRPr lang="en-US" sz="2000" dirty="0" smtClean="0"/>
          </a:p>
          <a:p>
            <a:pPr lvl="2"/>
            <a:r>
              <a:rPr lang="en-US" sz="1600" dirty="0" smtClean="0">
                <a:hlinkClick r:id="rId6"/>
              </a:rPr>
              <a:t>https</a:t>
            </a:r>
            <a:r>
              <a:rPr lang="en-US" sz="1600" dirty="0">
                <a:hlinkClick r:id="rId6"/>
              </a:rPr>
              <a:t>://</a:t>
            </a:r>
            <a:r>
              <a:rPr lang="en-US" sz="1600" dirty="0" smtClean="0">
                <a:hlinkClick r:id="rId6"/>
              </a:rPr>
              <a:t>mentor.ieee.org/omniran/dcn/16/omniran-16-0060-01-CF00-chapter-7-6-7-revision.docx</a:t>
            </a:r>
            <a:endParaRPr lang="en-US" sz="1600" dirty="0" smtClean="0"/>
          </a:p>
          <a:p>
            <a:pPr lvl="1"/>
            <a:r>
              <a:rPr lang="en-US" sz="2000" dirty="0" smtClean="0">
                <a:hlinkClick r:id="rId7"/>
              </a:rPr>
              <a:t>https</a:t>
            </a:r>
            <a:r>
              <a:rPr lang="en-US" sz="2000" dirty="0">
                <a:hlinkClick r:id="rId7"/>
              </a:rPr>
              <a:t>://</a:t>
            </a:r>
            <a:r>
              <a:rPr lang="en-US" sz="2000" dirty="0" smtClean="0">
                <a:hlinkClick r:id="rId7"/>
              </a:rPr>
              <a:t>mentor.ieee.org/omniran/dcn/16/omniran-16-0068-00-CF00-chapter-7-4-1-revision.pptx</a:t>
            </a:r>
            <a:endParaRPr lang="en-US" sz="2000" dirty="0" smtClean="0"/>
          </a:p>
          <a:p>
            <a:pPr lvl="1"/>
            <a:r>
              <a:rPr lang="en-US" sz="2000" dirty="0">
                <a:hlinkClick r:id="rId8"/>
              </a:rPr>
              <a:t>https://</a:t>
            </a:r>
            <a:r>
              <a:rPr lang="en-US" sz="2000" dirty="0" smtClean="0">
                <a:hlinkClick r:id="rId8"/>
              </a:rPr>
              <a:t>mentor.ieee.org/omniran/dcn/16/omniran-16-0067-00-CF00-deployment-scenarios-for-home-network.docx</a:t>
            </a:r>
            <a:endParaRPr lang="en-US" sz="2000" dirty="0"/>
          </a:p>
          <a:p>
            <a:pPr lvl="0"/>
            <a:r>
              <a:rPr lang="en-US" sz="2400" dirty="0"/>
              <a:t>Conclusion on additions and amendments for P802.1CF </a:t>
            </a:r>
            <a:r>
              <a:rPr lang="en-US" sz="2400" dirty="0" smtClean="0"/>
              <a:t>D0.3</a:t>
            </a:r>
          </a:p>
          <a:p>
            <a:pPr lvl="1"/>
            <a:r>
              <a:rPr lang="en-US" sz="2000" dirty="0">
                <a:hlinkClick r:id="rId9"/>
              </a:rPr>
              <a:t>https://</a:t>
            </a:r>
            <a:r>
              <a:rPr lang="en-US" sz="2000" dirty="0" smtClean="0">
                <a:hlinkClick r:id="rId9"/>
              </a:rPr>
              <a:t>mentor.ieee.org/omniran/dcn/16/omniran-16-0059-01-00TG-p802-1cf-d0-2-collected-comments.xls</a:t>
            </a:r>
            <a:endParaRPr lang="en-US" sz="2000" dirty="0" smtClean="0"/>
          </a:p>
          <a:p>
            <a:pPr lvl="1"/>
            <a:r>
              <a:rPr lang="en-US" sz="2000" dirty="0">
                <a:hlinkClick r:id="rId10"/>
              </a:rPr>
              <a:t>https://</a:t>
            </a:r>
            <a:r>
              <a:rPr lang="en-US" sz="2000" dirty="0" smtClean="0">
                <a:hlinkClick r:id="rId10"/>
              </a:rPr>
              <a:t>mentor.ieee.org/omniran/dcn/16/omniran-16-0066-00-CF00-comments-on-p802-1cf-d02.xls</a:t>
            </a:r>
            <a:endParaRPr lang="en-US" sz="2000" dirty="0"/>
          </a:p>
          <a:p>
            <a:pPr lvl="0"/>
            <a:r>
              <a:rPr lang="en-US" sz="2400" dirty="0"/>
              <a:t>Planning update</a:t>
            </a:r>
          </a:p>
          <a:p>
            <a:pPr lvl="0"/>
            <a:r>
              <a:rPr lang="en-US" sz="2400" dirty="0" err="1" smtClean="0"/>
              <a:t>AoB</a:t>
            </a:r>
            <a:endParaRPr lang="en-US" sz="2400" dirty="0" smtClean="0"/>
          </a:p>
          <a:p>
            <a:pPr lvl="1"/>
            <a:r>
              <a:rPr lang="en-US" sz="2000" dirty="0" smtClean="0"/>
              <a:t>Access network instantiation</a:t>
            </a:r>
          </a:p>
          <a:p>
            <a:pPr lvl="2"/>
            <a:r>
              <a:rPr lang="en-US" sz="1600" dirty="0">
                <a:hlinkClick r:id="rId11"/>
              </a:rPr>
              <a:t>https://</a:t>
            </a:r>
            <a:r>
              <a:rPr lang="en-US" sz="1600" dirty="0" smtClean="0">
                <a:hlinkClick r:id="rId11"/>
              </a:rPr>
              <a:t>mentor.ieee.org/omniran/dcn/16/omniran-16-0065-00-CF00-virtual-access-network-instantiation.pptx</a:t>
            </a:r>
            <a:endParaRPr lang="en-US" sz="1600" dirty="0" smtClean="0"/>
          </a:p>
          <a:p>
            <a:pPr lvl="2"/>
            <a:r>
              <a:rPr lang="en-US" sz="1600" dirty="0">
                <a:hlinkClick r:id="rId12"/>
              </a:rPr>
              <a:t>https://</a:t>
            </a:r>
            <a:r>
              <a:rPr lang="en-US" sz="1600" dirty="0" smtClean="0">
                <a:hlinkClick r:id="rId12"/>
              </a:rPr>
              <a:t>mentor.ieee.org/omniran/dcn/16/omniran-16-0071-00-CF00-key-concepts-of-an-instantiation.pptx</a:t>
            </a:r>
            <a:endParaRPr lang="en-US" sz="1600" dirty="0"/>
          </a:p>
          <a:p>
            <a:pPr lvl="1"/>
            <a:r>
              <a:rPr lang="en-US" sz="2000" dirty="0"/>
              <a:t>?</a:t>
            </a:r>
            <a:endParaRPr lang="en-US" sz="2000" dirty="0" smtClean="0"/>
          </a:p>
        </p:txBody>
      </p:sp>
      <p:sp>
        <p:nvSpPr>
          <p:cNvPr id="4101" name="Rectangle 2"/>
          <p:cNvSpPr>
            <a:spLocks noChangeArrowheads="1"/>
          </p:cNvSpPr>
          <p:nvPr/>
        </p:nvSpPr>
        <p:spPr bwMode="auto">
          <a:xfrm>
            <a:off x="685800" y="-228600"/>
            <a:ext cx="7772400" cy="10699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p>
            <a:pPr algn="ctr"/>
            <a:endParaRPr lang="en-US" sz="2800" b="1" u="sng">
              <a:solidFill>
                <a:schemeClr val="tx2"/>
              </a:solidFill>
            </a:endParaRPr>
          </a:p>
        </p:txBody>
      </p:sp>
      <p:sp>
        <p:nvSpPr>
          <p:cNvPr id="4102" name="Rectangle 3"/>
          <p:cNvSpPr>
            <a:spLocks noChangeArrowheads="1"/>
          </p:cNvSpPr>
          <p:nvPr/>
        </p:nvSpPr>
        <p:spPr bwMode="auto">
          <a:xfrm>
            <a:off x="381000" y="838200"/>
            <a:ext cx="8458200" cy="5562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233363" indent="-180975">
              <a:spcBef>
                <a:spcPct val="20000"/>
              </a:spcBef>
              <a:buFontTx/>
              <a:buChar char="•"/>
            </a:pPr>
            <a:endParaRPr lang="en-US" sz="1400" b="1"/>
          </a:p>
        </p:txBody>
      </p:sp>
    </p:spTree>
    <p:extLst>
      <p:ext uri="{BB962C8B-B14F-4D97-AF65-F5344CB8AC3E}">
        <p14:creationId xmlns:p14="http://schemas.microsoft.com/office/powerpoint/2010/main" val="1040070080"/>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Business #2</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Review of minutes</a:t>
            </a:r>
          </a:p>
          <a:p>
            <a:pPr lvl="1"/>
            <a:r>
              <a:rPr lang="en-US" dirty="0" smtClean="0"/>
              <a:t>Warsaw F2F minutes</a:t>
            </a:r>
          </a:p>
          <a:p>
            <a:pPr lvl="2"/>
            <a:r>
              <a:rPr lang="en-US" dirty="0" smtClean="0">
                <a:hlinkClick r:id="rId2"/>
              </a:rPr>
              <a:t>https://mentor.ieee.org/omniran/dcn/16/omniran-16-0063-00-00TG-sept-2016-meeting-minutes.docx</a:t>
            </a:r>
            <a:endParaRPr lang="en-US" dirty="0" smtClean="0"/>
          </a:p>
          <a:p>
            <a:pPr lvl="3"/>
            <a:r>
              <a:rPr lang="en-US" dirty="0" smtClean="0"/>
              <a:t>Chair quickly introduced minutes of Warsaw meeting. No comments raised.</a:t>
            </a:r>
          </a:p>
          <a:p>
            <a:r>
              <a:rPr lang="en-US" dirty="0" smtClean="0"/>
              <a:t>Reports</a:t>
            </a:r>
          </a:p>
          <a:p>
            <a:pPr lvl="1"/>
            <a:r>
              <a:rPr lang="en-US" dirty="0" smtClean="0"/>
              <a:t>Chair mentioned that 5G SC Action B3 led to a liaison send from 802.11 to the 3GPP RAN, now followed by a further liaison from EC to the 3GPP PCG. AANI is taking care of Action B3 in 802.11.</a:t>
            </a:r>
            <a:endParaRPr lang="en-US" dirty="0"/>
          </a:p>
        </p:txBody>
      </p:sp>
    </p:spTree>
    <p:extLst>
      <p:ext uri="{BB962C8B-B14F-4D97-AF65-F5344CB8AC3E}">
        <p14:creationId xmlns:p14="http://schemas.microsoft.com/office/powerpoint/2010/main" val="9892557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lstStyle/>
          <a:p>
            <a:r>
              <a:rPr lang="en-US" dirty="0" smtClean="0"/>
              <a:t>Business #3</a:t>
            </a:r>
            <a:endParaRPr lang="en-US" dirty="0"/>
          </a:p>
        </p:txBody>
      </p:sp>
      <p:sp>
        <p:nvSpPr>
          <p:cNvPr id="3" name="Content Placeholder 2"/>
          <p:cNvSpPr>
            <a:spLocks noGrp="1"/>
          </p:cNvSpPr>
          <p:nvPr>
            <p:ph idx="1"/>
          </p:nvPr>
        </p:nvSpPr>
        <p:spPr>
          <a:xfrm>
            <a:off x="457200" y="838200"/>
            <a:ext cx="8229600" cy="5791200"/>
          </a:xfrm>
        </p:spPr>
        <p:txBody>
          <a:bodyPr>
            <a:normAutofit fontScale="77500" lnSpcReduction="20000"/>
          </a:bodyPr>
          <a:lstStyle/>
          <a:p>
            <a:pPr lvl="0"/>
            <a:r>
              <a:rPr lang="en-US" sz="2400" dirty="0"/>
              <a:t>Contributions to P802.1CF D0.3</a:t>
            </a:r>
          </a:p>
          <a:p>
            <a:pPr lvl="1"/>
            <a:r>
              <a:rPr lang="en-US" sz="2000" dirty="0" smtClean="0"/>
              <a:t>Review </a:t>
            </a:r>
            <a:r>
              <a:rPr lang="en-US" sz="2000" dirty="0"/>
              <a:t>and acceptance of updated </a:t>
            </a:r>
            <a:r>
              <a:rPr lang="en-US" sz="2000" dirty="0" smtClean="0"/>
              <a:t>contributions</a:t>
            </a:r>
          </a:p>
          <a:p>
            <a:pPr lvl="1"/>
            <a:r>
              <a:rPr lang="en-US" sz="2000" dirty="0">
                <a:hlinkClick r:id="rId2"/>
              </a:rPr>
              <a:t>https://</a:t>
            </a:r>
            <a:r>
              <a:rPr lang="en-US" sz="2000" dirty="0" smtClean="0">
                <a:hlinkClick r:id="rId2"/>
              </a:rPr>
              <a:t>mentor.ieee.org/omniran/dcn/16/omniran-16-0067-00-CF00-deployment-scenarios-for-home-network.docx</a:t>
            </a:r>
            <a:endParaRPr lang="en-US" sz="2000" dirty="0" smtClean="0"/>
          </a:p>
          <a:p>
            <a:pPr lvl="2"/>
            <a:r>
              <a:rPr lang="en-US" sz="1600" dirty="0" smtClean="0"/>
              <a:t>Wang Hao presented the contribution showing the well-fitting mapping of the architecture of a residential gateway to the P802.1CF Network Reference Model.</a:t>
            </a:r>
          </a:p>
          <a:p>
            <a:pPr lvl="2"/>
            <a:r>
              <a:rPr lang="en-US" sz="1600" dirty="0" smtClean="0"/>
              <a:t>Discussion brought up demand for a more explicit description, e.g. pointing out which of the Y.2070 functions and interfaces have direct relationship with functions and interfaces in 802.1CF NRM.</a:t>
            </a:r>
          </a:p>
          <a:p>
            <a:pPr lvl="2"/>
            <a:r>
              <a:rPr lang="en-US" sz="1600" dirty="0" smtClean="0"/>
              <a:t>The group asked the author to revise the document adding more details about the mapping of functions and interfaces.</a:t>
            </a:r>
            <a:endParaRPr lang="en-US" sz="1600" dirty="0"/>
          </a:p>
          <a:p>
            <a:pPr lvl="1"/>
            <a:r>
              <a:rPr lang="en-US" sz="2000" dirty="0" smtClean="0">
                <a:hlinkClick r:id="rId3"/>
              </a:rPr>
              <a:t>https</a:t>
            </a:r>
            <a:r>
              <a:rPr lang="en-US" sz="2000" dirty="0">
                <a:hlinkClick r:id="rId3"/>
              </a:rPr>
              <a:t>://</a:t>
            </a:r>
            <a:r>
              <a:rPr lang="en-US" sz="2000" dirty="0" smtClean="0">
                <a:hlinkClick r:id="rId3"/>
              </a:rPr>
              <a:t>mentor.ieee.org/omniran/dcn/16/omniran-16-0070-00-CF00-chapter-7-introduction.docx</a:t>
            </a:r>
            <a:endParaRPr lang="en-US" sz="2000" dirty="0" smtClean="0"/>
          </a:p>
          <a:p>
            <a:pPr lvl="2"/>
            <a:r>
              <a:rPr lang="en-US" sz="1600" dirty="0" smtClean="0"/>
              <a:t>Max presented proposed text for the introduction of Section 7 Functional design and decomposition.</a:t>
            </a:r>
          </a:p>
          <a:p>
            <a:pPr lvl="2"/>
            <a:r>
              <a:rPr lang="en-US" sz="1600" dirty="0" smtClean="0"/>
              <a:t>The text was accepted for inclusion into D0.3 with the condition that a small amendment is added clarifying that section 7 also provides functional specification of network setup and fault discovery and maintenance.</a:t>
            </a:r>
          </a:p>
          <a:p>
            <a:pPr lvl="2"/>
            <a:r>
              <a:rPr lang="en-US" sz="1600" dirty="0" smtClean="0"/>
              <a:t>Max will distribute the revision by email to the participants for a check of the small amendment. If no concerns are raised the revision will be included into D0.3</a:t>
            </a:r>
            <a:endParaRPr lang="en-US" sz="1600" dirty="0"/>
          </a:p>
          <a:p>
            <a:pPr lvl="1"/>
            <a:r>
              <a:rPr lang="en-US" sz="2000" dirty="0">
                <a:hlinkClick r:id="rId4"/>
              </a:rPr>
              <a:t>https://</a:t>
            </a:r>
            <a:r>
              <a:rPr lang="en-US" sz="2000" dirty="0" smtClean="0">
                <a:hlinkClick r:id="rId4"/>
              </a:rPr>
              <a:t>mentor.ieee.org/omniran/dcn/16/omniran-16-0068-00-CF00-chapter-7-4-1-revision.pptx</a:t>
            </a:r>
            <a:endParaRPr lang="en-US" sz="2000" dirty="0" smtClean="0"/>
          </a:p>
          <a:p>
            <a:pPr lvl="2"/>
            <a:r>
              <a:rPr lang="en-US" sz="1600" dirty="0" smtClean="0"/>
              <a:t>Wang Hao explained the issue of the location of the authenticator in the revised specification of 7.4.1.</a:t>
            </a:r>
          </a:p>
          <a:p>
            <a:pPr lvl="2"/>
            <a:r>
              <a:rPr lang="en-US" sz="1600" dirty="0" smtClean="0"/>
              <a:t>The group agreed that the issue is valid and the proposed remedy is appropriate. The proposed modification will be adopted to D0.3</a:t>
            </a:r>
          </a:p>
          <a:p>
            <a:pPr lvl="1"/>
            <a:r>
              <a:rPr lang="en-US" sz="2000" dirty="0" smtClean="0">
                <a:hlinkClick r:id="rId5"/>
              </a:rPr>
              <a:t>https://mentor.ieee.org/omniran/dcn/16/omniran-16-0069-00-CF00-response-to-comments-on-revision-of-chapter-7-6-7.pptx</a:t>
            </a:r>
            <a:endParaRPr lang="en-US" sz="2000" dirty="0" smtClean="0"/>
          </a:p>
          <a:p>
            <a:pPr lvl="2"/>
            <a:r>
              <a:rPr lang="en-US" sz="1600" dirty="0" smtClean="0"/>
              <a:t>Wang Hao presented the slides providing further background on the text proposal submitted by comment #56</a:t>
            </a:r>
          </a:p>
          <a:p>
            <a:pPr lvl="2"/>
            <a:r>
              <a:rPr lang="en-US" sz="1600" dirty="0" smtClean="0"/>
              <a:t>The group agreed that the proposed request acknowledge messages indeed make sense, and that</a:t>
            </a:r>
            <a:r>
              <a:rPr lang="en-US" sz="1600" dirty="0"/>
              <a:t> </a:t>
            </a:r>
            <a:r>
              <a:rPr lang="en-US" sz="1600" dirty="0" smtClean="0">
                <a:hlinkClick r:id="rId6"/>
              </a:rPr>
              <a:t>https://mentor.ieee.org/omniran/dcn/16/omniran-16-0060-01-CF00-chapter-7-6-7-revision.docx</a:t>
            </a:r>
            <a:r>
              <a:rPr lang="en-US" sz="1600" dirty="0" smtClean="0"/>
              <a:t> should be adopted for D0.3, which explicitly mentions that the acknowledge message is send after integrity check.</a:t>
            </a:r>
          </a:p>
          <a:p>
            <a:pPr marL="457200" lvl="1" indent="0">
              <a:buNone/>
            </a:pPr>
            <a:endParaRPr lang="en-US" sz="2400" dirty="0"/>
          </a:p>
        </p:txBody>
      </p:sp>
    </p:spTree>
    <p:extLst>
      <p:ext uri="{BB962C8B-B14F-4D97-AF65-F5344CB8AC3E}">
        <p14:creationId xmlns:p14="http://schemas.microsoft.com/office/powerpoint/2010/main" val="17693203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 #4</a:t>
            </a:r>
            <a:endParaRPr lang="en-US" dirty="0"/>
          </a:p>
        </p:txBody>
      </p:sp>
      <p:sp>
        <p:nvSpPr>
          <p:cNvPr id="3" name="Content Placeholder 2"/>
          <p:cNvSpPr>
            <a:spLocks noGrp="1"/>
          </p:cNvSpPr>
          <p:nvPr>
            <p:ph idx="1"/>
          </p:nvPr>
        </p:nvSpPr>
        <p:spPr/>
        <p:txBody>
          <a:bodyPr>
            <a:normAutofit fontScale="70000" lnSpcReduction="20000"/>
          </a:bodyPr>
          <a:lstStyle/>
          <a:p>
            <a:pPr lvl="0"/>
            <a:r>
              <a:rPr lang="en-US" sz="2400" dirty="0"/>
              <a:t>Conclusion on additions and amendments for P802.1CF </a:t>
            </a:r>
            <a:r>
              <a:rPr lang="en-US" sz="2400" dirty="0" smtClean="0"/>
              <a:t>D0.3</a:t>
            </a:r>
          </a:p>
          <a:p>
            <a:pPr lvl="1"/>
            <a:r>
              <a:rPr lang="en-US" sz="2000" dirty="0" smtClean="0"/>
              <a:t>Warsaw comments database</a:t>
            </a:r>
            <a:endParaRPr lang="en-US" sz="1600" dirty="0" smtClean="0">
              <a:hlinkClick r:id="rId2"/>
            </a:endParaRPr>
          </a:p>
          <a:p>
            <a:pPr lvl="2"/>
            <a:r>
              <a:rPr lang="en-US" sz="1600" dirty="0" smtClean="0">
                <a:hlinkClick r:id="rId2"/>
              </a:rPr>
              <a:t>https</a:t>
            </a:r>
            <a:r>
              <a:rPr lang="en-US" sz="1600" dirty="0">
                <a:hlinkClick r:id="rId2"/>
              </a:rPr>
              <a:t>://</a:t>
            </a:r>
            <a:r>
              <a:rPr lang="en-US" sz="1600" dirty="0" smtClean="0">
                <a:hlinkClick r:id="rId2"/>
              </a:rPr>
              <a:t>mentor.ieee.org/omniran/dcn/16/omniran-16-0059-01-00TG-p802-1cf-d0-2-collected-comments.xls</a:t>
            </a:r>
            <a:endParaRPr lang="en-US" sz="1600" dirty="0" smtClean="0"/>
          </a:p>
          <a:p>
            <a:pPr lvl="2"/>
            <a:r>
              <a:rPr lang="en-US" sz="1600" dirty="0" smtClean="0"/>
              <a:t>The chair inserted in the comments table the closure of comment #56 and uploaded a revised version:</a:t>
            </a:r>
            <a:endParaRPr lang="en-US" sz="1600" dirty="0"/>
          </a:p>
          <a:p>
            <a:pPr lvl="1"/>
            <a:r>
              <a:rPr lang="en-US" sz="2000" dirty="0"/>
              <a:t>Late </a:t>
            </a:r>
            <a:r>
              <a:rPr lang="en-US" sz="2000" dirty="0" smtClean="0"/>
              <a:t>submission of comments on chapter 8.1</a:t>
            </a:r>
            <a:endParaRPr lang="en-US" sz="2000" dirty="0" smtClean="0">
              <a:hlinkClick r:id="rId3"/>
            </a:endParaRPr>
          </a:p>
          <a:p>
            <a:pPr lvl="2"/>
            <a:r>
              <a:rPr lang="en-US" sz="1600" dirty="0" smtClean="0">
                <a:hlinkClick r:id="rId3"/>
              </a:rPr>
              <a:t>https</a:t>
            </a:r>
            <a:r>
              <a:rPr lang="en-US" sz="1600" dirty="0">
                <a:hlinkClick r:id="rId3"/>
              </a:rPr>
              <a:t>://</a:t>
            </a:r>
            <a:r>
              <a:rPr lang="en-US" sz="1600" dirty="0" smtClean="0">
                <a:hlinkClick r:id="rId3"/>
              </a:rPr>
              <a:t>mentor.ieee.org/omniran/dcn/16/omniran-16-0066-00-CF00-comments-on-p802-1cf-d02.xls</a:t>
            </a:r>
            <a:endParaRPr lang="en-US" sz="1600" dirty="0" smtClean="0"/>
          </a:p>
          <a:p>
            <a:pPr lvl="2"/>
            <a:r>
              <a:rPr lang="en-US" sz="1600" dirty="0" smtClean="0"/>
              <a:t>The group reviewed shortly the late comments’ submission mainly addressing editorial and technical issues in chapter 8.1 on SDN.</a:t>
            </a:r>
          </a:p>
          <a:p>
            <a:pPr lvl="2"/>
            <a:r>
              <a:rPr lang="en-US" sz="1600" dirty="0" smtClean="0"/>
              <a:t>While the editorial issues can be easily adopted by the editor for D0.3, the technical issues require more comprehensive review together with the original author of section 8.1.</a:t>
            </a:r>
          </a:p>
          <a:p>
            <a:pPr lvl="2"/>
            <a:r>
              <a:rPr lang="en-US" sz="1600" dirty="0" smtClean="0"/>
              <a:t>The chair will inform Antonio de la Oliva about the comments and will ask for an email response to resolve the comments. If Antonio requires more input and discussions, the open comments will be put on the agenda of the next conference call on October 25</a:t>
            </a:r>
            <a:r>
              <a:rPr lang="en-US" sz="1600" baseline="30000" dirty="0" smtClean="0"/>
              <a:t>th</a:t>
            </a:r>
            <a:r>
              <a:rPr lang="en-US" sz="1600" dirty="0" smtClean="0"/>
              <a:t> inviting both Yonggang and Antonio for participation.</a:t>
            </a:r>
          </a:p>
          <a:p>
            <a:pPr lvl="1"/>
            <a:r>
              <a:rPr lang="en-US" sz="2000" dirty="0" smtClean="0"/>
              <a:t>Agreed list of amendments and additions for D0.3</a:t>
            </a:r>
          </a:p>
          <a:p>
            <a:pPr lvl="2"/>
            <a:r>
              <a:rPr lang="en-US" sz="1600" dirty="0" smtClean="0"/>
              <a:t>The following documents will be adopted to the revision D0.3:</a:t>
            </a:r>
          </a:p>
          <a:p>
            <a:pPr lvl="2"/>
            <a:r>
              <a:rPr lang="en-US" sz="1600" dirty="0">
                <a:hlinkClick r:id="rId4"/>
              </a:rPr>
              <a:t>https://</a:t>
            </a:r>
            <a:r>
              <a:rPr lang="en-US" sz="1600" dirty="0" smtClean="0">
                <a:hlinkClick r:id="rId4"/>
              </a:rPr>
              <a:t>mentor.ieee.org/omniran/dcn/16/omniran-16-0059-02-00TG-p802-1cf-d0-2-collected-comments.xls</a:t>
            </a:r>
            <a:r>
              <a:rPr lang="en-US" sz="1600" dirty="0" smtClean="0"/>
              <a:t> and all the documents referenced in the resolution column of the spreadsheet.</a:t>
            </a:r>
          </a:p>
          <a:p>
            <a:pPr lvl="3"/>
            <a:r>
              <a:rPr lang="en-US" sz="1200" dirty="0">
                <a:hlinkClick r:id="rId5"/>
              </a:rPr>
              <a:t>https://</a:t>
            </a:r>
            <a:r>
              <a:rPr lang="en-US" sz="1200" dirty="0" smtClean="0">
                <a:hlinkClick r:id="rId5"/>
              </a:rPr>
              <a:t>mentor.ieee.org/omniran/dcn/16/omniran-16-0060-01-CF00-chapter-7-6-7-revision.docx</a:t>
            </a:r>
            <a:endParaRPr lang="en-US" sz="1200" dirty="0" smtClean="0"/>
          </a:p>
          <a:p>
            <a:pPr lvl="3"/>
            <a:r>
              <a:rPr lang="en-US" sz="1200" dirty="0">
                <a:hlinkClick r:id="rId6"/>
              </a:rPr>
              <a:t>https://</a:t>
            </a:r>
            <a:r>
              <a:rPr lang="en-US" sz="1200" dirty="0" smtClean="0">
                <a:hlinkClick r:id="rId6"/>
              </a:rPr>
              <a:t>mentor.ieee.org/omniran/dcn/16/omniran-16-0058-01-CF00-chapter-7-4-revision.docx</a:t>
            </a:r>
            <a:endParaRPr lang="en-US" sz="1200" dirty="0" smtClean="0"/>
          </a:p>
          <a:p>
            <a:pPr lvl="2"/>
            <a:r>
              <a:rPr lang="en-US" sz="1600" dirty="0">
                <a:hlinkClick r:id="rId7"/>
              </a:rPr>
              <a:t>https://</a:t>
            </a:r>
            <a:r>
              <a:rPr lang="en-US" sz="1600" dirty="0" smtClean="0">
                <a:hlinkClick r:id="rId7"/>
              </a:rPr>
              <a:t>mentor.ieee.org/omniran/dcn/16/omniran-16-0068-00-CF00-chapter-7-4-1-revision.pptx</a:t>
            </a:r>
            <a:endParaRPr lang="en-US" sz="1600" dirty="0" smtClean="0"/>
          </a:p>
          <a:p>
            <a:pPr lvl="2"/>
            <a:r>
              <a:rPr lang="en-US" sz="1600" dirty="0"/>
              <a:t>Editorial comments listed in </a:t>
            </a:r>
            <a:r>
              <a:rPr lang="en-US" sz="1600" dirty="0">
                <a:hlinkClick r:id="rId3"/>
              </a:rPr>
              <a:t>https://</a:t>
            </a:r>
            <a:r>
              <a:rPr lang="en-US" sz="1600" dirty="0" smtClean="0">
                <a:hlinkClick r:id="rId3"/>
              </a:rPr>
              <a:t>mentor.ieee.org/omniran/dcn/16/omniran-16-0066-00-CF00-comments-on-p802-1cf-d02.xls</a:t>
            </a:r>
            <a:endParaRPr lang="en-US" sz="1600" dirty="0" smtClean="0"/>
          </a:p>
          <a:p>
            <a:pPr lvl="2"/>
            <a:r>
              <a:rPr lang="en-US" sz="1600" dirty="0">
                <a:hlinkClick r:id="rId8"/>
              </a:rPr>
              <a:t>https://</a:t>
            </a:r>
            <a:r>
              <a:rPr lang="en-US" sz="1600" dirty="0" smtClean="0">
                <a:hlinkClick r:id="rId8"/>
              </a:rPr>
              <a:t>mentor.ieee.org/omniran/dcn/16/omniran-16-0070-01-CF00-chapter-7-introduction.docx</a:t>
            </a:r>
            <a:r>
              <a:rPr lang="en-US" sz="1600" dirty="0" smtClean="0"/>
              <a:t>, when no concerns raised in the email approval</a:t>
            </a:r>
          </a:p>
        </p:txBody>
      </p:sp>
    </p:spTree>
    <p:extLst>
      <p:ext uri="{BB962C8B-B14F-4D97-AF65-F5344CB8AC3E}">
        <p14:creationId xmlns:p14="http://schemas.microsoft.com/office/powerpoint/2010/main" val="26566718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lstStyle/>
          <a:p>
            <a:r>
              <a:rPr lang="en-US" dirty="0" smtClean="0"/>
              <a:t>Business #5</a:t>
            </a:r>
            <a:endParaRPr lang="en-US" dirty="0"/>
          </a:p>
        </p:txBody>
      </p:sp>
      <p:sp>
        <p:nvSpPr>
          <p:cNvPr id="3" name="Content Placeholder 2"/>
          <p:cNvSpPr>
            <a:spLocks noGrp="1"/>
          </p:cNvSpPr>
          <p:nvPr>
            <p:ph idx="1"/>
          </p:nvPr>
        </p:nvSpPr>
        <p:spPr>
          <a:xfrm>
            <a:off x="457200" y="990600"/>
            <a:ext cx="8229600" cy="5135563"/>
          </a:xfrm>
        </p:spPr>
        <p:txBody>
          <a:bodyPr>
            <a:normAutofit fontScale="55000" lnSpcReduction="20000"/>
          </a:bodyPr>
          <a:lstStyle/>
          <a:p>
            <a:pPr lvl="0"/>
            <a:r>
              <a:rPr lang="en-US" dirty="0" smtClean="0"/>
              <a:t>Planning update</a:t>
            </a:r>
          </a:p>
          <a:p>
            <a:pPr lvl="1"/>
            <a:r>
              <a:rPr lang="en-US" dirty="0" smtClean="0"/>
              <a:t>The chair brought up and reviewed the plan established at the Warsaw meeting.</a:t>
            </a:r>
            <a:r>
              <a:rPr lang="en-US" dirty="0"/>
              <a:t> </a:t>
            </a:r>
            <a:r>
              <a:rPr lang="en-US" dirty="0" smtClean="0"/>
              <a:t>The completion of comments’ resolution was done in conference call on Sept 27</a:t>
            </a:r>
            <a:r>
              <a:rPr lang="en-US" baseline="30000" dirty="0" smtClean="0"/>
              <a:t>th</a:t>
            </a:r>
            <a:r>
              <a:rPr lang="en-US" dirty="0" smtClean="0"/>
              <a:t>.as well as the decision about the amendments adopted to D0.3. The remaining actions of the plan for creation of D0.3 are still valid:</a:t>
            </a:r>
          </a:p>
          <a:p>
            <a:pPr lvl="2"/>
            <a:r>
              <a:rPr lang="en-US" dirty="0" smtClean="0"/>
              <a:t>15 days recirculation closing Nov 3rd</a:t>
            </a:r>
          </a:p>
          <a:p>
            <a:pPr lvl="2"/>
            <a:r>
              <a:rPr lang="en-US" dirty="0" smtClean="0"/>
              <a:t>Announcement of recirculation on Oct 17th</a:t>
            </a:r>
          </a:p>
          <a:p>
            <a:r>
              <a:rPr lang="en-US" dirty="0" smtClean="0"/>
              <a:t>External review of P802.1CF-D0.3</a:t>
            </a:r>
          </a:p>
          <a:p>
            <a:pPr lvl="1"/>
            <a:r>
              <a:rPr lang="en-US" dirty="0" smtClean="0"/>
              <a:t>The following potential actions were reviewed.</a:t>
            </a:r>
          </a:p>
          <a:p>
            <a:pPr lvl="1"/>
            <a:r>
              <a:rPr lang="en-US" dirty="0" smtClean="0"/>
              <a:t>Plan to present P802.1CF in </a:t>
            </a:r>
            <a:r>
              <a:rPr lang="en-US" dirty="0" err="1" smtClean="0"/>
              <a:t>intarea</a:t>
            </a:r>
            <a:r>
              <a:rPr lang="en-US" dirty="0" smtClean="0"/>
              <a:t> meeting at next IETF (Nov 14-17, Seoul, Korea)</a:t>
            </a:r>
          </a:p>
          <a:p>
            <a:pPr lvl="2"/>
            <a:r>
              <a:rPr lang="en-US" dirty="0" smtClean="0"/>
              <a:t>The plan was discussed and agreed at the IETF/IEEE leadership meeting in Paris on September 9</a:t>
            </a:r>
            <a:r>
              <a:rPr lang="en-US" baseline="30000" dirty="0" smtClean="0"/>
              <a:t>th</a:t>
            </a:r>
            <a:r>
              <a:rPr lang="en-US" dirty="0" smtClean="0"/>
              <a:t>. If none of the OmniRAN core members are attending the IETF meeting in Korea, Juan Carlos Zuniga would bring up the presentation. Walter indicated that he would attend the IETF meeting in Korea and would be able to present if the session is taking place later in the week.</a:t>
            </a:r>
          </a:p>
          <a:p>
            <a:pPr lvl="2"/>
            <a:r>
              <a:rPr lang="en-US" dirty="0" smtClean="0"/>
              <a:t>Preparation of the </a:t>
            </a:r>
            <a:r>
              <a:rPr lang="en-US" dirty="0" err="1" smtClean="0"/>
              <a:t>slideset</a:t>
            </a:r>
            <a:r>
              <a:rPr lang="en-US" dirty="0" smtClean="0"/>
              <a:t> and decision about the presenter will be done at the San Antonio meeting, which is taking place the week before of the IETF meeting.</a:t>
            </a:r>
          </a:p>
          <a:p>
            <a:pPr lvl="1"/>
            <a:r>
              <a:rPr lang="en-US" dirty="0" smtClean="0"/>
              <a:t>TTC Japan; Introduction done by Fujitsu</a:t>
            </a:r>
          </a:p>
          <a:p>
            <a:pPr lvl="2"/>
            <a:r>
              <a:rPr lang="en-US" dirty="0" smtClean="0"/>
              <a:t>Request for access to specification</a:t>
            </a:r>
          </a:p>
          <a:p>
            <a:pPr lvl="2"/>
            <a:r>
              <a:rPr lang="en-US" dirty="0" smtClean="0"/>
              <a:t>So far, no request for the specification has been received. Chair asked to forward the request to him for clarification with 802.1 chair Glenn Parsons.</a:t>
            </a:r>
          </a:p>
          <a:p>
            <a:pPr lvl="1"/>
            <a:r>
              <a:rPr lang="en-US" dirty="0" smtClean="0"/>
              <a:t>Other groups?</a:t>
            </a:r>
          </a:p>
          <a:p>
            <a:pPr lvl="2"/>
            <a:r>
              <a:rPr lang="en-US" dirty="0" smtClean="0"/>
              <a:t>No further groups are currently considered for distribution of the draft specification. It may change in the course of the 5G SC Action A discussions and when interest in the OmniRAN work is popping up at other locations.</a:t>
            </a:r>
          </a:p>
          <a:p>
            <a:pPr lvl="1"/>
            <a:endParaRPr lang="en-US" dirty="0"/>
          </a:p>
        </p:txBody>
      </p:sp>
    </p:spTree>
    <p:extLst>
      <p:ext uri="{BB962C8B-B14F-4D97-AF65-F5344CB8AC3E}">
        <p14:creationId xmlns:p14="http://schemas.microsoft.com/office/powerpoint/2010/main" val="227105904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Business #6</a:t>
            </a:r>
            <a:endParaRPr lang="en-US" dirty="0"/>
          </a:p>
        </p:txBody>
      </p:sp>
      <p:sp>
        <p:nvSpPr>
          <p:cNvPr id="3" name="Content Placeholder 2"/>
          <p:cNvSpPr>
            <a:spLocks noGrp="1"/>
          </p:cNvSpPr>
          <p:nvPr>
            <p:ph idx="1"/>
          </p:nvPr>
        </p:nvSpPr>
        <p:spPr/>
        <p:txBody>
          <a:bodyPr>
            <a:normAutofit fontScale="55000" lnSpcReduction="20000"/>
          </a:bodyPr>
          <a:lstStyle/>
          <a:p>
            <a:pPr lvl="0"/>
            <a:r>
              <a:rPr lang="en-US" dirty="0" err="1" smtClean="0"/>
              <a:t>AoB</a:t>
            </a:r>
            <a:endParaRPr lang="en-US" dirty="0" smtClean="0"/>
          </a:p>
          <a:p>
            <a:pPr lvl="1"/>
            <a:r>
              <a:rPr lang="en-US" dirty="0" smtClean="0"/>
              <a:t>Access network instantiation</a:t>
            </a:r>
          </a:p>
          <a:p>
            <a:pPr lvl="2"/>
            <a:r>
              <a:rPr lang="en-US" dirty="0" smtClean="0">
                <a:hlinkClick r:id="rId2"/>
              </a:rPr>
              <a:t>https://mentor.ieee.org/omniran/dcn/16/omniran-16-0065-00-CF00-virtual-access-network-instantiation.pptx</a:t>
            </a:r>
            <a:endParaRPr lang="en-US" dirty="0" smtClean="0"/>
          </a:p>
          <a:p>
            <a:pPr lvl="2"/>
            <a:r>
              <a:rPr lang="en-US" dirty="0" smtClean="0"/>
              <a:t>Yonggang introduced his thoughts on the network instantiation. There was agreement that instantiation has to be followed by initialization. The proposed procedure did not find agreement.</a:t>
            </a:r>
          </a:p>
          <a:p>
            <a:pPr lvl="2"/>
            <a:r>
              <a:rPr lang="en-US" dirty="0" smtClean="0">
                <a:hlinkClick r:id="rId3"/>
              </a:rPr>
              <a:t>https://mentor.ieee.org/omniran/dcn/16/omniran-16-0071-00-CF00-key-concepts-of-an-instantiation.pptx</a:t>
            </a:r>
            <a:endParaRPr lang="en-US" dirty="0" smtClean="0"/>
          </a:p>
          <a:p>
            <a:pPr lvl="2"/>
            <a:r>
              <a:rPr lang="en-US" dirty="0" smtClean="0"/>
              <a:t>Max presented his initial thoughts to structure the instantiation by showing relationship between orchestrator and OSS/BSS system of access network operator, which is the agreed entity issuing the requests to the orchestrator.</a:t>
            </a:r>
          </a:p>
          <a:p>
            <a:pPr lvl="2"/>
            <a:r>
              <a:rPr lang="en-US" dirty="0" smtClean="0"/>
              <a:t>The four presented use cases found acceptance with Yonggang mentioning that there might be additional use cases to be taken into account.</a:t>
            </a:r>
          </a:p>
          <a:p>
            <a:pPr lvl="2"/>
            <a:r>
              <a:rPr lang="en-US" dirty="0" smtClean="0"/>
              <a:t>Further discussion is required regards message flows. There was a slight preference for direct message flows between OSS/BSS and orchestrator for the creation and removal of ANC, NA and BH instances.</a:t>
            </a:r>
          </a:p>
          <a:p>
            <a:pPr lvl="2"/>
            <a:r>
              <a:rPr lang="en-US" dirty="0" smtClean="0"/>
              <a:t>Further discussions are required to achieve conclusion about the basic concepts of instantiation.</a:t>
            </a:r>
          </a:p>
          <a:p>
            <a:pPr lvl="1"/>
            <a:r>
              <a:rPr lang="en-US" dirty="0" smtClean="0"/>
              <a:t>No other issues were brought up.</a:t>
            </a:r>
          </a:p>
          <a:p>
            <a:pPr lvl="1"/>
            <a:r>
              <a:rPr lang="en-US" dirty="0" smtClean="0"/>
              <a:t>The chair reminded the next conference call will take place on October 25th, 0930-1100AM ET</a:t>
            </a:r>
          </a:p>
          <a:p>
            <a:r>
              <a:rPr lang="en-US" dirty="0" smtClean="0"/>
              <a:t>Meeting adjourned by chair at 11:12AM ET.</a:t>
            </a:r>
          </a:p>
          <a:p>
            <a:endParaRPr lang="en-US" dirty="0"/>
          </a:p>
        </p:txBody>
      </p:sp>
    </p:spTree>
    <p:extLst>
      <p:ext uri="{BB962C8B-B14F-4D97-AF65-F5344CB8AC3E}">
        <p14:creationId xmlns:p14="http://schemas.microsoft.com/office/powerpoint/2010/main" val="23070850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2"/>
          <p:cNvSpPr>
            <a:spLocks noGrp="1" noChangeArrowheads="1"/>
          </p:cNvSpPr>
          <p:nvPr>
            <p:ph type="title"/>
          </p:nvPr>
        </p:nvSpPr>
        <p:spPr/>
        <p:txBody>
          <a:bodyPr/>
          <a:lstStyle/>
          <a:p>
            <a:r>
              <a:rPr lang="en-GB" dirty="0" smtClean="0"/>
              <a:t>Conference Call</a:t>
            </a:r>
            <a:endParaRPr lang="en-GB" dirty="0"/>
          </a:p>
        </p:txBody>
      </p:sp>
      <p:sp>
        <p:nvSpPr>
          <p:cNvPr id="3078" name="Rectangle 3"/>
          <p:cNvSpPr>
            <a:spLocks noGrp="1" noChangeArrowheads="1"/>
          </p:cNvSpPr>
          <p:nvPr>
            <p:ph type="body" idx="1"/>
          </p:nvPr>
        </p:nvSpPr>
        <p:spPr>
          <a:xfrm>
            <a:off x="457200" y="1600200"/>
            <a:ext cx="8458200" cy="4525963"/>
          </a:xfrm>
        </p:spPr>
        <p:txBody>
          <a:bodyPr>
            <a:normAutofit fontScale="77500" lnSpcReduction="20000"/>
          </a:bodyPr>
          <a:lstStyle/>
          <a:p>
            <a:r>
              <a:rPr lang="en-GB" dirty="0" smtClean="0"/>
              <a:t>Tuesday, September 27</a:t>
            </a:r>
            <a:r>
              <a:rPr lang="en-GB" baseline="30000" dirty="0" smtClean="0"/>
              <a:t>th</a:t>
            </a:r>
            <a:r>
              <a:rPr lang="en-US" dirty="0" smtClean="0"/>
              <a:t>, 2016 at 09:30-11:00am ET</a:t>
            </a:r>
          </a:p>
          <a:p>
            <a:endParaRPr lang="en-US" dirty="0" smtClean="0"/>
          </a:p>
          <a:p>
            <a:pPr fontAlgn="t"/>
            <a:r>
              <a:rPr lang="en-US" u="sng" dirty="0"/>
              <a:t>Join WebEx meeting</a:t>
            </a:r>
            <a:endParaRPr lang="en-US" dirty="0"/>
          </a:p>
          <a:p>
            <a:pPr lvl="1" fontAlgn="t"/>
            <a:r>
              <a:rPr lang="en-US" dirty="0">
                <a:hlinkClick r:id="rId3"/>
              </a:rPr>
              <a:t>https://nokiameetings.webex.com/nokiameetings/j.php?MTID=mabf841eb441bcc71f495954cfd5e72d3</a:t>
            </a:r>
            <a:endParaRPr lang="en-US" dirty="0"/>
          </a:p>
          <a:p>
            <a:pPr lvl="1" fontAlgn="t"/>
            <a:r>
              <a:rPr lang="en-US" dirty="0"/>
              <a:t>Meeting number: 950 779 738</a:t>
            </a:r>
          </a:p>
          <a:p>
            <a:pPr lvl="1" fontAlgn="t"/>
            <a:r>
              <a:rPr lang="en-US" dirty="0"/>
              <a:t>Meeting password: </a:t>
            </a:r>
            <a:r>
              <a:rPr lang="en-US" dirty="0" smtClean="0"/>
              <a:t>2bjbBC23</a:t>
            </a:r>
          </a:p>
          <a:p>
            <a:pPr lvl="1" fontAlgn="t"/>
            <a:endParaRPr lang="en-US" dirty="0"/>
          </a:p>
          <a:p>
            <a:pPr fontAlgn="t"/>
            <a:r>
              <a:rPr lang="en-US" u="sng" dirty="0"/>
              <a:t>Join by phone</a:t>
            </a:r>
            <a:endParaRPr lang="en-US" dirty="0"/>
          </a:p>
          <a:p>
            <a:pPr lvl="1" fontAlgn="t"/>
            <a:r>
              <a:rPr lang="en-US" dirty="0"/>
              <a:t>Global call-in numbers</a:t>
            </a:r>
          </a:p>
          <a:p>
            <a:pPr lvl="1" fontAlgn="t"/>
            <a:r>
              <a:rPr lang="en-US" dirty="0">
                <a:hlinkClick r:id="rId4"/>
              </a:rPr>
              <a:t>https://nokiameetings.webex.com/nokiameetings/globalcallin.php?serviceType=MC&amp;ED=487224687&amp;tollFree=0</a:t>
            </a:r>
            <a:r>
              <a:rPr lang="en-US" dirty="0"/>
              <a:t>&gt;</a:t>
            </a:r>
          </a:p>
          <a:p>
            <a:pPr lvl="1" fontAlgn="t"/>
            <a:r>
              <a:rPr lang="en-US" dirty="0"/>
              <a:t>Access code: 950 779 738</a:t>
            </a:r>
          </a:p>
          <a:p>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sz="3200" dirty="0" smtClean="0"/>
              <a:t>Participants, Patents, and Duty to Inform</a:t>
            </a:r>
          </a:p>
        </p:txBody>
      </p:sp>
      <p:sp>
        <p:nvSpPr>
          <p:cNvPr id="8195" name="Rectangle 1027"/>
          <p:cNvSpPr>
            <a:spLocks noGrp="1" noChangeArrowheads="1"/>
          </p:cNvSpPr>
          <p:nvPr>
            <p:ph idx="1"/>
          </p:nvPr>
        </p:nvSpPr>
        <p:spPr>
          <a:xfrm>
            <a:off x="457200" y="1265237"/>
            <a:ext cx="8229600" cy="5059363"/>
          </a:xfrm>
        </p:spPr>
        <p:txBody>
          <a:bodyPr/>
          <a:lstStyle/>
          <a:p>
            <a:pPr algn="ctr">
              <a:buFont typeface="Monotype Sorts"/>
              <a:buNone/>
            </a:pPr>
            <a:r>
              <a:rPr lang="en-US" altLang="en-US" sz="1500" b="1" dirty="0" smtClean="0"/>
              <a:t>All participants in this meeting have certain obligations under the IEEE-SA Patent Policy. </a:t>
            </a:r>
          </a:p>
          <a:p>
            <a:pPr lvl="1">
              <a:buFont typeface="Arial" pitchFamily="34" charset="0"/>
              <a:buChar char="•"/>
            </a:pPr>
            <a:r>
              <a:rPr lang="en-US" altLang="en-US" sz="1600" b="1" dirty="0" smtClean="0">
                <a:solidFill>
                  <a:srgbClr val="003399"/>
                </a:solidFill>
              </a:rPr>
              <a:t>Participants [Note: </a:t>
            </a:r>
            <a:r>
              <a:rPr lang="en-GB" altLang="en-US" sz="1600" b="1" dirty="0" smtClean="0">
                <a:solidFill>
                  <a:srgbClr val="003399"/>
                </a:solidFill>
              </a:rPr>
              <a:t>Quoted text excerpted from IEEE-SA Standards Board Bylaws </a:t>
            </a:r>
            <a:r>
              <a:rPr lang="en-GB" altLang="en-US" sz="1600" b="1" dirty="0" err="1" smtClean="0">
                <a:solidFill>
                  <a:srgbClr val="003399"/>
                </a:solidFill>
              </a:rPr>
              <a:t>subclause</a:t>
            </a:r>
            <a:r>
              <a:rPr lang="en-GB" altLang="en-US" sz="1600" b="1" dirty="0" smtClean="0">
                <a:solidFill>
                  <a:srgbClr val="003399"/>
                </a:solidFill>
              </a:rPr>
              <a:t> 6.2</a:t>
            </a:r>
            <a:r>
              <a:rPr lang="en-US" altLang="en-US" sz="1600" b="1" dirty="0" smtClean="0">
                <a:solidFill>
                  <a:srgbClr val="003399"/>
                </a:solidFill>
              </a:rPr>
              <a:t>]:</a:t>
            </a:r>
          </a:p>
          <a:p>
            <a:pPr lvl="2">
              <a:buFont typeface="Arial" pitchFamily="34" charset="0"/>
              <a:buChar char="•"/>
            </a:pPr>
            <a:r>
              <a:rPr lang="en-US" altLang="en-US" sz="1600" b="1" dirty="0"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smtClean="0"/>
          </a:p>
          <a:p>
            <a:pPr lvl="2">
              <a:buFont typeface="Arial" pitchFamily="34" charset="0"/>
              <a:buChar char="•"/>
            </a:pPr>
            <a:r>
              <a:rPr lang="en-US" altLang="en-US" sz="1600" b="1" dirty="0" smtClean="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600" b="1" dirty="0" smtClean="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600" b="1" dirty="0" smtClean="0">
                <a:solidFill>
                  <a:srgbClr val="003399"/>
                </a:solidFill>
              </a:rPr>
              <a:t>Early identification of holders of potential Essential Patent Claims is strongly encouraged</a:t>
            </a:r>
          </a:p>
          <a:p>
            <a:pPr lvl="1">
              <a:buFont typeface="Arial" pitchFamily="34" charset="0"/>
              <a:buChar char="•"/>
            </a:pPr>
            <a:r>
              <a:rPr lang="en-US" altLang="en-US" sz="1600" b="1" dirty="0" smtClean="0">
                <a:solidFill>
                  <a:srgbClr val="003399"/>
                </a:solidFill>
              </a:rPr>
              <a:t>No duty to perform a patent search</a:t>
            </a:r>
            <a:endParaRPr lang="en-US" altLang="en-US" sz="1600"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274638"/>
            <a:ext cx="8229600" cy="715962"/>
          </a:xfrm>
        </p:spPr>
        <p:txBody>
          <a:bodyPr/>
          <a:lstStyle/>
          <a:p>
            <a:r>
              <a:rPr lang="en-GB" altLang="en-US" dirty="0" smtClean="0"/>
              <a:t>Patent Related Links</a:t>
            </a:r>
            <a:endParaRPr lang="en-US" altLang="en-US" dirty="0" smtClean="0"/>
          </a:p>
        </p:txBody>
      </p:sp>
      <p:sp>
        <p:nvSpPr>
          <p:cNvPr id="9219" name="Rectangle 3"/>
          <p:cNvSpPr>
            <a:spLocks noGrp="1" noChangeArrowheads="1"/>
          </p:cNvSpPr>
          <p:nvPr>
            <p:ph idx="1"/>
          </p:nvPr>
        </p:nvSpPr>
        <p:spPr>
          <a:xfrm>
            <a:off x="457200" y="1142999"/>
            <a:ext cx="8229600" cy="4191001"/>
          </a:xfrm>
        </p:spPr>
        <p:txBody>
          <a:bodyPr>
            <a:normAutofit fontScale="85000" lnSpcReduction="10000"/>
          </a:bodyPr>
          <a:lstStyle/>
          <a:p>
            <a:r>
              <a:rPr lang="en-US" altLang="en-US" dirty="0" smtClean="0"/>
              <a:t>All participants should be familiar with their obligations under the IEEE-SA Policies &amp; Procedures for standards development.</a:t>
            </a:r>
            <a:br>
              <a:rPr lang="en-US" altLang="en-US" dirty="0" smtClean="0"/>
            </a:br>
            <a:endParaRPr lang="en-US" altLang="en-US" dirty="0" smtClean="0"/>
          </a:p>
          <a:p>
            <a:r>
              <a:rPr lang="en-US" altLang="en-US" dirty="0" smtClean="0"/>
              <a:t>Patent Policy is stated in these sources:</a:t>
            </a:r>
          </a:p>
          <a:p>
            <a:pPr lvl="1"/>
            <a:r>
              <a:rPr lang="en-GB" altLang="en-US" dirty="0" smtClean="0"/>
              <a:t>IEEE-SA Standards Boards Bylaws</a:t>
            </a:r>
            <a:br>
              <a:rPr lang="en-GB" altLang="en-US" dirty="0" smtClean="0"/>
            </a:br>
            <a:r>
              <a:rPr lang="en-US" altLang="en-US" sz="2400" dirty="0" smtClean="0">
                <a:hlinkClick r:id="rId2"/>
              </a:rPr>
              <a:t>http://standards.ieee.org/develop/policies/bylaws/sect6-7.html#6</a:t>
            </a:r>
            <a:endParaRPr lang="en-US" altLang="en-US" dirty="0" smtClean="0"/>
          </a:p>
          <a:p>
            <a:pPr lvl="1"/>
            <a:r>
              <a:rPr lang="en-GB" altLang="en-US" dirty="0" smtClean="0"/>
              <a:t>IEEE-SA Standards Board Operations Manual</a:t>
            </a:r>
            <a:br>
              <a:rPr lang="en-GB" altLang="en-US" dirty="0" smtClean="0"/>
            </a:br>
            <a:r>
              <a:rPr lang="en-US" altLang="en-US" sz="2400" dirty="0" smtClean="0">
                <a:hlinkClick r:id="rId3"/>
              </a:rPr>
              <a:t>http://standards.ieee.org/develop/policies/opman/sect6.html#6.3</a:t>
            </a:r>
            <a:endParaRPr lang="en-US" altLang="en-US" dirty="0" smtClean="0"/>
          </a:p>
          <a:p>
            <a:pPr lvl="1"/>
            <a:r>
              <a:rPr lang="en-US" altLang="en-US" dirty="0" smtClean="0"/>
              <a:t>Material about the patent policy is available at </a:t>
            </a:r>
            <a:br>
              <a:rPr lang="en-US" altLang="en-US" dirty="0" smtClean="0"/>
            </a:br>
            <a:r>
              <a:rPr lang="en-US" altLang="en-US" sz="2400" dirty="0" smtClean="0">
                <a:hlinkClick r:id="rId4"/>
              </a:rPr>
              <a:t>http://standards.ieee.org/about/sasb/patcom/materials.html</a:t>
            </a:r>
            <a:endParaRPr lang="en-US" altLang="en-US" dirty="0" smtClean="0"/>
          </a:p>
          <a:p>
            <a:pPr lvl="1"/>
            <a:endParaRPr lang="en-US" altLang="en-US" dirty="0" smtClean="0"/>
          </a:p>
        </p:txBody>
      </p:sp>
      <p:sp>
        <p:nvSpPr>
          <p:cNvPr id="9221" name="Rectangle 7"/>
          <p:cNvSpPr>
            <a:spLocks noChangeArrowheads="1"/>
          </p:cNvSpPr>
          <p:nvPr/>
        </p:nvSpPr>
        <p:spPr bwMode="auto">
          <a:xfrm>
            <a:off x="381000" y="5410200"/>
            <a:ext cx="8229600" cy="830997"/>
          </a:xfrm>
          <a:prstGeom prst="rect">
            <a:avLst/>
          </a:prstGeom>
          <a:noFill/>
          <a:ln w="9525">
            <a:noFill/>
            <a:miter lim="800000"/>
            <a:headEnd/>
            <a:tailEnd/>
          </a:ln>
        </p:spPr>
        <p:txBody>
          <a:bodyPr wrap="square">
            <a:spAutoFit/>
          </a:bodyPr>
          <a:lstStyle/>
          <a:p>
            <a:pPr eaLnBrk="0" hangingPunct="0"/>
            <a:r>
              <a:rPr lang="en-US" altLang="en-US" sz="1200" b="1" dirty="0">
                <a:solidFill>
                  <a:srgbClr val="000099"/>
                </a:solidFill>
                <a:latin typeface="Arial" pitchFamily="34" charset="0"/>
              </a:rPr>
              <a:t>If you have questions, contact the IEEE-SA Standards Board Patent Committee Administrator at patcom@ieee.org or visit </a:t>
            </a:r>
            <a:r>
              <a:rPr lang="en-US" altLang="en-US" sz="1200" b="1" dirty="0">
                <a:solidFill>
                  <a:srgbClr val="000099"/>
                </a:solidFill>
                <a:latin typeface="Arial" pitchFamily="34" charset="0"/>
                <a:hlinkClick r:id="rId5"/>
              </a:rPr>
              <a:t>http://</a:t>
            </a:r>
            <a:r>
              <a:rPr lang="en-US" altLang="en-US" sz="1200" b="1" dirty="0" smtClean="0">
                <a:solidFill>
                  <a:srgbClr val="000099"/>
                </a:solidFill>
                <a:latin typeface="Arial" pitchFamily="34" charset="0"/>
                <a:hlinkClick r:id="rId5"/>
              </a:rPr>
              <a:t>standards.ieee.org/about/sasb/patcom/index.html</a:t>
            </a:r>
            <a:endParaRPr lang="en-US" altLang="en-US" sz="1200" b="1" dirty="0">
              <a:solidFill>
                <a:srgbClr val="000099"/>
              </a:solidFill>
              <a:latin typeface="Arial" pitchFamily="34" charset="0"/>
            </a:endParaRPr>
          </a:p>
          <a:p>
            <a:pPr eaLnBrk="0" hangingPunct="0">
              <a:lnSpc>
                <a:spcPct val="80000"/>
              </a:lnSpc>
              <a:spcBef>
                <a:spcPct val="20000"/>
              </a:spcBef>
              <a:buClr>
                <a:srgbClr val="CC3300"/>
              </a:buClr>
              <a:buSzPct val="50000"/>
              <a:buFont typeface="Monotype Sorts"/>
              <a:buNone/>
            </a:pPr>
            <a:endParaRPr lang="en-US" altLang="en-US" sz="1200" b="1" dirty="0">
              <a:solidFill>
                <a:srgbClr val="000099"/>
              </a:solidFill>
              <a:latin typeface="Arial" pitchFamily="34" charset="0"/>
            </a:endParaRPr>
          </a:p>
          <a:p>
            <a:pPr eaLnBrk="0" hangingPunct="0">
              <a:lnSpc>
                <a:spcPct val="80000"/>
              </a:lnSpc>
              <a:spcBef>
                <a:spcPct val="20000"/>
              </a:spcBef>
              <a:buClr>
                <a:srgbClr val="CC3300"/>
              </a:buClr>
              <a:buSzPct val="50000"/>
              <a:buFont typeface="Monotype Sorts"/>
              <a:buNone/>
            </a:pPr>
            <a:r>
              <a:rPr lang="en-US" altLang="en-US" sz="1200" b="1" dirty="0">
                <a:solidFill>
                  <a:srgbClr val="000099"/>
                </a:solidFill>
                <a:latin typeface="Arial" pitchFamily="34" charset="0"/>
              </a:rPr>
              <a:t>This slide set is available at </a:t>
            </a:r>
            <a:r>
              <a:rPr lang="en-US" altLang="en-US" sz="1200" b="1" dirty="0">
                <a:solidFill>
                  <a:srgbClr val="000099"/>
                </a:solidFill>
                <a:latin typeface="Arial" pitchFamily="34" charset="0"/>
                <a:hlinkClick r:id="rId6"/>
              </a:rPr>
              <a:t>https://</a:t>
            </a:r>
            <a:r>
              <a:rPr lang="en-US" altLang="en-US" sz="1200" b="1" dirty="0" smtClean="0">
                <a:solidFill>
                  <a:srgbClr val="000099"/>
                </a:solidFill>
                <a:latin typeface="Arial" pitchFamily="34" charset="0"/>
                <a:hlinkClick r:id="rId6"/>
              </a:rPr>
              <a:t>development.standards.ieee.org/myproject/Public/mytools/mob/slideset.ppt</a:t>
            </a:r>
            <a:endParaRPr lang="en-US" altLang="en-US" sz="1200" b="1" dirty="0" smtClean="0">
              <a:solidFill>
                <a:srgbClr val="000099"/>
              </a:solidFill>
              <a:latin typeface="Arial"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smtClean="0"/>
              <a:t>Call for Potentially Essential Patents</a:t>
            </a:r>
          </a:p>
        </p:txBody>
      </p:sp>
      <p:sp>
        <p:nvSpPr>
          <p:cNvPr id="10243" name="Rectangle 1027"/>
          <p:cNvSpPr>
            <a:spLocks noGrp="1" noChangeArrowheads="1"/>
          </p:cNvSpPr>
          <p:nvPr>
            <p:ph type="body" idx="1"/>
          </p:nvPr>
        </p:nvSpPr>
        <p:spPr>
          <a:xfrm>
            <a:off x="457200" y="1371600"/>
            <a:ext cx="8229600" cy="4724400"/>
          </a:xfrm>
        </p:spPr>
        <p:txBody>
          <a:bodyPr>
            <a:normAutofit fontScale="92500" lnSpcReduction="10000"/>
          </a:bodyPr>
          <a:lstStyle/>
          <a:p>
            <a:r>
              <a:rPr lang="en-US" altLang="en-US"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dirty="0" smtClean="0"/>
              <a:t>Either speak up now or</a:t>
            </a:r>
          </a:p>
          <a:p>
            <a:pPr lvl="1"/>
            <a:r>
              <a:rPr lang="en-US" altLang="en-US" dirty="0" smtClean="0"/>
              <a:t>Provide the chair of this group with the identity of the holder(s) of any and all such claims as soon as possible or</a:t>
            </a:r>
          </a:p>
          <a:p>
            <a:pPr lvl="1"/>
            <a:r>
              <a:rPr lang="en-US" altLang="en-US" dirty="0" smtClean="0"/>
              <a:t>Cause an LOA to be submitted</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altLang="en-US" sz="3200" dirty="0" smtClean="0"/>
              <a:t>Other Guidelines for IEEE WG Meetings</a:t>
            </a:r>
          </a:p>
        </p:txBody>
      </p:sp>
      <p:sp>
        <p:nvSpPr>
          <p:cNvPr id="6" name="Content Placeholder 5"/>
          <p:cNvSpPr>
            <a:spLocks noGrp="1"/>
          </p:cNvSpPr>
          <p:nvPr>
            <p:ph idx="1"/>
          </p:nvPr>
        </p:nvSpPr>
        <p:spPr>
          <a:xfrm>
            <a:off x="457200" y="1600200"/>
            <a:ext cx="8229600" cy="4419600"/>
          </a:xfrm>
        </p:spPr>
        <p:txBody>
          <a:bodyPr/>
          <a:lstStyle/>
          <a:p>
            <a:pPr marL="230188" indent="-230188">
              <a:lnSpc>
                <a:spcPct val="80000"/>
              </a:lnSpc>
              <a:spcAft>
                <a:spcPct val="40000"/>
              </a:spcAft>
              <a:buClr>
                <a:srgbClr val="CC3300"/>
              </a:buClr>
              <a:buSzPct val="50000"/>
              <a:buFont typeface="Arial" pitchFamily="34" charset="0"/>
              <a:buChar char="•"/>
            </a:pPr>
            <a:r>
              <a:rPr lang="en-US" altLang="en-US" sz="1800" b="1" dirty="0" smtClean="0">
                <a:solidFill>
                  <a:srgbClr val="000099"/>
                </a:solidFill>
              </a:rPr>
              <a:t>All IEEE-SA standards meetings shall be conducted in compliance with all applicable laws, including antitrust and competition laws. </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rPr>
              <a:t>Don’t discuss the interpretation, validity, or essentiality of patents/patent claims. </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rPr>
              <a:t>Don’t discuss specific license rates, terms, or conditions.</a:t>
            </a:r>
          </a:p>
          <a:p>
            <a:pPr marL="1143000" lvl="2">
              <a:lnSpc>
                <a:spcPct val="80000"/>
              </a:lnSpc>
              <a:spcAft>
                <a:spcPct val="40000"/>
              </a:spcAft>
              <a:buClr>
                <a:srgbClr val="CC3300"/>
              </a:buClr>
              <a:buSzPct val="50000"/>
              <a:buFont typeface="Arial" pitchFamily="34" charset="0"/>
              <a:buChar char="•"/>
            </a:pPr>
            <a:r>
              <a:rPr lang="en-US" altLang="en-US" sz="1400" dirty="0" smtClean="0">
                <a:solidFill>
                  <a:srgbClr val="000099"/>
                </a:solidFill>
              </a:rPr>
              <a:t>Relative costs, including licensing costs of essential patent claims, of different technical approaches may be discussed in standards development meetings. </a:t>
            </a:r>
          </a:p>
          <a:p>
            <a:pPr marL="1600200" lvl="3">
              <a:lnSpc>
                <a:spcPct val="80000"/>
              </a:lnSpc>
              <a:spcAft>
                <a:spcPct val="40000"/>
              </a:spcAft>
              <a:buClr>
                <a:srgbClr val="CC3300"/>
              </a:buClr>
              <a:buSzPct val="50000"/>
              <a:buFont typeface="Arial" pitchFamily="34" charset="0"/>
              <a:buChar char="•"/>
            </a:pPr>
            <a:r>
              <a:rPr lang="en-GB" altLang="en-US" sz="1400" dirty="0" smtClean="0">
                <a:solidFill>
                  <a:srgbClr val="000099"/>
                </a:solidFill>
              </a:rPr>
              <a:t>Technical considerations remain primary focus</a:t>
            </a:r>
            <a:endParaRPr lang="en-US" altLang="en-US" sz="1400" dirty="0" smtClean="0">
              <a:solidFill>
                <a:srgbClr val="000099"/>
              </a:solidFill>
            </a:endParaRP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rPr>
              <a:t>Don’t discuss or engage in the fixing of product prices, allocation of customers, or division of sales markets.</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rPr>
              <a:t>Don’t discuss the status or substance of ongoing or threatened litigation.</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rPr>
              <a:t>Don’t be silent if inappropriate topics are discussed … do formally object.</a:t>
            </a:r>
          </a:p>
          <a:p>
            <a:pPr marL="230188" indent="-230188" algn="ctr">
              <a:lnSpc>
                <a:spcPct val="80000"/>
              </a:lnSpc>
              <a:buClr>
                <a:srgbClr val="CC3300"/>
              </a:buClr>
              <a:buSzPct val="50000"/>
              <a:buNone/>
            </a:pPr>
            <a:r>
              <a:rPr lang="en-US" altLang="en-US" sz="1000" b="1" dirty="0" smtClean="0">
                <a:solidFill>
                  <a:srgbClr val="000099"/>
                </a:solidFill>
              </a:rPr>
              <a:t>---------------------------------------------------------------   </a:t>
            </a:r>
            <a:endParaRPr lang="en-US" altLang="en-US" sz="1200" b="1" dirty="0" smtClean="0">
              <a:solidFill>
                <a:srgbClr val="000099"/>
              </a:solidFill>
            </a:endParaRPr>
          </a:p>
          <a:p>
            <a:pPr marL="230188" indent="-230188" algn="ctr">
              <a:lnSpc>
                <a:spcPct val="80000"/>
              </a:lnSpc>
              <a:buClr>
                <a:srgbClr val="CC3300"/>
              </a:buClr>
              <a:buSzPct val="50000"/>
              <a:buNone/>
            </a:pPr>
            <a:r>
              <a:rPr lang="en-US" altLang="en-US" sz="1200" b="1" dirty="0" smtClean="0">
                <a:solidFill>
                  <a:srgbClr val="000099"/>
                </a:solidFill>
              </a:rPr>
              <a:t>See </a:t>
            </a:r>
            <a:r>
              <a:rPr lang="en-US" altLang="en-US" sz="1200" b="1" i="1" dirty="0" smtClean="0">
                <a:solidFill>
                  <a:srgbClr val="000099"/>
                </a:solidFill>
              </a:rPr>
              <a:t>IEEE-SA Standards Board Operations Manual</a:t>
            </a:r>
            <a:r>
              <a:rPr lang="en-US" altLang="en-US" sz="1200" b="1" dirty="0" smtClean="0">
                <a:solidFill>
                  <a:srgbClr val="000099"/>
                </a:solidFill>
              </a:rPr>
              <a:t>, clause 5.3.10 and </a:t>
            </a:r>
            <a:r>
              <a:rPr lang="en-GB" altLang="en-US" sz="1200" b="1" dirty="0" smtClean="0">
                <a:solidFill>
                  <a:srgbClr val="000099"/>
                </a:solidFill>
              </a:rPr>
              <a:t>“Promoting Competition and Innovation: What You Need to Know about the IEEE Standards Association's Antitrust and Competition Policy”</a:t>
            </a:r>
            <a:r>
              <a:rPr lang="en-US" altLang="en-US" sz="1200" b="1" dirty="0" smtClean="0">
                <a:solidFill>
                  <a:srgbClr val="000099"/>
                </a:solidFill>
              </a:rPr>
              <a:t> for more details.</a:t>
            </a:r>
          </a:p>
        </p:txBody>
      </p:sp>
      <p:sp>
        <p:nvSpPr>
          <p:cNvPr id="1126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eaLnBrk="0" hangingPunct="0"/>
            <a:endParaRPr lang="en-GB" altLang="en-US" b="1" u="sng">
              <a:solidFill>
                <a:srgbClr val="000099"/>
              </a:solidFill>
              <a:latin typeface="Helvetica" pitchFamily="34" charset="0"/>
            </a:endParaRP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1" name="Rectangle 2"/>
          <p:cNvSpPr>
            <a:spLocks noGrp="1" noChangeArrowheads="1"/>
          </p:cNvSpPr>
          <p:nvPr>
            <p:ph type="title"/>
          </p:nvPr>
        </p:nvSpPr>
        <p:spPr/>
        <p:txBody>
          <a:bodyPr/>
          <a:lstStyle/>
          <a:p>
            <a:r>
              <a:rPr lang="en-US"/>
              <a:t>Resources – URLs</a:t>
            </a:r>
          </a:p>
        </p:txBody>
      </p:sp>
      <p:sp>
        <p:nvSpPr>
          <p:cNvPr id="9222" name="Rectangle 3"/>
          <p:cNvSpPr>
            <a:spLocks noGrp="1" noChangeArrowheads="1"/>
          </p:cNvSpPr>
          <p:nvPr>
            <p:ph type="body" idx="1"/>
          </p:nvPr>
        </p:nvSpPr>
        <p:spPr/>
        <p:txBody>
          <a:bodyPr>
            <a:normAutofit fontScale="92500" lnSpcReduction="10000"/>
          </a:bodyPr>
          <a:lstStyle/>
          <a:p>
            <a:r>
              <a:rPr lang="en-US" dirty="0">
                <a:solidFill>
                  <a:srgbClr val="1F497D"/>
                </a:solidFill>
              </a:rPr>
              <a:t>Link to IEEE Disclosure of Affiliation </a:t>
            </a:r>
          </a:p>
          <a:p>
            <a:pPr lvl="1"/>
            <a:r>
              <a:rPr lang="en-US" sz="2200" dirty="0">
                <a:solidFill>
                  <a:srgbClr val="1F497D"/>
                </a:solidFill>
                <a:hlinkClick r:id="rId3"/>
              </a:rPr>
              <a:t>http://</a:t>
            </a:r>
            <a:r>
              <a:rPr lang="en-US" sz="2200" dirty="0" smtClean="0">
                <a:solidFill>
                  <a:srgbClr val="1F497D"/>
                </a:solidFill>
                <a:hlinkClick r:id="rId3"/>
              </a:rPr>
              <a:t>standards.ieee.org/faqs/affiliationFAQ.html</a:t>
            </a:r>
            <a:r>
              <a:rPr lang="en-US" sz="2200" dirty="0" smtClean="0">
                <a:solidFill>
                  <a:srgbClr val="1F497D"/>
                </a:solidFill>
              </a:rPr>
              <a:t/>
            </a:r>
            <a:br>
              <a:rPr lang="en-US" sz="2200" dirty="0" smtClean="0">
                <a:solidFill>
                  <a:srgbClr val="1F497D"/>
                </a:solidFill>
              </a:rPr>
            </a:br>
            <a:endParaRPr lang="en-US" sz="2200" dirty="0">
              <a:solidFill>
                <a:srgbClr val="1F497D"/>
              </a:solidFill>
            </a:endParaRPr>
          </a:p>
          <a:p>
            <a:r>
              <a:rPr lang="en-US" dirty="0">
                <a:solidFill>
                  <a:srgbClr val="1F497D"/>
                </a:solidFill>
              </a:rPr>
              <a:t>Links to IEEE Antitrust Guidelines</a:t>
            </a:r>
          </a:p>
          <a:p>
            <a:pPr lvl="1"/>
            <a:r>
              <a:rPr lang="en-US" sz="2200" dirty="0">
                <a:solidFill>
                  <a:srgbClr val="1F497D"/>
                </a:solidFill>
                <a:hlinkClick r:id="rId4"/>
              </a:rPr>
              <a:t>http://</a:t>
            </a:r>
            <a:r>
              <a:rPr lang="en-US" sz="2200" dirty="0" smtClean="0">
                <a:solidFill>
                  <a:srgbClr val="1F497D"/>
                </a:solidFill>
                <a:hlinkClick r:id="rId4"/>
              </a:rPr>
              <a:t>standards.ieee.org/resources/antitrust-guidelines.pdf</a:t>
            </a:r>
            <a:r>
              <a:rPr lang="en-US" sz="2200" dirty="0" smtClean="0">
                <a:solidFill>
                  <a:srgbClr val="1F497D"/>
                </a:solidFill>
              </a:rPr>
              <a:t/>
            </a:r>
            <a:br>
              <a:rPr lang="en-US" sz="2200" dirty="0" smtClean="0">
                <a:solidFill>
                  <a:srgbClr val="1F497D"/>
                </a:solidFill>
              </a:rPr>
            </a:br>
            <a:endParaRPr lang="en-US" sz="2200" dirty="0">
              <a:solidFill>
                <a:srgbClr val="1F497D"/>
              </a:solidFill>
            </a:endParaRPr>
          </a:p>
          <a:p>
            <a:r>
              <a:rPr lang="en-US" dirty="0">
                <a:solidFill>
                  <a:srgbClr val="1F497D"/>
                </a:solidFill>
              </a:rPr>
              <a:t>Link to IEEE Code of Ethics</a:t>
            </a:r>
          </a:p>
          <a:p>
            <a:pPr lvl="1"/>
            <a:r>
              <a:rPr lang="en-US" sz="2200" dirty="0">
                <a:solidFill>
                  <a:srgbClr val="1F497D"/>
                </a:solidFill>
                <a:hlinkClick r:id="rId5"/>
              </a:rPr>
              <a:t>http://www.ieee.org/web/membership/ethics/code_ethics.html</a:t>
            </a:r>
            <a:r>
              <a:rPr lang="en-US" sz="2200" dirty="0">
                <a:solidFill>
                  <a:srgbClr val="1F497D"/>
                </a:solidFill>
              </a:rPr>
              <a:t> </a:t>
            </a:r>
            <a:r>
              <a:rPr lang="en-US" sz="2200" dirty="0" smtClean="0">
                <a:solidFill>
                  <a:srgbClr val="1F497D"/>
                </a:solidFill>
              </a:rPr>
              <a:t/>
            </a:r>
            <a:br>
              <a:rPr lang="en-US" sz="2200" dirty="0" smtClean="0">
                <a:solidFill>
                  <a:srgbClr val="1F497D"/>
                </a:solidFill>
              </a:rPr>
            </a:br>
            <a:endParaRPr lang="en-US" sz="2200" dirty="0">
              <a:solidFill>
                <a:srgbClr val="1F497D"/>
              </a:solidFill>
            </a:endParaRPr>
          </a:p>
          <a:p>
            <a:r>
              <a:rPr lang="en-US" dirty="0">
                <a:solidFill>
                  <a:srgbClr val="1F497D"/>
                </a:solidFill>
              </a:rPr>
              <a:t>Link to IEEE Patent Policy</a:t>
            </a:r>
          </a:p>
          <a:p>
            <a:pPr lvl="1"/>
            <a:r>
              <a:rPr lang="en-US" sz="2000" dirty="0">
                <a:solidFill>
                  <a:srgbClr val="1F497D"/>
                </a:solidFill>
                <a:hlinkClick r:id="rId6"/>
              </a:rPr>
              <a:t>http://standards.ieee.org/board/pat/pat-slideset.ppt</a:t>
            </a:r>
            <a:endParaRPr lang="en-US" sz="2000" dirty="0">
              <a:solidFill>
                <a:srgbClr val="1F497D"/>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Agenda proposal</a:t>
            </a:r>
            <a:endParaRPr lang="en-US" dirty="0"/>
          </a:p>
        </p:txBody>
      </p:sp>
      <p:sp>
        <p:nvSpPr>
          <p:cNvPr id="4104" name="Rectangle 5"/>
          <p:cNvSpPr>
            <a:spLocks noGrp="1" noChangeArrowheads="1"/>
          </p:cNvSpPr>
          <p:nvPr>
            <p:ph type="body" idx="1"/>
          </p:nvPr>
        </p:nvSpPr>
        <p:spPr/>
        <p:txBody>
          <a:bodyPr>
            <a:normAutofit/>
          </a:bodyPr>
          <a:lstStyle/>
          <a:p>
            <a:r>
              <a:rPr lang="en-US" sz="2400" dirty="0" smtClean="0"/>
              <a:t>Review </a:t>
            </a:r>
            <a:r>
              <a:rPr lang="en-US" sz="2400" dirty="0"/>
              <a:t>of minutes</a:t>
            </a:r>
          </a:p>
          <a:p>
            <a:pPr lvl="1"/>
            <a:r>
              <a:rPr lang="en-US" sz="2000" dirty="0" smtClean="0"/>
              <a:t>Warsaw F2F minutes</a:t>
            </a:r>
            <a:endParaRPr lang="en-US" sz="2000" dirty="0"/>
          </a:p>
          <a:p>
            <a:r>
              <a:rPr lang="en-US" sz="2400" dirty="0" smtClean="0"/>
              <a:t>Reports</a:t>
            </a:r>
            <a:endParaRPr lang="en-US" sz="2400" dirty="0"/>
          </a:p>
          <a:p>
            <a:pPr lvl="0"/>
            <a:r>
              <a:rPr lang="en-US" sz="2400" dirty="0" smtClean="0"/>
              <a:t>Contributions </a:t>
            </a:r>
            <a:r>
              <a:rPr lang="en-US" sz="2400" dirty="0"/>
              <a:t>to P802.1CF D0.3</a:t>
            </a:r>
          </a:p>
          <a:p>
            <a:pPr lvl="0"/>
            <a:r>
              <a:rPr lang="en-US" sz="2400" dirty="0"/>
              <a:t>Conclusion on additions and amendments for P802.1CF D0.3</a:t>
            </a:r>
          </a:p>
          <a:p>
            <a:pPr lvl="0"/>
            <a:r>
              <a:rPr lang="en-US" sz="2400" dirty="0"/>
              <a:t>Planning update</a:t>
            </a:r>
          </a:p>
          <a:p>
            <a:pPr lvl="0"/>
            <a:r>
              <a:rPr lang="en-US" sz="2400" dirty="0" err="1" smtClean="0"/>
              <a:t>AoB</a:t>
            </a:r>
            <a:endParaRPr lang="en-US" sz="2400" dirty="0"/>
          </a:p>
        </p:txBody>
      </p:sp>
      <p:sp>
        <p:nvSpPr>
          <p:cNvPr id="4101" name="Rectangle 2"/>
          <p:cNvSpPr>
            <a:spLocks noChangeArrowheads="1"/>
          </p:cNvSpPr>
          <p:nvPr/>
        </p:nvSpPr>
        <p:spPr bwMode="auto">
          <a:xfrm>
            <a:off x="685800" y="-228600"/>
            <a:ext cx="7772400" cy="10699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p>
            <a:pPr algn="ctr"/>
            <a:endParaRPr lang="en-US" sz="2800" b="1" u="sng">
              <a:solidFill>
                <a:schemeClr val="tx2"/>
              </a:solidFill>
            </a:endParaRPr>
          </a:p>
        </p:txBody>
      </p:sp>
      <p:sp>
        <p:nvSpPr>
          <p:cNvPr id="4102" name="Rectangle 3"/>
          <p:cNvSpPr>
            <a:spLocks noChangeArrowheads="1"/>
          </p:cNvSpPr>
          <p:nvPr/>
        </p:nvSpPr>
        <p:spPr bwMode="auto">
          <a:xfrm>
            <a:off x="381000" y="838200"/>
            <a:ext cx="8458200" cy="5562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233363" indent="-180975">
              <a:spcBef>
                <a:spcPct val="20000"/>
              </a:spcBef>
              <a:buFontTx/>
              <a:buChar char="•"/>
            </a:pPr>
            <a:endParaRPr lang="en-US" sz="1400" b="1"/>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Business#1</a:t>
            </a:r>
            <a:endParaRPr lang="en-US" dirty="0"/>
          </a:p>
        </p:txBody>
      </p:sp>
      <p:sp>
        <p:nvSpPr>
          <p:cNvPr id="3" name="Content Placeholder 2"/>
          <p:cNvSpPr>
            <a:spLocks noGrp="1"/>
          </p:cNvSpPr>
          <p:nvPr>
            <p:ph idx="1"/>
          </p:nvPr>
        </p:nvSpPr>
        <p:spPr>
          <a:xfrm>
            <a:off x="457200" y="1295401"/>
            <a:ext cx="8229600" cy="2590800"/>
          </a:xfrm>
        </p:spPr>
        <p:txBody>
          <a:bodyPr>
            <a:normAutofit/>
          </a:bodyPr>
          <a:lstStyle/>
          <a:p>
            <a:r>
              <a:rPr lang="en-GB" sz="2400" dirty="0" smtClean="0"/>
              <a:t>Call Meeting to Order</a:t>
            </a:r>
          </a:p>
          <a:p>
            <a:pPr lvl="1"/>
            <a:r>
              <a:rPr lang="en-GB" sz="2000" dirty="0" smtClean="0"/>
              <a:t>Meeting called to order by chair at 09:35 AM ET</a:t>
            </a:r>
          </a:p>
          <a:p>
            <a:r>
              <a:rPr lang="en-GB" sz="2400" dirty="0" smtClean="0"/>
              <a:t>Minutes taker:</a:t>
            </a:r>
          </a:p>
          <a:p>
            <a:pPr lvl="1"/>
            <a:r>
              <a:rPr lang="en-GB" sz="2000" dirty="0" smtClean="0"/>
              <a:t>Walter volunteered to take notes</a:t>
            </a:r>
          </a:p>
          <a:p>
            <a:r>
              <a:rPr lang="en-GB" sz="2400" dirty="0" smtClean="0"/>
              <a:t>Roll Call</a:t>
            </a:r>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2214351123"/>
              </p:ext>
            </p:extLst>
          </p:nvPr>
        </p:nvGraphicFramePr>
        <p:xfrm>
          <a:off x="914400" y="3352800"/>
          <a:ext cx="7772400" cy="2438400"/>
        </p:xfrm>
        <a:graphic>
          <a:graphicData uri="http://schemas.openxmlformats.org/drawingml/2006/table">
            <a:tbl>
              <a:tblPr firstRow="1" bandRow="1">
                <a:tableStyleId>{5C22544A-7EE6-4342-B048-85BDC9FD1C3A}</a:tableStyleId>
              </a:tblPr>
              <a:tblGrid>
                <a:gridCol w="1859280"/>
                <a:gridCol w="1859280"/>
                <a:gridCol w="243840"/>
                <a:gridCol w="1905000"/>
                <a:gridCol w="1905000"/>
              </a:tblGrid>
              <a:tr h="292100">
                <a:tc>
                  <a:txBody>
                    <a:bodyPr/>
                    <a:lstStyle/>
                    <a:p>
                      <a:r>
                        <a:rPr lang="en-US" sz="1400" dirty="0" smtClean="0"/>
                        <a:t>Name</a:t>
                      </a:r>
                      <a:endParaRPr lang="en-US" sz="1400" dirty="0"/>
                    </a:p>
                  </a:txBody>
                  <a:tcPr/>
                </a:tc>
                <a:tc>
                  <a:txBody>
                    <a:bodyPr/>
                    <a:lstStyle/>
                    <a:p>
                      <a:r>
                        <a:rPr lang="en-US" sz="1400" dirty="0" smtClean="0"/>
                        <a:t>Affiliation</a:t>
                      </a:r>
                      <a:endParaRPr lang="en-US" sz="1400" dirty="0"/>
                    </a:p>
                  </a:txBody>
                  <a:tcPr/>
                </a:tc>
                <a:tc>
                  <a:txBody>
                    <a:bodyPr/>
                    <a:lstStyle/>
                    <a:p>
                      <a:endParaRPr lang="en-US" sz="1400" dirty="0"/>
                    </a:p>
                  </a:txBody>
                  <a:tcPr>
                    <a:solidFill>
                      <a:schemeClr val="bg1"/>
                    </a:solidFill>
                  </a:tcPr>
                </a:tc>
                <a:tc>
                  <a:txBody>
                    <a:bodyPr/>
                    <a:lstStyle/>
                    <a:p>
                      <a:r>
                        <a:rPr lang="en-US" sz="1400" dirty="0" smtClean="0"/>
                        <a:t>Name</a:t>
                      </a:r>
                      <a:endParaRPr lang="en-US" sz="1400" dirty="0"/>
                    </a:p>
                  </a:txBody>
                  <a:tcPr/>
                </a:tc>
                <a:tc>
                  <a:txBody>
                    <a:bodyPr/>
                    <a:lstStyle/>
                    <a:p>
                      <a:r>
                        <a:rPr lang="en-US" sz="1400" dirty="0" smtClean="0"/>
                        <a:t>Affiliation</a:t>
                      </a:r>
                      <a:endParaRPr lang="en-US" sz="1400" dirty="0"/>
                    </a:p>
                  </a:txBody>
                  <a:tcPr/>
                </a:tc>
              </a:tr>
              <a:tr h="292100">
                <a:tc>
                  <a:txBody>
                    <a:bodyPr/>
                    <a:lstStyle/>
                    <a:p>
                      <a:r>
                        <a:rPr lang="en-US" sz="1400" dirty="0" smtClean="0">
                          <a:solidFill>
                            <a:schemeClr val="tx1"/>
                          </a:solidFill>
                        </a:rPr>
                        <a:t>Max Riegel</a:t>
                      </a:r>
                      <a:endParaRPr lang="en-US" sz="1400" dirty="0">
                        <a:solidFill>
                          <a:schemeClr val="tx1"/>
                        </a:solidFill>
                      </a:endParaRPr>
                    </a:p>
                  </a:txBody>
                  <a:tcPr/>
                </a:tc>
                <a:tc>
                  <a:txBody>
                    <a:bodyPr/>
                    <a:lstStyle/>
                    <a:p>
                      <a:r>
                        <a:rPr lang="en-US" sz="1400" dirty="0" smtClean="0">
                          <a:solidFill>
                            <a:schemeClr val="tx1"/>
                          </a:solidFill>
                        </a:rPr>
                        <a:t>Nokia</a:t>
                      </a:r>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400" dirty="0" smtClean="0">
                        <a:solidFill>
                          <a:schemeClr val="bg2"/>
                        </a:solidFill>
                      </a:endParaRPr>
                    </a:p>
                  </a:txBody>
                  <a:tcPr/>
                </a:tc>
                <a:tc>
                  <a:txBody>
                    <a:bodyPr/>
                    <a:lstStyle/>
                    <a:p>
                      <a:endParaRPr lang="en-US" sz="1400" dirty="0">
                        <a:solidFill>
                          <a:schemeClr val="bg2"/>
                        </a:solidFill>
                      </a:endParaRPr>
                    </a:p>
                  </a:txBody>
                  <a:tcPr/>
                </a:tc>
              </a:tr>
              <a:tr h="292100">
                <a:tc>
                  <a:txBody>
                    <a:bodyPr/>
                    <a:lstStyle/>
                    <a:p>
                      <a:r>
                        <a:rPr lang="en-US" sz="1400" dirty="0" smtClean="0">
                          <a:solidFill>
                            <a:schemeClr val="tx1"/>
                          </a:solidFill>
                        </a:rPr>
                        <a:t>Walter Pienciak</a:t>
                      </a:r>
                      <a:endParaRPr lang="en-US" sz="1400" dirty="0">
                        <a:solidFill>
                          <a:schemeClr val="tx1"/>
                        </a:solidFill>
                      </a:endParaRPr>
                    </a:p>
                  </a:txBody>
                  <a:tcPr/>
                </a:tc>
                <a:tc>
                  <a:txBody>
                    <a:bodyPr/>
                    <a:lstStyle/>
                    <a:p>
                      <a:r>
                        <a:rPr lang="en-US" sz="1400" dirty="0" smtClean="0">
                          <a:solidFill>
                            <a:schemeClr val="tx1"/>
                          </a:solidFill>
                        </a:rPr>
                        <a:t>IEEE SA</a:t>
                      </a:r>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r>
              <a:tr h="292100">
                <a:tc>
                  <a:txBody>
                    <a:bodyPr/>
                    <a:lstStyle/>
                    <a:p>
                      <a:r>
                        <a:rPr lang="en-US" sz="1400" dirty="0" smtClean="0">
                          <a:solidFill>
                            <a:schemeClr val="tx1"/>
                          </a:solidFill>
                          <a:effectLst/>
                        </a:rPr>
                        <a:t>Wang Hao</a:t>
                      </a:r>
                      <a:endParaRPr lang="en-US" sz="1400" dirty="0">
                        <a:solidFill>
                          <a:schemeClr val="tx1"/>
                        </a:solidFill>
                      </a:endParaRPr>
                    </a:p>
                  </a:txBody>
                  <a:tcPr/>
                </a:tc>
                <a:tc>
                  <a:txBody>
                    <a:bodyPr/>
                    <a:lstStyle/>
                    <a:p>
                      <a:r>
                        <a:rPr lang="en-US" sz="1400" dirty="0" smtClean="0">
                          <a:solidFill>
                            <a:schemeClr val="tx1"/>
                          </a:solidFill>
                          <a:effectLst/>
                        </a:rPr>
                        <a:t>Fujitsu</a:t>
                      </a:r>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r>
              <a:tr h="2921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solidFill>
                            <a:schemeClr val="tx1"/>
                          </a:solidFill>
                        </a:rPr>
                        <a:t>Fan</a:t>
                      </a:r>
                      <a:r>
                        <a:rPr lang="en-US" sz="1400" baseline="0" dirty="0" smtClean="0">
                          <a:solidFill>
                            <a:schemeClr val="tx1"/>
                          </a:solidFill>
                        </a:rPr>
                        <a:t> </a:t>
                      </a:r>
                      <a:r>
                        <a:rPr lang="en-US" sz="1400" baseline="0" dirty="0" err="1" smtClean="0">
                          <a:solidFill>
                            <a:schemeClr val="tx1"/>
                          </a:solidFill>
                        </a:rPr>
                        <a:t>Xiaojing</a:t>
                      </a:r>
                      <a:endParaRPr lang="en-US" sz="1400" dirty="0" smtClean="0">
                        <a:solidFill>
                          <a:schemeClr val="tx1"/>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solidFill>
                            <a:schemeClr val="tx1"/>
                          </a:solidFill>
                        </a:rPr>
                        <a:t>Fujitsu</a:t>
                      </a: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r>
              <a:tr h="292100">
                <a:tc>
                  <a:txBody>
                    <a:bodyPr/>
                    <a:lstStyle/>
                    <a:p>
                      <a:r>
                        <a:rPr lang="en-US" sz="1400" dirty="0" err="1" smtClean="0">
                          <a:solidFill>
                            <a:schemeClr val="tx1"/>
                          </a:solidFill>
                        </a:rPr>
                        <a:t>Yonggang</a:t>
                      </a:r>
                      <a:r>
                        <a:rPr lang="en-US" sz="1400" dirty="0" smtClean="0">
                          <a:solidFill>
                            <a:schemeClr val="tx1"/>
                          </a:solidFill>
                        </a:rPr>
                        <a:t> Fang</a:t>
                      </a:r>
                      <a:endParaRPr lang="en-US" sz="1400" dirty="0">
                        <a:solidFill>
                          <a:schemeClr val="tx1"/>
                        </a:solidFill>
                      </a:endParaRPr>
                    </a:p>
                  </a:txBody>
                  <a:tcPr/>
                </a:tc>
                <a:tc>
                  <a:txBody>
                    <a:bodyPr/>
                    <a:lstStyle/>
                    <a:p>
                      <a:r>
                        <a:rPr lang="en-US" sz="1400" dirty="0" smtClean="0">
                          <a:solidFill>
                            <a:schemeClr val="tx1"/>
                          </a:solidFill>
                        </a:rPr>
                        <a:t>ZTE TX</a:t>
                      </a:r>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r>
              <a:tr h="2921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400" dirty="0" smtClean="0">
                        <a:solidFill>
                          <a:schemeClr val="tx1"/>
                        </a:solidFill>
                      </a:endParaRPr>
                    </a:p>
                  </a:txBody>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r>
              <a:tr h="292100">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r>
            </a:tbl>
          </a:graphicData>
        </a:graphic>
      </p:graphicFrame>
    </p:spTree>
  </p:cSld>
  <p:clrMapOvr>
    <a:masterClrMapping/>
  </p:clrMapOvr>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1129</TotalTime>
  <Words>1841</Words>
  <Application>Microsoft Office PowerPoint</Application>
  <PresentationFormat>On-screen Show (4:3)</PresentationFormat>
  <Paragraphs>199</Paragraphs>
  <Slides>16</Slides>
  <Notes>5</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16</vt:i4>
      </vt:variant>
    </vt:vector>
  </HeadingPairs>
  <TitlesOfParts>
    <vt:vector size="23" baseType="lpstr">
      <vt:lpstr>ＭＳ Ｐゴシック</vt:lpstr>
      <vt:lpstr>Arial</vt:lpstr>
      <vt:lpstr>Helvetica</vt:lpstr>
      <vt:lpstr>Monotype Sorts</vt:lpstr>
      <vt:lpstr>Times</vt:lpstr>
      <vt:lpstr>Times New Roman</vt:lpstr>
      <vt:lpstr>Template</vt:lpstr>
      <vt:lpstr>IEEE 802.1 OmniRAN TG September 27th, 2016 Conference Call</vt:lpstr>
      <vt:lpstr>Conference Call</vt:lpstr>
      <vt:lpstr>Participants, Patents, and Duty to Inform</vt:lpstr>
      <vt:lpstr>Patent Related Links</vt:lpstr>
      <vt:lpstr>Call for Potentially Essential Patents</vt:lpstr>
      <vt:lpstr>Other Guidelines for IEEE WG Meetings</vt:lpstr>
      <vt:lpstr>Resources – URLs</vt:lpstr>
      <vt:lpstr>Agenda proposal</vt:lpstr>
      <vt:lpstr>Business#1</vt:lpstr>
      <vt:lpstr>Call for Potentially Essential Patents</vt:lpstr>
      <vt:lpstr>Agenda</vt:lpstr>
      <vt:lpstr>Business #2</vt:lpstr>
      <vt:lpstr>Business #3</vt:lpstr>
      <vt:lpstr>Business #4</vt:lpstr>
      <vt:lpstr>Business #5</vt:lpstr>
      <vt:lpstr>Business #6</vt:lpstr>
    </vt:vector>
  </TitlesOfParts>
  <Company>NIST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Conf Call Slides</dc:title>
  <dc:subject>Guiding material</dc:subject>
  <dc:creator>Max Riegel</dc:creator>
  <cp:lastModifiedBy>Riegel, Maximilian (Nokia - DE/Munich)</cp:lastModifiedBy>
  <cp:revision>293</cp:revision>
  <cp:lastPrinted>1998-02-10T13:28:06Z</cp:lastPrinted>
  <dcterms:created xsi:type="dcterms:W3CDTF">2011-12-30T17:06:23Z</dcterms:created>
  <dcterms:modified xsi:type="dcterms:W3CDTF">2016-09-29T19:02:40Z</dcterms:modified>
</cp:coreProperties>
</file>