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90" r:id="rId4"/>
    <p:sldId id="291" r:id="rId5"/>
    <p:sldId id="292" r:id="rId6"/>
    <p:sldId id="293" r:id="rId7"/>
    <p:sldId id="271" r:id="rId8"/>
    <p:sldId id="266" r:id="rId9"/>
    <p:sldId id="283" r:id="rId10"/>
    <p:sldId id="294" r:id="rId11"/>
    <p:sldId id="306" r:id="rId12"/>
    <p:sldId id="302" r:id="rId13"/>
    <p:sldId id="300" r:id="rId14"/>
    <p:sldId id="303" r:id="rId15"/>
    <p:sldId id="301" r:id="rId16"/>
    <p:sldId id="30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6" d="100"/>
          <a:sy n="86" d="100"/>
        </p:scale>
        <p:origin x="3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261764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omniran-16-0064-01-00TG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omniran/dcn/16/omniran-16-0067-00-CF00-deployment-scenarios-for-home-network.docx" TargetMode="External"/><Relationship Id="rId3" Type="http://schemas.openxmlformats.org/officeDocument/2006/relationships/hyperlink" Target="https://mentor.ieee.org/omniran/dcn/16/omniran-16-0063-00-00TG-sept-2016-meeting-minutes.docx" TargetMode="External"/><Relationship Id="rId7" Type="http://schemas.openxmlformats.org/officeDocument/2006/relationships/hyperlink" Target="https://mentor.ieee.org/omniran/dcn/16/omniran-16-0068-00-CF00-chapter-7-4-1-revision.pptx" TargetMode="External"/><Relationship Id="rId12" Type="http://schemas.openxmlformats.org/officeDocument/2006/relationships/hyperlink" Target="https://mentor.ieee.org/omniran/dcn/16/omniran-16-0071-00-CF00-key-concepts-of-an-instantiation.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60-01-CF00-chapter-7-6-7-revision.docx" TargetMode="External"/><Relationship Id="rId11" Type="http://schemas.openxmlformats.org/officeDocument/2006/relationships/hyperlink" Target="https://mentor.ieee.org/omniran/dcn/16/omniran-16-0065-00-CF00-virtual-access-network-instantiation.pptx" TargetMode="External"/><Relationship Id="rId5" Type="http://schemas.openxmlformats.org/officeDocument/2006/relationships/hyperlink" Target="https://mentor.ieee.org/omniran/dcn/16/omniran-16-0069-00-CF00-response-to-comments-on-revision-of-chapter-7-6-7.pptx" TargetMode="External"/><Relationship Id="rId10" Type="http://schemas.openxmlformats.org/officeDocument/2006/relationships/hyperlink" Target="https://mentor.ieee.org/omniran/dcn/16/omniran-16-0066-00-CF00-comments-on-p802-1cf-d02.xls" TargetMode="External"/><Relationship Id="rId4" Type="http://schemas.openxmlformats.org/officeDocument/2006/relationships/hyperlink" Target="https://mentor.ieee.org/omniran/dcn/16/omniran-16-0070-00-CF00-chapter-7-introduction.docx" TargetMode="External"/><Relationship Id="rId9" Type="http://schemas.openxmlformats.org/officeDocument/2006/relationships/hyperlink" Target="https://mentor.ieee.org/omniran/dcn/16/omniran-16-0059-01-00TG-p802-1cf-d0-2-collected-comments.xl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6/omniran-16-0063-00-00TG-sept-2016-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70-00-CF00-chapter-7-introduction.docx" TargetMode="External"/><Relationship Id="rId2" Type="http://schemas.openxmlformats.org/officeDocument/2006/relationships/hyperlink" Target="https://mentor.ieee.org/omniran/dcn/16/omniran-16-0067-00-CF00-deployment-scenarios-for-home-network.docx"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60-01-CF00-chapter-7-6-7-revision.docx" TargetMode="External"/><Relationship Id="rId5" Type="http://schemas.openxmlformats.org/officeDocument/2006/relationships/hyperlink" Target="https://mentor.ieee.org/omniran/dcn/16/omniran-16-0069-00-CF00-response-to-comments-on-revision-of-chapter-7-6-7.pptx" TargetMode="External"/><Relationship Id="rId4" Type="http://schemas.openxmlformats.org/officeDocument/2006/relationships/hyperlink" Target="https://mentor.ieee.org/omniran/dcn/16/omniran-16-0068-00-CF00-chapter-7-4-1-revision.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omniran/dcn/16/omniran-16-0070-01-CF00-chapter-7-introduction.docx" TargetMode="External"/><Relationship Id="rId3" Type="http://schemas.openxmlformats.org/officeDocument/2006/relationships/hyperlink" Target="https://mentor.ieee.org/omniran/dcn/16/omniran-16-0066-00-CF00-comments-on-p802-1cf-d02.xls" TargetMode="External"/><Relationship Id="rId7" Type="http://schemas.openxmlformats.org/officeDocument/2006/relationships/hyperlink" Target="https://mentor.ieee.org/omniran/dcn/16/omniran-16-0068-00-CF00-chapter-7-4-1-revision.pptx" TargetMode="External"/><Relationship Id="rId2" Type="http://schemas.openxmlformats.org/officeDocument/2006/relationships/hyperlink" Target="https://mentor.ieee.org/omniran/dcn/16/omniran-16-0059-01-00TG-p802-1cf-d0-2-collected-comments.xls"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58-01-CF00-chapter-7-4-revision.docx" TargetMode="External"/><Relationship Id="rId5" Type="http://schemas.openxmlformats.org/officeDocument/2006/relationships/hyperlink" Target="https://mentor.ieee.org/omniran/dcn/16/omniran-16-0060-01-CF00-chapter-7-6-7-revision.docx" TargetMode="External"/><Relationship Id="rId4" Type="http://schemas.openxmlformats.org/officeDocument/2006/relationships/hyperlink" Target="https://mentor.ieee.org/omniran/dcn/16/omniran-16-0059-02-00TG-p802-1cf-d0-2-collected-comments.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71-00-CF00-key-concepts-of-an-instantiation.pptx" TargetMode="External"/><Relationship Id="rId2" Type="http://schemas.openxmlformats.org/officeDocument/2006/relationships/hyperlink" Target="https://mentor.ieee.org/omniran/dcn/16/omniran-16-0065-00-CF00-virtual-access-network-instantiat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abf841eb441bcc71f495954cfd5e72d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87224687&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27</a:t>
            </a:r>
            <a:r>
              <a:rPr lang="en-US" baseline="30000" dirty="0" smtClean="0"/>
              <a:t>th</a:t>
            </a:r>
            <a:r>
              <a:rPr lang="en-US" dirty="0" smtClean="0"/>
              <a:t>, 2016 Conference Call</a:t>
            </a:r>
            <a:endParaRPr lang="en-US" dirty="0"/>
          </a:p>
        </p:txBody>
      </p:sp>
      <p:sp>
        <p:nvSpPr>
          <p:cNvPr id="3" name="Subtitle 2"/>
          <p:cNvSpPr>
            <a:spLocks noGrp="1"/>
          </p:cNvSpPr>
          <p:nvPr>
            <p:ph type="subTitle" idx="1"/>
          </p:nvPr>
        </p:nvSpPr>
        <p:spPr/>
        <p:txBody>
          <a:bodyPr/>
          <a:lstStyle/>
          <a:p>
            <a:r>
              <a:rPr lang="en-US" dirty="0" smtClean="0"/>
              <a:t>2016-09-26</a:t>
            </a:r>
            <a:r>
              <a:rPr lang="en-US" dirty="0"/>
              <a:t/>
            </a:r>
            <a:br>
              <a:rPr lang="en-US" dirty="0"/>
            </a:br>
            <a:r>
              <a:rPr lang="en-US" dirty="0"/>
              <a:t>Max </a:t>
            </a:r>
            <a:r>
              <a:rPr lang="en-US" dirty="0" smtClean="0"/>
              <a:t>Riegel, Nokia Bell 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Nothing brought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1219200"/>
            <a:ext cx="8229600" cy="5257800"/>
          </a:xfrm>
        </p:spPr>
        <p:txBody>
          <a:bodyPr>
            <a:normAutofit fontScale="62500" lnSpcReduction="20000"/>
          </a:bodyPr>
          <a:lstStyle/>
          <a:p>
            <a:r>
              <a:rPr lang="en-US" sz="2400" dirty="0" smtClean="0"/>
              <a:t>Review </a:t>
            </a:r>
            <a:r>
              <a:rPr lang="en-US" sz="2400" dirty="0"/>
              <a:t>of minutes</a:t>
            </a:r>
          </a:p>
          <a:p>
            <a:pPr lvl="1"/>
            <a:r>
              <a:rPr lang="en-US" sz="2000" dirty="0" smtClean="0"/>
              <a:t>Warsaw F2F minutes</a:t>
            </a:r>
          </a:p>
          <a:p>
            <a:pPr lvl="2"/>
            <a:r>
              <a:rPr lang="en-US" sz="1600" dirty="0">
                <a:hlinkClick r:id="rId3"/>
              </a:rPr>
              <a:t>https://</a:t>
            </a:r>
            <a:r>
              <a:rPr lang="en-US" sz="1600" dirty="0" smtClean="0">
                <a:hlinkClick r:id="rId3"/>
              </a:rPr>
              <a:t>mentor.ieee.org/omniran/dcn/16/omniran-16-0063-00-00TG-sept-2016-meeting-minutes.docx</a:t>
            </a:r>
            <a:endParaRPr lang="en-US" sz="1600" dirty="0"/>
          </a:p>
          <a:p>
            <a:r>
              <a:rPr lang="en-US" sz="2400" dirty="0" smtClean="0"/>
              <a:t>Reports</a:t>
            </a:r>
          </a:p>
          <a:p>
            <a:pPr lvl="1"/>
            <a:r>
              <a:rPr lang="en-US" sz="2000" dirty="0"/>
              <a:t>?</a:t>
            </a:r>
          </a:p>
          <a:p>
            <a:pPr lvl="0"/>
            <a:r>
              <a:rPr lang="en-US" sz="2400" dirty="0" smtClean="0"/>
              <a:t>Contributions </a:t>
            </a:r>
            <a:r>
              <a:rPr lang="en-US" sz="2400" dirty="0"/>
              <a:t>to P802.1CF </a:t>
            </a:r>
            <a:r>
              <a:rPr lang="en-US" sz="2400" dirty="0" smtClean="0"/>
              <a:t>D0.3</a:t>
            </a:r>
          </a:p>
          <a:p>
            <a:pPr lvl="1"/>
            <a:r>
              <a:rPr lang="en-US" sz="2000" dirty="0">
                <a:hlinkClick r:id="rId4"/>
              </a:rPr>
              <a:t>https://</a:t>
            </a:r>
            <a:r>
              <a:rPr lang="en-US" sz="2000" dirty="0" smtClean="0">
                <a:hlinkClick r:id="rId4"/>
              </a:rPr>
              <a:t>mentor.ieee.org/omniran/dcn/16/omniran-16-0070-00-CF00-chapter-7-introduction.docx</a:t>
            </a:r>
            <a:endParaRPr lang="en-US" sz="2000" dirty="0" smtClean="0"/>
          </a:p>
          <a:p>
            <a:pPr lvl="1"/>
            <a:r>
              <a:rPr lang="en-US" sz="2000" dirty="0" smtClean="0">
                <a:hlinkClick r:id="rId5"/>
              </a:rPr>
              <a:t>https://mentor.ieee.org/omniran/dcn/16/omniran-16-0069-00-CF00-response-to-comments-on-revision-of-chapter-7-6-7.pptx</a:t>
            </a:r>
            <a:endParaRPr lang="en-US" sz="2000" dirty="0" smtClean="0"/>
          </a:p>
          <a:p>
            <a:pPr lvl="2"/>
            <a:r>
              <a:rPr lang="en-US" sz="1600" dirty="0" smtClean="0">
                <a:hlinkClick r:id="rId6"/>
              </a:rPr>
              <a:t>https</a:t>
            </a:r>
            <a:r>
              <a:rPr lang="en-US" sz="1600" dirty="0">
                <a:hlinkClick r:id="rId6"/>
              </a:rPr>
              <a:t>://</a:t>
            </a:r>
            <a:r>
              <a:rPr lang="en-US" sz="1600" dirty="0" smtClean="0">
                <a:hlinkClick r:id="rId6"/>
              </a:rPr>
              <a:t>mentor.ieee.org/omniran/dcn/16/omniran-16-0060-01-CF00-chapter-7-6-7-revision.docx</a:t>
            </a:r>
            <a:endParaRPr lang="en-US" sz="1600" dirty="0" smtClean="0"/>
          </a:p>
          <a:p>
            <a:pPr lvl="1"/>
            <a:r>
              <a:rPr lang="en-US" sz="2000" dirty="0" smtClean="0">
                <a:hlinkClick r:id="rId7"/>
              </a:rPr>
              <a:t>https</a:t>
            </a:r>
            <a:r>
              <a:rPr lang="en-US" sz="2000" dirty="0">
                <a:hlinkClick r:id="rId7"/>
              </a:rPr>
              <a:t>://</a:t>
            </a:r>
            <a:r>
              <a:rPr lang="en-US" sz="2000" dirty="0" smtClean="0">
                <a:hlinkClick r:id="rId7"/>
              </a:rPr>
              <a:t>mentor.ieee.org/omniran/dcn/16/omniran-16-0068-00-CF00-chapter-7-4-1-revision.pptx</a:t>
            </a:r>
            <a:endParaRPr lang="en-US" sz="2000" dirty="0" smtClean="0"/>
          </a:p>
          <a:p>
            <a:pPr lvl="1"/>
            <a:r>
              <a:rPr lang="en-US" sz="2000" dirty="0">
                <a:hlinkClick r:id="rId8"/>
              </a:rPr>
              <a:t>https://</a:t>
            </a:r>
            <a:r>
              <a:rPr lang="en-US" sz="2000" dirty="0" smtClean="0">
                <a:hlinkClick r:id="rId8"/>
              </a:rPr>
              <a:t>mentor.ieee.org/omniran/dcn/16/omniran-16-0067-00-CF00-deployment-scenarios-for-home-network.docx</a:t>
            </a:r>
            <a:endParaRPr lang="en-US" sz="2000" dirty="0"/>
          </a:p>
          <a:p>
            <a:pPr lvl="0"/>
            <a:r>
              <a:rPr lang="en-US" sz="2400" dirty="0"/>
              <a:t>Conclusion on additions and amendments for P802.1CF </a:t>
            </a:r>
            <a:r>
              <a:rPr lang="en-US" sz="2400" dirty="0" smtClean="0"/>
              <a:t>D0.3</a:t>
            </a:r>
          </a:p>
          <a:p>
            <a:pPr lvl="1"/>
            <a:r>
              <a:rPr lang="en-US" sz="2000" dirty="0">
                <a:hlinkClick r:id="rId9"/>
              </a:rPr>
              <a:t>https://</a:t>
            </a:r>
            <a:r>
              <a:rPr lang="en-US" sz="2000" dirty="0" smtClean="0">
                <a:hlinkClick r:id="rId9"/>
              </a:rPr>
              <a:t>mentor.ieee.org/omniran/dcn/16/omniran-16-0059-01-00TG-p802-1cf-d0-2-collected-comments.xls</a:t>
            </a:r>
            <a:endParaRPr lang="en-US" sz="2000" dirty="0" smtClean="0"/>
          </a:p>
          <a:p>
            <a:pPr lvl="1"/>
            <a:r>
              <a:rPr lang="en-US" sz="2000" dirty="0">
                <a:hlinkClick r:id="rId10"/>
              </a:rPr>
              <a:t>https://</a:t>
            </a:r>
            <a:r>
              <a:rPr lang="en-US" sz="2000" dirty="0" smtClean="0">
                <a:hlinkClick r:id="rId10"/>
              </a:rPr>
              <a:t>mentor.ieee.org/omniran/dcn/16/omniran-16-0066-00-CF00-comments-on-p802-1cf-d02.xls</a:t>
            </a:r>
            <a:endParaRPr lang="en-US" sz="2000" dirty="0"/>
          </a:p>
          <a:p>
            <a:pPr lvl="0"/>
            <a:r>
              <a:rPr lang="en-US" sz="2400" dirty="0"/>
              <a:t>Planning update</a:t>
            </a:r>
          </a:p>
          <a:p>
            <a:pPr lvl="0"/>
            <a:r>
              <a:rPr lang="en-US" sz="2400" dirty="0" err="1" smtClean="0"/>
              <a:t>AoB</a:t>
            </a:r>
            <a:endParaRPr lang="en-US" sz="2400" dirty="0" smtClean="0"/>
          </a:p>
          <a:p>
            <a:pPr lvl="1"/>
            <a:r>
              <a:rPr lang="en-US" sz="2000" dirty="0" smtClean="0"/>
              <a:t>Access network instantiation</a:t>
            </a:r>
          </a:p>
          <a:p>
            <a:pPr lvl="2"/>
            <a:r>
              <a:rPr lang="en-US" sz="1600" dirty="0">
                <a:hlinkClick r:id="rId11"/>
              </a:rPr>
              <a:t>https://</a:t>
            </a:r>
            <a:r>
              <a:rPr lang="en-US" sz="1600" dirty="0" smtClean="0">
                <a:hlinkClick r:id="rId11"/>
              </a:rPr>
              <a:t>mentor.ieee.org/omniran/dcn/16/omniran-16-0065-00-CF00-virtual-access-network-instantiation.pptx</a:t>
            </a:r>
            <a:endParaRPr lang="en-US" sz="1600" dirty="0" smtClean="0"/>
          </a:p>
          <a:p>
            <a:pPr lvl="2"/>
            <a:r>
              <a:rPr lang="en-US" sz="1600" dirty="0">
                <a:hlinkClick r:id="rId12"/>
              </a:rPr>
              <a:t>https://</a:t>
            </a:r>
            <a:r>
              <a:rPr lang="en-US" sz="1600" dirty="0" smtClean="0">
                <a:hlinkClick r:id="rId12"/>
              </a:rPr>
              <a:t>mentor.ieee.org/omniran/dcn/16/omniran-16-0071-00-CF00-key-concepts-of-an-instantiation.pptx</a:t>
            </a:r>
            <a:endParaRPr lang="en-US" sz="1600" dirty="0"/>
          </a:p>
          <a:p>
            <a:pPr lvl="1"/>
            <a:r>
              <a:rPr lang="en-US" sz="2000" dirty="0"/>
              <a:t>?</a:t>
            </a:r>
            <a:endParaRPr lang="en-US" sz="20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extLst>
      <p:ext uri="{BB962C8B-B14F-4D97-AF65-F5344CB8AC3E}">
        <p14:creationId xmlns:p14="http://schemas.microsoft.com/office/powerpoint/2010/main" val="104007008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Review of minutes</a:t>
            </a:r>
          </a:p>
          <a:p>
            <a:pPr lvl="1"/>
            <a:r>
              <a:rPr lang="en-US" dirty="0" smtClean="0"/>
              <a:t>Warsaw F2F minutes</a:t>
            </a:r>
          </a:p>
          <a:p>
            <a:pPr lvl="2"/>
            <a:r>
              <a:rPr lang="en-US" dirty="0" smtClean="0">
                <a:hlinkClick r:id="rId2"/>
              </a:rPr>
              <a:t>https://mentor.ieee.org/omniran/dcn/16/omniran-16-0063-00-00TG-sept-2016-meeting-minutes.docx</a:t>
            </a:r>
            <a:endParaRPr lang="en-US" dirty="0" smtClean="0"/>
          </a:p>
          <a:p>
            <a:pPr lvl="3"/>
            <a:r>
              <a:rPr lang="en-US" dirty="0" smtClean="0"/>
              <a:t>Chair quickly introduced minutes of Warsaw meeting. No comments raised.</a:t>
            </a:r>
          </a:p>
          <a:p>
            <a:r>
              <a:rPr lang="en-US" dirty="0" smtClean="0"/>
              <a:t>Reports</a:t>
            </a:r>
          </a:p>
          <a:p>
            <a:pPr lvl="1"/>
            <a:r>
              <a:rPr lang="en-US" dirty="0" smtClean="0"/>
              <a:t>Chair mentioned that 5G SC Action B3 led to a liaison send from 802.11 to the 3GPP RAN, now followed by a further liaison from EC to the 3GPP PCG. AANI is taking care of Action B3 in 802.11.</a:t>
            </a:r>
            <a:endParaRPr lang="en-US" dirty="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Business #3</a:t>
            </a:r>
            <a:endParaRPr lang="en-US" dirty="0"/>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pPr lvl="0"/>
            <a:r>
              <a:rPr lang="en-US" sz="2400" dirty="0"/>
              <a:t>Contributions to P802.1CF D0.3</a:t>
            </a:r>
          </a:p>
          <a:p>
            <a:pPr lvl="1"/>
            <a:r>
              <a:rPr lang="en-US" sz="2000" dirty="0" smtClean="0"/>
              <a:t>Review </a:t>
            </a:r>
            <a:r>
              <a:rPr lang="en-US" sz="2000" dirty="0"/>
              <a:t>and acceptance of updated </a:t>
            </a:r>
            <a:r>
              <a:rPr lang="en-US" sz="2000" dirty="0" smtClean="0"/>
              <a:t>contributions</a:t>
            </a:r>
          </a:p>
          <a:p>
            <a:pPr lvl="1"/>
            <a:r>
              <a:rPr lang="en-US" sz="2000" dirty="0">
                <a:hlinkClick r:id="rId2"/>
              </a:rPr>
              <a:t>https://</a:t>
            </a:r>
            <a:r>
              <a:rPr lang="en-US" sz="2000" dirty="0" smtClean="0">
                <a:hlinkClick r:id="rId2"/>
              </a:rPr>
              <a:t>mentor.ieee.org/omniran/dcn/16/omniran-16-0067-00-CF00-deployment-scenarios-for-home-network.docx</a:t>
            </a:r>
            <a:endParaRPr lang="en-US" sz="2000" dirty="0" smtClean="0"/>
          </a:p>
          <a:p>
            <a:pPr lvl="2"/>
            <a:r>
              <a:rPr lang="en-US" sz="1600" dirty="0" smtClean="0"/>
              <a:t>Wang Hao presented the contribution showing the well-fitting mapping of the architecture of a residential gateway to the P802.1CF Network Reference Model.</a:t>
            </a:r>
          </a:p>
          <a:p>
            <a:pPr lvl="2"/>
            <a:r>
              <a:rPr lang="en-US" sz="1600" dirty="0" smtClean="0"/>
              <a:t>Discussion brought up demand for a more explicit description, e.g. pointing out which of the Y.2070 functions and interfaces have direct relationship with functions and interfaces in 802.1CF NRM.</a:t>
            </a:r>
          </a:p>
          <a:p>
            <a:pPr lvl="2"/>
            <a:r>
              <a:rPr lang="en-US" sz="1600" dirty="0" smtClean="0"/>
              <a:t>The group asked the author to revise the document adding more details about the mapping of functions and interfaces.</a:t>
            </a:r>
            <a:endParaRPr lang="en-US" sz="1600" dirty="0"/>
          </a:p>
          <a:p>
            <a:pPr lvl="1"/>
            <a:r>
              <a:rPr lang="en-US" sz="2000" dirty="0" smtClean="0">
                <a:hlinkClick r:id="rId3"/>
              </a:rPr>
              <a:t>https</a:t>
            </a:r>
            <a:r>
              <a:rPr lang="en-US" sz="2000" dirty="0">
                <a:hlinkClick r:id="rId3"/>
              </a:rPr>
              <a:t>://</a:t>
            </a:r>
            <a:r>
              <a:rPr lang="en-US" sz="2000" dirty="0" smtClean="0">
                <a:hlinkClick r:id="rId3"/>
              </a:rPr>
              <a:t>mentor.ieee.org/omniran/dcn/16/omniran-16-0070-00-CF00-chapter-7-introduction.docx</a:t>
            </a:r>
            <a:endParaRPr lang="en-US" sz="2000" dirty="0" smtClean="0"/>
          </a:p>
          <a:p>
            <a:pPr lvl="2"/>
            <a:r>
              <a:rPr lang="en-US" sz="1600" dirty="0" smtClean="0"/>
              <a:t>Max presented proposed text for the introduction of Section 7 Functional design and decomposition.</a:t>
            </a:r>
          </a:p>
          <a:p>
            <a:pPr lvl="2"/>
            <a:r>
              <a:rPr lang="en-US" sz="1600" dirty="0" smtClean="0"/>
              <a:t>The text was accepted for inclusion into D0.3 with the condition that a small amendment is added clarifying that section 7 also provides functional specification of network setup and fault discovery and maintenance.</a:t>
            </a:r>
          </a:p>
          <a:p>
            <a:pPr lvl="2"/>
            <a:r>
              <a:rPr lang="en-US" sz="1600" dirty="0" smtClean="0"/>
              <a:t>Max will distribute the revision by email to the participants for a check of the small amendment. If no concerns are raised the revision will be included into D0.3</a:t>
            </a:r>
            <a:endParaRPr lang="en-US" sz="1600" dirty="0"/>
          </a:p>
          <a:p>
            <a:pPr lvl="1"/>
            <a:r>
              <a:rPr lang="en-US" sz="2000" dirty="0">
                <a:hlinkClick r:id="rId4"/>
              </a:rPr>
              <a:t>https://</a:t>
            </a:r>
            <a:r>
              <a:rPr lang="en-US" sz="2000" dirty="0" smtClean="0">
                <a:hlinkClick r:id="rId4"/>
              </a:rPr>
              <a:t>mentor.ieee.org/omniran/dcn/16/omniran-16-0068-00-CF00-chapter-7-4-1-revision.pptx</a:t>
            </a:r>
            <a:endParaRPr lang="en-US" sz="2000" dirty="0" smtClean="0"/>
          </a:p>
          <a:p>
            <a:pPr lvl="2"/>
            <a:r>
              <a:rPr lang="en-US" sz="1600" dirty="0" smtClean="0"/>
              <a:t>Wang Hao explained the issue of the location of the authenticator in the revised specification of 7.4.1.</a:t>
            </a:r>
          </a:p>
          <a:p>
            <a:pPr lvl="2"/>
            <a:r>
              <a:rPr lang="en-US" sz="1600" dirty="0" smtClean="0"/>
              <a:t>The group agreed that the issue is valid and the proposed remedy is appropriate. The proposed modification will be adopted to D0.3</a:t>
            </a:r>
          </a:p>
          <a:p>
            <a:pPr lvl="1"/>
            <a:r>
              <a:rPr lang="en-US" sz="2000" dirty="0" smtClean="0">
                <a:hlinkClick r:id="rId5"/>
              </a:rPr>
              <a:t>https://mentor.ieee.org/omniran/dcn/16/omniran-16-0069-00-CF00-response-to-comments-on-revision-of-chapter-7-6-7.pptx</a:t>
            </a:r>
            <a:endParaRPr lang="en-US" sz="2000" dirty="0" smtClean="0"/>
          </a:p>
          <a:p>
            <a:pPr lvl="2"/>
            <a:r>
              <a:rPr lang="en-US" sz="1600" dirty="0" smtClean="0"/>
              <a:t>Wang Hao presented the slides providing further background on the text proposal submitted by comment #56</a:t>
            </a:r>
          </a:p>
          <a:p>
            <a:pPr lvl="2"/>
            <a:r>
              <a:rPr lang="en-US" sz="1600" dirty="0" smtClean="0"/>
              <a:t>The group agreed that the proposed request acknowledge messages indeed make sense, and that</a:t>
            </a:r>
            <a:r>
              <a:rPr lang="en-US" sz="1600" dirty="0"/>
              <a:t> </a:t>
            </a:r>
            <a:r>
              <a:rPr lang="en-US" sz="1600" dirty="0" smtClean="0">
                <a:hlinkClick r:id="rId6"/>
              </a:rPr>
              <a:t>https://mentor.ieee.org/omniran/dcn/16/omniran-16-0060-01-CF00-chapter-7-6-7-revision.docx</a:t>
            </a:r>
            <a:r>
              <a:rPr lang="en-US" sz="1600" dirty="0" smtClean="0"/>
              <a:t> should be adopted for D0.3, which explicitly mentions that the acknowledge message is send after integrity check.</a:t>
            </a:r>
          </a:p>
          <a:p>
            <a:pPr marL="457200" lvl="1" indent="0">
              <a:buNone/>
            </a:pPr>
            <a:endParaRPr lang="en-US" sz="2400"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400" dirty="0"/>
              <a:t>Conclusion on additions and amendments for P802.1CF </a:t>
            </a:r>
            <a:r>
              <a:rPr lang="en-US" sz="2400" dirty="0" smtClean="0"/>
              <a:t>D0.3</a:t>
            </a:r>
          </a:p>
          <a:p>
            <a:pPr lvl="1"/>
            <a:r>
              <a:rPr lang="en-US" sz="2000" dirty="0" smtClean="0"/>
              <a:t>Warsaw comments database</a:t>
            </a:r>
            <a:endParaRPr lang="en-US" sz="1600" dirty="0" smtClean="0">
              <a:hlinkClick r:id="rId2"/>
            </a:endParaRPr>
          </a:p>
          <a:p>
            <a:pPr lvl="2"/>
            <a:r>
              <a:rPr lang="en-US" sz="1600" dirty="0" smtClean="0">
                <a:hlinkClick r:id="rId2"/>
              </a:rPr>
              <a:t>https</a:t>
            </a:r>
            <a:r>
              <a:rPr lang="en-US" sz="1600" dirty="0">
                <a:hlinkClick r:id="rId2"/>
              </a:rPr>
              <a:t>://</a:t>
            </a:r>
            <a:r>
              <a:rPr lang="en-US" sz="1600" dirty="0" smtClean="0">
                <a:hlinkClick r:id="rId2"/>
              </a:rPr>
              <a:t>mentor.ieee.org/omniran/dcn/16/omniran-16-0059-01-00TG-p802-1cf-d0-2-collected-comments.xls</a:t>
            </a:r>
            <a:endParaRPr lang="en-US" sz="1600" dirty="0" smtClean="0"/>
          </a:p>
          <a:p>
            <a:pPr lvl="2"/>
            <a:r>
              <a:rPr lang="en-US" sz="1600" dirty="0" smtClean="0"/>
              <a:t>The chair inserted in the comments table the closure of comment #56 and uploaded a revised version:</a:t>
            </a:r>
            <a:endParaRPr lang="en-US" sz="1600" dirty="0"/>
          </a:p>
          <a:p>
            <a:pPr lvl="1"/>
            <a:r>
              <a:rPr lang="en-US" sz="2000" dirty="0"/>
              <a:t>Late </a:t>
            </a:r>
            <a:r>
              <a:rPr lang="en-US" sz="2000" dirty="0" smtClean="0"/>
              <a:t>submission of comments on chapter 8.1</a:t>
            </a:r>
            <a:endParaRPr lang="en-US" sz="2000" dirty="0" smtClean="0">
              <a:hlinkClick r:id="rId3"/>
            </a:endParaRPr>
          </a:p>
          <a:p>
            <a:pPr lvl="2"/>
            <a:r>
              <a:rPr lang="en-US" sz="1600" dirty="0" smtClean="0">
                <a:hlinkClick r:id="rId3"/>
              </a:rPr>
              <a:t>https</a:t>
            </a:r>
            <a:r>
              <a:rPr lang="en-US" sz="1600" dirty="0">
                <a:hlinkClick r:id="rId3"/>
              </a:rPr>
              <a:t>://</a:t>
            </a:r>
            <a:r>
              <a:rPr lang="en-US" sz="1600" dirty="0" smtClean="0">
                <a:hlinkClick r:id="rId3"/>
              </a:rPr>
              <a:t>mentor.ieee.org/omniran/dcn/16/omniran-16-0066-00-CF00-comments-on-p802-1cf-d02.xls</a:t>
            </a:r>
            <a:endParaRPr lang="en-US" sz="1600" dirty="0" smtClean="0"/>
          </a:p>
          <a:p>
            <a:pPr lvl="2"/>
            <a:r>
              <a:rPr lang="en-US" sz="1600" dirty="0" smtClean="0"/>
              <a:t>The group reviewed shortly the late comments’ submission mainly addressing editorial and technical issues in chapter 8.1 on SDN.</a:t>
            </a:r>
          </a:p>
          <a:p>
            <a:pPr lvl="2"/>
            <a:r>
              <a:rPr lang="en-US" sz="1600" dirty="0" smtClean="0"/>
              <a:t>While the editorial issues can be easily adopted by the editor for D0.3, the technical issues require more comprehensive review together with the original author of section 8.1.</a:t>
            </a:r>
          </a:p>
          <a:p>
            <a:pPr lvl="2"/>
            <a:r>
              <a:rPr lang="en-US" sz="1600" dirty="0" smtClean="0"/>
              <a:t>The chair will inform Antonio de la Oliva about the comments and will ask for an email response to resolve the comments. If Antonio requires more input and discussions, the open comments will be put on the agenda of the next conference call on October 25</a:t>
            </a:r>
            <a:r>
              <a:rPr lang="en-US" sz="1600" baseline="30000" dirty="0" smtClean="0"/>
              <a:t>th</a:t>
            </a:r>
            <a:r>
              <a:rPr lang="en-US" sz="1600" dirty="0" smtClean="0"/>
              <a:t> inviting both Yonggang and Antonio for participation.</a:t>
            </a:r>
          </a:p>
          <a:p>
            <a:pPr lvl="1"/>
            <a:r>
              <a:rPr lang="en-US" sz="2000" dirty="0" smtClean="0"/>
              <a:t>Agreed list of amendments and additions for D0.3</a:t>
            </a:r>
          </a:p>
          <a:p>
            <a:pPr lvl="2"/>
            <a:r>
              <a:rPr lang="en-US" sz="1600" dirty="0" smtClean="0"/>
              <a:t>The following documents will be adopted to the revision D0.3:</a:t>
            </a:r>
          </a:p>
          <a:p>
            <a:pPr lvl="2"/>
            <a:r>
              <a:rPr lang="en-US" sz="1600" dirty="0">
                <a:hlinkClick r:id="rId4"/>
              </a:rPr>
              <a:t>https://</a:t>
            </a:r>
            <a:r>
              <a:rPr lang="en-US" sz="1600" dirty="0" smtClean="0">
                <a:hlinkClick r:id="rId4"/>
              </a:rPr>
              <a:t>mentor.ieee.org/omniran/dcn/16/omniran-16-0059-02-00TG-p802-1cf-d0-2-collected-comments.xls</a:t>
            </a:r>
            <a:r>
              <a:rPr lang="en-US" sz="1600" dirty="0" smtClean="0"/>
              <a:t> and all the documents referenced in the resolution column of the spreadsheet.</a:t>
            </a:r>
          </a:p>
          <a:p>
            <a:pPr lvl="3"/>
            <a:r>
              <a:rPr lang="en-US" sz="1200" dirty="0">
                <a:hlinkClick r:id="rId5"/>
              </a:rPr>
              <a:t>https://</a:t>
            </a:r>
            <a:r>
              <a:rPr lang="en-US" sz="1200" dirty="0" smtClean="0">
                <a:hlinkClick r:id="rId5"/>
              </a:rPr>
              <a:t>mentor.ieee.org/omniran/dcn/16/omniran-16-0060-01-CF00-chapter-7-6-7-revision.docx</a:t>
            </a:r>
            <a:endParaRPr lang="en-US" sz="1200" dirty="0" smtClean="0"/>
          </a:p>
          <a:p>
            <a:pPr lvl="3"/>
            <a:r>
              <a:rPr lang="en-US" sz="1200" dirty="0">
                <a:hlinkClick r:id="rId6"/>
              </a:rPr>
              <a:t>https://</a:t>
            </a:r>
            <a:r>
              <a:rPr lang="en-US" sz="1200" dirty="0" smtClean="0">
                <a:hlinkClick r:id="rId6"/>
              </a:rPr>
              <a:t>mentor.ieee.org/omniran/dcn/16/omniran-16-0058-01-CF00-chapter-7-4-revision.docx</a:t>
            </a:r>
            <a:endParaRPr lang="en-US" sz="1200" dirty="0" smtClean="0"/>
          </a:p>
          <a:p>
            <a:pPr lvl="2"/>
            <a:r>
              <a:rPr lang="en-US" sz="1600" dirty="0">
                <a:hlinkClick r:id="rId7"/>
              </a:rPr>
              <a:t>https://</a:t>
            </a:r>
            <a:r>
              <a:rPr lang="en-US" sz="1600" dirty="0" smtClean="0">
                <a:hlinkClick r:id="rId7"/>
              </a:rPr>
              <a:t>mentor.ieee.org/omniran/dcn/16/omniran-16-0068-00-CF00-chapter-7-4-1-revision.pptx</a:t>
            </a:r>
            <a:endParaRPr lang="en-US" sz="1600" dirty="0" smtClean="0"/>
          </a:p>
          <a:p>
            <a:pPr lvl="2"/>
            <a:r>
              <a:rPr lang="en-US" sz="1600" dirty="0"/>
              <a:t>Editorial comments listed in </a:t>
            </a:r>
            <a:r>
              <a:rPr lang="en-US" sz="1600" dirty="0">
                <a:hlinkClick r:id="rId3"/>
              </a:rPr>
              <a:t>https://</a:t>
            </a:r>
            <a:r>
              <a:rPr lang="en-US" sz="1600" dirty="0" smtClean="0">
                <a:hlinkClick r:id="rId3"/>
              </a:rPr>
              <a:t>mentor.ieee.org/omniran/dcn/16/omniran-16-0066-00-CF00-comments-on-p802-1cf-d02.xls</a:t>
            </a:r>
            <a:endParaRPr lang="en-US" sz="1600" dirty="0" smtClean="0"/>
          </a:p>
          <a:p>
            <a:pPr lvl="2"/>
            <a:r>
              <a:rPr lang="en-US" sz="1600" dirty="0">
                <a:hlinkClick r:id="rId8"/>
              </a:rPr>
              <a:t>https://</a:t>
            </a:r>
            <a:r>
              <a:rPr lang="en-US" sz="1600" dirty="0" smtClean="0">
                <a:hlinkClick r:id="rId8"/>
              </a:rPr>
              <a:t>mentor.ieee.org/omniran/dcn/16/omniran-16-0070-01-CF00-chapter-7-introduction.docx</a:t>
            </a:r>
            <a:r>
              <a:rPr lang="en-US" sz="1600" dirty="0" smtClean="0"/>
              <a:t>, when no concerns raised in the email approval</a:t>
            </a:r>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 #5</a:t>
            </a: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pPr lvl="0"/>
            <a:r>
              <a:rPr lang="en-US" dirty="0" smtClean="0"/>
              <a:t>Planning update</a:t>
            </a:r>
          </a:p>
          <a:p>
            <a:pPr lvl="1"/>
            <a:r>
              <a:rPr lang="en-US" dirty="0" smtClean="0"/>
              <a:t>The chair brought up and reviewed the plan established at the Warsaw meeting.</a:t>
            </a:r>
            <a:r>
              <a:rPr lang="en-US" dirty="0"/>
              <a:t> </a:t>
            </a:r>
            <a:r>
              <a:rPr lang="en-US" dirty="0" smtClean="0"/>
              <a:t>The completion of comments’ resolution was done in conference call on Sept 27</a:t>
            </a:r>
            <a:r>
              <a:rPr lang="en-US" baseline="30000" dirty="0" smtClean="0"/>
              <a:t>th</a:t>
            </a:r>
            <a:r>
              <a:rPr lang="en-US" dirty="0" smtClean="0"/>
              <a:t>.as well as the decision about the amendments adopted to D0.3. The remaining actions of the plan for creation of D0.3 are still valid:</a:t>
            </a:r>
          </a:p>
          <a:p>
            <a:pPr lvl="2"/>
            <a:r>
              <a:rPr lang="en-US" dirty="0" smtClean="0"/>
              <a:t>15 days recirculation closing Nov 3rd</a:t>
            </a:r>
          </a:p>
          <a:p>
            <a:pPr lvl="2"/>
            <a:r>
              <a:rPr lang="en-US" dirty="0" smtClean="0"/>
              <a:t>Announcement of recirculation on Oct 17th</a:t>
            </a:r>
          </a:p>
          <a:p>
            <a:r>
              <a:rPr lang="en-US" dirty="0" smtClean="0"/>
              <a:t>External review of P802.1CF-D0.3</a:t>
            </a:r>
          </a:p>
          <a:p>
            <a:pPr lvl="1"/>
            <a:r>
              <a:rPr lang="en-US" dirty="0" smtClean="0"/>
              <a:t>The following potential actions were reviewed.</a:t>
            </a:r>
          </a:p>
          <a:p>
            <a:pPr lvl="1"/>
            <a:r>
              <a:rPr lang="en-US" dirty="0" smtClean="0"/>
              <a:t>Plan to present P802.1CF in </a:t>
            </a:r>
            <a:r>
              <a:rPr lang="en-US" dirty="0" err="1" smtClean="0"/>
              <a:t>intarea</a:t>
            </a:r>
            <a:r>
              <a:rPr lang="en-US" dirty="0" smtClean="0"/>
              <a:t> meeting at next IETF (Nov 14-17, Seoul, Korea)</a:t>
            </a:r>
          </a:p>
          <a:p>
            <a:pPr lvl="2"/>
            <a:r>
              <a:rPr lang="en-US" dirty="0" smtClean="0"/>
              <a:t>The plan was discussed and agreed at the IETF/IEEE leadership meeting in Paris on September 9</a:t>
            </a:r>
            <a:r>
              <a:rPr lang="en-US" baseline="30000" dirty="0" smtClean="0"/>
              <a:t>th</a:t>
            </a:r>
            <a:r>
              <a:rPr lang="en-US" dirty="0" smtClean="0"/>
              <a:t>. If none of the OmniRAN core members are attending the IETF meeting in Korea, Juan Carlos Zuniga would bring up the presentation. Walter indicated that he would attend the IETF meeting in Korea and would be able to present if the session is taking place later in the week.</a:t>
            </a:r>
          </a:p>
          <a:p>
            <a:pPr lvl="2"/>
            <a:r>
              <a:rPr lang="en-US" dirty="0" smtClean="0"/>
              <a:t>Preparation of the </a:t>
            </a:r>
            <a:r>
              <a:rPr lang="en-US" dirty="0" err="1" smtClean="0"/>
              <a:t>slideset</a:t>
            </a:r>
            <a:r>
              <a:rPr lang="en-US" dirty="0" smtClean="0"/>
              <a:t> and decision about the presenter will be done at the San Antonio meeting, which is taking place the week before of the IETF meeting.</a:t>
            </a:r>
          </a:p>
          <a:p>
            <a:pPr lvl="1"/>
            <a:r>
              <a:rPr lang="en-US" dirty="0" smtClean="0"/>
              <a:t>TTC Japan; Introduction done by Fujitsu</a:t>
            </a:r>
          </a:p>
          <a:p>
            <a:pPr lvl="2"/>
            <a:r>
              <a:rPr lang="en-US" dirty="0" smtClean="0"/>
              <a:t>Request for access to specification</a:t>
            </a:r>
          </a:p>
          <a:p>
            <a:pPr lvl="2"/>
            <a:r>
              <a:rPr lang="en-US" dirty="0" smtClean="0"/>
              <a:t>So far, no request for the specification has been received. Chair asked to forward the request to him for clarification with 802.1 chair Glenn Parsons.</a:t>
            </a:r>
          </a:p>
          <a:p>
            <a:pPr lvl="1"/>
            <a:r>
              <a:rPr lang="en-US" dirty="0" smtClean="0"/>
              <a:t>Other groups?</a:t>
            </a:r>
          </a:p>
          <a:p>
            <a:pPr lvl="2"/>
            <a:r>
              <a:rPr lang="en-US" dirty="0" smtClean="0"/>
              <a:t>No further groups are currently considered for distribution of the draft specification. It may change in the course of the 5G SC Action A discussions and when interest in the OmniRAN work is popping up at other locations.</a:t>
            </a:r>
          </a:p>
          <a:p>
            <a:pPr lvl="1"/>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#6</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err="1" smtClean="0"/>
              <a:t>AoB</a:t>
            </a:r>
            <a:endParaRPr lang="en-US" dirty="0" smtClean="0"/>
          </a:p>
          <a:p>
            <a:pPr lvl="1"/>
            <a:r>
              <a:rPr lang="en-US" dirty="0" smtClean="0"/>
              <a:t>Access network instantiation</a:t>
            </a:r>
          </a:p>
          <a:p>
            <a:pPr lvl="2"/>
            <a:r>
              <a:rPr lang="en-US" dirty="0" smtClean="0">
                <a:hlinkClick r:id="rId2"/>
              </a:rPr>
              <a:t>https://mentor.ieee.org/omniran/dcn/16/omniran-16-0065-00-CF00-virtual-access-network-instantiation.pptx</a:t>
            </a:r>
            <a:endParaRPr lang="en-US" dirty="0" smtClean="0"/>
          </a:p>
          <a:p>
            <a:pPr lvl="2"/>
            <a:r>
              <a:rPr lang="en-US" dirty="0" smtClean="0"/>
              <a:t>Yonggang introduced his thoughts on the network instantiation. There was agreement that instantiation has to be followed by initialization. The proposed procedure did not find agreement.</a:t>
            </a:r>
          </a:p>
          <a:p>
            <a:pPr lvl="2"/>
            <a:r>
              <a:rPr lang="en-US" dirty="0" smtClean="0">
                <a:hlinkClick r:id="rId3"/>
              </a:rPr>
              <a:t>https://mentor.ieee.org/omniran/dcn/16/omniran-16-0071-00-CF00-key-concepts-of-an-instantiation.pptx</a:t>
            </a:r>
            <a:endParaRPr lang="en-US" dirty="0" smtClean="0"/>
          </a:p>
          <a:p>
            <a:pPr lvl="2"/>
            <a:r>
              <a:rPr lang="en-US" dirty="0" smtClean="0"/>
              <a:t>Max presented his initial thoughts to structure the instantiation by showing relationship between orchestrator and OSS/BSS system of access network operator, which is the agreed entity issuing the requests to the orchestrator.</a:t>
            </a:r>
          </a:p>
          <a:p>
            <a:pPr lvl="2"/>
            <a:r>
              <a:rPr lang="en-US" dirty="0" smtClean="0"/>
              <a:t>The four presented use cases found acceptance with Yonggang mentioning that there might be additional use cases to be taken into account.</a:t>
            </a:r>
          </a:p>
          <a:p>
            <a:pPr lvl="2"/>
            <a:r>
              <a:rPr lang="en-US" dirty="0" smtClean="0"/>
              <a:t>Further discussion is required regards message flows. There was a slight preference for direct message flows between OSS/BSS and orchestrator for the creation and removal of ANC, NA and BH instances.</a:t>
            </a:r>
          </a:p>
          <a:p>
            <a:pPr lvl="2"/>
            <a:r>
              <a:rPr lang="en-US" dirty="0" smtClean="0"/>
              <a:t>Further discussions are required to achieve conclusion about the basic concepts of instantiation.</a:t>
            </a:r>
          </a:p>
          <a:p>
            <a:pPr lvl="1"/>
            <a:r>
              <a:rPr lang="en-US" dirty="0" smtClean="0"/>
              <a:t>No other issues were brought up.</a:t>
            </a:r>
          </a:p>
          <a:p>
            <a:pPr lvl="1"/>
            <a:r>
              <a:rPr lang="en-US" dirty="0" smtClean="0"/>
              <a:t>The chair reminded the next conference call will take place on October 25th, 0930-1100AM ET</a:t>
            </a:r>
          </a:p>
          <a:p>
            <a:r>
              <a:rPr lang="en-US" dirty="0" smtClean="0"/>
              <a:t>Meeting adjourned by chair at 11:12AM ET.</a:t>
            </a:r>
          </a:p>
          <a:p>
            <a:endParaRPr lang="en-US" dirty="0"/>
          </a:p>
        </p:txBody>
      </p:sp>
    </p:spTree>
    <p:extLst>
      <p:ext uri="{BB962C8B-B14F-4D97-AF65-F5344CB8AC3E}">
        <p14:creationId xmlns:p14="http://schemas.microsoft.com/office/powerpoint/2010/main" val="230708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smtClean="0"/>
              <a:t>Tuesday, September 27</a:t>
            </a:r>
            <a:r>
              <a:rPr lang="en-GB" baseline="30000" dirty="0" smtClean="0"/>
              <a:t>th</a:t>
            </a:r>
            <a:r>
              <a:rPr lang="en-US" dirty="0" smtClean="0"/>
              <a:t>, 2016 at 09:30-11:00am ET</a:t>
            </a:r>
          </a:p>
          <a:p>
            <a:endParaRPr lang="en-US" dirty="0" smtClean="0"/>
          </a:p>
          <a:p>
            <a:pPr fontAlgn="t"/>
            <a:r>
              <a:rPr lang="en-US" u="sng" dirty="0"/>
              <a:t>Join WebEx meeting</a:t>
            </a:r>
            <a:endParaRPr lang="en-US" dirty="0"/>
          </a:p>
          <a:p>
            <a:pPr lvl="1" fontAlgn="t"/>
            <a:r>
              <a:rPr lang="en-US" dirty="0">
                <a:hlinkClick r:id="rId3"/>
              </a:rPr>
              <a:t>https://nokiameetings.webex.com/nokiameetings/j.php?MTID=mabf841eb441bcc71f495954cfd5e72d3</a:t>
            </a:r>
            <a:endParaRPr lang="en-US" dirty="0"/>
          </a:p>
          <a:p>
            <a:pPr lvl="1" fontAlgn="t"/>
            <a:r>
              <a:rPr lang="en-US" dirty="0"/>
              <a:t>Meeting number: 950 779 738</a:t>
            </a:r>
          </a:p>
          <a:p>
            <a:pPr lvl="1" fontAlgn="t"/>
            <a:r>
              <a:rPr lang="en-US" dirty="0"/>
              <a:t>Meeting password: </a:t>
            </a:r>
            <a:r>
              <a:rPr lang="en-US" dirty="0" smtClean="0"/>
              <a:t>2bjbBC23</a:t>
            </a:r>
          </a:p>
          <a:p>
            <a:pPr lvl="1" fontAlgn="t"/>
            <a:endParaRPr lang="en-US" dirty="0"/>
          </a:p>
          <a:p>
            <a:pPr fontAlgn="t"/>
            <a:r>
              <a:rPr lang="en-US" u="sng" dirty="0"/>
              <a:t>Join by phone</a:t>
            </a:r>
            <a:endParaRPr lang="en-US" dirty="0"/>
          </a:p>
          <a:p>
            <a:pPr lvl="1" fontAlgn="t"/>
            <a:r>
              <a:rPr lang="en-US" dirty="0"/>
              <a:t>Global call-in numbers</a:t>
            </a:r>
          </a:p>
          <a:p>
            <a:pPr lvl="1" fontAlgn="t"/>
            <a:r>
              <a:rPr lang="en-US" dirty="0">
                <a:hlinkClick r:id="rId4"/>
              </a:rPr>
              <a:t>https://nokiameetings.webex.com/nokiameetings/globalcallin.php?serviceType=MC&amp;ED=487224687&amp;tollFree=0</a:t>
            </a:r>
            <a:r>
              <a:rPr lang="en-US" dirty="0"/>
              <a:t>&gt;</a:t>
            </a:r>
          </a:p>
          <a:p>
            <a:pPr lvl="1" fontAlgn="t"/>
            <a:r>
              <a:rPr lang="en-US" dirty="0"/>
              <a:t>Access code: 950 779 738</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a:bodyPr>
          <a:lstStyle/>
          <a:p>
            <a:r>
              <a:rPr lang="en-US" sz="2400" dirty="0" smtClean="0"/>
              <a:t>Review </a:t>
            </a:r>
            <a:r>
              <a:rPr lang="en-US" sz="2400" dirty="0"/>
              <a:t>of minutes</a:t>
            </a:r>
          </a:p>
          <a:p>
            <a:pPr lvl="1"/>
            <a:r>
              <a:rPr lang="en-US" sz="2000" dirty="0" smtClean="0"/>
              <a:t>Warsaw F2F minutes</a:t>
            </a:r>
            <a:endParaRPr lang="en-US" sz="2000" dirty="0"/>
          </a:p>
          <a:p>
            <a:r>
              <a:rPr lang="en-US" sz="2400" dirty="0" smtClean="0"/>
              <a:t>Reports</a:t>
            </a:r>
            <a:endParaRPr lang="en-US" sz="2400" dirty="0"/>
          </a:p>
          <a:p>
            <a:pPr lvl="0"/>
            <a:r>
              <a:rPr lang="en-US" sz="2400" dirty="0" smtClean="0"/>
              <a:t>Contributions </a:t>
            </a:r>
            <a:r>
              <a:rPr lang="en-US" sz="2400" dirty="0"/>
              <a:t>to P802.1CF D0.3</a:t>
            </a:r>
          </a:p>
          <a:p>
            <a:pPr lvl="0"/>
            <a:r>
              <a:rPr lang="en-US" sz="2400" dirty="0"/>
              <a:t>Conclusion on additions and amendments for P802.1CF D0.3</a:t>
            </a:r>
          </a:p>
          <a:p>
            <a:pPr lvl="0"/>
            <a:r>
              <a:rPr lang="en-US" sz="2400" dirty="0"/>
              <a:t>Planning update</a:t>
            </a:r>
          </a:p>
          <a:p>
            <a:pPr lvl="0"/>
            <a:r>
              <a:rPr lang="en-US" sz="2400" dirty="0" err="1" smtClean="0"/>
              <a:t>AoB</a:t>
            </a:r>
            <a:endParaRPr lang="en-US" sz="2400"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09:35 AM ET</a:t>
            </a:r>
          </a:p>
          <a:p>
            <a:r>
              <a:rPr lang="en-GB" sz="2400" dirty="0" smtClean="0"/>
              <a:t>Minutes taker:</a:t>
            </a:r>
          </a:p>
          <a:p>
            <a:pPr lvl="1"/>
            <a:r>
              <a:rPr lang="en-GB" sz="2000" dirty="0" smtClean="0"/>
              <a:t>Walter volunteered to take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4351123"/>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effectLst/>
                        </a:rPr>
                        <a:t>Wang Hao</a:t>
                      </a:r>
                      <a:endParaRPr lang="en-US" sz="1400" dirty="0">
                        <a:solidFill>
                          <a:schemeClr val="tx1"/>
                        </a:solidFill>
                      </a:endParaRPr>
                    </a:p>
                  </a:txBody>
                  <a:tcPr/>
                </a:tc>
                <a:tc>
                  <a:txBody>
                    <a:bodyPr/>
                    <a:lstStyle/>
                    <a:p>
                      <a:r>
                        <a:rPr lang="en-US" sz="1400" dirty="0" smtClean="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Fan</a:t>
                      </a:r>
                      <a:r>
                        <a:rPr lang="en-US" sz="1400" baseline="0" dirty="0" smtClean="0">
                          <a:solidFill>
                            <a:schemeClr val="tx1"/>
                          </a:solidFill>
                        </a:rPr>
                        <a:t> </a:t>
                      </a:r>
                      <a:r>
                        <a:rPr lang="en-US" sz="1400" baseline="0" dirty="0" err="1" smtClean="0">
                          <a:solidFill>
                            <a:schemeClr val="tx1"/>
                          </a:solidFill>
                        </a:rPr>
                        <a:t>Xiaojing</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1129</TotalTime>
  <Words>1841</Words>
  <Application>Microsoft Office PowerPoint</Application>
  <PresentationFormat>On-screen Show (4:3)</PresentationFormat>
  <Paragraphs>199</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September 27th,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293</cp:revision>
  <cp:lastPrinted>1998-02-10T13:28:06Z</cp:lastPrinted>
  <dcterms:created xsi:type="dcterms:W3CDTF">2011-12-30T17:06:23Z</dcterms:created>
  <dcterms:modified xsi:type="dcterms:W3CDTF">2016-09-29T19:02:40Z</dcterms:modified>
</cp:coreProperties>
</file>