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90" r:id="rId4"/>
    <p:sldId id="291" r:id="rId5"/>
    <p:sldId id="292" r:id="rId6"/>
    <p:sldId id="293" r:id="rId7"/>
    <p:sldId id="271" r:id="rId8"/>
    <p:sldId id="266" r:id="rId9"/>
    <p:sldId id="283" r:id="rId10"/>
    <p:sldId id="294" r:id="rId11"/>
    <p:sldId id="306" r:id="rId12"/>
    <p:sldId id="302" r:id="rId13"/>
    <p:sldId id="300" r:id="rId14"/>
    <p:sldId id="303" r:id="rId15"/>
    <p:sldId id="301" r:id="rId16"/>
    <p:sldId id="30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27" d="100"/>
          <a:sy n="127" d="100"/>
        </p:scale>
        <p:origin x="144"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261764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omniran-16-0035-00-00TG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omniran/dcn/16/omniran-16-0067-00-CF00-deployment-scenarios-for-home-network.docx" TargetMode="External"/><Relationship Id="rId3" Type="http://schemas.openxmlformats.org/officeDocument/2006/relationships/hyperlink" Target="https://mentor.ieee.org/omniran/dcn/16/omniran-16-0063-00-00TG-sept-2016-meeting-minutes.docx" TargetMode="External"/><Relationship Id="rId7" Type="http://schemas.openxmlformats.org/officeDocument/2006/relationships/hyperlink" Target="https://mentor.ieee.org/omniran/dcn/16/omniran-16-0068-00-CF00-chapter-7-4-1-revision.pptx" TargetMode="External"/><Relationship Id="rId12" Type="http://schemas.openxmlformats.org/officeDocument/2006/relationships/hyperlink" Target="https://mentor.ieee.org/omniran/dcn/16/omniran-16-0071-00-CF00-key-concepts-of-an-instantiation.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60-01-CF00-chapter-7-6-7-revision.docx" TargetMode="External"/><Relationship Id="rId11" Type="http://schemas.openxmlformats.org/officeDocument/2006/relationships/hyperlink" Target="https://mentor.ieee.org/omniran/dcn/16/omniran-16-0065-00-CF00-virtual-access-network-instantiation.pptx" TargetMode="External"/><Relationship Id="rId5" Type="http://schemas.openxmlformats.org/officeDocument/2006/relationships/hyperlink" Target="https://mentor.ieee.org/omniran/dcn/16/omniran-16-0069-00-CF00-response-to-comments-on-revision-of-chapter-7-6-7.pptx" TargetMode="External"/><Relationship Id="rId10" Type="http://schemas.openxmlformats.org/officeDocument/2006/relationships/hyperlink" Target="https://mentor.ieee.org/omniran/dcn/16/omniran-16-0066-00-CF00-comments-on-p802-1cf-d02.xls" TargetMode="External"/><Relationship Id="rId4" Type="http://schemas.openxmlformats.org/officeDocument/2006/relationships/hyperlink" Target="https://mentor.ieee.org/omniran/dcn/16/omniran-16-0070-00-CF00-chapter-7-introduction.docx" TargetMode="External"/><Relationship Id="rId9" Type="http://schemas.openxmlformats.org/officeDocument/2006/relationships/hyperlink" Target="https://mentor.ieee.org/omniran/dcn/16/omniran-16-0059-01-00TG-p802-1cf-d0-2-collected-comments.xl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6/omniran-16-0063-00-00TG-sept-2016-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69-00-CF00-response-to-comments-on-revision-of-chapter-7-6-7.pptx" TargetMode="External"/><Relationship Id="rId2" Type="http://schemas.openxmlformats.org/officeDocument/2006/relationships/hyperlink" Target="https://mentor.ieee.org/omniran/dcn/16/omniran-16-0070-00-CF00-chapter-7-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67-00-CF00-deployment-scenarios-for-home-network.docx" TargetMode="External"/><Relationship Id="rId5" Type="http://schemas.openxmlformats.org/officeDocument/2006/relationships/hyperlink" Target="https://mentor.ieee.org/omniran/dcn/16/omniran-16-0068-00-CF00-chapter-7-4-1-revision.pptx" TargetMode="External"/><Relationship Id="rId4" Type="http://schemas.openxmlformats.org/officeDocument/2006/relationships/hyperlink" Target="https://mentor.ieee.org/omniran/dcn/16/omniran-16-0060-01-CF00-chapter-7-6-7-revisio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6/omniran-16-0066-00-CF00-comments-on-p802-1cf-d02.xls" TargetMode="External"/><Relationship Id="rId2" Type="http://schemas.openxmlformats.org/officeDocument/2006/relationships/hyperlink" Target="https://mentor.ieee.org/omniran/dcn/16/omniran-16-0059-01-00TG-p802-1cf-d0-2-collected-comments.xl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71-00-CF00-key-concepts-of-an-instantiation.pptx" TargetMode="External"/><Relationship Id="rId2" Type="http://schemas.openxmlformats.org/officeDocument/2006/relationships/hyperlink" Target="https://mentor.ieee.org/omniran/dcn/16/omniran-16-0065-00-CF00-virtual-access-network-instantiat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abf841eb441bcc71f495954cfd5e72d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87224687&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27</a:t>
            </a:r>
            <a:r>
              <a:rPr lang="en-US" baseline="30000" dirty="0" smtClean="0"/>
              <a:t>th</a:t>
            </a:r>
            <a:r>
              <a:rPr lang="en-US" dirty="0" smtClean="0"/>
              <a:t>, 2016 Conference Call</a:t>
            </a:r>
            <a:endParaRPr lang="en-US" dirty="0"/>
          </a:p>
        </p:txBody>
      </p:sp>
      <p:sp>
        <p:nvSpPr>
          <p:cNvPr id="3" name="Subtitle 2"/>
          <p:cNvSpPr>
            <a:spLocks noGrp="1"/>
          </p:cNvSpPr>
          <p:nvPr>
            <p:ph type="subTitle" idx="1"/>
          </p:nvPr>
        </p:nvSpPr>
        <p:spPr/>
        <p:txBody>
          <a:bodyPr/>
          <a:lstStyle/>
          <a:p>
            <a:r>
              <a:rPr lang="en-US" dirty="0" smtClean="0"/>
              <a:t>2016-09-26</a:t>
            </a:r>
            <a:r>
              <a:rPr lang="en-US" dirty="0"/>
              <a:t/>
            </a:r>
            <a:br>
              <a:rPr lang="en-US" dirty="0"/>
            </a:br>
            <a:r>
              <a:rPr lang="en-US" dirty="0"/>
              <a:t>Max </a:t>
            </a:r>
            <a:r>
              <a:rPr lang="en-US" dirty="0" smtClean="0"/>
              <a:t>Riegel, Nokia Bell 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1219200"/>
            <a:ext cx="8229600" cy="5257800"/>
          </a:xfrm>
        </p:spPr>
        <p:txBody>
          <a:bodyPr>
            <a:normAutofit fontScale="62500" lnSpcReduction="20000"/>
          </a:bodyPr>
          <a:lstStyle/>
          <a:p>
            <a:r>
              <a:rPr lang="en-US" sz="2400" dirty="0" smtClean="0"/>
              <a:t>Review </a:t>
            </a:r>
            <a:r>
              <a:rPr lang="en-US" sz="2400" dirty="0"/>
              <a:t>of minutes</a:t>
            </a:r>
          </a:p>
          <a:p>
            <a:pPr lvl="1"/>
            <a:r>
              <a:rPr lang="en-US" sz="2000" dirty="0" smtClean="0"/>
              <a:t>Warsaw F2F </a:t>
            </a:r>
            <a:r>
              <a:rPr lang="en-US" sz="2000" dirty="0" smtClean="0"/>
              <a:t>minutes</a:t>
            </a:r>
          </a:p>
          <a:p>
            <a:pPr lvl="2"/>
            <a:r>
              <a:rPr lang="en-US" sz="1600" dirty="0">
                <a:hlinkClick r:id="rId3"/>
              </a:rPr>
              <a:t>https://</a:t>
            </a:r>
            <a:r>
              <a:rPr lang="en-US" sz="1600" dirty="0" smtClean="0">
                <a:hlinkClick r:id="rId3"/>
              </a:rPr>
              <a:t>mentor.ieee.org/omniran/dcn/16/omniran-16-0063-00-00TG-sept-2016-meeting-minutes.docx</a:t>
            </a:r>
            <a:endParaRPr lang="en-US" sz="1600" dirty="0"/>
          </a:p>
          <a:p>
            <a:r>
              <a:rPr lang="en-US" sz="2400" dirty="0" smtClean="0"/>
              <a:t>Reports</a:t>
            </a:r>
          </a:p>
          <a:p>
            <a:pPr lvl="1"/>
            <a:r>
              <a:rPr lang="en-US" sz="2000" dirty="0"/>
              <a:t>?</a:t>
            </a:r>
            <a:endParaRPr lang="en-US" sz="2000" dirty="0"/>
          </a:p>
          <a:p>
            <a:pPr lvl="0"/>
            <a:r>
              <a:rPr lang="en-US" sz="2400" dirty="0" smtClean="0"/>
              <a:t>Contributions </a:t>
            </a:r>
            <a:r>
              <a:rPr lang="en-US" sz="2400" dirty="0"/>
              <a:t>to P802.1CF </a:t>
            </a:r>
            <a:r>
              <a:rPr lang="en-US" sz="2400" dirty="0" smtClean="0"/>
              <a:t>D0.3</a:t>
            </a:r>
          </a:p>
          <a:p>
            <a:pPr lvl="1"/>
            <a:r>
              <a:rPr lang="en-US" sz="2000" dirty="0">
                <a:hlinkClick r:id="rId4"/>
              </a:rPr>
              <a:t>https://</a:t>
            </a:r>
            <a:r>
              <a:rPr lang="en-US" sz="2000" dirty="0" smtClean="0">
                <a:hlinkClick r:id="rId4"/>
              </a:rPr>
              <a:t>mentor.ieee.org/omniran/dcn/16/omniran-16-0070-00-CF00-chapter-7-introduction.docx</a:t>
            </a:r>
            <a:endParaRPr lang="en-US" sz="2000" dirty="0" smtClean="0"/>
          </a:p>
          <a:p>
            <a:pPr lvl="1"/>
            <a:r>
              <a:rPr lang="en-US" sz="2000" dirty="0" smtClean="0">
                <a:hlinkClick r:id="rId5"/>
              </a:rPr>
              <a:t>https://mentor.ieee.org/omniran/dcn/16/omniran-16-0069-00-CF00-response-to-comments-on-revision-of-chapter-7-6-7.pptx</a:t>
            </a:r>
            <a:endParaRPr lang="en-US" sz="2000" dirty="0" smtClean="0"/>
          </a:p>
          <a:p>
            <a:pPr lvl="2"/>
            <a:r>
              <a:rPr lang="en-US" sz="1600" dirty="0" smtClean="0">
                <a:hlinkClick r:id="rId6"/>
              </a:rPr>
              <a:t>https</a:t>
            </a:r>
            <a:r>
              <a:rPr lang="en-US" sz="1600" dirty="0">
                <a:hlinkClick r:id="rId6"/>
              </a:rPr>
              <a:t>://</a:t>
            </a:r>
            <a:r>
              <a:rPr lang="en-US" sz="1600" dirty="0" smtClean="0">
                <a:hlinkClick r:id="rId6"/>
              </a:rPr>
              <a:t>mentor.ieee.org/omniran/dcn/16/omniran-16-0060-01-CF00-chapter-7-6-7-revision.docx</a:t>
            </a:r>
            <a:endParaRPr lang="en-US" sz="1600" dirty="0" smtClean="0"/>
          </a:p>
          <a:p>
            <a:pPr lvl="1"/>
            <a:r>
              <a:rPr lang="en-US" sz="2000" dirty="0" smtClean="0">
                <a:hlinkClick r:id="rId7"/>
              </a:rPr>
              <a:t>https</a:t>
            </a:r>
            <a:r>
              <a:rPr lang="en-US" sz="2000" dirty="0">
                <a:hlinkClick r:id="rId7"/>
              </a:rPr>
              <a:t>://</a:t>
            </a:r>
            <a:r>
              <a:rPr lang="en-US" sz="2000" dirty="0" smtClean="0">
                <a:hlinkClick r:id="rId7"/>
              </a:rPr>
              <a:t>mentor.ieee.org/omniran/dcn/16/omniran-16-0068-00-CF00-chapter-7-4-1-revision.pptx</a:t>
            </a:r>
            <a:endParaRPr lang="en-US" sz="2000" dirty="0" smtClean="0"/>
          </a:p>
          <a:p>
            <a:pPr lvl="1"/>
            <a:r>
              <a:rPr lang="en-US" sz="2000" dirty="0">
                <a:hlinkClick r:id="rId8"/>
              </a:rPr>
              <a:t>https://</a:t>
            </a:r>
            <a:r>
              <a:rPr lang="en-US" sz="2000" dirty="0" smtClean="0">
                <a:hlinkClick r:id="rId8"/>
              </a:rPr>
              <a:t>mentor.ieee.org/omniran/dcn/16/omniran-16-0067-00-CF00-deployment-scenarios-for-home-network.docx</a:t>
            </a:r>
            <a:endParaRPr lang="en-US" sz="2000" dirty="0"/>
          </a:p>
          <a:p>
            <a:pPr lvl="0"/>
            <a:r>
              <a:rPr lang="en-US" sz="2400" dirty="0"/>
              <a:t>Conclusion on additions and amendments for P802.1CF </a:t>
            </a:r>
            <a:r>
              <a:rPr lang="en-US" sz="2400" dirty="0" smtClean="0"/>
              <a:t>D0.3</a:t>
            </a:r>
          </a:p>
          <a:p>
            <a:pPr lvl="1"/>
            <a:r>
              <a:rPr lang="en-US" sz="2000" dirty="0">
                <a:hlinkClick r:id="rId9"/>
              </a:rPr>
              <a:t>https://</a:t>
            </a:r>
            <a:r>
              <a:rPr lang="en-US" sz="2000" dirty="0" smtClean="0">
                <a:hlinkClick r:id="rId9"/>
              </a:rPr>
              <a:t>mentor.ieee.org/omniran/dcn/16/omniran-16-0059-01-00TG-p802-1cf-d0-2-collected-comments.xls</a:t>
            </a:r>
            <a:endParaRPr lang="en-US" sz="2000" dirty="0" smtClean="0"/>
          </a:p>
          <a:p>
            <a:pPr lvl="1"/>
            <a:r>
              <a:rPr lang="en-US" sz="2000" dirty="0">
                <a:hlinkClick r:id="rId10"/>
              </a:rPr>
              <a:t>https://</a:t>
            </a:r>
            <a:r>
              <a:rPr lang="en-US" sz="2000" dirty="0" smtClean="0">
                <a:hlinkClick r:id="rId10"/>
              </a:rPr>
              <a:t>mentor.ieee.org/omniran/dcn/16/omniran-16-0066-00-CF00-comments-on-p802-1cf-d02.xls</a:t>
            </a:r>
            <a:endParaRPr lang="en-US" sz="2000" dirty="0"/>
          </a:p>
          <a:p>
            <a:pPr lvl="0"/>
            <a:r>
              <a:rPr lang="en-US" sz="2400" dirty="0"/>
              <a:t>Planning update</a:t>
            </a:r>
          </a:p>
          <a:p>
            <a:pPr lvl="0"/>
            <a:r>
              <a:rPr lang="en-US" sz="2400" dirty="0" err="1" smtClean="0"/>
              <a:t>AoB</a:t>
            </a:r>
            <a:endParaRPr lang="en-US" sz="2400" dirty="0" smtClean="0"/>
          </a:p>
          <a:p>
            <a:pPr lvl="1"/>
            <a:r>
              <a:rPr lang="en-US" sz="2000" dirty="0" smtClean="0"/>
              <a:t>Access network instantiation</a:t>
            </a:r>
          </a:p>
          <a:p>
            <a:pPr lvl="2"/>
            <a:r>
              <a:rPr lang="en-US" sz="1600" dirty="0">
                <a:hlinkClick r:id="rId11"/>
              </a:rPr>
              <a:t>https://</a:t>
            </a:r>
            <a:r>
              <a:rPr lang="en-US" sz="1600" dirty="0" smtClean="0">
                <a:hlinkClick r:id="rId11"/>
              </a:rPr>
              <a:t>mentor.ieee.org/omniran/dcn/16/omniran-16-0065-00-CF00-virtual-access-network-instantiation.pptx</a:t>
            </a:r>
            <a:endParaRPr lang="en-US" sz="1600" dirty="0" smtClean="0"/>
          </a:p>
          <a:p>
            <a:pPr lvl="2"/>
            <a:r>
              <a:rPr lang="en-US" sz="1600" dirty="0">
                <a:hlinkClick r:id="rId12"/>
              </a:rPr>
              <a:t>https://</a:t>
            </a:r>
            <a:r>
              <a:rPr lang="en-US" sz="1600" dirty="0" smtClean="0">
                <a:hlinkClick r:id="rId12"/>
              </a:rPr>
              <a:t>mentor.ieee.org/omniran/dcn/16/omniran-16-0071-00-CF00-key-concepts-of-an-instantiation.pptx</a:t>
            </a:r>
            <a:endParaRPr lang="en-US" sz="1600" dirty="0"/>
          </a:p>
          <a:p>
            <a:pPr lvl="1"/>
            <a:r>
              <a:rPr lang="en-US" sz="2000" dirty="0"/>
              <a:t>?</a:t>
            </a:r>
            <a:endParaRPr lang="en-US" sz="20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extLst>
      <p:ext uri="{BB962C8B-B14F-4D97-AF65-F5344CB8AC3E}">
        <p14:creationId xmlns:p14="http://schemas.microsoft.com/office/powerpoint/2010/main" val="104007008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#2</a:t>
            </a:r>
            <a:endParaRPr lang="en-US" dirty="0"/>
          </a:p>
        </p:txBody>
      </p:sp>
      <p:sp>
        <p:nvSpPr>
          <p:cNvPr id="3" name="Content Placeholder 2"/>
          <p:cNvSpPr>
            <a:spLocks noGrp="1"/>
          </p:cNvSpPr>
          <p:nvPr>
            <p:ph idx="1"/>
          </p:nvPr>
        </p:nvSpPr>
        <p:spPr/>
        <p:txBody>
          <a:bodyPr/>
          <a:lstStyle/>
          <a:p>
            <a:r>
              <a:rPr lang="en-US" dirty="0" smtClean="0"/>
              <a:t>Review of minutes</a:t>
            </a:r>
          </a:p>
          <a:p>
            <a:pPr lvl="1"/>
            <a:r>
              <a:rPr lang="en-US" dirty="0" smtClean="0"/>
              <a:t>Warsaw F2F minutes</a:t>
            </a:r>
          </a:p>
          <a:p>
            <a:pPr lvl="2"/>
            <a:r>
              <a:rPr lang="en-US" dirty="0" smtClean="0">
                <a:hlinkClick r:id="rId2"/>
              </a:rPr>
              <a:t>https://mentor.ieee.org/omniran/dcn/16/omniran-16-0063-00-00TG-sept-2016-meeting-minutes.docx</a:t>
            </a:r>
            <a:endParaRPr lang="en-US" dirty="0" smtClean="0"/>
          </a:p>
          <a:p>
            <a:r>
              <a:rPr lang="en-US" dirty="0" smtClean="0"/>
              <a:t>Reports</a:t>
            </a:r>
          </a:p>
          <a:p>
            <a:pPr lvl="1"/>
            <a:r>
              <a:rPr lang="en-US" dirty="0" smtClean="0"/>
              <a:t>?</a:t>
            </a:r>
            <a:endParaRPr lang="en-US" dirty="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a:bodyPr>
          <a:lstStyle/>
          <a:p>
            <a:pPr lvl="0"/>
            <a:r>
              <a:rPr lang="en-US" sz="2400" dirty="0"/>
              <a:t>Contributions to P802.1CF D0.3</a:t>
            </a:r>
          </a:p>
          <a:p>
            <a:pPr lvl="1"/>
            <a:r>
              <a:rPr lang="en-US" sz="2000" dirty="0" smtClean="0"/>
              <a:t>Review </a:t>
            </a:r>
            <a:r>
              <a:rPr lang="en-US" sz="2000" dirty="0"/>
              <a:t>and acceptance of updated </a:t>
            </a:r>
            <a:r>
              <a:rPr lang="en-US" sz="2000" dirty="0" smtClean="0"/>
              <a:t>contributions</a:t>
            </a:r>
          </a:p>
          <a:p>
            <a:pPr lvl="1"/>
            <a:r>
              <a:rPr lang="en-US" sz="2000" dirty="0">
                <a:hlinkClick r:id="rId2"/>
              </a:rPr>
              <a:t>https://mentor.ieee.org/omniran/dcn/16/omniran-16-0070-00-CF00-chapter-7-introduction.docx</a:t>
            </a:r>
            <a:endParaRPr lang="en-US" sz="2000" dirty="0"/>
          </a:p>
          <a:p>
            <a:pPr lvl="1"/>
            <a:r>
              <a:rPr lang="en-US" sz="2000" dirty="0">
                <a:hlinkClick r:id="rId3"/>
              </a:rPr>
              <a:t>https://mentor.ieee.org/omniran/dcn/16/omniran-16-0069-00-CF00-response-to-comments-on-revision-of-chapter-7-6-7.pptx</a:t>
            </a:r>
            <a:endParaRPr lang="en-US" sz="2000" dirty="0"/>
          </a:p>
          <a:p>
            <a:pPr lvl="2"/>
            <a:r>
              <a:rPr lang="en-US" sz="1600" dirty="0">
                <a:hlinkClick r:id="rId4"/>
              </a:rPr>
              <a:t>https://mentor.ieee.org/omniran/dcn/16/omniran-16-0060-01-CF00-chapter-7-6-7-revision.docx</a:t>
            </a:r>
            <a:endParaRPr lang="en-US" sz="1600" dirty="0"/>
          </a:p>
          <a:p>
            <a:pPr lvl="1"/>
            <a:r>
              <a:rPr lang="en-US" sz="2000" dirty="0">
                <a:hlinkClick r:id="rId5"/>
              </a:rPr>
              <a:t>https://mentor.ieee.org/omniran/dcn/16/omniran-16-0068-00-CF00-chapter-7-4-1-revision.pptx</a:t>
            </a:r>
            <a:endParaRPr lang="en-US" sz="2000" dirty="0"/>
          </a:p>
          <a:p>
            <a:pPr lvl="1"/>
            <a:r>
              <a:rPr lang="en-US" sz="2000" dirty="0">
                <a:hlinkClick r:id="rId6"/>
              </a:rPr>
              <a:t>https://mentor.ieee.org/omniran/dcn/16/omniran-16-0067-00-CF00-deployment-scenarios-for-home-network.docx</a:t>
            </a:r>
            <a:endParaRPr lang="en-US" sz="2000" dirty="0"/>
          </a:p>
          <a:p>
            <a:pPr marL="457200" lvl="1" indent="0">
              <a:buNone/>
            </a:pPr>
            <a:endParaRPr lang="en-US" sz="2400"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pPr lvl="0"/>
            <a:r>
              <a:rPr lang="en-US" sz="2400" dirty="0"/>
              <a:t>Conclusion on additions and amendments for P802.1CF </a:t>
            </a:r>
            <a:r>
              <a:rPr lang="en-US" sz="2400" dirty="0" smtClean="0"/>
              <a:t>D0.3</a:t>
            </a:r>
          </a:p>
          <a:p>
            <a:pPr lvl="1"/>
            <a:r>
              <a:rPr lang="en-US" sz="2000" dirty="0" smtClean="0"/>
              <a:t>Warsaw comments database</a:t>
            </a:r>
            <a:endParaRPr lang="en-US" sz="1600" dirty="0" smtClean="0">
              <a:hlinkClick r:id="rId2"/>
            </a:endParaRPr>
          </a:p>
          <a:p>
            <a:pPr lvl="2"/>
            <a:r>
              <a:rPr lang="en-US" sz="1600" dirty="0" smtClean="0">
                <a:hlinkClick r:id="rId2"/>
              </a:rPr>
              <a:t>https</a:t>
            </a:r>
            <a:r>
              <a:rPr lang="en-US" sz="1600" dirty="0">
                <a:hlinkClick r:id="rId2"/>
              </a:rPr>
              <a:t>://mentor.ieee.org/omniran/dcn/16/omniran-16-0059-01-00TG-p802-1cf-d0-2-collected-comments.xls</a:t>
            </a:r>
            <a:endParaRPr lang="en-US" sz="1600" dirty="0"/>
          </a:p>
          <a:p>
            <a:pPr lvl="1"/>
            <a:r>
              <a:rPr lang="en-US" sz="2000" dirty="0"/>
              <a:t>Late </a:t>
            </a:r>
            <a:r>
              <a:rPr lang="en-US" sz="2000" dirty="0" smtClean="0"/>
              <a:t>submission of comments on chapter 8.1</a:t>
            </a:r>
            <a:endParaRPr lang="en-US" sz="2000" dirty="0" smtClean="0">
              <a:hlinkClick r:id="rId3"/>
            </a:endParaRPr>
          </a:p>
          <a:p>
            <a:pPr lvl="2"/>
            <a:r>
              <a:rPr lang="en-US" sz="1600" dirty="0" smtClean="0">
                <a:hlinkClick r:id="rId3"/>
              </a:rPr>
              <a:t>https</a:t>
            </a:r>
            <a:r>
              <a:rPr lang="en-US" sz="1600" dirty="0">
                <a:hlinkClick r:id="rId3"/>
              </a:rPr>
              <a:t>://</a:t>
            </a:r>
            <a:r>
              <a:rPr lang="en-US" sz="1600" dirty="0" smtClean="0">
                <a:hlinkClick r:id="rId3"/>
              </a:rPr>
              <a:t>mentor.ieee.org/omniran/dcn/16/omniran-16-0066-00-CF00-comments-on-p802-1cf-d02.xls</a:t>
            </a:r>
            <a:endParaRPr lang="en-US" sz="1600" dirty="0" smtClean="0"/>
          </a:p>
          <a:p>
            <a:pPr lvl="1"/>
            <a:r>
              <a:rPr lang="en-US" sz="2000" dirty="0" smtClean="0"/>
              <a:t>Agreed list of amendments and additions for D0.3</a:t>
            </a:r>
            <a:endParaRPr lang="en-US" sz="2000" dirty="0"/>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#5</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Planning update</a:t>
            </a:r>
          </a:p>
          <a:p>
            <a:pPr lvl="1"/>
            <a:r>
              <a:rPr lang="en-US" dirty="0" smtClean="0"/>
              <a:t>Completion of comments’ resolution</a:t>
            </a:r>
          </a:p>
          <a:p>
            <a:pPr lvl="2"/>
            <a:r>
              <a:rPr lang="en-US" dirty="0" smtClean="0"/>
              <a:t>To be done in conference call on Sept 27th</a:t>
            </a:r>
          </a:p>
          <a:p>
            <a:pPr lvl="1"/>
            <a:r>
              <a:rPr lang="en-US" dirty="0" smtClean="0"/>
              <a:t>Plan and timeline for creation of D0.3</a:t>
            </a:r>
          </a:p>
          <a:p>
            <a:pPr lvl="2"/>
            <a:r>
              <a:rPr lang="en-US" dirty="0" smtClean="0"/>
              <a:t>15 days recirculation closing Nov 3rd</a:t>
            </a:r>
          </a:p>
          <a:p>
            <a:pPr lvl="2"/>
            <a:r>
              <a:rPr lang="en-US" dirty="0" smtClean="0"/>
              <a:t>Announcement of recirculation on Oct 17th</a:t>
            </a:r>
          </a:p>
          <a:p>
            <a:pPr lvl="2"/>
            <a:r>
              <a:rPr lang="en-US" dirty="0" smtClean="0"/>
              <a:t>Decision on input for D0.3 on Sept 27</a:t>
            </a:r>
            <a:r>
              <a:rPr lang="en-US" baseline="30000" dirty="0" smtClean="0"/>
              <a:t>th</a:t>
            </a:r>
            <a:endParaRPr lang="en-US" dirty="0" smtClean="0"/>
          </a:p>
          <a:p>
            <a:pPr lvl="2"/>
            <a:endParaRPr lang="en-US" dirty="0"/>
          </a:p>
          <a:p>
            <a:pPr lvl="2"/>
            <a:endParaRPr lang="en-US" dirty="0" smtClean="0"/>
          </a:p>
          <a:p>
            <a:r>
              <a:rPr lang="en-US" dirty="0" smtClean="0"/>
              <a:t>External review of P802.1CF-D0.3</a:t>
            </a:r>
          </a:p>
          <a:p>
            <a:pPr lvl="1"/>
            <a:r>
              <a:rPr lang="en-US" dirty="0" smtClean="0"/>
              <a:t>Plan to present P802.1CF in </a:t>
            </a:r>
            <a:r>
              <a:rPr lang="en-US" dirty="0" err="1" smtClean="0"/>
              <a:t>intarea</a:t>
            </a:r>
            <a:r>
              <a:rPr lang="en-US" dirty="0" smtClean="0"/>
              <a:t> meeting at next IETF (Nov 14-17, Seoul, Korea)</a:t>
            </a:r>
          </a:p>
          <a:p>
            <a:pPr lvl="2"/>
            <a:r>
              <a:rPr lang="en-US" dirty="0" smtClean="0"/>
              <a:t>Who will present? Juan Carlos?</a:t>
            </a:r>
          </a:p>
          <a:p>
            <a:pPr lvl="1"/>
            <a:r>
              <a:rPr lang="en-US" dirty="0" smtClean="0"/>
              <a:t>TTC Japan; Introduction done by Fujitsu</a:t>
            </a:r>
          </a:p>
          <a:p>
            <a:pPr lvl="2"/>
            <a:r>
              <a:rPr lang="en-US" dirty="0" smtClean="0"/>
              <a:t>Request for access to specification</a:t>
            </a:r>
          </a:p>
          <a:p>
            <a:pPr lvl="1"/>
            <a:r>
              <a:rPr lang="en-US" dirty="0" smtClean="0"/>
              <a:t>Other groups?</a:t>
            </a:r>
          </a:p>
          <a:p>
            <a:pPr lvl="2"/>
            <a:r>
              <a:rPr lang="en-US" dirty="0" smtClean="0"/>
              <a:t>For further discussion</a:t>
            </a:r>
          </a:p>
          <a:p>
            <a:pPr lvl="1"/>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#6</a:t>
            </a:r>
            <a:endParaRPr lang="en-US" dirty="0"/>
          </a:p>
        </p:txBody>
      </p:sp>
      <p:sp>
        <p:nvSpPr>
          <p:cNvPr id="3" name="Content Placeholder 2"/>
          <p:cNvSpPr>
            <a:spLocks noGrp="1"/>
          </p:cNvSpPr>
          <p:nvPr>
            <p:ph idx="1"/>
          </p:nvPr>
        </p:nvSpPr>
        <p:spPr/>
        <p:txBody>
          <a:bodyPr>
            <a:normAutofit fontScale="92500"/>
          </a:bodyPr>
          <a:lstStyle/>
          <a:p>
            <a:pPr lvl="0"/>
            <a:r>
              <a:rPr lang="en-US" dirty="0" err="1" smtClean="0"/>
              <a:t>AoB</a:t>
            </a:r>
            <a:endParaRPr lang="en-US" dirty="0" smtClean="0"/>
          </a:p>
          <a:p>
            <a:pPr lvl="1"/>
            <a:r>
              <a:rPr lang="en-US" dirty="0" smtClean="0"/>
              <a:t>Access network instantiation</a:t>
            </a:r>
          </a:p>
          <a:p>
            <a:pPr lvl="2"/>
            <a:r>
              <a:rPr lang="en-US" dirty="0" smtClean="0">
                <a:hlinkClick r:id="rId2"/>
              </a:rPr>
              <a:t>https://mentor.ieee.org/omniran/dcn/16/omniran-16-0065-00-CF00-virtual-access-network-instantiation.pptx</a:t>
            </a:r>
            <a:endParaRPr lang="en-US" dirty="0" smtClean="0"/>
          </a:p>
          <a:p>
            <a:pPr lvl="2"/>
            <a:r>
              <a:rPr lang="en-US" dirty="0" smtClean="0">
                <a:hlinkClick r:id="rId3"/>
              </a:rPr>
              <a:t>https://mentor.ieee.org/omniran/dcn/16/omniran-16-0071-00-CF00-key-concepts-of-an-instantiation.pptx</a:t>
            </a:r>
            <a:endParaRPr lang="en-US" dirty="0" smtClean="0"/>
          </a:p>
          <a:p>
            <a:pPr lvl="1"/>
            <a:r>
              <a:rPr lang="en-US" dirty="0" smtClean="0"/>
              <a:t>?</a:t>
            </a:r>
          </a:p>
          <a:p>
            <a:pPr lvl="1"/>
            <a:r>
              <a:rPr lang="en-US" dirty="0" smtClean="0"/>
              <a:t>Next meeting: conference call on October 25th, 0930-1100AM ET</a:t>
            </a:r>
          </a:p>
          <a:p>
            <a:r>
              <a:rPr lang="en-US" dirty="0" smtClean="0"/>
              <a:t>Meeting adjourned by chair at …</a:t>
            </a:r>
          </a:p>
          <a:p>
            <a:endParaRPr lang="en-US" dirty="0"/>
          </a:p>
        </p:txBody>
      </p:sp>
    </p:spTree>
    <p:extLst>
      <p:ext uri="{BB962C8B-B14F-4D97-AF65-F5344CB8AC3E}">
        <p14:creationId xmlns:p14="http://schemas.microsoft.com/office/powerpoint/2010/main" val="230708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smtClean="0"/>
              <a:t>Tuesday, </a:t>
            </a:r>
            <a:r>
              <a:rPr lang="en-GB" dirty="0" smtClean="0"/>
              <a:t>September</a:t>
            </a:r>
            <a:r>
              <a:rPr lang="en-GB" dirty="0" smtClean="0"/>
              <a:t> 27</a:t>
            </a:r>
            <a:r>
              <a:rPr lang="en-GB" baseline="30000" dirty="0" smtClean="0"/>
              <a:t>th</a:t>
            </a:r>
            <a:r>
              <a:rPr lang="en-US" dirty="0" smtClean="0"/>
              <a:t>, </a:t>
            </a:r>
            <a:r>
              <a:rPr lang="en-US" dirty="0" smtClean="0"/>
              <a:t>2016 at 09:30-11:00am ET</a:t>
            </a:r>
          </a:p>
          <a:p>
            <a:endParaRPr lang="en-US" dirty="0" smtClean="0"/>
          </a:p>
          <a:p>
            <a:pPr fontAlgn="t"/>
            <a:r>
              <a:rPr lang="en-US" u="sng" dirty="0"/>
              <a:t>Join WebEx meeting</a:t>
            </a:r>
            <a:endParaRPr lang="en-US" dirty="0"/>
          </a:p>
          <a:p>
            <a:pPr lvl="1" fontAlgn="t"/>
            <a:r>
              <a:rPr lang="en-US" dirty="0">
                <a:hlinkClick r:id="rId3"/>
              </a:rPr>
              <a:t>https://nokiameetings.webex.com/nokiameetings/j.php?MTID=mabf841eb441bcc71f495954cfd5e72d3</a:t>
            </a:r>
            <a:endParaRPr lang="en-US" dirty="0"/>
          </a:p>
          <a:p>
            <a:pPr lvl="1" fontAlgn="t"/>
            <a:r>
              <a:rPr lang="en-US" dirty="0"/>
              <a:t>Meeting number: 950 779 738</a:t>
            </a:r>
          </a:p>
          <a:p>
            <a:pPr lvl="1" fontAlgn="t"/>
            <a:r>
              <a:rPr lang="en-US" dirty="0"/>
              <a:t>Meeting password: </a:t>
            </a:r>
            <a:r>
              <a:rPr lang="en-US" dirty="0" smtClean="0"/>
              <a:t>2bjbBC23</a:t>
            </a:r>
          </a:p>
          <a:p>
            <a:pPr lvl="1" fontAlgn="t"/>
            <a:endParaRPr lang="en-US" dirty="0"/>
          </a:p>
          <a:p>
            <a:pPr fontAlgn="t"/>
            <a:r>
              <a:rPr lang="en-US" u="sng" dirty="0"/>
              <a:t>Join by phone</a:t>
            </a:r>
            <a:endParaRPr lang="en-US" dirty="0"/>
          </a:p>
          <a:p>
            <a:pPr lvl="1" fontAlgn="t"/>
            <a:r>
              <a:rPr lang="en-US" dirty="0"/>
              <a:t>Global call-in numbers</a:t>
            </a:r>
          </a:p>
          <a:p>
            <a:pPr lvl="1" fontAlgn="t"/>
            <a:r>
              <a:rPr lang="en-US" dirty="0">
                <a:hlinkClick r:id="rId4"/>
              </a:rPr>
              <a:t>https://nokiameetings.webex.com/nokiameetings/globalcallin.php?serviceType=MC&amp;ED=487224687&amp;tollFree=0</a:t>
            </a:r>
            <a:r>
              <a:rPr lang="en-US" dirty="0"/>
              <a:t>&gt;</a:t>
            </a:r>
          </a:p>
          <a:p>
            <a:pPr lvl="1" fontAlgn="t"/>
            <a:r>
              <a:rPr lang="en-US" dirty="0"/>
              <a:t>Access code: 950 779 738</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a:bodyPr>
          <a:lstStyle/>
          <a:p>
            <a:r>
              <a:rPr lang="en-US" sz="2400" dirty="0" smtClean="0"/>
              <a:t>Review </a:t>
            </a:r>
            <a:r>
              <a:rPr lang="en-US" sz="2400" dirty="0"/>
              <a:t>of minutes</a:t>
            </a:r>
          </a:p>
          <a:p>
            <a:pPr lvl="1"/>
            <a:r>
              <a:rPr lang="en-US" sz="2000" dirty="0" smtClean="0"/>
              <a:t>Warsaw F2F minutes</a:t>
            </a:r>
            <a:endParaRPr lang="en-US" sz="2000" dirty="0"/>
          </a:p>
          <a:p>
            <a:r>
              <a:rPr lang="en-US" sz="2400" dirty="0" smtClean="0"/>
              <a:t>Reports</a:t>
            </a:r>
            <a:endParaRPr lang="en-US" sz="2400" dirty="0"/>
          </a:p>
          <a:p>
            <a:pPr lvl="0"/>
            <a:r>
              <a:rPr lang="en-US" sz="2400" dirty="0" smtClean="0"/>
              <a:t>Contributions </a:t>
            </a:r>
            <a:r>
              <a:rPr lang="en-US" sz="2400" dirty="0"/>
              <a:t>to P802.1CF D0.3</a:t>
            </a:r>
          </a:p>
          <a:p>
            <a:pPr lvl="0"/>
            <a:r>
              <a:rPr lang="en-US" sz="2400" dirty="0"/>
              <a:t>Conclusion on additions and amendments for P802.1CF D0.3</a:t>
            </a:r>
          </a:p>
          <a:p>
            <a:pPr lvl="0"/>
            <a:r>
              <a:rPr lang="en-US" sz="2400" dirty="0"/>
              <a:t>Planning update</a:t>
            </a:r>
          </a:p>
          <a:p>
            <a:pPr lvl="0"/>
            <a:r>
              <a:rPr lang="en-US" sz="2400" dirty="0" err="1" smtClean="0"/>
              <a:t>AoB</a:t>
            </a:r>
            <a:endParaRPr lang="en-US" sz="2400"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 AM ET</a:t>
            </a:r>
          </a:p>
          <a:p>
            <a:r>
              <a:rPr lang="en-GB" sz="2400" dirty="0" smtClean="0"/>
              <a:t>Minutes taker:</a:t>
            </a:r>
          </a:p>
          <a:p>
            <a:pPr lvl="1"/>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421782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effectLst/>
                        </a:rPr>
                        <a:t>Wang Hao</a:t>
                      </a:r>
                      <a:endParaRPr lang="en-US" sz="1400" dirty="0">
                        <a:solidFill>
                          <a:schemeClr val="tx1"/>
                        </a:solidFill>
                      </a:endParaRPr>
                    </a:p>
                  </a:txBody>
                  <a:tcPr/>
                </a:tc>
                <a:tc>
                  <a:txBody>
                    <a:bodyPr/>
                    <a:lstStyle/>
                    <a:p>
                      <a:r>
                        <a:rPr lang="en-US" sz="1400" dirty="0" smtClean="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957</TotalTime>
  <Words>1027</Words>
  <Application>Microsoft Office PowerPoint</Application>
  <PresentationFormat>On-screen Show (4:3)</PresentationFormat>
  <Paragraphs>175</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September 27th,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278</cp:revision>
  <cp:lastPrinted>1998-02-10T13:28:06Z</cp:lastPrinted>
  <dcterms:created xsi:type="dcterms:W3CDTF">2011-12-30T17:06:23Z</dcterms:created>
  <dcterms:modified xsi:type="dcterms:W3CDTF">2016-09-27T12:58:27Z</dcterms:modified>
</cp:coreProperties>
</file>