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7" r:id="rId15"/>
    <p:sldId id="303" r:id="rId16"/>
    <p:sldId id="308" r:id="rId17"/>
    <p:sldId id="301" r:id="rId18"/>
    <p:sldId id="305" r:id="rId19"/>
    <p:sldId id="299" r:id="rId20"/>
    <p:sldId id="30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6" d="100"/>
          <a:sy n="86" d="100"/>
        </p:scale>
        <p:origin x="67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omniran-16-0035-01-00TG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34-00-00TG-may-2016-f2f-meeting-minutes.docx" TargetMode="External"/><Relationship Id="rId7" Type="http://schemas.openxmlformats.org/officeDocument/2006/relationships/hyperlink" Target="https://mentor.ieee.org/omniran/dcn/16/omniran-16-0037-00-CF00-network-function-virtualizat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36-00-CF00-an-setup-over-unlicensed-band.docx" TargetMode="External"/><Relationship Id="rId5" Type="http://schemas.openxmlformats.org/officeDocument/2006/relationships/hyperlink" Target="https://mentor.ieee.org/omniran/dcn/16/omniran-16-0038-00-CF00-sdn-chapter.docx" TargetMode="External"/><Relationship Id="rId4" Type="http://schemas.openxmlformats.org/officeDocument/2006/relationships/hyperlink" Target="https://mentor.ieee.org/omniran/dcn/16/omniran-16-0039-00-CF00-key-concepts-of-accounting-and-monitoring.ppt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6/omniran-16-0034-00-00TG-may-2016-f2f-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38-00-CF00-sdn-chapter.docx" TargetMode="External"/><Relationship Id="rId2" Type="http://schemas.openxmlformats.org/officeDocument/2006/relationships/hyperlink" Target="https://mentor.ieee.org/omniran/dcn/16/omniran-16-0039-00-CF00-key-concepts-of-accounting-and-monitor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6/omniran-16-0037-00-CF00-network-function-virtualization.docx" TargetMode="External"/><Relationship Id="rId2" Type="http://schemas.openxmlformats.org/officeDocument/2006/relationships/hyperlink" Target="https://mentor.ieee.org/omniran/dcn/16/omniran-16-0036-00-CF00-an-setup-over-unlicensed-band.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25-03-CF00-nrm-for-nms-and-virtualization.docx" TargetMode="External"/><Relationship Id="rId2" Type="http://schemas.openxmlformats.org/officeDocument/2006/relationships/hyperlink" Target="https://mentor.ieee.org/omniran/dcn/16/omniran-16-0008-04-CF00-text-proposal-for-fdm.docx" TargetMode="External"/><Relationship Id="rId1" Type="http://schemas.openxmlformats.org/officeDocument/2006/relationships/slideLayout" Target="../slideLayouts/slideLayout2.xml"/><Relationship Id="rId5" Type="http://schemas.openxmlformats.org/officeDocument/2006/relationships/hyperlink" Target="https://mentor.ieee.org/omniran/dcn/16/omniran-16-0006-00-CF00-jan-2016-d0-0-comment-resolution.xls" TargetMode="External"/><Relationship Id="rId4" Type="http://schemas.openxmlformats.org/officeDocument/2006/relationships/hyperlink" Target="https://mentor.ieee.org/omniran/dcn/16/omniran-16-0038-00-CF00-sdn-chapter.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ieee802.org/1/files/private/cf-draf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b5d33a04fdf3b6622dcb295f00cd8a4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32983242&amp;amp;tollFree=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June 21</a:t>
            </a:r>
            <a:r>
              <a:rPr lang="en-US" baseline="30000" dirty="0" smtClean="0"/>
              <a:t>st</a:t>
            </a:r>
            <a:r>
              <a:rPr lang="en-US" dirty="0" smtClean="0"/>
              <a:t>, 2016 Conference Call</a:t>
            </a:r>
            <a:endParaRPr lang="en-US" dirty="0"/>
          </a:p>
        </p:txBody>
      </p:sp>
      <p:sp>
        <p:nvSpPr>
          <p:cNvPr id="3" name="Subtitle 2"/>
          <p:cNvSpPr>
            <a:spLocks noGrp="1"/>
          </p:cNvSpPr>
          <p:nvPr>
            <p:ph type="subTitle" idx="1"/>
          </p:nvPr>
        </p:nvSpPr>
        <p:spPr/>
        <p:txBody>
          <a:bodyPr/>
          <a:lstStyle/>
          <a:p>
            <a:r>
              <a:rPr lang="en-US" dirty="0" smtClean="0"/>
              <a:t>2016-06-21</a:t>
            </a:r>
            <a:r>
              <a:rPr lang="en-US" dirty="0"/>
              <a:t/>
            </a:r>
            <a:br>
              <a:rPr lang="en-US" dirty="0"/>
            </a:br>
            <a:r>
              <a:rPr lang="en-US" dirty="0"/>
              <a:t>Max </a:t>
            </a:r>
            <a:r>
              <a:rPr lang="en-US" dirty="0" smtClean="0"/>
              <a:t>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Nobody spoke up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70000" lnSpcReduction="20000"/>
          </a:bodyPr>
          <a:lstStyle/>
          <a:p>
            <a:r>
              <a:rPr lang="en-US" sz="2400" dirty="0"/>
              <a:t>Review of minutes</a:t>
            </a:r>
          </a:p>
          <a:p>
            <a:pPr lvl="1"/>
            <a:r>
              <a:rPr lang="en-US" sz="2000" dirty="0"/>
              <a:t>Budapest F2F </a:t>
            </a:r>
            <a:r>
              <a:rPr lang="en-US" sz="2000" dirty="0" smtClean="0"/>
              <a:t>minutes</a:t>
            </a:r>
          </a:p>
          <a:p>
            <a:pPr lvl="2"/>
            <a:r>
              <a:rPr lang="en-US" sz="1600" dirty="0">
                <a:hlinkClick r:id="rId3"/>
              </a:rPr>
              <a:t>https://</a:t>
            </a:r>
            <a:r>
              <a:rPr lang="en-US" sz="1600" dirty="0" smtClean="0">
                <a:hlinkClick r:id="rId3"/>
              </a:rPr>
              <a:t>mentor.ieee.org/omniran/dcn/16/omniran-16-0034-00-00TG-may-2016-f2f-meeting-minutes.docx</a:t>
            </a:r>
            <a:endParaRPr lang="en-US" sz="1600" dirty="0"/>
          </a:p>
          <a:p>
            <a:r>
              <a:rPr lang="en-US" sz="2400" dirty="0"/>
              <a:t>Reports</a:t>
            </a:r>
          </a:p>
          <a:p>
            <a:pPr lvl="1"/>
            <a:r>
              <a:rPr lang="en-US" sz="2000" dirty="0"/>
              <a:t>5G SC status</a:t>
            </a:r>
          </a:p>
          <a:p>
            <a:r>
              <a:rPr lang="en-US" sz="2400" dirty="0"/>
              <a:t>P802.1CF contributions</a:t>
            </a:r>
          </a:p>
          <a:p>
            <a:pPr lvl="1"/>
            <a:r>
              <a:rPr lang="en-US" sz="2000" dirty="0"/>
              <a:t>Review and acceptance of updated </a:t>
            </a:r>
            <a:r>
              <a:rPr lang="en-US" sz="2000" dirty="0" smtClean="0"/>
              <a:t>contributions</a:t>
            </a:r>
          </a:p>
          <a:p>
            <a:pPr lvl="2"/>
            <a:r>
              <a:rPr lang="en-US" sz="2000" dirty="0">
                <a:hlinkClick r:id="rId4"/>
              </a:rPr>
              <a:t>https://</a:t>
            </a:r>
            <a:r>
              <a:rPr lang="en-US" sz="2000" dirty="0" smtClean="0">
                <a:hlinkClick r:id="rId4"/>
              </a:rPr>
              <a:t>mentor.ieee.org/omniran/dcn/16/omniran-16-0039-00-CF00-key-concepts-of-accounting-and-monitoring.pptx</a:t>
            </a:r>
            <a:endParaRPr lang="en-US" sz="1600" dirty="0"/>
          </a:p>
          <a:p>
            <a:pPr lvl="2"/>
            <a:r>
              <a:rPr lang="en-US" sz="2000" dirty="0">
                <a:hlinkClick r:id="rId5"/>
              </a:rPr>
              <a:t>https://</a:t>
            </a:r>
            <a:r>
              <a:rPr lang="en-US" sz="2000" dirty="0" smtClean="0">
                <a:hlinkClick r:id="rId5"/>
              </a:rPr>
              <a:t>mentor.ieee.org/omniran/dcn/16/omniran-16-0038-00-CF00-sdn-chapter.docx</a:t>
            </a:r>
            <a:endParaRPr lang="en-US" sz="1600" dirty="0"/>
          </a:p>
          <a:p>
            <a:pPr lvl="2"/>
            <a:r>
              <a:rPr lang="en-US" sz="2000" dirty="0">
                <a:hlinkClick r:id="rId6"/>
              </a:rPr>
              <a:t>https://</a:t>
            </a:r>
            <a:r>
              <a:rPr lang="en-US" sz="2000" dirty="0" smtClean="0">
                <a:hlinkClick r:id="rId6"/>
              </a:rPr>
              <a:t>mentor.ieee.org/omniran/dcn/16/omniran-16-0036-00-CF00-an-setup-over-unlicensed-band.docx</a:t>
            </a:r>
            <a:endParaRPr lang="en-US" sz="1600" dirty="0"/>
          </a:p>
          <a:p>
            <a:pPr lvl="2"/>
            <a:r>
              <a:rPr lang="en-US" sz="2000" dirty="0">
                <a:hlinkClick r:id="rId7"/>
              </a:rPr>
              <a:t>https://</a:t>
            </a:r>
            <a:r>
              <a:rPr lang="en-US" sz="2000" dirty="0" smtClean="0">
                <a:hlinkClick r:id="rId7"/>
              </a:rPr>
              <a:t>mentor.ieee.org/omniran/dcn/16/omniran-16-0037-00-CF00-network-function-virtualization.docx</a:t>
            </a:r>
            <a:endParaRPr lang="en-US" sz="2400" dirty="0"/>
          </a:p>
          <a:p>
            <a:r>
              <a:rPr lang="en-US" sz="2400" dirty="0"/>
              <a:t>Revision of 802.1CF editor's draft</a:t>
            </a:r>
          </a:p>
          <a:p>
            <a:pPr lvl="1"/>
            <a:r>
              <a:rPr lang="en-US" sz="2000" dirty="0"/>
              <a:t>Conclusion on updated content</a:t>
            </a:r>
          </a:p>
          <a:p>
            <a:pPr lvl="1"/>
            <a:r>
              <a:rPr lang="en-US" sz="2000" dirty="0"/>
              <a:t>Further plans</a:t>
            </a:r>
          </a:p>
          <a:p>
            <a:r>
              <a:rPr lang="en-US" sz="2400" dirty="0"/>
              <a:t>Agenda for the upcoming F2F meeting</a:t>
            </a:r>
          </a:p>
          <a:p>
            <a:r>
              <a:rPr lang="en-US" sz="2400" dirty="0"/>
              <a:t>AOB</a:t>
            </a:r>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smtClean="0"/>
              <a:t>Review of minutes</a:t>
            </a:r>
          </a:p>
          <a:p>
            <a:pPr lvl="1"/>
            <a:r>
              <a:rPr lang="en-US" dirty="0" smtClean="0"/>
              <a:t>Budapest F2F minutes</a:t>
            </a:r>
          </a:p>
          <a:p>
            <a:pPr lvl="2"/>
            <a:r>
              <a:rPr lang="en-US" dirty="0" smtClean="0">
                <a:hlinkClick r:id="rId2"/>
              </a:rPr>
              <a:t>https://mentor.ieee.org/omniran/dcn/16/omniran-16-0034-00-00TG-may-2016-f2f-meeting-minutes.docx</a:t>
            </a:r>
            <a:endParaRPr lang="en-US" dirty="0" smtClean="0"/>
          </a:p>
          <a:p>
            <a:pPr lvl="2"/>
            <a:r>
              <a:rPr lang="en-US" dirty="0" smtClean="0"/>
              <a:t>No comments raised to the minutes when showing the document.</a:t>
            </a:r>
          </a:p>
          <a:p>
            <a:r>
              <a:rPr lang="en-US" dirty="0" smtClean="0"/>
              <a:t>Reports</a:t>
            </a:r>
          </a:p>
          <a:p>
            <a:pPr lvl="1"/>
            <a:r>
              <a:rPr lang="en-US" dirty="0" smtClean="0"/>
              <a:t>5G SC status</a:t>
            </a:r>
          </a:p>
          <a:p>
            <a:pPr lvl="2"/>
            <a:r>
              <a:rPr lang="en-US" dirty="0" smtClean="0"/>
              <a:t>Chair reported about the focus of 5G SC to only address option 4 (IMT-2020 submission of 802.11 together with external SDO) and a variant of option 1 making use of ITU-R WP-5A work item on RLAN to establish IEEE 802 technologies as non-IMT-2020 complement to 5G</a:t>
            </a:r>
          </a:p>
          <a:p>
            <a:pPr lvl="3"/>
            <a:r>
              <a:rPr lang="en-US" dirty="0" smtClean="0"/>
              <a:t>A special session is being prepared for the upcoming San Diego F2F meeting to discussion WP-5A approach and potential specification demand on networking aspects.</a:t>
            </a:r>
            <a:endParaRPr lang="en-US" dirty="0"/>
          </a:p>
          <a:p>
            <a:pPr lvl="3"/>
            <a:r>
              <a:rPr lang="en-US" dirty="0" smtClean="0"/>
              <a:t>Rich Kennedy (chair of RR-TAG) as well as Yonggang Fang (presenter of proposal at the Waikoloa meeting) have been invited for the special meeting. Final confirmation of Rich is pending.</a:t>
            </a:r>
          </a:p>
          <a:p>
            <a:pPr lvl="1"/>
            <a:r>
              <a:rPr lang="en-US" dirty="0" smtClean="0"/>
              <a:t>Other reports</a:t>
            </a:r>
          </a:p>
          <a:p>
            <a:pPr lvl="2"/>
            <a:r>
              <a:rPr lang="en-US" dirty="0" smtClean="0"/>
              <a:t>No other reports given</a:t>
            </a:r>
          </a:p>
          <a:p>
            <a:endParaRPr lang="en-US" dirty="0" smtClean="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a:t>P802.1CF contributions</a:t>
            </a:r>
          </a:p>
          <a:p>
            <a:pPr lvl="1"/>
            <a:r>
              <a:rPr lang="en-US" sz="2000" dirty="0" smtClean="0"/>
              <a:t>Review </a:t>
            </a:r>
            <a:r>
              <a:rPr lang="en-US" sz="2000" dirty="0"/>
              <a:t>and acceptance of updated </a:t>
            </a:r>
            <a:r>
              <a:rPr lang="en-US" sz="2000" dirty="0" smtClean="0"/>
              <a:t>contributions</a:t>
            </a:r>
          </a:p>
          <a:p>
            <a:pPr lvl="2"/>
            <a:r>
              <a:rPr lang="en-US" sz="2000" dirty="0">
                <a:hlinkClick r:id="rId2"/>
              </a:rPr>
              <a:t>https://</a:t>
            </a:r>
            <a:r>
              <a:rPr lang="en-US" sz="2000" dirty="0" smtClean="0">
                <a:hlinkClick r:id="rId2"/>
              </a:rPr>
              <a:t>mentor.ieee.org/omniran/dcn/16/omniran-16-0039-00-CF00-key-concepts-of-accounting-and-monitoring.pptx</a:t>
            </a:r>
            <a:endParaRPr lang="en-US" sz="2000" dirty="0" smtClean="0"/>
          </a:p>
          <a:p>
            <a:pPr lvl="3"/>
            <a:r>
              <a:rPr lang="en-US" sz="1600" dirty="0" smtClean="0"/>
              <a:t>Wang Hao presented through slides based on the functional description template his thoughts on the chapter content. The proposed content was well received with discussion coming up on how the chapter would describe performance management aspects going beyond plain layer 1&amp;2 aspects of IEEE 802 technologies.</a:t>
            </a:r>
          </a:p>
          <a:p>
            <a:pPr lvl="3"/>
            <a:r>
              <a:rPr lang="en-US" sz="1600" dirty="0" smtClean="0"/>
              <a:t>A written contribution based on the presented thoughts was invited for the San Diego meeting. Performance managements aspects will be more thoroughly discussed based on the written contribution.</a:t>
            </a:r>
          </a:p>
          <a:p>
            <a:pPr lvl="2"/>
            <a:r>
              <a:rPr lang="en-US" sz="2000" dirty="0">
                <a:hlinkClick r:id="rId3"/>
              </a:rPr>
              <a:t>https://</a:t>
            </a:r>
            <a:r>
              <a:rPr lang="en-US" sz="2000" dirty="0" smtClean="0">
                <a:hlinkClick r:id="rId3"/>
              </a:rPr>
              <a:t>mentor.ieee.org/omniran/dcn/16/omniran-16-0038-00-CF00-sdn-chapter.docx</a:t>
            </a:r>
            <a:endParaRPr lang="en-US" sz="2000" dirty="0" smtClean="0"/>
          </a:p>
          <a:p>
            <a:pPr lvl="3"/>
            <a:r>
              <a:rPr lang="en-US" sz="1600" dirty="0" smtClean="0"/>
              <a:t>The chair introduced the updated contribution of Antonio showing the amendments which were added due to the discussions in the Budapest F2F meeting. As all open issues has been addressed in the revision, the group agreed to include this contribution as complete replacement of the previous text in the editor’s draft D0.1</a:t>
            </a:r>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#4</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P802.1CF contributions, cont.</a:t>
            </a:r>
          </a:p>
          <a:p>
            <a:pPr lvl="1"/>
            <a:r>
              <a:rPr lang="en-US" dirty="0" smtClean="0"/>
              <a:t>Review and acceptance of updated contributions</a:t>
            </a:r>
          </a:p>
          <a:p>
            <a:pPr lvl="2"/>
            <a:r>
              <a:rPr lang="en-US" dirty="0" smtClean="0">
                <a:hlinkClick r:id="rId2"/>
              </a:rPr>
              <a:t>https://mentor.ieee.org/omniran/dcn/16/omniran-16-0036-00-CF00-an-setup-over-unlicensed-band.docx</a:t>
            </a:r>
            <a:endParaRPr lang="en-US" dirty="0" smtClean="0"/>
          </a:p>
          <a:p>
            <a:pPr lvl="3"/>
            <a:r>
              <a:rPr lang="en-US" dirty="0" smtClean="0"/>
              <a:t>Yonggang presented his proposal for text replacing the current section 7.1.4 with new text on Access network setup and release procedure as well as proposing a new chapter 7.1.5 on Virtual access network instantiation and release procedure.</a:t>
            </a:r>
          </a:p>
          <a:p>
            <a:pPr lvl="3"/>
            <a:r>
              <a:rPr lang="en-US" dirty="0" smtClean="0"/>
              <a:t>Discussion of 7.1.4 text proposal brought up a few serious issues of making ambiguous use of terminology and references to non-defined network elements. Yonggang was asked to deliver a revision cleaning up the use of ‘service provider’ by replacing it where appropriate by ‘access network operator’ and by removing ‘SPN’ in all the messaging flows. Service provider related information may be made available by manual configuration in the NMS.</a:t>
            </a:r>
          </a:p>
          <a:p>
            <a:pPr lvl="3"/>
            <a:r>
              <a:rPr lang="en-US" dirty="0" smtClean="0"/>
              <a:t>The group agreed to replace current chapter 7.1.4 by the proposed text when a revision is submitted within the next week addressing the discussed ambiguities.</a:t>
            </a:r>
          </a:p>
          <a:p>
            <a:pPr lvl="3"/>
            <a:r>
              <a:rPr lang="en-US" dirty="0" smtClean="0"/>
              <a:t>No conclusion could be reached regarding proposal for 7.1.5 as during Budapest F2F it was concluded that network instantiation does not belong to the scope of chapter 7 functional description. However it was agreed to address the topic in an annex to the specification. Discussion on the content of such annex eventually adoption proposed text for 7.1.5 will continue in San Diego F2F.</a:t>
            </a:r>
          </a:p>
          <a:p>
            <a:pPr lvl="2"/>
            <a:r>
              <a:rPr lang="en-US" dirty="0" smtClean="0">
                <a:hlinkClick r:id="rId3"/>
              </a:rPr>
              <a:t>https://mentor.ieee.org/omniran/dcn/16/omniran-16-0037-00-CF00-network-function-virtualization.docx</a:t>
            </a:r>
            <a:endParaRPr lang="en-US" dirty="0" smtClean="0"/>
          </a:p>
          <a:p>
            <a:pPr lvl="3"/>
            <a:r>
              <a:rPr lang="en-US" dirty="0" smtClean="0"/>
              <a:t>The discussion of the text proposal on NFV was postponed to San Diego F2F due to running out of time.</a:t>
            </a:r>
          </a:p>
          <a:p>
            <a:pPr lvl="3"/>
            <a:endParaRPr lang="en-US" dirty="0"/>
          </a:p>
          <a:p>
            <a:pPr lvl="3"/>
            <a:endParaRPr lang="en-US" dirty="0" smtClean="0"/>
          </a:p>
          <a:p>
            <a:r>
              <a:rPr lang="en-US" sz="2500" dirty="0" smtClean="0"/>
              <a:t>Group agreed to extend the conference call by 30mins to allow for completion of urgent business.</a:t>
            </a:r>
          </a:p>
          <a:p>
            <a:pPr lvl="3"/>
            <a:endParaRPr lang="en-US" sz="1600" dirty="0" smtClean="0"/>
          </a:p>
        </p:txBody>
      </p:sp>
    </p:spTree>
    <p:extLst>
      <p:ext uri="{BB962C8B-B14F-4D97-AF65-F5344CB8AC3E}">
        <p14:creationId xmlns:p14="http://schemas.microsoft.com/office/powerpoint/2010/main" val="3014881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#5</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Revision of 802.1CF editor's draft</a:t>
            </a:r>
          </a:p>
          <a:p>
            <a:pPr lvl="1"/>
            <a:r>
              <a:rPr lang="en-US" dirty="0" smtClean="0"/>
              <a:t>Conclusion on updated content</a:t>
            </a:r>
          </a:p>
          <a:p>
            <a:pPr lvl="2"/>
            <a:r>
              <a:rPr lang="en-US" dirty="0" smtClean="0"/>
              <a:t>The following contributions will be adopted for the creation of D0.1:</a:t>
            </a:r>
          </a:p>
          <a:p>
            <a:pPr lvl="3"/>
            <a:r>
              <a:rPr lang="en-US" dirty="0" smtClean="0">
                <a:hlinkClick r:id="rId2"/>
              </a:rPr>
              <a:t>https://mentor.ieee.org/omniran/dcn/16/omniran-16-0008-04-CF00-text-proposal-for-fdm.docx</a:t>
            </a:r>
            <a:endParaRPr lang="en-US" dirty="0" smtClean="0"/>
          </a:p>
          <a:p>
            <a:pPr lvl="3"/>
            <a:r>
              <a:rPr lang="en-US" dirty="0" smtClean="0">
                <a:hlinkClick r:id="rId3"/>
              </a:rPr>
              <a:t>https://mentor.ieee.org/omniran/dcn/16/omniran-16-0025-03-CF00-nrm-for-nms-and-virtualization.docx</a:t>
            </a:r>
            <a:endParaRPr lang="en-US" dirty="0" smtClean="0"/>
          </a:p>
          <a:p>
            <a:pPr lvl="3"/>
            <a:r>
              <a:rPr lang="en-US" dirty="0" smtClean="0">
                <a:hlinkClick r:id="rId4"/>
              </a:rPr>
              <a:t>https://mentor.ieee.org/omniran/dcn/16/omniran-16-0038-00-CF00-sdn-chapter.docx</a:t>
            </a:r>
            <a:endParaRPr lang="en-US" dirty="0" smtClean="0"/>
          </a:p>
          <a:p>
            <a:pPr lvl="3"/>
            <a:r>
              <a:rPr lang="en-US" dirty="0" smtClean="0">
                <a:hlinkClick r:id="rId5"/>
              </a:rPr>
              <a:t>https://mentor.ieee.org/omniran/dcn/16/omniran-16-0006-00-CF00-jan-2016-d0-0-comment-resolution.xls</a:t>
            </a:r>
            <a:endParaRPr lang="en-US" dirty="0" smtClean="0"/>
          </a:p>
          <a:p>
            <a:pPr lvl="4"/>
            <a:r>
              <a:rPr lang="en-US" dirty="0" smtClean="0"/>
              <a:t>All issues marked by ‘for further discussions’ have been solved by dedicated contributions and can be considered as closed. Proposed remedies are contained in the related contributions.</a:t>
            </a:r>
          </a:p>
          <a:p>
            <a:pPr lvl="3"/>
            <a:r>
              <a:rPr lang="en-US" dirty="0" smtClean="0"/>
              <a:t>Chapter 7.1.4 as provided by revision of Yonggang</a:t>
            </a:r>
          </a:p>
          <a:p>
            <a:pPr lvl="4"/>
            <a:r>
              <a:rPr lang="en-US" dirty="0" smtClean="0"/>
              <a:t>For inclusion into D0.1 it is necessary to have revised and agreed text for 7.1.4 available latest July 3rd.</a:t>
            </a:r>
            <a:endParaRPr lang="en-US" dirty="0"/>
          </a:p>
        </p:txBody>
      </p:sp>
    </p:spTree>
    <p:extLst>
      <p:ext uri="{BB962C8B-B14F-4D97-AF65-F5344CB8AC3E}">
        <p14:creationId xmlns:p14="http://schemas.microsoft.com/office/powerpoint/2010/main" val="2656671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endParaRPr lang="en-US" dirty="0"/>
          </a:p>
        </p:txBody>
      </p:sp>
      <p:sp>
        <p:nvSpPr>
          <p:cNvPr id="3" name="Content Placeholder 2"/>
          <p:cNvSpPr>
            <a:spLocks noGrp="1"/>
          </p:cNvSpPr>
          <p:nvPr>
            <p:ph idx="1"/>
          </p:nvPr>
        </p:nvSpPr>
        <p:spPr/>
        <p:txBody>
          <a:bodyPr>
            <a:normAutofit fontScale="77500" lnSpcReduction="20000"/>
          </a:bodyPr>
          <a:lstStyle/>
          <a:p>
            <a:r>
              <a:rPr lang="en-US" sz="2400" dirty="0"/>
              <a:t>Further plans</a:t>
            </a:r>
          </a:p>
          <a:p>
            <a:pPr lvl="1"/>
            <a:r>
              <a:rPr lang="en-US" sz="2000" dirty="0"/>
              <a:t>Create D0.1 until about July 8</a:t>
            </a:r>
            <a:r>
              <a:rPr lang="en-US" sz="2000" baseline="30000" dirty="0" smtClean="0"/>
              <a:t>th</a:t>
            </a:r>
            <a:endParaRPr lang="en-US" sz="2000" dirty="0"/>
          </a:p>
          <a:p>
            <a:pPr lvl="2"/>
            <a:r>
              <a:rPr lang="en-US" sz="1600" dirty="0" smtClean="0"/>
              <a:t>It was agreed that Walter would create D0.1 adopting the contributions as listed before until July 8</a:t>
            </a:r>
            <a:r>
              <a:rPr lang="en-US" sz="1600" baseline="30000" dirty="0" smtClean="0"/>
              <a:t>th</a:t>
            </a:r>
            <a:endParaRPr lang="en-US" sz="1600" dirty="0" smtClean="0"/>
          </a:p>
          <a:p>
            <a:pPr lvl="1"/>
            <a:r>
              <a:rPr lang="en-US" sz="2000" dirty="0" smtClean="0"/>
              <a:t>Following a short editorial review by the contributors D0.1 will be uploaded to P802.1CF drafts directory </a:t>
            </a:r>
            <a:r>
              <a:rPr lang="en-US" sz="2000" dirty="0">
                <a:hlinkClick r:id="rId2"/>
              </a:rPr>
              <a:t>http://www.ieee802.org/1/files/private/cf-drafts</a:t>
            </a:r>
            <a:r>
              <a:rPr lang="en-US" sz="2000" dirty="0" smtClean="0">
                <a:hlinkClick r:id="rId2"/>
              </a:rPr>
              <a:t>/</a:t>
            </a:r>
            <a:r>
              <a:rPr lang="en-US" sz="2000" dirty="0" smtClean="0"/>
              <a:t> for public reference</a:t>
            </a:r>
            <a:endParaRPr lang="en-US" sz="2000" dirty="0"/>
          </a:p>
          <a:p>
            <a:pPr lvl="1"/>
            <a:r>
              <a:rPr lang="en-US" sz="2000" dirty="0"/>
              <a:t>Further input </a:t>
            </a:r>
            <a:r>
              <a:rPr lang="en-US" sz="2000" dirty="0" smtClean="0"/>
              <a:t>addressing deficiencies or empty sections of the D0.1 will be invited </a:t>
            </a:r>
            <a:r>
              <a:rPr lang="en-US" sz="2000" dirty="0"/>
              <a:t>for July F2F on base of </a:t>
            </a:r>
            <a:r>
              <a:rPr lang="en-US" sz="2000" dirty="0" smtClean="0"/>
              <a:t>the D0.1 document</a:t>
            </a:r>
          </a:p>
          <a:p>
            <a:pPr lvl="1"/>
            <a:r>
              <a:rPr lang="en-US" sz="2000" dirty="0" smtClean="0"/>
              <a:t>OmniRAN TG will agree on revised or new content for the specification during the San Diego plenary meeting.</a:t>
            </a:r>
          </a:p>
          <a:p>
            <a:pPr lvl="1"/>
            <a:r>
              <a:rPr lang="en-US" sz="2000" dirty="0" smtClean="0"/>
              <a:t>Revised or new text contributions are expected for San Diego F2F on</a:t>
            </a:r>
          </a:p>
          <a:p>
            <a:pPr lvl="2"/>
            <a:r>
              <a:rPr lang="en-US" sz="1600" dirty="0" smtClean="0"/>
              <a:t>Association and disassociation</a:t>
            </a:r>
          </a:p>
          <a:p>
            <a:pPr lvl="2"/>
            <a:r>
              <a:rPr lang="en-US" sz="1600" dirty="0" smtClean="0"/>
              <a:t>Authentication and trust establishment</a:t>
            </a:r>
          </a:p>
          <a:p>
            <a:pPr lvl="2"/>
            <a:r>
              <a:rPr lang="en-US" sz="1600" dirty="0" smtClean="0"/>
              <a:t>Accounting and monitoring</a:t>
            </a:r>
          </a:p>
          <a:p>
            <a:pPr lvl="2"/>
            <a:r>
              <a:rPr lang="en-US" sz="1600" dirty="0" smtClean="0"/>
              <a:t>Authorization, </a:t>
            </a:r>
            <a:r>
              <a:rPr lang="en-US" sz="1600" dirty="0" err="1" smtClean="0"/>
              <a:t>QoS</a:t>
            </a:r>
            <a:r>
              <a:rPr lang="en-US" sz="1600" dirty="0" smtClean="0"/>
              <a:t> and policy control</a:t>
            </a:r>
            <a:endParaRPr lang="en-US" sz="1600" dirty="0"/>
          </a:p>
          <a:p>
            <a:pPr lvl="1"/>
            <a:r>
              <a:rPr lang="en-US" sz="2000" dirty="0" smtClean="0"/>
              <a:t>It is planned to create D0.2 adopting agreed outcome of San Diego plenary until Aug 8</a:t>
            </a:r>
            <a:r>
              <a:rPr lang="en-US" sz="2000" baseline="30000" dirty="0" smtClean="0"/>
              <a:t>th</a:t>
            </a:r>
            <a:r>
              <a:rPr lang="en-US" sz="2000" dirty="0" smtClean="0"/>
              <a:t> to start initial 30days TG ballot</a:t>
            </a:r>
          </a:p>
          <a:p>
            <a:pPr lvl="2"/>
            <a:r>
              <a:rPr lang="en-US" sz="1600" dirty="0" smtClean="0"/>
              <a:t>Comment resolution will start in the September OmniRAN interim meeting (potentially in Warsaw)</a:t>
            </a:r>
          </a:p>
          <a:p>
            <a:pPr lvl="2"/>
            <a:r>
              <a:rPr lang="en-US" sz="1600" dirty="0" smtClean="0"/>
              <a:t>A comment resolution committee might meet together with the other 802.1 TGs to address comments from 802.1 participants in F2F meetings in York</a:t>
            </a:r>
            <a:endParaRPr lang="en-US" sz="1600" dirty="0"/>
          </a:p>
          <a:p>
            <a:endParaRPr lang="en-US" dirty="0"/>
          </a:p>
        </p:txBody>
      </p:sp>
    </p:spTree>
    <p:extLst>
      <p:ext uri="{BB962C8B-B14F-4D97-AF65-F5344CB8AC3E}">
        <p14:creationId xmlns:p14="http://schemas.microsoft.com/office/powerpoint/2010/main" val="4182064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#7</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Agenda </a:t>
            </a:r>
            <a:r>
              <a:rPr lang="en-US" dirty="0"/>
              <a:t>for the upcoming F2F </a:t>
            </a:r>
            <a:r>
              <a:rPr lang="en-US" dirty="0" smtClean="0"/>
              <a:t>meeting</a:t>
            </a:r>
          </a:p>
          <a:p>
            <a:pPr lvl="1"/>
            <a:r>
              <a:rPr lang="en-US" dirty="0" smtClean="0"/>
              <a:t>Agenda proposal and session graphics on next two slides</a:t>
            </a:r>
          </a:p>
          <a:p>
            <a:pPr lvl="1"/>
            <a:endParaRPr lang="en-US" dirty="0"/>
          </a:p>
          <a:p>
            <a:r>
              <a:rPr lang="en-US" dirty="0" smtClean="0"/>
              <a:t>AOB</a:t>
            </a:r>
          </a:p>
          <a:p>
            <a:pPr lvl="1"/>
            <a:r>
              <a:rPr lang="en-US" dirty="0" smtClean="0"/>
              <a:t>Chair will create short (less than 2000 words) OmniRAN contribution to IEEE Standards Education </a:t>
            </a:r>
            <a:r>
              <a:rPr lang="en-US" dirty="0" err="1" smtClean="0"/>
              <a:t>eZine</a:t>
            </a:r>
            <a:r>
              <a:rPr lang="en-US" dirty="0" smtClean="0"/>
              <a:t> until submission deadline on July 1</a:t>
            </a:r>
            <a:r>
              <a:rPr lang="en-US" baseline="30000" dirty="0" smtClean="0"/>
              <a:t>st</a:t>
            </a:r>
            <a:r>
              <a:rPr lang="en-US" dirty="0" smtClean="0"/>
              <a:t> </a:t>
            </a:r>
          </a:p>
          <a:p>
            <a:pPr lvl="1"/>
            <a:endParaRPr lang="en-US" dirty="0"/>
          </a:p>
          <a:p>
            <a:r>
              <a:rPr lang="en-US" dirty="0" smtClean="0"/>
              <a:t>Meeting adjourned by chair at 11:34AM</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221168238"/>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07/25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07/26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07/27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07/28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07/29</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OmniRAN special</a:t>
                      </a:r>
                      <a:r>
                        <a:rPr lang="en-US" sz="1200" baseline="0" dirty="0" smtClean="0"/>
                        <a:t> session on WP-5A/ RLAN approach for 5G SC</a:t>
                      </a:r>
                      <a:endParaRPr lang="en-US" sz="1200" dirty="0"/>
                    </a:p>
                  </a:txBody>
                  <a:tcPr marL="36000" marR="36000" marT="36000" marB="36000">
                    <a:solidFill>
                      <a:schemeClr val="accent5">
                        <a:lumMod val="60000"/>
                        <a:lumOff val="40000"/>
                      </a:schemeClr>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r>
                        <a:rPr lang="en-US" sz="1200" dirty="0" err="1" smtClean="0"/>
                        <a:t>myProject</a:t>
                      </a:r>
                      <a:r>
                        <a:rPr lang="en-US" sz="1200" dirty="0" smtClean="0"/>
                        <a:t> Tutorial</a:t>
                      </a:r>
                      <a:endParaRPr lang="en-US" sz="1200" dirty="0"/>
                    </a:p>
                  </a:txBody>
                  <a:tcPr marL="36000" marR="36000" marT="36000" marB="36000">
                    <a:solidFill>
                      <a:schemeClr val="bg1">
                        <a:lumMod val="85000"/>
                      </a:schemeClr>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Review of 802.1CF-D0.1 editor’s draft</a:t>
            </a:r>
          </a:p>
          <a:p>
            <a:pPr lvl="1"/>
            <a:r>
              <a:rPr lang="en-US" dirty="0" smtClean="0"/>
              <a:t>Contributions addressing issues of 802.1CF–D0.1</a:t>
            </a:r>
          </a:p>
          <a:p>
            <a:r>
              <a:rPr lang="en-US" dirty="0" smtClean="0"/>
              <a:t>Revised and new P802.1CF contributions</a:t>
            </a:r>
          </a:p>
          <a:p>
            <a:pPr lvl="1"/>
            <a:r>
              <a:rPr lang="en-US" dirty="0" smtClean="0"/>
              <a:t>Contributions proposing new content</a:t>
            </a:r>
          </a:p>
          <a:p>
            <a:r>
              <a:rPr lang="en-US" dirty="0" smtClean="0"/>
              <a:t>Plan for 802.1CF-D0.2 draft</a:t>
            </a:r>
          </a:p>
          <a:p>
            <a:pPr lvl="1"/>
            <a:r>
              <a:rPr lang="en-US" dirty="0" smtClean="0"/>
              <a:t>Bug fixes</a:t>
            </a:r>
          </a:p>
          <a:p>
            <a:pPr lvl="1"/>
            <a:r>
              <a:rPr lang="en-US" dirty="0" smtClean="0"/>
              <a:t>New content</a:t>
            </a:r>
          </a:p>
          <a:p>
            <a:pPr lvl="1"/>
            <a:r>
              <a:rPr lang="en-US" dirty="0" smtClean="0"/>
              <a:t>Timeline and plan for initial TG ballot</a:t>
            </a:r>
          </a:p>
          <a:p>
            <a:r>
              <a:rPr lang="en-US" dirty="0" smtClean="0"/>
              <a:t>Project planning</a:t>
            </a:r>
          </a:p>
          <a:p>
            <a:pPr lvl="1"/>
            <a:r>
              <a:rPr lang="en-US" dirty="0"/>
              <a:t>T</a:t>
            </a:r>
            <a:r>
              <a:rPr lang="en-US" dirty="0" smtClean="0"/>
              <a:t>imeline</a:t>
            </a:r>
          </a:p>
          <a:p>
            <a:pPr lvl="1"/>
            <a:r>
              <a:rPr lang="en-US" dirty="0" smtClean="0"/>
              <a:t>External reviewers of 802.1CF-D0.2</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June 21</a:t>
            </a:r>
            <a:r>
              <a:rPr lang="en-GB" baseline="30000" dirty="0" smtClean="0"/>
              <a:t>st</a:t>
            </a:r>
            <a:r>
              <a:rPr lang="en-US" dirty="0" smtClean="0"/>
              <a:t>, 2016 at 09:30-11:00am ET</a:t>
            </a:r>
          </a:p>
          <a:p>
            <a:endParaRPr lang="en-US" dirty="0" smtClean="0"/>
          </a:p>
          <a:p>
            <a:r>
              <a:rPr lang="en-US" dirty="0" smtClean="0"/>
              <a:t>Join </a:t>
            </a:r>
            <a:r>
              <a:rPr lang="en-US" dirty="0"/>
              <a:t>WebEx meeting:</a:t>
            </a:r>
          </a:p>
          <a:p>
            <a:r>
              <a:rPr lang="en-US" u="sng" dirty="0">
                <a:hlinkClick r:id="rId3"/>
              </a:rPr>
              <a:t>https://</a:t>
            </a:r>
            <a:r>
              <a:rPr lang="en-US" u="sng" dirty="0" smtClean="0">
                <a:hlinkClick r:id="rId3"/>
              </a:rPr>
              <a:t>nokiameetings.webex.com/nokiameetings/j.php?MTID=mb5d33a04fdf3b6622dcb295f00cd8a42</a:t>
            </a:r>
            <a:endParaRPr lang="en-US" u="sng" dirty="0" smtClean="0"/>
          </a:p>
          <a:p>
            <a:pPr lvl="1"/>
            <a:r>
              <a:rPr lang="en-US" dirty="0" smtClean="0"/>
              <a:t>Meeting </a:t>
            </a:r>
            <a:r>
              <a:rPr lang="en-US" dirty="0"/>
              <a:t>number: 954 102 </a:t>
            </a:r>
            <a:r>
              <a:rPr lang="en-US" dirty="0" smtClean="0"/>
              <a:t>294</a:t>
            </a:r>
          </a:p>
          <a:p>
            <a:pPr lvl="1"/>
            <a:r>
              <a:rPr lang="en-US" dirty="0" smtClean="0"/>
              <a:t>Meeting </a:t>
            </a:r>
            <a:r>
              <a:rPr lang="en-US" dirty="0"/>
              <a:t>password: </a:t>
            </a:r>
            <a:r>
              <a:rPr lang="en-US" dirty="0" smtClean="0"/>
              <a:t>n9aJGy75</a:t>
            </a:r>
          </a:p>
          <a:p>
            <a:pPr lvl="1"/>
            <a:endParaRPr lang="en-US" dirty="0" smtClean="0"/>
          </a:p>
          <a:p>
            <a:r>
              <a:rPr lang="en-US" dirty="0" smtClean="0"/>
              <a:t>Join </a:t>
            </a:r>
            <a:r>
              <a:rPr lang="en-US" dirty="0"/>
              <a:t>by </a:t>
            </a:r>
            <a:r>
              <a:rPr lang="en-US" dirty="0" smtClean="0"/>
              <a:t>phone</a:t>
            </a:r>
          </a:p>
          <a:p>
            <a:pPr lvl="1"/>
            <a:r>
              <a:rPr lang="en-US" dirty="0"/>
              <a:t>Access code: 959 869 785</a:t>
            </a:r>
          </a:p>
          <a:p>
            <a:pPr lvl="1"/>
            <a:r>
              <a:rPr lang="en-US" dirty="0"/>
              <a:t>+</a:t>
            </a:r>
            <a:r>
              <a:rPr lang="en-US" dirty="0" smtClean="0"/>
              <a:t>1 972 445 9814 </a:t>
            </a:r>
            <a:r>
              <a:rPr lang="en-US" dirty="0"/>
              <a:t>United States (Dallas) </a:t>
            </a:r>
          </a:p>
          <a:p>
            <a:pPr lvl="1"/>
            <a:r>
              <a:rPr lang="en-US" dirty="0"/>
              <a:t>Global call-in numbers</a:t>
            </a:r>
          </a:p>
          <a:p>
            <a:pPr lvl="2"/>
            <a:r>
              <a:rPr lang="en-US" u="sng" dirty="0">
                <a:hlinkClick r:id="rId4"/>
              </a:rPr>
              <a:t>https://nokiameetings.webex.com/nokiameetings/globalcallin.php?serviceType=MC&amp;amp;ED=432983242&amp;amp;tollFree=0</a:t>
            </a:r>
            <a:endParaRPr lang="en-US" dirty="0"/>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for </a:t>
            </a:r>
            <a:r>
              <a:rPr lang="en-US" dirty="0" err="1" smtClean="0"/>
              <a:t>eZine</a:t>
            </a:r>
            <a:r>
              <a:rPr lang="en-US" dirty="0" smtClean="0"/>
              <a:t> contribution</a:t>
            </a:r>
            <a:br>
              <a:rPr lang="en-US" dirty="0" smtClean="0"/>
            </a:br>
            <a:r>
              <a:rPr lang="en-US" i="1" dirty="0" smtClean="0"/>
              <a:t>&gt;for further discussion&lt;</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Introduction</a:t>
            </a:r>
          </a:p>
          <a:p>
            <a:r>
              <a:rPr lang="en-US" dirty="0" smtClean="0"/>
              <a:t>Evolving role of IEEE 802 technologies for access networks</a:t>
            </a:r>
          </a:p>
          <a:p>
            <a:r>
              <a:rPr lang="en-US" dirty="0" smtClean="0"/>
              <a:t>3-stage network standardization approach</a:t>
            </a:r>
          </a:p>
          <a:p>
            <a:r>
              <a:rPr lang="en-US" dirty="0" smtClean="0"/>
              <a:t>Benefit of architectural description for deployments and standardization</a:t>
            </a:r>
          </a:p>
          <a:p>
            <a:r>
              <a:rPr lang="en-US" dirty="0" smtClean="0"/>
              <a:t>Short overview of P802.1CF concepts</a:t>
            </a:r>
          </a:p>
          <a:p>
            <a:r>
              <a:rPr lang="en-US" dirty="0" smtClean="0"/>
              <a:t>Benefits of P802.1CF SDN, </a:t>
            </a:r>
            <a:r>
              <a:rPr lang="en-US" smtClean="0"/>
              <a:t>NFV and for </a:t>
            </a:r>
            <a:r>
              <a:rPr lang="en-US" dirty="0" smtClean="0"/>
              <a:t>network management and operation</a:t>
            </a:r>
          </a:p>
          <a:p>
            <a:r>
              <a:rPr lang="en-US" dirty="0" smtClean="0"/>
              <a:t>Conclusion and outlook</a:t>
            </a:r>
          </a:p>
          <a:p>
            <a:endParaRPr lang="en-US" dirty="0"/>
          </a:p>
        </p:txBody>
      </p:sp>
    </p:spTree>
    <p:extLst>
      <p:ext uri="{BB962C8B-B14F-4D97-AF65-F5344CB8AC3E}">
        <p14:creationId xmlns:p14="http://schemas.microsoft.com/office/powerpoint/2010/main" val="2946001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a:bodyPr>
          <a:lstStyle/>
          <a:p>
            <a:r>
              <a:rPr lang="en-US" sz="2400" dirty="0" smtClean="0"/>
              <a:t>Review </a:t>
            </a:r>
            <a:r>
              <a:rPr lang="en-US" sz="2400" dirty="0"/>
              <a:t>of minutes</a:t>
            </a:r>
          </a:p>
          <a:p>
            <a:pPr lvl="1"/>
            <a:r>
              <a:rPr lang="en-US" sz="2000" dirty="0" smtClean="0"/>
              <a:t>Budapest F2F </a:t>
            </a:r>
            <a:r>
              <a:rPr lang="en-US" sz="2000" dirty="0"/>
              <a:t>minutes</a:t>
            </a:r>
          </a:p>
          <a:p>
            <a:r>
              <a:rPr lang="en-US" sz="2400" dirty="0" smtClean="0"/>
              <a:t>Reports</a:t>
            </a:r>
            <a:endParaRPr lang="en-US" sz="2400" dirty="0"/>
          </a:p>
          <a:p>
            <a:pPr lvl="1"/>
            <a:r>
              <a:rPr lang="en-US" sz="2000" dirty="0" smtClean="0"/>
              <a:t>5G </a:t>
            </a:r>
            <a:r>
              <a:rPr lang="en-US" sz="2000" dirty="0"/>
              <a:t>SC status</a:t>
            </a:r>
          </a:p>
          <a:p>
            <a:r>
              <a:rPr lang="en-US" sz="2400" dirty="0" smtClean="0"/>
              <a:t>P802.1CF </a:t>
            </a:r>
            <a:r>
              <a:rPr lang="en-US" sz="2400" dirty="0"/>
              <a:t>contributions</a:t>
            </a:r>
          </a:p>
          <a:p>
            <a:pPr lvl="1"/>
            <a:r>
              <a:rPr lang="en-US" sz="2000" dirty="0" smtClean="0"/>
              <a:t>Review and acceptance of updated contributions</a:t>
            </a:r>
            <a:endParaRPr lang="en-US" sz="2400" dirty="0"/>
          </a:p>
          <a:p>
            <a:r>
              <a:rPr lang="en-US" sz="2400" dirty="0" smtClean="0"/>
              <a:t>Revision </a:t>
            </a:r>
            <a:r>
              <a:rPr lang="en-US" sz="2400" dirty="0"/>
              <a:t>of 802.1CF editor's </a:t>
            </a:r>
            <a:r>
              <a:rPr lang="en-US" sz="2400" dirty="0" smtClean="0"/>
              <a:t>draft</a:t>
            </a:r>
          </a:p>
          <a:p>
            <a:pPr lvl="1"/>
            <a:r>
              <a:rPr lang="en-US" sz="2000" dirty="0" smtClean="0"/>
              <a:t>Conclusion on updated content</a:t>
            </a:r>
          </a:p>
          <a:p>
            <a:pPr lvl="1"/>
            <a:r>
              <a:rPr lang="en-US" sz="2000" dirty="0" smtClean="0"/>
              <a:t>Further plans</a:t>
            </a:r>
            <a:endParaRPr lang="en-US" sz="2000" dirty="0"/>
          </a:p>
          <a:p>
            <a:r>
              <a:rPr lang="en-US" sz="2400" dirty="0" smtClean="0"/>
              <a:t>Agenda </a:t>
            </a:r>
            <a:r>
              <a:rPr lang="en-US" sz="2400" dirty="0"/>
              <a:t>for the upcoming F2F meeting</a:t>
            </a:r>
          </a:p>
          <a:p>
            <a:r>
              <a:rPr lang="en-US" sz="2400" dirty="0" smtClean="0"/>
              <a:t>AOB</a:t>
            </a:r>
            <a:endParaRPr lang="en-US" sz="2400" dirty="0"/>
          </a:p>
          <a:p>
            <a:endParaRPr lang="en-US" sz="24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09:30 AM ET</a:t>
            </a:r>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1641315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effectLst/>
                        </a:rPr>
                        <a:t>Wang Hao</a:t>
                      </a:r>
                      <a:endParaRPr lang="en-US" sz="1400" dirty="0">
                        <a:solidFill>
                          <a:schemeClr val="tx1"/>
                        </a:solidFill>
                      </a:endParaRPr>
                    </a:p>
                  </a:txBody>
                  <a:tcPr/>
                </a:tc>
                <a:tc>
                  <a:txBody>
                    <a:bodyPr/>
                    <a:lstStyle/>
                    <a:p>
                      <a:r>
                        <a:rPr lang="en-US" sz="1400" dirty="0" smtClean="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Yonggang Fang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Michael Meyer</a:t>
                      </a:r>
                      <a:endParaRPr lang="en-US" sz="1400" dirty="0">
                        <a:solidFill>
                          <a:schemeClr val="tx1"/>
                        </a:solidFill>
                      </a:endParaRPr>
                    </a:p>
                  </a:txBody>
                  <a:tcPr/>
                </a:tc>
                <a:tc>
                  <a:txBody>
                    <a:bodyPr/>
                    <a:lstStyle/>
                    <a:p>
                      <a:r>
                        <a:rPr lang="en-US" sz="1400" dirty="0" smtClean="0">
                          <a:solidFill>
                            <a:schemeClr val="tx1"/>
                          </a:solidFill>
                        </a:rPr>
                        <a:t>Huawei Canada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1169</TotalTime>
  <Words>1894</Words>
  <Application>Microsoft Office PowerPoint</Application>
  <PresentationFormat>On-screen Show (4:3)</PresentationFormat>
  <Paragraphs>260</Paragraphs>
  <Slides>20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ＭＳ Ｐゴシック</vt:lpstr>
      <vt:lpstr>Arial</vt:lpstr>
      <vt:lpstr>Helvetica</vt:lpstr>
      <vt:lpstr>Monotype Sorts</vt:lpstr>
      <vt:lpstr>Times</vt:lpstr>
      <vt:lpstr>Times New Roman</vt:lpstr>
      <vt:lpstr>Template</vt:lpstr>
      <vt:lpstr>IEEE 802.1 OmniRAN TG June 21st,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Business #6</vt:lpstr>
      <vt:lpstr>Business #7</vt:lpstr>
      <vt:lpstr>July 2016 Agenda Graphics</vt:lpstr>
      <vt:lpstr>Agenda proposal for July 2016 F2F</vt:lpstr>
      <vt:lpstr>Outline for eZine contribution &gt;for further discussion&lt;</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291</cp:revision>
  <cp:lastPrinted>1998-02-10T13:28:06Z</cp:lastPrinted>
  <dcterms:created xsi:type="dcterms:W3CDTF">2011-12-30T17:06:23Z</dcterms:created>
  <dcterms:modified xsi:type="dcterms:W3CDTF">2016-06-24T21:32:03Z</dcterms:modified>
</cp:coreProperties>
</file>