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07" r:id="rId4"/>
    <p:sldId id="306" r:id="rId5"/>
    <p:sldId id="289" r:id="rId6"/>
    <p:sldId id="290" r:id="rId7"/>
    <p:sldId id="291" r:id="rId8"/>
    <p:sldId id="292" r:id="rId9"/>
    <p:sldId id="293" r:id="rId10"/>
    <p:sldId id="271" r:id="rId11"/>
    <p:sldId id="297" r:id="rId12"/>
    <p:sldId id="299" r:id="rId13"/>
    <p:sldId id="308" r:id="rId14"/>
    <p:sldId id="309" r:id="rId15"/>
    <p:sldId id="310" r:id="rId16"/>
    <p:sldId id="311" r:id="rId17"/>
    <p:sldId id="312" r:id="rId18"/>
    <p:sldId id="31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5" autoAdjust="0"/>
    <p:restoredTop sz="95439" autoAdjust="0"/>
  </p:normalViewPr>
  <p:slideViewPr>
    <p:cSldViewPr>
      <p:cViewPr varScale="1">
        <p:scale>
          <a:sx n="88" d="100"/>
          <a:sy n="88" d="100"/>
        </p:scale>
        <p:origin x="9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omniran-16-0001-02-00TG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omniran/dcn/16/omniran-16-0005-00-CF00-16019-802-1cf-d0-0-comments.xls" TargetMode="External"/><Relationship Id="rId3" Type="http://schemas.openxmlformats.org/officeDocument/2006/relationships/hyperlink" Target="https://mentor.ieee.org/omniran/dcn/15/omniran-15-0062-00-00TG-dec-2015-confcall-minutes.docx" TargetMode="External"/><Relationship Id="rId7" Type="http://schemas.openxmlformats.org/officeDocument/2006/relationships/hyperlink" Target="https://mentor.ieee.org/omniran/dcn/15/omniran-15-0042-03-CF00-an-setup-over-unlicensed-band.docx" TargetMode="External"/><Relationship Id="rId12" Type="http://schemas.openxmlformats.org/officeDocument/2006/relationships/hyperlink" Target="https://mentor.ieee.org/omniran/dcn/16/omniran-16-0003-00-CF00-outline-annex-non-ieee802-phy.pptx" TargetMode="External"/><Relationship Id="rId2" Type="http://schemas.openxmlformats.org/officeDocument/2006/relationships/hyperlink" Target="https://mentor.ieee.org/omniran/dcn/15/omniran-15-0059-00-00TG-nov-2015-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04-00-CF00-zte-comments-on-omniran-draft.xls" TargetMode="External"/><Relationship Id="rId11" Type="http://schemas.openxmlformats.org/officeDocument/2006/relationships/hyperlink" Target="https://mentor.ieee.org/omniran/dcn/15/omniran-15-0057-01-00TG-distributed-ccap-architectures.docx" TargetMode="External"/><Relationship Id="rId5" Type="http://schemas.openxmlformats.org/officeDocument/2006/relationships/hyperlink" Target="http://www.ieee802.org/1/files/private/cf-drafts/d0/802-1cf-d0-0.pdf" TargetMode="External"/><Relationship Id="rId10" Type="http://schemas.openxmlformats.org/officeDocument/2006/relationships/hyperlink" Target="https://mentor.ieee.org/omniran/dcn/16/omniran-16-0007-00-CF00-key-concepts-of-authentication-and-trust-establishment.pptx" TargetMode="External"/><Relationship Id="rId4" Type="http://schemas.openxmlformats.org/officeDocument/2006/relationships/hyperlink" Target="https://mentor.ieee.org/omniran/bp/StartPage" TargetMode="External"/><Relationship Id="rId9" Type="http://schemas.openxmlformats.org/officeDocument/2006/relationships/hyperlink" Target="https://mentor.ieee.org/omniran/dcn/15/omniran-15-0060-01-CF00-key-concepts-of-fault-diagnosis-and-maintenance.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omniran/dcn/15/omniran-15-0042-03-CF00-an-setup-over-unlicensed-band.docx" TargetMode="External"/><Relationship Id="rId13" Type="http://schemas.openxmlformats.org/officeDocument/2006/relationships/hyperlink" Target="https://mentor.ieee.org/omniran/dcn/16/omniran-16-0008-00-CF00-text-proposal-for-fdm.docx" TargetMode="External"/><Relationship Id="rId3" Type="http://schemas.openxmlformats.org/officeDocument/2006/relationships/hyperlink" Target="https://mentor.ieee.org/omniran/dcn/15/omniran-15-0062-00-00TG-dec-2015-confcall-minutes.docx" TargetMode="External"/><Relationship Id="rId7" Type="http://schemas.openxmlformats.org/officeDocument/2006/relationships/hyperlink" Target="https://mentor.ieee.org/omniran/dcn/16/omniran-16-0004-00-CF00-zte-comments-on-omniran-draft.xls" TargetMode="External"/><Relationship Id="rId12" Type="http://schemas.openxmlformats.org/officeDocument/2006/relationships/hyperlink" Target="https://mentor.ieee.org/omniran/dcn/16/omniran-16-0003-00-CF00-outline-annex-non-ieee802-phy.pptx" TargetMode="External"/><Relationship Id="rId2" Type="http://schemas.openxmlformats.org/officeDocument/2006/relationships/hyperlink" Target="https://mentor.ieee.org/omniran/dcn/15/omniran-15-0059-00-00TG-nov-2015-f2f-meeting-minutes.docx" TargetMode="External"/><Relationship Id="rId1" Type="http://schemas.openxmlformats.org/officeDocument/2006/relationships/slideLayout" Target="../slideLayouts/slideLayout2.xml"/><Relationship Id="rId6" Type="http://schemas.openxmlformats.org/officeDocument/2006/relationships/hyperlink" Target="http://www.ieee802.org/1/files/private/cf-drafts/d0/802-1cf-d0-0.pdf" TargetMode="External"/><Relationship Id="rId11" Type="http://schemas.openxmlformats.org/officeDocument/2006/relationships/hyperlink" Target="https://mentor.ieee.org/omniran/dcn/15/omniran-15-0057-01-00TG-distributed-ccap-architectures.docx" TargetMode="External"/><Relationship Id="rId5" Type="http://schemas.openxmlformats.org/officeDocument/2006/relationships/hyperlink" Target="https://mentor.ieee.org/omniran/dcn/15/omniran-15-0060-01-CF00-key-concepts-of-fault-diagnosis-and-maintenance.pptx" TargetMode="External"/><Relationship Id="rId10" Type="http://schemas.openxmlformats.org/officeDocument/2006/relationships/hyperlink" Target="https://mentor.ieee.org/omniran/dcn/16/omniran-16-0007-00-CF00-key-concepts-of-authentication-and-trust-establishment.pptx" TargetMode="External"/><Relationship Id="rId4" Type="http://schemas.openxmlformats.org/officeDocument/2006/relationships/hyperlink" Target="https://mentor.ieee.org/omniran/bp/StartPage" TargetMode="External"/><Relationship Id="rId9" Type="http://schemas.openxmlformats.org/officeDocument/2006/relationships/hyperlink" Target="https://mentor.ieee.org/omniran/dcn/16/omniran-16-0005-00-CF00-16019-802-1cf-d0-0-comments.xl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omniran/dcn/15/omniran-15-0060-01-CF00-key-concepts-of-fault-diagnosis-and-maintenance.pptx" TargetMode="External"/><Relationship Id="rId3" Type="http://schemas.openxmlformats.org/officeDocument/2006/relationships/hyperlink" Target="https://mentor.ieee.org/omniran/dcn/15/omniran-15-0062-00-00TG-dec-2015-confcall-minutes.docx" TargetMode="External"/><Relationship Id="rId7" Type="http://schemas.openxmlformats.org/officeDocument/2006/relationships/hyperlink" Target="https://mentor.ieee.org/omniran/dcn/15/omniran-15-0056-00-00TG-docx-template-functional-design.docx" TargetMode="External"/><Relationship Id="rId2" Type="http://schemas.openxmlformats.org/officeDocument/2006/relationships/hyperlink" Target="https://mentor.ieee.org/omniran/dcn/15/omniran-15-0059-00-00TG-nov-2015-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02-00-CF00-pptx-template-functional-description.potx" TargetMode="External"/><Relationship Id="rId5" Type="http://schemas.openxmlformats.org/officeDocument/2006/relationships/hyperlink" Target="https://mentor.ieee.org/omniran/dcn/15/omniran-15-0041-00-00TG-commenting-xls-template.xls" TargetMode="External"/><Relationship Id="rId4" Type="http://schemas.openxmlformats.org/officeDocument/2006/relationships/hyperlink" Target="https://mentor.ieee.org/omniran/bp/StartPag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04-00-CF00-zte-comments-on-omniran-draft.xls" TargetMode="External"/><Relationship Id="rId2" Type="http://schemas.openxmlformats.org/officeDocument/2006/relationships/hyperlink" Target="http://www.ieee802.org/1/files/private/cf-drafts/d0/802-1cf-d0-0.pdf"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06-00-CF00-jan-2016-d0-0-comment-resolution.xls" TargetMode="External"/><Relationship Id="rId5" Type="http://schemas.openxmlformats.org/officeDocument/2006/relationships/hyperlink" Target="https://mentor.ieee.org/omniran/dcn/16/omniran-16-0005-00-CF00-16019-802-1cf-d0-0-comments.xls" TargetMode="External"/><Relationship Id="rId4" Type="http://schemas.openxmlformats.org/officeDocument/2006/relationships/hyperlink" Target="https://mentor.ieee.org/omniran/dcn/15/omniran-15-0042-03-CF00-an-setup-over-unlicensed-band.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5/omniran-15-0057-01-00TG-distributed-ccap-architectures.docx" TargetMode="External"/><Relationship Id="rId2" Type="http://schemas.openxmlformats.org/officeDocument/2006/relationships/hyperlink" Target="https://mentor.ieee.org/omniran/dcn/16/omniran-16-0007-00-CF00-key-concepts-of-authentication-and-trust-establishment.pptx" TargetMode="External"/><Relationship Id="rId1" Type="http://schemas.openxmlformats.org/officeDocument/2006/relationships/slideLayout" Target="../slideLayouts/slideLayout2.xml"/><Relationship Id="rId4" Type="http://schemas.openxmlformats.org/officeDocument/2006/relationships/hyperlink" Target="https://mentor.ieee.org/omniran/dcn/16/omniran-16-0003-00-CF00-outline-annex-non-ieee802-phy.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6/omniran-16-0009-00-00TG-1601-status-report-to-802-wgs.pptx" TargetMode="External"/><Relationship Id="rId2" Type="http://schemas.openxmlformats.org/officeDocument/2006/relationships/hyperlink" Target="https://mentor.ieee.org/omniran/dcn/16/omniran-16-0008-00-CF00-text-proposal-for-fdm.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January 2016 F2F Meeting</a:t>
            </a:r>
            <a:br>
              <a:rPr lang="en-US" dirty="0" smtClean="0"/>
            </a:br>
            <a:r>
              <a:rPr lang="en-US" dirty="0" smtClean="0"/>
              <a:t>Atlanta, GA</a:t>
            </a:r>
            <a:endParaRPr lang="en-US" dirty="0"/>
          </a:p>
        </p:txBody>
      </p:sp>
      <p:sp>
        <p:nvSpPr>
          <p:cNvPr id="3" name="Subtitle 2"/>
          <p:cNvSpPr>
            <a:spLocks noGrp="1"/>
          </p:cNvSpPr>
          <p:nvPr>
            <p:ph type="subTitle" idx="1"/>
          </p:nvPr>
        </p:nvSpPr>
        <p:spPr/>
        <p:txBody>
          <a:bodyPr/>
          <a:lstStyle/>
          <a:p>
            <a:r>
              <a:rPr lang="en-US" dirty="0" smtClean="0"/>
              <a:t>2016-01-20</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r>
            <a:r>
              <a:rPr lang="en-GB" sz="2000" dirty="0" smtClean="0"/>
              <a:t>at 16:05 </a:t>
            </a:r>
            <a:endParaRPr lang="en-GB" sz="2000" dirty="0" smtClean="0"/>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9905000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Paul Bottorff</a:t>
                      </a:r>
                      <a:endParaRPr lang="en-US" sz="1400" dirty="0">
                        <a:solidFill>
                          <a:schemeClr val="tx1"/>
                        </a:solidFill>
                      </a:endParaRPr>
                    </a:p>
                  </a:txBody>
                  <a:tcPr/>
                </a:tc>
                <a:tc>
                  <a:txBody>
                    <a:bodyPr/>
                    <a:lstStyle/>
                    <a:p>
                      <a:r>
                        <a:rPr lang="en-US" sz="1400" dirty="0" smtClean="0">
                          <a:solidFill>
                            <a:schemeClr val="tx1"/>
                          </a:solidFill>
                        </a:rPr>
                        <a:t>HP</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Hesham ElBakoury</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r>
                        <a:rPr lang="en-US" sz="1400" baseline="0" dirty="0" smtClean="0">
                          <a:solidFill>
                            <a:schemeClr val="tx1"/>
                          </a:solidFill>
                        </a:rPr>
                        <a:t> </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EtherAirNet</a:t>
                      </a:r>
                      <a:r>
                        <a:rPr lang="en-US" sz="1400" baseline="0" dirty="0" smtClean="0">
                          <a:solidFill>
                            <a:schemeClr val="tx1"/>
                          </a:solidFill>
                        </a:rPr>
                        <a:t> Assoc.</a:t>
                      </a:r>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Fu</a:t>
                      </a:r>
                      <a:r>
                        <a:rPr lang="en-US" sz="1400" baseline="0" dirty="0" err="1" smtClean="0">
                          <a:solidFill>
                            <a:schemeClr val="tx1"/>
                          </a:solidFill>
                        </a:rPr>
                        <a:t>lei</a:t>
                      </a:r>
                      <a:r>
                        <a:rPr lang="en-US" sz="1400" baseline="0" dirty="0" smtClean="0">
                          <a:solidFill>
                            <a:schemeClr val="tx1"/>
                          </a:solidFill>
                        </a:rPr>
                        <a:t> Liu</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Liang </a:t>
                      </a:r>
                      <a:r>
                        <a:rPr lang="en-US" sz="1400" dirty="0" err="1" smtClean="0">
                          <a:solidFill>
                            <a:schemeClr val="tx1"/>
                          </a:solidFill>
                        </a:rPr>
                        <a:t>Jin</a:t>
                      </a:r>
                      <a:endParaRPr lang="en-US" sz="1400" dirty="0">
                        <a:solidFill>
                          <a:schemeClr val="tx1"/>
                        </a:solidFill>
                      </a:endParaRPr>
                    </a:p>
                  </a:txBody>
                  <a:tcPr/>
                </a:tc>
                <a:tc>
                  <a:txBody>
                    <a:bodyPr/>
                    <a:lstStyle/>
                    <a:p>
                      <a:r>
                        <a:rPr lang="en-US" sz="1400" dirty="0" smtClean="0">
                          <a:solidFill>
                            <a:schemeClr val="tx1"/>
                          </a:solidFill>
                        </a:rPr>
                        <a:t>Spirent </a:t>
                      </a:r>
                      <a:r>
                        <a:rPr lang="en-US" sz="1400" dirty="0" smtClean="0">
                          <a:solidFill>
                            <a:schemeClr val="tx1"/>
                          </a:solidFill>
                        </a:rPr>
                        <a:t>Comm.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a:t>
                      </a:r>
                      <a:r>
                        <a:rPr lang="en-US" sz="1400" dirty="0" err="1" smtClean="0">
                          <a:solidFill>
                            <a:schemeClr val="tx1"/>
                          </a:solidFill>
                        </a:rPr>
                        <a:t>Hao</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a:t> </a:t>
            </a:r>
            <a:r>
              <a:rPr lang="en-US" altLang="en-US" smtClean="0"/>
              <a:t> Nothing brought up.</a:t>
            </a:r>
            <a:endParaRPr lang="en-US" altLang="en-US" dirty="0" smtClean="0"/>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Agenda for January 2016 F2F</a:t>
            </a:r>
          </a:p>
        </p:txBody>
      </p:sp>
      <p:sp>
        <p:nvSpPr>
          <p:cNvPr id="3" name="Content Placeholder 2"/>
          <p:cNvSpPr>
            <a:spLocks noGrp="1"/>
          </p:cNvSpPr>
          <p:nvPr>
            <p:ph idx="1"/>
          </p:nvPr>
        </p:nvSpPr>
        <p:spPr>
          <a:xfrm>
            <a:off x="457200" y="914400"/>
            <a:ext cx="8229600" cy="5715000"/>
          </a:xfrm>
        </p:spPr>
        <p:txBody>
          <a:bodyPr>
            <a:normAutofit fontScale="47500" lnSpcReduction="20000"/>
          </a:bodyPr>
          <a:lstStyle/>
          <a:p>
            <a:r>
              <a:rPr lang="en-US" dirty="0" smtClean="0"/>
              <a:t>Review of minutes</a:t>
            </a:r>
          </a:p>
          <a:p>
            <a:pPr lvl="2"/>
            <a:r>
              <a:rPr lang="en-US" dirty="0" smtClean="0">
                <a:hlinkClick r:id="rId2"/>
              </a:rPr>
              <a:t>https</a:t>
            </a:r>
            <a:r>
              <a:rPr lang="en-US" dirty="0">
                <a:hlinkClick r:id="rId2"/>
              </a:rPr>
              <a:t>://</a:t>
            </a:r>
            <a:r>
              <a:rPr lang="en-US" dirty="0" smtClean="0">
                <a:hlinkClick r:id="rId2"/>
              </a:rPr>
              <a:t>mentor.ieee.org/omniran/dcn/15/omniran-15-0059-00-00TG-nov-2015-f2f-meeting-minutes.docx</a:t>
            </a:r>
            <a:endParaRPr lang="en-US" dirty="0" smtClean="0"/>
          </a:p>
          <a:p>
            <a:pPr lvl="2"/>
            <a:r>
              <a:rPr lang="en-US" dirty="0" smtClean="0">
                <a:hlinkClick r:id="rId3"/>
              </a:rPr>
              <a:t>https://mentor.ieee.org/omniran/dcn/15/omniran-15-0062-00-00TG-dec-2015-confcall-minutes.docx</a:t>
            </a:r>
            <a:endParaRPr lang="en-US" dirty="0" smtClean="0"/>
          </a:p>
          <a:p>
            <a:r>
              <a:rPr lang="en-US" dirty="0" smtClean="0"/>
              <a:t>Reports</a:t>
            </a:r>
          </a:p>
          <a:p>
            <a:pPr lvl="1"/>
            <a:r>
              <a:rPr lang="en-US" dirty="0" smtClean="0"/>
              <a:t>Wi-Fi as 5G component discussions</a:t>
            </a:r>
          </a:p>
          <a:p>
            <a:pPr lvl="1"/>
            <a:r>
              <a:rPr lang="en-US" dirty="0" smtClean="0"/>
              <a:t>Document templates</a:t>
            </a:r>
          </a:p>
          <a:p>
            <a:pPr lvl="2"/>
            <a:r>
              <a:rPr lang="en-US" dirty="0">
                <a:hlinkClick r:id="rId4"/>
              </a:rPr>
              <a:t>https://</a:t>
            </a:r>
            <a:r>
              <a:rPr lang="en-US" dirty="0" smtClean="0">
                <a:hlinkClick r:id="rId4"/>
              </a:rPr>
              <a:t>mentor.ieee.org/omniran/bp/StartPage</a:t>
            </a:r>
            <a:endParaRPr lang="en-US" dirty="0" smtClean="0"/>
          </a:p>
          <a:p>
            <a:r>
              <a:rPr lang="en-US" dirty="0" smtClean="0"/>
              <a:t>Review of 802.1CF editor’s draft</a:t>
            </a:r>
          </a:p>
          <a:p>
            <a:pPr lvl="1"/>
            <a:r>
              <a:rPr lang="en-US" dirty="0">
                <a:hlinkClick r:id="rId5"/>
              </a:rPr>
              <a:t>http://</a:t>
            </a:r>
            <a:r>
              <a:rPr lang="en-US" dirty="0" smtClean="0">
                <a:hlinkClick r:id="rId5"/>
              </a:rPr>
              <a:t>www.ieee802.org/1/files/private/cf-drafts/d0/802-1cf-d0-0.pdf</a:t>
            </a:r>
            <a:endParaRPr lang="en-US" dirty="0" smtClean="0"/>
          </a:p>
          <a:p>
            <a:pPr lvl="1"/>
            <a:r>
              <a:rPr lang="en-US" dirty="0" smtClean="0"/>
              <a:t>Comment resolution</a:t>
            </a:r>
          </a:p>
          <a:p>
            <a:pPr lvl="2"/>
            <a:r>
              <a:rPr lang="en-US" dirty="0">
                <a:hlinkClick r:id="rId6"/>
              </a:rPr>
              <a:t>https://</a:t>
            </a:r>
            <a:r>
              <a:rPr lang="en-US" dirty="0" smtClean="0">
                <a:hlinkClick r:id="rId6"/>
              </a:rPr>
              <a:t>mentor.ieee.org/omniran/dcn/16/omniran-16-0004-00-CF00-zte-comments-on-omniran-draft.xls</a:t>
            </a:r>
            <a:endParaRPr lang="en-US" dirty="0" smtClean="0"/>
          </a:p>
          <a:p>
            <a:pPr lvl="2"/>
            <a:r>
              <a:rPr lang="en-US" dirty="0">
                <a:hlinkClick r:id="rId7"/>
              </a:rPr>
              <a:t>https://</a:t>
            </a:r>
            <a:r>
              <a:rPr lang="en-US" dirty="0" smtClean="0">
                <a:hlinkClick r:id="rId7"/>
              </a:rPr>
              <a:t>mentor.ieee.org/omniran/dcn/15/omniran-15-0042-03-CF00-an-setup-over-unlicensed-band.docx</a:t>
            </a:r>
            <a:endParaRPr lang="en-US" dirty="0" smtClean="0"/>
          </a:p>
          <a:p>
            <a:pPr lvl="2"/>
            <a:r>
              <a:rPr lang="en-US" dirty="0">
                <a:hlinkClick r:id="rId8"/>
              </a:rPr>
              <a:t>https://</a:t>
            </a:r>
            <a:r>
              <a:rPr lang="en-US" dirty="0" smtClean="0">
                <a:hlinkClick r:id="rId8"/>
              </a:rPr>
              <a:t>mentor.ieee.org/omniran/dcn/16/omniran-16-0005-00-CF00-16019-802-1cf-d0-0-comments.xls</a:t>
            </a:r>
            <a:endParaRPr lang="en-US" dirty="0" smtClean="0"/>
          </a:p>
          <a:p>
            <a:r>
              <a:rPr lang="en-US" dirty="0" smtClean="0"/>
              <a:t>New P802.1CF contributions</a:t>
            </a:r>
          </a:p>
          <a:p>
            <a:pPr lvl="1"/>
            <a:r>
              <a:rPr lang="en-US" dirty="0" smtClean="0"/>
              <a:t>Functional design and decomposition</a:t>
            </a:r>
          </a:p>
          <a:p>
            <a:pPr lvl="2"/>
            <a:r>
              <a:rPr lang="en-US" dirty="0" smtClean="0"/>
              <a:t>Fault diagnostics and maintenance</a:t>
            </a:r>
          </a:p>
          <a:p>
            <a:pPr lvl="2"/>
            <a:r>
              <a:rPr lang="en-US" dirty="0">
                <a:hlinkClick r:id="rId9"/>
              </a:rPr>
              <a:t>https://</a:t>
            </a:r>
            <a:r>
              <a:rPr lang="en-US" dirty="0" smtClean="0">
                <a:hlinkClick r:id="rId9"/>
              </a:rPr>
              <a:t>mentor.ieee.org/omniran/dcn/15/omniran-15-0060-01-CF00-key-concepts-of-fault-diagnosis-and-maintenance.pptx</a:t>
            </a:r>
            <a:endParaRPr lang="en-US" dirty="0" smtClean="0"/>
          </a:p>
          <a:p>
            <a:pPr lvl="2"/>
            <a:r>
              <a:rPr lang="en-US" dirty="0" smtClean="0"/>
              <a:t>Authentication and trust establishment</a:t>
            </a:r>
          </a:p>
          <a:p>
            <a:pPr lvl="2"/>
            <a:r>
              <a:rPr lang="en-US" dirty="0">
                <a:hlinkClick r:id="rId10"/>
              </a:rPr>
              <a:t>https://</a:t>
            </a:r>
            <a:r>
              <a:rPr lang="en-US" dirty="0" smtClean="0">
                <a:hlinkClick r:id="rId10"/>
              </a:rPr>
              <a:t>mentor.ieee.org/omniran/dcn/16/omniran-16-0007-00-CF00-key-concepts-of-authentication-and-trust-establishment.pptx</a:t>
            </a:r>
            <a:endParaRPr lang="en-US" dirty="0" smtClean="0"/>
          </a:p>
          <a:p>
            <a:pPr lvl="2"/>
            <a:r>
              <a:rPr lang="en-US" dirty="0" smtClean="0"/>
              <a:t>Backhaul representation</a:t>
            </a:r>
          </a:p>
          <a:p>
            <a:pPr lvl="1"/>
            <a:r>
              <a:rPr lang="en-US" dirty="0" smtClean="0"/>
              <a:t>Deployment models</a:t>
            </a:r>
          </a:p>
          <a:p>
            <a:pPr lvl="2"/>
            <a:r>
              <a:rPr lang="en-US" dirty="0">
                <a:hlinkClick r:id="rId11"/>
              </a:rPr>
              <a:t>https://</a:t>
            </a:r>
            <a:r>
              <a:rPr lang="en-US" dirty="0" smtClean="0">
                <a:hlinkClick r:id="rId11"/>
              </a:rPr>
              <a:t>mentor.ieee.org/omniran/dcn/15/omniran-15-0057-01-00TG-distributed-ccap-architectures.docx</a:t>
            </a:r>
            <a:endParaRPr lang="en-US" dirty="0" smtClean="0"/>
          </a:p>
          <a:p>
            <a:pPr lvl="2"/>
            <a:r>
              <a:rPr lang="en-US" dirty="0" smtClean="0">
                <a:hlinkClick r:id="rId12"/>
              </a:rPr>
              <a:t>https</a:t>
            </a:r>
            <a:r>
              <a:rPr lang="en-US" dirty="0">
                <a:hlinkClick r:id="rId12"/>
              </a:rPr>
              <a:t>://</a:t>
            </a:r>
            <a:r>
              <a:rPr lang="en-US" dirty="0" smtClean="0">
                <a:hlinkClick r:id="rId12"/>
              </a:rPr>
              <a:t>mentor.ieee.org/omniran/dcn/16/omniran-16-0003-00-CF00-outline-annex-non-ieee802-phy.pptx</a:t>
            </a:r>
            <a:endParaRPr lang="en-US" dirty="0" smtClean="0"/>
          </a:p>
          <a:p>
            <a:r>
              <a:rPr lang="en-US" dirty="0" smtClean="0"/>
              <a:t>Wi-Fi as component of 5G within the scope of P802.1CF</a:t>
            </a:r>
          </a:p>
          <a:p>
            <a:r>
              <a:rPr lang="en-US" dirty="0" smtClean="0"/>
              <a:t>Project planning, upcoming meetings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202708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Schedules</a:t>
            </a:r>
          </a:p>
        </p:txBody>
      </p:sp>
      <p:sp>
        <p:nvSpPr>
          <p:cNvPr id="3" name="Content Placeholder 2"/>
          <p:cNvSpPr>
            <a:spLocks noGrp="1"/>
          </p:cNvSpPr>
          <p:nvPr>
            <p:ph idx="1"/>
          </p:nvPr>
        </p:nvSpPr>
        <p:spPr>
          <a:xfrm>
            <a:off x="457200" y="1066800"/>
            <a:ext cx="8229600" cy="5029200"/>
          </a:xfrm>
        </p:spPr>
        <p:txBody>
          <a:bodyPr>
            <a:normAutofit fontScale="32500" lnSpcReduction="20000"/>
          </a:bodyPr>
          <a:lstStyle/>
          <a:p>
            <a:pPr marL="0" indent="0">
              <a:buNone/>
            </a:pPr>
            <a:r>
              <a:rPr lang="en-US" b="1" dirty="0" smtClean="0"/>
              <a:t>Mon</a:t>
            </a:r>
          </a:p>
          <a:p>
            <a:r>
              <a:rPr lang="en-US" dirty="0"/>
              <a:t>Review of minutes</a:t>
            </a:r>
          </a:p>
          <a:p>
            <a:pPr lvl="1"/>
            <a:r>
              <a:rPr lang="en-US" dirty="0">
                <a:hlinkClick r:id="rId2"/>
              </a:rPr>
              <a:t>https://mentor.ieee.org/omniran/dcn/15/omniran-15-0059-00-00TG-nov-2015-f2f-meeting-minutes.docx</a:t>
            </a:r>
            <a:endParaRPr lang="en-US" dirty="0"/>
          </a:p>
          <a:p>
            <a:pPr lvl="1"/>
            <a:r>
              <a:rPr lang="en-US" dirty="0">
                <a:hlinkClick r:id="rId3"/>
              </a:rPr>
              <a:t>https://mentor.ieee.org/omniran/dcn/15/omniran-15-0062-00-00TG-dec-2015-confcall-minutes.docx</a:t>
            </a:r>
            <a:endParaRPr lang="en-US" dirty="0"/>
          </a:p>
          <a:p>
            <a:r>
              <a:rPr lang="en-US" dirty="0"/>
              <a:t>Reports</a:t>
            </a:r>
          </a:p>
          <a:p>
            <a:pPr lvl="1"/>
            <a:r>
              <a:rPr lang="en-US" dirty="0"/>
              <a:t>Wi-Fi as 5G component discussions</a:t>
            </a:r>
          </a:p>
          <a:p>
            <a:pPr lvl="1"/>
            <a:r>
              <a:rPr lang="en-US" dirty="0"/>
              <a:t>Document templates</a:t>
            </a:r>
          </a:p>
          <a:p>
            <a:pPr lvl="2"/>
            <a:r>
              <a:rPr lang="en-US" dirty="0">
                <a:hlinkClick r:id="rId4"/>
              </a:rPr>
              <a:t>https://mentor.ieee.org/omniran/bp/StartPage</a:t>
            </a:r>
            <a:endParaRPr lang="en-US" dirty="0"/>
          </a:p>
          <a:p>
            <a:r>
              <a:rPr lang="en-US" dirty="0"/>
              <a:t>New P802.1CF contributions</a:t>
            </a:r>
          </a:p>
          <a:p>
            <a:pPr lvl="1"/>
            <a:r>
              <a:rPr lang="en-US" dirty="0"/>
              <a:t>Functional design and decomposition</a:t>
            </a:r>
          </a:p>
          <a:p>
            <a:pPr lvl="2"/>
            <a:r>
              <a:rPr lang="en-US" dirty="0"/>
              <a:t>Fault diagnostics and maintenance (Wang </a:t>
            </a:r>
            <a:r>
              <a:rPr lang="en-US" dirty="0" err="1"/>
              <a:t>Hao</a:t>
            </a:r>
            <a:r>
              <a:rPr lang="en-US" dirty="0" smtClean="0"/>
              <a:t>)</a:t>
            </a:r>
          </a:p>
          <a:p>
            <a:pPr lvl="2"/>
            <a:r>
              <a:rPr lang="en-US" dirty="0">
                <a:hlinkClick r:id="rId5"/>
              </a:rPr>
              <a:t>https://</a:t>
            </a:r>
            <a:r>
              <a:rPr lang="en-US" dirty="0" smtClean="0">
                <a:hlinkClick r:id="rId5"/>
              </a:rPr>
              <a:t>mentor.ieee.org/omniran/dcn/15/omniran-15-0060-01-CF00-key-concepts-of-fault-diagnosis-and-maintenance.pptx</a:t>
            </a:r>
            <a:endParaRPr lang="en-US" dirty="0" smtClean="0"/>
          </a:p>
          <a:p>
            <a:pPr marL="0" indent="0">
              <a:buNone/>
            </a:pPr>
            <a:r>
              <a:rPr lang="en-US" b="1" dirty="0" smtClean="0"/>
              <a:t>Tue</a:t>
            </a:r>
          </a:p>
          <a:p>
            <a:r>
              <a:rPr lang="en-US" dirty="0"/>
              <a:t>Review of 802.1CF editor’s draft</a:t>
            </a:r>
          </a:p>
          <a:p>
            <a:pPr lvl="1"/>
            <a:r>
              <a:rPr lang="en-US" dirty="0">
                <a:hlinkClick r:id="rId6"/>
              </a:rPr>
              <a:t>http://www.ieee802.org/1/files/private/cf-drafts/d0/802-1cf-d0-0.pdf</a:t>
            </a:r>
            <a:endParaRPr lang="en-US" dirty="0"/>
          </a:p>
          <a:p>
            <a:pPr lvl="1"/>
            <a:r>
              <a:rPr lang="en-US" dirty="0"/>
              <a:t>Comment resolution</a:t>
            </a:r>
          </a:p>
          <a:p>
            <a:pPr lvl="2"/>
            <a:r>
              <a:rPr lang="en-US" dirty="0">
                <a:hlinkClick r:id="rId7"/>
              </a:rPr>
              <a:t>https://mentor.ieee.org/omniran/dcn/16/omniran-16-0004-00-CF00-zte-comments-on-omniran-draft.xls</a:t>
            </a:r>
            <a:endParaRPr lang="en-US" dirty="0"/>
          </a:p>
          <a:p>
            <a:pPr lvl="2"/>
            <a:r>
              <a:rPr lang="en-US" dirty="0">
                <a:hlinkClick r:id="rId8"/>
              </a:rPr>
              <a:t>https://mentor.ieee.org/omniran/dcn/15/omniran-15-0042-03-CF00-an-setup-over-unlicensed-band.docx</a:t>
            </a:r>
            <a:endParaRPr lang="en-US" dirty="0"/>
          </a:p>
          <a:p>
            <a:pPr lvl="2"/>
            <a:r>
              <a:rPr lang="en-US" dirty="0">
                <a:hlinkClick r:id="rId9"/>
              </a:rPr>
              <a:t>https://</a:t>
            </a:r>
            <a:r>
              <a:rPr lang="en-US" dirty="0" smtClean="0">
                <a:hlinkClick r:id="rId9"/>
              </a:rPr>
              <a:t>mentor.ieee.org/omniran/dcn/16/omniran-16-0005-00-CF00-16019-802-1cf-d0-0-comments.xls</a:t>
            </a:r>
            <a:endParaRPr lang="en-US" dirty="0" smtClean="0"/>
          </a:p>
          <a:p>
            <a:pPr marL="0" indent="0">
              <a:buNone/>
            </a:pPr>
            <a:r>
              <a:rPr lang="en-US" b="1" dirty="0" smtClean="0"/>
              <a:t>Wed</a:t>
            </a:r>
          </a:p>
          <a:p>
            <a:r>
              <a:rPr lang="en-US" dirty="0"/>
              <a:t>New P802.1CF contributions</a:t>
            </a:r>
          </a:p>
          <a:p>
            <a:pPr lvl="1"/>
            <a:r>
              <a:rPr lang="en-US" dirty="0"/>
              <a:t>Functional design and decomposition</a:t>
            </a:r>
          </a:p>
          <a:p>
            <a:pPr lvl="2"/>
            <a:r>
              <a:rPr lang="en-US" dirty="0" smtClean="0"/>
              <a:t>Authentication </a:t>
            </a:r>
            <a:r>
              <a:rPr lang="en-US" dirty="0"/>
              <a:t>and trust </a:t>
            </a:r>
            <a:r>
              <a:rPr lang="en-US" dirty="0" smtClean="0"/>
              <a:t>establishment</a:t>
            </a:r>
          </a:p>
          <a:p>
            <a:pPr lvl="2"/>
            <a:r>
              <a:rPr lang="en-US" dirty="0">
                <a:hlinkClick r:id="rId10"/>
              </a:rPr>
              <a:t>https://</a:t>
            </a:r>
            <a:r>
              <a:rPr lang="en-US" dirty="0" smtClean="0">
                <a:hlinkClick r:id="rId10"/>
              </a:rPr>
              <a:t>mentor.ieee.org/omniran/dcn/16/omniran-16-0007-00-CF00-key-concepts-of-authentication-and-trust-establishment.pptx</a:t>
            </a:r>
            <a:endParaRPr lang="en-US" dirty="0"/>
          </a:p>
          <a:p>
            <a:pPr lvl="1"/>
            <a:r>
              <a:rPr lang="en-US" dirty="0" smtClean="0"/>
              <a:t>Deployment </a:t>
            </a:r>
            <a:r>
              <a:rPr lang="en-US" dirty="0"/>
              <a:t>models</a:t>
            </a:r>
          </a:p>
          <a:p>
            <a:pPr lvl="2"/>
            <a:r>
              <a:rPr lang="en-US" dirty="0">
                <a:hlinkClick r:id="rId11"/>
              </a:rPr>
              <a:t>https://</a:t>
            </a:r>
            <a:r>
              <a:rPr lang="en-US" dirty="0" smtClean="0">
                <a:hlinkClick r:id="rId11"/>
              </a:rPr>
              <a:t>mentor.ieee.org/omniran/dcn/15/omniran-15-0057-01-00TG-distributed-ccap-architectures.docx</a:t>
            </a:r>
            <a:endParaRPr lang="en-US" dirty="0" smtClean="0"/>
          </a:p>
          <a:p>
            <a:pPr lvl="2"/>
            <a:r>
              <a:rPr lang="en-US" dirty="0" smtClean="0">
                <a:hlinkClick r:id="rId12"/>
              </a:rPr>
              <a:t>https</a:t>
            </a:r>
            <a:r>
              <a:rPr lang="en-US" dirty="0">
                <a:hlinkClick r:id="rId12"/>
              </a:rPr>
              <a:t>://</a:t>
            </a:r>
            <a:r>
              <a:rPr lang="en-US" dirty="0" smtClean="0">
                <a:hlinkClick r:id="rId12"/>
              </a:rPr>
              <a:t>mentor.ieee.org/omniran/dcn/16/omniran-16-0003-00-CF00-outline-annex-non-ieee802-phy.pptx</a:t>
            </a:r>
            <a:endParaRPr lang="en-US" dirty="0" smtClean="0"/>
          </a:p>
          <a:p>
            <a:pPr marL="0" indent="0">
              <a:buNone/>
            </a:pPr>
            <a:r>
              <a:rPr lang="en-US" b="1" dirty="0" smtClean="0"/>
              <a:t>Thu</a:t>
            </a:r>
          </a:p>
          <a:p>
            <a:r>
              <a:rPr lang="en-US" dirty="0"/>
              <a:t>New P802.1CF contributions</a:t>
            </a:r>
          </a:p>
          <a:p>
            <a:pPr lvl="1"/>
            <a:r>
              <a:rPr lang="en-US" dirty="0"/>
              <a:t>Functional design and decomposition</a:t>
            </a:r>
          </a:p>
          <a:p>
            <a:pPr lvl="2"/>
            <a:r>
              <a:rPr lang="en-US" dirty="0" smtClean="0"/>
              <a:t>Revision of Fault </a:t>
            </a:r>
            <a:r>
              <a:rPr lang="en-US" dirty="0"/>
              <a:t>diagnostics and maintenance (Wang Hao</a:t>
            </a:r>
            <a:r>
              <a:rPr lang="en-US" dirty="0" smtClean="0"/>
              <a:t>)</a:t>
            </a:r>
          </a:p>
          <a:p>
            <a:pPr lvl="2"/>
            <a:r>
              <a:rPr lang="en-US" dirty="0">
                <a:hlinkClick r:id="rId13"/>
              </a:rPr>
              <a:t>https://</a:t>
            </a:r>
            <a:r>
              <a:rPr lang="en-US" dirty="0" smtClean="0">
                <a:hlinkClick r:id="rId13"/>
              </a:rPr>
              <a:t>mentor.ieee.org/omniran/dcn/16/omniran-16-0008-00-CF00-text-proposal-for-fdm.docx</a:t>
            </a:r>
            <a:endParaRPr lang="en-US" dirty="0"/>
          </a:p>
          <a:p>
            <a:r>
              <a:rPr lang="en-US" dirty="0"/>
              <a:t>Project </a:t>
            </a:r>
            <a:r>
              <a:rPr lang="en-US" dirty="0" smtClean="0"/>
              <a:t>planning, upcoming meetings</a:t>
            </a:r>
            <a:endParaRPr lang="en-US" dirty="0"/>
          </a:p>
          <a:p>
            <a:r>
              <a:rPr lang="en-US" dirty="0" smtClean="0"/>
              <a:t>Status report to IEEE 802 WGs</a:t>
            </a:r>
          </a:p>
          <a:p>
            <a:r>
              <a:rPr lang="en-US" dirty="0" smtClean="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Discussions #2</a:t>
            </a:r>
            <a:endParaRPr lang="en-US" dirty="0"/>
          </a:p>
        </p:txBody>
      </p:sp>
      <p:sp>
        <p:nvSpPr>
          <p:cNvPr id="3" name="Content Placeholder 2"/>
          <p:cNvSpPr>
            <a:spLocks noGrp="1"/>
          </p:cNvSpPr>
          <p:nvPr>
            <p:ph idx="1"/>
          </p:nvPr>
        </p:nvSpPr>
        <p:spPr>
          <a:xfrm>
            <a:off x="457200" y="1219200"/>
            <a:ext cx="8229600" cy="5257800"/>
          </a:xfrm>
        </p:spPr>
        <p:txBody>
          <a:bodyPr>
            <a:normAutofit fontScale="47500" lnSpcReduction="20000"/>
          </a:bodyPr>
          <a:lstStyle/>
          <a:p>
            <a:r>
              <a:rPr lang="en-US" dirty="0"/>
              <a:t>Review of minutes</a:t>
            </a:r>
          </a:p>
          <a:p>
            <a:pPr lvl="2"/>
            <a:r>
              <a:rPr lang="en-US" dirty="0">
                <a:hlinkClick r:id="rId2"/>
              </a:rPr>
              <a:t>https://</a:t>
            </a:r>
            <a:r>
              <a:rPr lang="en-US" dirty="0" smtClean="0">
                <a:hlinkClick r:id="rId2"/>
              </a:rPr>
              <a:t>mentor.ieee.org/omniran/dcn/15/omniran-15-0059-00-00TG-nov-2015-f2f-meeting-minutes.docx</a:t>
            </a:r>
            <a:endParaRPr lang="en-US" dirty="0" smtClean="0"/>
          </a:p>
          <a:p>
            <a:pPr lvl="3"/>
            <a:r>
              <a:rPr lang="en-US" dirty="0" smtClean="0"/>
              <a:t>No comments raised.</a:t>
            </a:r>
            <a:endParaRPr lang="en-US" dirty="0"/>
          </a:p>
          <a:p>
            <a:pPr lvl="2"/>
            <a:r>
              <a:rPr lang="en-US" dirty="0">
                <a:hlinkClick r:id="rId3"/>
              </a:rPr>
              <a:t>https://</a:t>
            </a:r>
            <a:r>
              <a:rPr lang="en-US" dirty="0" smtClean="0">
                <a:hlinkClick r:id="rId3"/>
              </a:rPr>
              <a:t>mentor.ieee.org/omniran/dcn/15/omniran-15-0062-00-00TG-dec-2015-confcall-minutes.docx</a:t>
            </a:r>
            <a:endParaRPr lang="en-US" dirty="0" smtClean="0"/>
          </a:p>
          <a:p>
            <a:pPr lvl="3"/>
            <a:r>
              <a:rPr lang="en-US" dirty="0" smtClean="0"/>
              <a:t>No comments raised.</a:t>
            </a:r>
            <a:endParaRPr lang="en-US" dirty="0"/>
          </a:p>
          <a:p>
            <a:r>
              <a:rPr lang="en-US" dirty="0"/>
              <a:t>Reports</a:t>
            </a:r>
          </a:p>
          <a:p>
            <a:pPr lvl="1"/>
            <a:r>
              <a:rPr lang="en-US" dirty="0"/>
              <a:t>Wi-Fi as 5G component </a:t>
            </a:r>
            <a:r>
              <a:rPr lang="en-US" dirty="0" smtClean="0"/>
              <a:t>discussions</a:t>
            </a:r>
          </a:p>
          <a:p>
            <a:pPr lvl="2"/>
            <a:r>
              <a:rPr lang="en-US" dirty="0" smtClean="0"/>
              <a:t>Discussions during the week in 802.11 and in particular in the EC workshop on Friday. IEEE has set up a 5G program and Roger Marks is consulting IEEE regards the scope and outcome of the 5G program.</a:t>
            </a:r>
            <a:endParaRPr lang="en-US" dirty="0"/>
          </a:p>
          <a:p>
            <a:pPr lvl="1"/>
            <a:r>
              <a:rPr lang="en-US" dirty="0"/>
              <a:t>Document templates</a:t>
            </a:r>
          </a:p>
          <a:p>
            <a:pPr lvl="2"/>
            <a:r>
              <a:rPr lang="en-US" dirty="0">
                <a:hlinkClick r:id="rId4"/>
              </a:rPr>
              <a:t>https://</a:t>
            </a:r>
            <a:r>
              <a:rPr lang="en-US" dirty="0" smtClean="0">
                <a:hlinkClick r:id="rId4"/>
              </a:rPr>
              <a:t>mentor.ieee.org/omniran/bp/StartPage</a:t>
            </a:r>
            <a:endParaRPr lang="en-US" dirty="0"/>
          </a:p>
          <a:p>
            <a:pPr lvl="2"/>
            <a:r>
              <a:rPr lang="en-US" dirty="0" smtClean="0"/>
              <a:t>Chair explained that more document templates are made available by way of the OmniRAN Wiki. </a:t>
            </a:r>
          </a:p>
          <a:p>
            <a:pPr lvl="2"/>
            <a:r>
              <a:rPr lang="en-US" dirty="0" smtClean="0"/>
              <a:t>On the page on Working Documents and Contributions, templates are available for P802.1CF for</a:t>
            </a:r>
          </a:p>
          <a:p>
            <a:pPr lvl="3"/>
            <a:r>
              <a:rPr lang="en-US" dirty="0"/>
              <a:t>Comments: </a:t>
            </a:r>
            <a:r>
              <a:rPr lang="en-US" dirty="0">
                <a:hlinkClick r:id="rId5"/>
              </a:rPr>
              <a:t>https://</a:t>
            </a:r>
            <a:r>
              <a:rPr lang="en-US" dirty="0" smtClean="0">
                <a:hlinkClick r:id="rId5"/>
              </a:rPr>
              <a:t>mentor.ieee.org/omniran/dcn/15/omniran-15-0041-00-00TG-commenting-xls-template.xls</a:t>
            </a:r>
            <a:endParaRPr lang="en-US" dirty="0" smtClean="0"/>
          </a:p>
          <a:p>
            <a:pPr lvl="3"/>
            <a:r>
              <a:rPr lang="en-US" dirty="0"/>
              <a:t>Presentations: </a:t>
            </a:r>
            <a:r>
              <a:rPr lang="en-US" dirty="0">
                <a:hlinkClick r:id="rId6"/>
              </a:rPr>
              <a:t>https://</a:t>
            </a:r>
            <a:r>
              <a:rPr lang="en-US" dirty="0" smtClean="0">
                <a:hlinkClick r:id="rId6"/>
              </a:rPr>
              <a:t>mentor.ieee.org/omniran/dcn/16/omniran-16-0002-00-CF00-pptx-template-functional-description.potx</a:t>
            </a:r>
            <a:endParaRPr lang="en-US" dirty="0" smtClean="0"/>
          </a:p>
          <a:p>
            <a:pPr lvl="3"/>
            <a:r>
              <a:rPr lang="en-US" dirty="0"/>
              <a:t>Text contributions: </a:t>
            </a:r>
            <a:r>
              <a:rPr lang="en-US" dirty="0">
                <a:hlinkClick r:id="rId7"/>
              </a:rPr>
              <a:t>https://</a:t>
            </a:r>
            <a:r>
              <a:rPr lang="en-US" dirty="0" smtClean="0">
                <a:hlinkClick r:id="rId7"/>
              </a:rPr>
              <a:t>mentor.ieee.org/omniran/dcn/15/omniran-15-0056-00-00TG-docx-template-functional-design.docx</a:t>
            </a:r>
            <a:endParaRPr lang="en-US" dirty="0"/>
          </a:p>
          <a:p>
            <a:r>
              <a:rPr lang="en-US" dirty="0"/>
              <a:t>New P802.1CF contributions</a:t>
            </a:r>
          </a:p>
          <a:p>
            <a:pPr lvl="1"/>
            <a:r>
              <a:rPr lang="en-US" dirty="0"/>
              <a:t>Functional design and decomposition</a:t>
            </a:r>
          </a:p>
          <a:p>
            <a:pPr lvl="2"/>
            <a:r>
              <a:rPr lang="en-US" dirty="0"/>
              <a:t>Fault diagnostics and maintenance (Wang </a:t>
            </a:r>
            <a:r>
              <a:rPr lang="en-US" dirty="0" err="1"/>
              <a:t>Hao</a:t>
            </a:r>
            <a:r>
              <a:rPr lang="en-US" dirty="0" smtClean="0"/>
              <a:t>)</a:t>
            </a:r>
          </a:p>
          <a:p>
            <a:pPr lvl="2"/>
            <a:r>
              <a:rPr lang="en-US" dirty="0">
                <a:hlinkClick r:id="rId8"/>
              </a:rPr>
              <a:t>https://</a:t>
            </a:r>
            <a:r>
              <a:rPr lang="en-US" dirty="0" smtClean="0">
                <a:hlinkClick r:id="rId8"/>
              </a:rPr>
              <a:t>mentor.ieee.org/omniran/dcn/15/omniran-15-0060-01-CF00-key-concepts-of-fault-diagnosis-and-maintenance.pptx</a:t>
            </a:r>
            <a:endParaRPr lang="en-US" dirty="0" smtClean="0"/>
          </a:p>
          <a:p>
            <a:pPr lvl="2"/>
            <a:r>
              <a:rPr lang="en-US" dirty="0" smtClean="0"/>
              <a:t>Presented concepts for the text contribution were well received.</a:t>
            </a:r>
          </a:p>
          <a:p>
            <a:pPr lvl="2"/>
            <a:r>
              <a:rPr lang="en-US" dirty="0" smtClean="0"/>
              <a:t>Chair invited Wang Hao to submit a text contribution for discussion in the Thursday session.</a:t>
            </a:r>
            <a:endParaRPr lang="en-US" dirty="0" smtClean="0"/>
          </a:p>
        </p:txBody>
      </p:sp>
    </p:spTree>
    <p:extLst>
      <p:ext uri="{BB962C8B-B14F-4D97-AF65-F5344CB8AC3E}">
        <p14:creationId xmlns:p14="http://schemas.microsoft.com/office/powerpoint/2010/main" val="125633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#3</a:t>
            </a:r>
            <a:endParaRPr lang="en-US" dirty="0"/>
          </a:p>
        </p:txBody>
      </p:sp>
      <p:sp>
        <p:nvSpPr>
          <p:cNvPr id="3" name="Content Placeholder 2"/>
          <p:cNvSpPr>
            <a:spLocks noGrp="1"/>
          </p:cNvSpPr>
          <p:nvPr>
            <p:ph idx="1"/>
          </p:nvPr>
        </p:nvSpPr>
        <p:spPr>
          <a:xfrm>
            <a:off x="457200" y="1295400"/>
            <a:ext cx="8229600" cy="5029200"/>
          </a:xfrm>
        </p:spPr>
        <p:txBody>
          <a:bodyPr>
            <a:normAutofit fontScale="55000" lnSpcReduction="20000"/>
          </a:bodyPr>
          <a:lstStyle/>
          <a:p>
            <a:r>
              <a:rPr lang="en-US" dirty="0"/>
              <a:t>Review of 802.1CF editor’s draft</a:t>
            </a:r>
          </a:p>
          <a:p>
            <a:pPr lvl="1"/>
            <a:r>
              <a:rPr lang="en-US" dirty="0">
                <a:hlinkClick r:id="rId2"/>
              </a:rPr>
              <a:t>http://</a:t>
            </a:r>
            <a:r>
              <a:rPr lang="en-US" dirty="0" smtClean="0">
                <a:hlinkClick r:id="rId2"/>
              </a:rPr>
              <a:t>www.ieee802.org/1/files/private/cf-drafts/d0/802-1cf-d0-0.pdf</a:t>
            </a:r>
            <a:endParaRPr lang="en-US" dirty="0" smtClean="0"/>
          </a:p>
          <a:p>
            <a:pPr lvl="2"/>
            <a:r>
              <a:rPr lang="en-US" dirty="0" smtClean="0"/>
              <a:t>Walter presented the first edition in the 802.1CF draft directory and resolved in discussion with the group the editorial comments inserted in the document.</a:t>
            </a:r>
            <a:endParaRPr lang="en-US" dirty="0"/>
          </a:p>
          <a:p>
            <a:pPr lvl="1"/>
            <a:r>
              <a:rPr lang="en-US" dirty="0"/>
              <a:t>Comment </a:t>
            </a:r>
            <a:r>
              <a:rPr lang="en-US" dirty="0" smtClean="0"/>
              <a:t>resolution</a:t>
            </a:r>
          </a:p>
          <a:p>
            <a:pPr lvl="2"/>
            <a:r>
              <a:rPr lang="en-US" dirty="0">
                <a:hlinkClick r:id="rId3"/>
              </a:rPr>
              <a:t>https://mentor.ieee.org/omniran/dcn/16/omniran-16-0004-00-CF00-zte-comments-on-omniran-draft.xls</a:t>
            </a:r>
            <a:endParaRPr lang="en-US" dirty="0"/>
          </a:p>
          <a:p>
            <a:pPr lvl="2"/>
            <a:r>
              <a:rPr lang="en-US" dirty="0">
                <a:hlinkClick r:id="rId4"/>
              </a:rPr>
              <a:t>https://mentor.ieee.org/omniran/dcn/15/omniran-15-0042-03-CF00-an-setup-over-unlicensed-band.docx</a:t>
            </a:r>
            <a:endParaRPr lang="en-US" dirty="0"/>
          </a:p>
          <a:p>
            <a:pPr lvl="2"/>
            <a:r>
              <a:rPr lang="en-US" dirty="0">
                <a:hlinkClick r:id="rId5"/>
              </a:rPr>
              <a:t>https://</a:t>
            </a:r>
            <a:r>
              <a:rPr lang="en-US" dirty="0" smtClean="0">
                <a:hlinkClick r:id="rId5"/>
              </a:rPr>
              <a:t>mentor.ieee.org/omniran/dcn/16/omniran-16-0005-00-CF00-16019-802-1cf-d0-0-comments.xls</a:t>
            </a:r>
            <a:endParaRPr lang="en-US" dirty="0"/>
          </a:p>
          <a:p>
            <a:pPr lvl="2"/>
            <a:r>
              <a:rPr lang="en-US" dirty="0" smtClean="0"/>
              <a:t>Discussions and resolutions took place with presence of the commenters.</a:t>
            </a:r>
          </a:p>
          <a:p>
            <a:pPr lvl="2"/>
            <a:r>
              <a:rPr lang="en-US" dirty="0" smtClean="0"/>
              <a:t>Most of the comments got unanimous acceptance, however the comments and text contribution on AN setup did not find agreements.</a:t>
            </a:r>
          </a:p>
          <a:p>
            <a:pPr lvl="2"/>
            <a:r>
              <a:rPr lang="en-US" dirty="0" smtClean="0"/>
              <a:t>Main issue of disagreement was the representation of virtualized access networks and the role of the NRM</a:t>
            </a:r>
            <a:endParaRPr lang="en-US" dirty="0" smtClean="0"/>
          </a:p>
          <a:p>
            <a:pPr lvl="2"/>
            <a:r>
              <a:rPr lang="en-US" dirty="0" smtClean="0"/>
              <a:t>Comments on AN setup were postponed and the chair proposed to hold a special session in the upcoming F2F meeting in Macau to discuss the various views and approaches on access network virtualization.</a:t>
            </a:r>
          </a:p>
          <a:p>
            <a:pPr lvl="2"/>
            <a:r>
              <a:rPr lang="en-US" dirty="0" smtClean="0"/>
              <a:t>The results of the comment resolution is captured in the combined spreadsheet, uploaded to mentor after the session:</a:t>
            </a:r>
          </a:p>
          <a:p>
            <a:pPr lvl="3"/>
            <a:r>
              <a:rPr lang="en-US" dirty="0">
                <a:hlinkClick r:id="rId6"/>
              </a:rPr>
              <a:t>https://</a:t>
            </a:r>
            <a:r>
              <a:rPr lang="en-US" dirty="0" smtClean="0">
                <a:hlinkClick r:id="rId6"/>
              </a:rPr>
              <a:t>mentor.ieee.org/omniran/dcn/16/omniran-16-0006-00-CF00-jan-2016-d0-0-comment-resolution.xls</a:t>
            </a:r>
            <a:endParaRPr lang="en-US" dirty="0" smtClean="0"/>
          </a:p>
          <a:p>
            <a:pPr lvl="2"/>
            <a:r>
              <a:rPr lang="en-US" dirty="0" smtClean="0"/>
              <a:t>It was agreed to postpone the release of the next edition of the draft after the Macau meeting in order to show much more content by the contributions on authentication and trust establishment, as well as on fault discovery and maintenance, which may be ready for inclusion after the Macau meeting.</a:t>
            </a:r>
            <a:endParaRPr lang="en-US" dirty="0" smtClean="0"/>
          </a:p>
          <a:p>
            <a:pPr lvl="2"/>
            <a:endParaRPr lang="en-US" dirty="0"/>
          </a:p>
        </p:txBody>
      </p:sp>
    </p:spTree>
    <p:extLst>
      <p:ext uri="{BB962C8B-B14F-4D97-AF65-F5344CB8AC3E}">
        <p14:creationId xmlns:p14="http://schemas.microsoft.com/office/powerpoint/2010/main" val="771227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Discussions #5</a:t>
            </a:r>
            <a:endParaRPr lang="en-US" dirty="0"/>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r>
              <a:rPr lang="en-US" dirty="0"/>
              <a:t>New P802.1CF contributions</a:t>
            </a:r>
          </a:p>
          <a:p>
            <a:pPr lvl="1"/>
            <a:r>
              <a:rPr lang="en-US" dirty="0"/>
              <a:t>Functional design and decomposition</a:t>
            </a:r>
          </a:p>
          <a:p>
            <a:pPr lvl="2"/>
            <a:r>
              <a:rPr lang="en-US" dirty="0"/>
              <a:t>Authentication and trust </a:t>
            </a:r>
            <a:r>
              <a:rPr lang="en-US" dirty="0" smtClean="0"/>
              <a:t>establishment</a:t>
            </a:r>
          </a:p>
          <a:p>
            <a:pPr lvl="2"/>
            <a:r>
              <a:rPr lang="en-US" dirty="0">
                <a:hlinkClick r:id="rId2"/>
              </a:rPr>
              <a:t>https://</a:t>
            </a:r>
            <a:r>
              <a:rPr lang="en-US" dirty="0" smtClean="0">
                <a:hlinkClick r:id="rId2"/>
              </a:rPr>
              <a:t>mentor.ieee.org/omniran/dcn/16/omniran-16-0007-00-CF00-key-concepts-of-authentication-and-trust-establishment.pptx</a:t>
            </a:r>
            <a:endParaRPr lang="en-US" dirty="0" smtClean="0"/>
          </a:p>
          <a:p>
            <a:pPr lvl="2"/>
            <a:r>
              <a:rPr lang="en-US" dirty="0" smtClean="0"/>
              <a:t>Max presented the outline and basic concepts for the text on authentication and trust establishment.</a:t>
            </a:r>
          </a:p>
          <a:p>
            <a:pPr lvl="2"/>
            <a:r>
              <a:rPr lang="en-US" dirty="0" smtClean="0"/>
              <a:t>Main discussion point was the role of the user and service provider, and the relation of such roles to the NRM.</a:t>
            </a:r>
          </a:p>
          <a:p>
            <a:pPr lvl="3"/>
            <a:r>
              <a:rPr lang="en-US" dirty="0" smtClean="0"/>
              <a:t>Conclusion was reached that neither user nor service provider have to be reflected in the NRM, as they are not termination points of technical communication exchanges.</a:t>
            </a:r>
          </a:p>
          <a:p>
            <a:pPr lvl="2"/>
            <a:r>
              <a:rPr lang="en-US" dirty="0" smtClean="0"/>
              <a:t>The content of the presentation was regarded as good starting point for creation of the text contribution. Max will work on the text contribution and will potentially provide a first version for review for the upcoming conference call.</a:t>
            </a:r>
            <a:endParaRPr lang="en-US" dirty="0"/>
          </a:p>
          <a:p>
            <a:pPr lvl="1"/>
            <a:r>
              <a:rPr lang="en-US" dirty="0"/>
              <a:t>Deployment models</a:t>
            </a:r>
          </a:p>
          <a:p>
            <a:pPr lvl="2"/>
            <a:r>
              <a:rPr lang="en-US" dirty="0">
                <a:hlinkClick r:id="rId3"/>
              </a:rPr>
              <a:t>https://</a:t>
            </a:r>
            <a:r>
              <a:rPr lang="en-US" dirty="0" smtClean="0">
                <a:hlinkClick r:id="rId3"/>
              </a:rPr>
              <a:t>mentor.ieee.org/omniran/dcn/15/omniran-15-0057-01-00TG-distributed-ccap-architectures.docx</a:t>
            </a:r>
            <a:endParaRPr lang="en-US" dirty="0" smtClean="0"/>
          </a:p>
          <a:p>
            <a:pPr lvl="2"/>
            <a:r>
              <a:rPr lang="en-US" dirty="0" smtClean="0"/>
              <a:t>Hesham introduced the various architectural approaches of CCAP. Multiple different possibilities for mapping of the CCAP architecture to the P802.1CF NRM were discussed without gaining final conclusions.</a:t>
            </a:r>
          </a:p>
          <a:p>
            <a:pPr lvl="3"/>
            <a:r>
              <a:rPr lang="en-US" dirty="0" smtClean="0"/>
              <a:t>Main issue is the mapping of the TE either to the </a:t>
            </a:r>
            <a:r>
              <a:rPr lang="en-US" dirty="0" err="1" smtClean="0"/>
              <a:t>CableModem</a:t>
            </a:r>
            <a:r>
              <a:rPr lang="en-US" dirty="0" smtClean="0"/>
              <a:t> or the </a:t>
            </a:r>
            <a:r>
              <a:rPr lang="en-US" dirty="0" err="1" smtClean="0"/>
              <a:t>UserDevice</a:t>
            </a:r>
            <a:r>
              <a:rPr lang="en-US" dirty="0" smtClean="0"/>
              <a:t> connected to the </a:t>
            </a:r>
            <a:r>
              <a:rPr lang="en-US" dirty="0" err="1" smtClean="0"/>
              <a:t>CableModem</a:t>
            </a:r>
            <a:r>
              <a:rPr lang="en-US" dirty="0" smtClean="0"/>
              <a:t>.</a:t>
            </a:r>
            <a:endParaRPr lang="en-US" dirty="0" smtClean="0"/>
          </a:p>
          <a:p>
            <a:pPr lvl="2"/>
            <a:r>
              <a:rPr lang="en-US" dirty="0" smtClean="0">
                <a:hlinkClick r:id="rId4"/>
              </a:rPr>
              <a:t>https</a:t>
            </a:r>
            <a:r>
              <a:rPr lang="en-US" dirty="0">
                <a:hlinkClick r:id="rId4"/>
              </a:rPr>
              <a:t>://</a:t>
            </a:r>
            <a:r>
              <a:rPr lang="en-US" dirty="0" smtClean="0">
                <a:hlinkClick r:id="rId4"/>
              </a:rPr>
              <a:t>mentor.ieee.org/omniran/dcn/16/omniran-16-0003-00-CF00-outline-annex-non-ieee802-phy.pptx</a:t>
            </a:r>
            <a:endParaRPr lang="en-US" dirty="0" smtClean="0"/>
          </a:p>
          <a:p>
            <a:pPr lvl="2"/>
            <a:r>
              <a:rPr lang="en-US" dirty="0" smtClean="0"/>
              <a:t>Max presented thoughts on the content structure of annexes explaining the deployment of P802.1CF for non-IEEE 802 technologies.</a:t>
            </a:r>
          </a:p>
          <a:p>
            <a:pPr lvl="2"/>
            <a:r>
              <a:rPr lang="en-US" dirty="0" smtClean="0"/>
              <a:t>The proposed outline was well received by the group, and the application of the proposed outline to the description of CCAP was recommended.</a:t>
            </a:r>
          </a:p>
          <a:p>
            <a:pPr lvl="2"/>
            <a:r>
              <a:rPr lang="en-US" dirty="0" smtClean="0"/>
              <a:t>Hesham will create a revision of his contribution by restructuring the content according to the proposed outline.</a:t>
            </a:r>
            <a:endParaRPr lang="en-US" dirty="0"/>
          </a:p>
        </p:txBody>
      </p:sp>
    </p:spTree>
    <p:extLst>
      <p:ext uri="{BB962C8B-B14F-4D97-AF65-F5344CB8AC3E}">
        <p14:creationId xmlns:p14="http://schemas.microsoft.com/office/powerpoint/2010/main" val="1918473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#6</a:t>
            </a:r>
            <a:endParaRPr lang="en-US" dirty="0"/>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r>
              <a:rPr lang="en-US" dirty="0"/>
              <a:t>New P802.1CF contributions</a:t>
            </a:r>
          </a:p>
          <a:p>
            <a:pPr lvl="1"/>
            <a:r>
              <a:rPr lang="en-US" dirty="0"/>
              <a:t>Functional design and decomposition</a:t>
            </a:r>
          </a:p>
          <a:p>
            <a:pPr lvl="2"/>
            <a:r>
              <a:rPr lang="en-US" dirty="0"/>
              <a:t>Revision of Fault diagnostics and maintenance (Wang </a:t>
            </a:r>
            <a:r>
              <a:rPr lang="en-US" dirty="0" err="1"/>
              <a:t>Hao</a:t>
            </a:r>
            <a:r>
              <a:rPr lang="en-US" dirty="0" smtClean="0"/>
              <a:t>)</a:t>
            </a:r>
          </a:p>
          <a:p>
            <a:pPr lvl="2"/>
            <a:r>
              <a:rPr lang="en-US" dirty="0">
                <a:hlinkClick r:id="rId2"/>
              </a:rPr>
              <a:t>https://</a:t>
            </a:r>
            <a:r>
              <a:rPr lang="en-US" dirty="0" smtClean="0">
                <a:hlinkClick r:id="rId2"/>
              </a:rPr>
              <a:t>mentor.ieee.org/omniran/dcn/16/omniran-16-0008-00-CF00-text-proposal-for-fdm.docx</a:t>
            </a:r>
            <a:endParaRPr lang="en-US" dirty="0" smtClean="0"/>
          </a:p>
          <a:p>
            <a:pPr lvl="2"/>
            <a:r>
              <a:rPr lang="en-US" dirty="0" smtClean="0"/>
              <a:t>Discussion led to recommendation to introduce ‘management plane’ exposing management station and management agents in network elements.</a:t>
            </a:r>
          </a:p>
          <a:p>
            <a:pPr lvl="2"/>
            <a:r>
              <a:rPr lang="en-US" dirty="0" smtClean="0"/>
              <a:t>Wang Hao will create separate contribution on management plane and will update contribution for upcoming conference </a:t>
            </a:r>
            <a:r>
              <a:rPr lang="en-US" dirty="0" smtClean="0"/>
              <a:t>call.</a:t>
            </a:r>
            <a:endParaRPr lang="en-US" dirty="0"/>
          </a:p>
          <a:p>
            <a:r>
              <a:rPr lang="en-US" dirty="0"/>
              <a:t>Project planning, upcoming </a:t>
            </a:r>
            <a:r>
              <a:rPr lang="en-US" dirty="0" smtClean="0"/>
              <a:t>meetings</a:t>
            </a:r>
          </a:p>
          <a:p>
            <a:pPr lvl="1"/>
            <a:r>
              <a:rPr lang="en-US" dirty="0" smtClean="0"/>
              <a:t>Max explained that TG can create revisions of the draft without entering the TG balloting process.</a:t>
            </a:r>
          </a:p>
          <a:p>
            <a:pPr lvl="1"/>
            <a:r>
              <a:rPr lang="en-US" dirty="0" smtClean="0"/>
              <a:t>Agreed to postpone TG balloting until draft has text in all major sections.</a:t>
            </a:r>
          </a:p>
          <a:p>
            <a:pPr lvl="1"/>
            <a:r>
              <a:rPr lang="en-US" dirty="0" smtClean="0"/>
              <a:t>TG balloting may be started after Jul 2016 plenary when sufficient contributions are received.</a:t>
            </a:r>
          </a:p>
          <a:p>
            <a:pPr lvl="1"/>
            <a:r>
              <a:rPr lang="en-US" dirty="0" smtClean="0"/>
              <a:t>Macao meeting will have special session on network instantiation to clarify understanding for P802.1CF.</a:t>
            </a:r>
          </a:p>
          <a:p>
            <a:pPr lvl="1"/>
            <a:r>
              <a:rPr lang="en-US" dirty="0" smtClean="0"/>
              <a:t>Next conference call can’t be rescheduled, but Max will arrange for calls earlier in the day for the calls after Macao meeting.</a:t>
            </a:r>
            <a:endParaRPr lang="en-US" dirty="0"/>
          </a:p>
          <a:p>
            <a:r>
              <a:rPr lang="en-US" dirty="0"/>
              <a:t>Status report to IEEE 802 </a:t>
            </a:r>
            <a:r>
              <a:rPr lang="en-US" dirty="0" smtClean="0"/>
              <a:t>WGs</a:t>
            </a:r>
          </a:p>
          <a:p>
            <a:pPr lvl="1"/>
            <a:r>
              <a:rPr lang="en-US" dirty="0">
                <a:hlinkClick r:id="rId3"/>
              </a:rPr>
              <a:t>https://</a:t>
            </a:r>
            <a:r>
              <a:rPr lang="en-US" dirty="0" smtClean="0">
                <a:hlinkClick r:id="rId3"/>
              </a:rPr>
              <a:t>mentor.ieee.org/omniran/dcn/16/omniran-16-0009-00-00TG-1601-status-report-to-802-wgs.pptx</a:t>
            </a:r>
            <a:endParaRPr lang="en-US" dirty="0" smtClean="0"/>
          </a:p>
          <a:p>
            <a:pPr lvl="1"/>
            <a:r>
              <a:rPr lang="en-US" dirty="0" smtClean="0"/>
              <a:t>Approved by group.</a:t>
            </a:r>
            <a:endParaRPr lang="en-US" dirty="0"/>
          </a:p>
          <a:p>
            <a:r>
              <a:rPr lang="en-US" dirty="0" smtClean="0"/>
              <a:t>AOB</a:t>
            </a:r>
          </a:p>
          <a:p>
            <a:pPr lvl="1"/>
            <a:r>
              <a:rPr lang="en-US" dirty="0" smtClean="0"/>
              <a:t>None</a:t>
            </a:r>
          </a:p>
          <a:p>
            <a:pPr lvl="1"/>
            <a:endParaRPr lang="en-US" dirty="0" smtClean="0"/>
          </a:p>
          <a:p>
            <a:pPr marL="0" indent="0">
              <a:buNone/>
            </a:pPr>
            <a:r>
              <a:rPr lang="en-US" dirty="0" smtClean="0"/>
              <a:t>Chair adjourned meeting at 12:35.</a:t>
            </a:r>
            <a:endParaRPr lang="en-US" dirty="0"/>
          </a:p>
          <a:p>
            <a:endParaRPr lang="en-US" dirty="0"/>
          </a:p>
        </p:txBody>
      </p:sp>
    </p:spTree>
    <p:extLst>
      <p:ext uri="{BB962C8B-B14F-4D97-AF65-F5344CB8AC3E}">
        <p14:creationId xmlns:p14="http://schemas.microsoft.com/office/powerpoint/2010/main" val="81639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Venue:</a:t>
            </a:r>
          </a:p>
          <a:p>
            <a:pPr lvl="1"/>
            <a:r>
              <a:rPr lang="en-US" dirty="0"/>
              <a:t>Hyatt Regency </a:t>
            </a:r>
            <a:r>
              <a:rPr lang="en-US" dirty="0" smtClean="0"/>
              <a:t>Atlanta </a:t>
            </a:r>
          </a:p>
          <a:p>
            <a:pPr lvl="2"/>
            <a:r>
              <a:rPr lang="en-US" dirty="0" smtClean="0"/>
              <a:t>625 Peachtree Street NE </a:t>
            </a:r>
            <a:br>
              <a:rPr lang="en-US" dirty="0" smtClean="0"/>
            </a:br>
            <a:r>
              <a:rPr lang="en-US" dirty="0" smtClean="0"/>
              <a:t>Atlanta, Georgia, </a:t>
            </a:r>
            <a:r>
              <a:rPr lang="en-US" dirty="0"/>
              <a:t>USA, </a:t>
            </a:r>
            <a:r>
              <a:rPr lang="en-US" dirty="0" smtClean="0"/>
              <a:t>30303 </a:t>
            </a:r>
            <a:br>
              <a:rPr lang="en-US" dirty="0" smtClean="0"/>
            </a:br>
            <a:endParaRPr lang="en-US" dirty="0"/>
          </a:p>
          <a:p>
            <a:r>
              <a:rPr lang="en-US" dirty="0" smtClean="0"/>
              <a:t>Meeting room:</a:t>
            </a:r>
          </a:p>
          <a:p>
            <a:pPr lvl="1"/>
            <a:r>
              <a:rPr lang="en-US" dirty="0" smtClean="0"/>
              <a:t>Mon, Tue, Wed: 	Piedmont, ATL CC</a:t>
            </a:r>
          </a:p>
          <a:p>
            <a:pPr lvl="1"/>
            <a:r>
              <a:rPr lang="en-US" dirty="0" smtClean="0"/>
              <a:t>Thu:			Chicago A, Exhibit </a:t>
            </a:r>
            <a:r>
              <a:rPr lang="en-US" dirty="0" err="1" smtClean="0"/>
              <a:t>Lvl</a:t>
            </a:r>
            <a:r>
              <a:rPr lang="en-US" dirty="0" smtClean="0"/>
              <a:t/>
            </a:r>
            <a:br>
              <a:rPr lang="en-US" dirty="0" smtClean="0"/>
            </a:br>
            <a:endParaRPr lang="en-US" dirty="0" smtClean="0"/>
          </a:p>
          <a:p>
            <a:r>
              <a:rPr lang="en-US" dirty="0" smtClean="0"/>
              <a:t>Sessions:</a:t>
            </a:r>
          </a:p>
          <a:p>
            <a:pPr lvl="1"/>
            <a:r>
              <a:rPr lang="en-US" dirty="0" smtClean="0"/>
              <a:t>Mon, 	Jan 18</a:t>
            </a:r>
            <a:r>
              <a:rPr lang="en-US" baseline="30000" dirty="0" smtClean="0"/>
              <a:t>th</a:t>
            </a:r>
            <a:r>
              <a:rPr lang="en-US" dirty="0" smtClean="0"/>
              <a:t>,	16:00-18:00</a:t>
            </a:r>
          </a:p>
          <a:p>
            <a:pPr lvl="1"/>
            <a:r>
              <a:rPr lang="en-US" dirty="0" smtClean="0"/>
              <a:t>Tue, 	Jan 19</a:t>
            </a:r>
            <a:r>
              <a:rPr lang="en-US" baseline="30000" dirty="0" smtClean="0"/>
              <a:t>th</a:t>
            </a:r>
            <a:r>
              <a:rPr lang="en-US" dirty="0" smtClean="0"/>
              <a:t>, 	16:00-18:00</a:t>
            </a:r>
          </a:p>
          <a:p>
            <a:pPr lvl="1"/>
            <a:r>
              <a:rPr lang="en-US" dirty="0" smtClean="0"/>
              <a:t>Wed, 	Jan 20</a:t>
            </a:r>
            <a:r>
              <a:rPr lang="en-US" baseline="30000" dirty="0" smtClean="0"/>
              <a:t>th</a:t>
            </a:r>
            <a:r>
              <a:rPr lang="en-US" dirty="0" smtClean="0"/>
              <a:t>, 	16:</a:t>
            </a:r>
            <a:r>
              <a:rPr lang="en-US" dirty="0"/>
              <a:t>0</a:t>
            </a:r>
            <a:r>
              <a:rPr lang="en-US" dirty="0" smtClean="0"/>
              <a:t>0-18:00</a:t>
            </a:r>
          </a:p>
          <a:p>
            <a:pPr lvl="1"/>
            <a:r>
              <a:rPr lang="en-US" dirty="0" smtClean="0"/>
              <a:t>Thu, 	Jan 21</a:t>
            </a:r>
            <a:r>
              <a:rPr lang="en-US" baseline="30000" dirty="0" smtClean="0"/>
              <a:t>st</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January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72424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dirty="0" smtClean="0">
                          <a:solidFill>
                            <a:schemeClr val="tx2"/>
                          </a:solidFill>
                        </a:rPr>
                        <a:t>1/22</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2006</TotalTime>
  <Words>2136</Words>
  <Application>Microsoft Office PowerPoint</Application>
  <PresentationFormat>On-screen Show (4:3)</PresentationFormat>
  <Paragraphs>294</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Helvetica</vt:lpstr>
      <vt:lpstr>Monotype Sorts</vt:lpstr>
      <vt:lpstr>Times</vt:lpstr>
      <vt:lpstr>Times New Roman</vt:lpstr>
      <vt:lpstr>Template</vt:lpstr>
      <vt:lpstr>IEEE 802.1 OmniRAN TG January 2016 F2F Meeting Atlanta, GA</vt:lpstr>
      <vt:lpstr>January 2016 F2F Meeting</vt:lpstr>
      <vt:lpstr>Agenda proposal for January 2016 F2F</vt:lpstr>
      <vt:lpstr>January 2016 Agenda Graphics</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Discussions #1</vt:lpstr>
      <vt:lpstr>Call for Potentially Essential Patents</vt:lpstr>
      <vt:lpstr>Agenda for January 2016 F2F</vt:lpstr>
      <vt:lpstr>Schedules</vt:lpstr>
      <vt:lpstr>Discussions #2</vt:lpstr>
      <vt:lpstr>Discussions #3</vt:lpstr>
      <vt:lpstr>Discussions #5</vt:lpstr>
      <vt:lpstr>Discussions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287</cp:revision>
  <cp:lastPrinted>1998-02-10T13:28:06Z</cp:lastPrinted>
  <dcterms:created xsi:type="dcterms:W3CDTF">2011-12-30T17:06:23Z</dcterms:created>
  <dcterms:modified xsi:type="dcterms:W3CDTF">2016-02-10T17:54:34Z</dcterms:modified>
</cp:coreProperties>
</file>