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4" r:id="rId2"/>
    <p:sldId id="262" r:id="rId3"/>
    <p:sldId id="287" r:id="rId4"/>
    <p:sldId id="281" r:id="rId5"/>
    <p:sldId id="282" r:id="rId6"/>
    <p:sldId id="283" r:id="rId7"/>
    <p:sldId id="288" r:id="rId8"/>
    <p:sldId id="292" r:id="rId9"/>
    <p:sldId id="289" r:id="rId10"/>
    <p:sldId id="290" r:id="rId11"/>
    <p:sldId id="291" r:id="rId12"/>
    <p:sldId id="267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76" d="100"/>
          <a:sy n="76" d="100"/>
        </p:scale>
        <p:origin x="-8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881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71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</a:t>
            </a:r>
            <a:r>
              <a:rPr lang="en-US" sz="1400" b="1" dirty="0" smtClean="0"/>
              <a:t>-15-0052-00-</a:t>
            </a:r>
            <a:r>
              <a:rPr lang="en-US" sz="1400" b="1" dirty="0" err="1" smtClean="0"/>
              <a:t>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93889"/>
              </p:ext>
            </p:extLst>
          </p:nvPr>
        </p:nvGraphicFramePr>
        <p:xfrm>
          <a:off x="533400" y="483090"/>
          <a:ext cx="8077201" cy="327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Fault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Diagnosis and Maintenance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[2015-11-11]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Hao Wang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86-10-59691000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wangh@cn.fujitsu.com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Su</a:t>
                      </a:r>
                      <a:r>
                        <a:rPr lang="en-US" altLang="zh-CN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Yi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Matsukura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Laboratory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Nami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Hatazoe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Laboratory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+81-44-754-2667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nami@jp.fujitsu.com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933056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This contribution introduces the idea of </a:t>
            </a:r>
            <a:r>
              <a:rPr lang="en-US" sz="1600" dirty="0" smtClean="0">
                <a:latin typeface="+mn-lt"/>
              </a:rPr>
              <a:t>fault diagnosis and maintenance </a:t>
            </a:r>
            <a:r>
              <a:rPr lang="en-US" sz="1600" dirty="0">
                <a:latin typeface="+mn-lt"/>
              </a:rPr>
              <a:t>to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 function design.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 Changes to </a:t>
            </a:r>
            <a:r>
              <a:rPr lang="en-US" altLang="zh-CN" dirty="0" err="1" smtClean="0"/>
              <a:t>P802.1CF</a:t>
            </a:r>
            <a:r>
              <a:rPr lang="en-US" altLang="zh-CN" dirty="0" smtClean="0"/>
              <a:t> Draft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826389" y="1268760"/>
            <a:ext cx="7201599" cy="51845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>
            <a:normAutofit fontScale="5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 including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setup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Association </a:t>
            </a:r>
            <a:r>
              <a:rPr lang="en-US" dirty="0"/>
              <a:t>and Disassociaiton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Trust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Datapath</a:t>
            </a:r>
            <a:r>
              <a:rPr lang="en-US" dirty="0"/>
              <a:t> establishment, </a:t>
            </a:r>
            <a:r>
              <a:rPr lang="en-US" dirty="0" smtClean="0"/>
              <a:t>relocation </a:t>
            </a:r>
            <a:r>
              <a:rPr lang="en-US" dirty="0"/>
              <a:t>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Authorization, QoS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 and </a:t>
            </a:r>
            <a:r>
              <a:rPr lang="en-US" dirty="0" smtClean="0"/>
              <a:t>monitoring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Fault diagnostics and maintenance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SDN Abstraction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Annex</a:t>
            </a:r>
            <a:r>
              <a:rPr lang="en-US" dirty="0"/>
              <a:t>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Privacy Engineering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Tenets </a:t>
            </a:r>
            <a:r>
              <a:rPr lang="en-US" dirty="0"/>
              <a:t>(Informative)</a:t>
            </a:r>
          </a:p>
        </p:txBody>
      </p:sp>
    </p:spTree>
    <p:extLst>
      <p:ext uri="{BB962C8B-B14F-4D97-AF65-F5344CB8AC3E}">
        <p14:creationId xmlns:p14="http://schemas.microsoft.com/office/powerpoint/2010/main" val="200921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 that Maybe Included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Functional Requirements</a:t>
            </a:r>
          </a:p>
          <a:p>
            <a:pPr lvl="1"/>
            <a:r>
              <a:rPr lang="en-US" altLang="zh-CN" dirty="0" smtClean="0"/>
              <a:t>Logging</a:t>
            </a:r>
          </a:p>
          <a:p>
            <a:pPr lvl="2"/>
            <a:r>
              <a:rPr lang="en-US" altLang="zh-CN" dirty="0" smtClean="0"/>
              <a:t>Monitoring Survey</a:t>
            </a:r>
          </a:p>
          <a:p>
            <a:pPr lvl="2"/>
            <a:r>
              <a:rPr lang="en-US" altLang="zh-CN" dirty="0" smtClean="0"/>
              <a:t>Fault Survey</a:t>
            </a:r>
          </a:p>
          <a:p>
            <a:pPr lvl="1"/>
            <a:r>
              <a:rPr lang="en-US" altLang="zh-CN" dirty="0" smtClean="0"/>
              <a:t>Reporting procedure</a:t>
            </a:r>
          </a:p>
          <a:p>
            <a:pPr lvl="1"/>
            <a:r>
              <a:rPr lang="en-US" altLang="zh-CN" dirty="0" smtClean="0"/>
              <a:t>Support for remote </a:t>
            </a:r>
            <a:r>
              <a:rPr lang="en-US" altLang="zh-CN" dirty="0"/>
              <a:t>fault indication</a:t>
            </a:r>
          </a:p>
          <a:p>
            <a:pPr lvl="1"/>
            <a:r>
              <a:rPr lang="en-US" altLang="zh-CN" dirty="0" smtClean="0"/>
              <a:t>Support for remote </a:t>
            </a:r>
            <a:r>
              <a:rPr lang="en-US" altLang="zh-CN" dirty="0"/>
              <a:t>fault identification</a:t>
            </a:r>
          </a:p>
          <a:p>
            <a:pPr lvl="1"/>
            <a:r>
              <a:rPr lang="en-US" altLang="zh-CN" dirty="0" smtClean="0"/>
              <a:t>Support for remote trouble shooting (</a:t>
            </a:r>
            <a:r>
              <a:rPr lang="en-US" altLang="zh-CN" dirty="0" err="1" smtClean="0"/>
              <a:t>t.b.d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26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Comments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Fault Diagnosis and Maintenance</a:t>
            </a:r>
          </a:p>
        </p:txBody>
      </p:sp>
    </p:spTree>
    <p:extLst>
      <p:ext uri="{BB962C8B-B14F-4D97-AF65-F5344CB8AC3E}">
        <p14:creationId xmlns:p14="http://schemas.microsoft.com/office/powerpoint/2010/main" val="28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Fault Diagnosis and Maintenance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2015-11-11</a:t>
            </a:r>
          </a:p>
          <a:p>
            <a:r>
              <a:rPr lang="en-US" dirty="0" smtClean="0"/>
              <a:t>Hao Wang</a:t>
            </a:r>
          </a:p>
          <a:p>
            <a:r>
              <a:rPr lang="en-US" dirty="0" smtClean="0"/>
              <a:t>Fujitsu R&amp;D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 Points about Maintenance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r>
              <a:rPr lang="en-US" altLang="zh-CN" sz="2800" dirty="0" smtClean="0"/>
              <a:t>Maintenance functionalities are the tasks </a:t>
            </a:r>
            <a:r>
              <a:rPr lang="en-US" altLang="zh-CN" sz="2800" dirty="0"/>
              <a:t>if not done will affect service or </a:t>
            </a:r>
            <a:r>
              <a:rPr lang="en-US" altLang="zh-CN" sz="2800" dirty="0" smtClean="0"/>
              <a:t>network operation and performance</a:t>
            </a:r>
          </a:p>
          <a:p>
            <a:r>
              <a:rPr lang="en-US" altLang="zh-CN" sz="2800" dirty="0" smtClean="0"/>
              <a:t>Not </a:t>
            </a:r>
            <a:r>
              <a:rPr lang="en-US" altLang="zh-CN" sz="2800" dirty="0"/>
              <a:t>necessarily as a result of a </a:t>
            </a:r>
            <a:r>
              <a:rPr lang="en-US" altLang="zh-CN" sz="2800" dirty="0" smtClean="0"/>
              <a:t>fault, but reactions to the deterioration caused by configuration, policy change</a:t>
            </a:r>
          </a:p>
          <a:p>
            <a:r>
              <a:rPr lang="en-US" altLang="zh-CN" sz="2800" dirty="0" smtClean="0"/>
              <a:t>Go through all functional decompositions</a:t>
            </a:r>
          </a:p>
          <a:p>
            <a:r>
              <a:rPr lang="en-US" altLang="zh-CN" sz="2800" dirty="0" smtClean="0"/>
              <a:t>Go through data and control plane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0003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Maintenance Life Cycle</a:t>
            </a:r>
            <a:endParaRPr lang="zh-CN" altLang="en-US" dirty="0"/>
          </a:p>
        </p:txBody>
      </p:sp>
      <p:sp>
        <p:nvSpPr>
          <p:cNvPr id="14" name="テキスト ボックス 203"/>
          <p:cNvSpPr txBox="1"/>
          <p:nvPr/>
        </p:nvSpPr>
        <p:spPr>
          <a:xfrm>
            <a:off x="5850665" y="1484784"/>
            <a:ext cx="197329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1400" dirty="0" smtClean="0"/>
              <a:t>Link/network performance </a:t>
            </a:r>
          </a:p>
          <a:p>
            <a:r>
              <a:rPr lang="en-US" altLang="zh-CN" sz="1400" dirty="0" smtClean="0"/>
              <a:t>deteriorating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878566" y="2613733"/>
            <a:ext cx="2424767" cy="2556000"/>
            <a:chOff x="3163961" y="2613733"/>
            <a:chExt cx="2424767" cy="2556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3961" y="2613733"/>
              <a:ext cx="2424767" cy="255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テキスト ボックス 194"/>
            <p:cNvSpPr txBox="1"/>
            <p:nvPr/>
          </p:nvSpPr>
          <p:spPr>
            <a:xfrm>
              <a:off x="3638507" y="2780928"/>
              <a:ext cx="1106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Diagnosis</a:t>
              </a:r>
              <a:endPara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テキスト ボックス 194"/>
            <p:cNvSpPr txBox="1"/>
            <p:nvPr/>
          </p:nvSpPr>
          <p:spPr>
            <a:xfrm rot="3983872">
              <a:off x="2950625" y="4118762"/>
              <a:ext cx="1216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Monitoring</a:t>
              </a:r>
              <a:endPara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テキスト ボックス 194"/>
            <p:cNvSpPr txBox="1"/>
            <p:nvPr/>
          </p:nvSpPr>
          <p:spPr>
            <a:xfrm rot="17310350">
              <a:off x="4248132" y="3962732"/>
              <a:ext cx="1783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Trouble shooting</a:t>
              </a:r>
              <a:endPara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4" name="椭圆 23"/>
          <p:cNvSpPr/>
          <p:nvPr/>
        </p:nvSpPr>
        <p:spPr bwMode="auto">
          <a:xfrm>
            <a:off x="4716016" y="2564904"/>
            <a:ext cx="216024" cy="216024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线形标注 2 24"/>
          <p:cNvSpPr/>
          <p:nvPr/>
        </p:nvSpPr>
        <p:spPr bwMode="auto">
          <a:xfrm flipH="1">
            <a:off x="683568" y="1484784"/>
            <a:ext cx="3167358" cy="16161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4885"/>
              <a:gd name="adj6" fmla="val -28266"/>
            </a:avLst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charset="0"/>
              </a:rPr>
              <a:t>Remote </a:t>
            </a:r>
            <a:r>
              <a:rPr lang="en-US" altLang="zh-CN" sz="1800" dirty="0">
                <a:latin typeface="Times New Roman" charset="0"/>
              </a:rPr>
              <a:t>fault </a:t>
            </a:r>
            <a:r>
              <a:rPr lang="en-US" altLang="zh-CN" sz="1800" dirty="0" smtClean="0">
                <a:latin typeface="Times New Roman" charset="0"/>
              </a:rPr>
              <a:t>indication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charset="0"/>
              </a:rPr>
              <a:t>Condition survey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charset="0"/>
              </a:rPr>
              <a:t>Fault notification</a:t>
            </a:r>
            <a:endParaRPr lang="en-US" altLang="zh-CN" sz="1800" dirty="0">
              <a:latin typeface="Times New Roman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charset="0"/>
              </a:rPr>
              <a:t>Remote fault identification</a:t>
            </a:r>
          </a:p>
        </p:txBody>
      </p:sp>
      <p:sp>
        <p:nvSpPr>
          <p:cNvPr id="27" name="椭圆 26"/>
          <p:cNvSpPr/>
          <p:nvPr/>
        </p:nvSpPr>
        <p:spPr bwMode="auto">
          <a:xfrm>
            <a:off x="3950574" y="4365104"/>
            <a:ext cx="216024" cy="216024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线形标注 2 27"/>
          <p:cNvSpPr/>
          <p:nvPr/>
        </p:nvSpPr>
        <p:spPr bwMode="auto">
          <a:xfrm flipH="1">
            <a:off x="179512" y="5013176"/>
            <a:ext cx="3671414" cy="1414784"/>
          </a:xfrm>
          <a:prstGeom prst="borderCallout2">
            <a:avLst>
              <a:gd name="adj1" fmla="val -7811"/>
              <a:gd name="adj2" fmla="val 44209"/>
              <a:gd name="adj3" fmla="val -38799"/>
              <a:gd name="adj4" fmla="val 35875"/>
              <a:gd name="adj5" fmla="val -39121"/>
              <a:gd name="adj6" fmla="val -2970"/>
            </a:avLst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charset="0"/>
              </a:rPr>
              <a:t>Statistical measurement of </a:t>
            </a:r>
            <a:r>
              <a:rPr lang="en-US" altLang="zh-CN" sz="1800" dirty="0" err="1" smtClean="0">
                <a:latin typeface="Times New Roman" charset="0"/>
              </a:rPr>
              <a:t>Tx</a:t>
            </a:r>
            <a:r>
              <a:rPr lang="en-US" altLang="zh-CN" sz="1800" dirty="0" smtClean="0">
                <a:latin typeface="Times New Roman" charset="0"/>
              </a:rPr>
              <a:t>/Rx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Delay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measurement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Link quality measurement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charset="0"/>
              </a:rPr>
              <a:t>Link speed, capacity, throughput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5696714" y="4732234"/>
            <a:ext cx="216024" cy="216024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线形标注 2 29"/>
          <p:cNvSpPr/>
          <p:nvPr/>
        </p:nvSpPr>
        <p:spPr bwMode="auto">
          <a:xfrm>
            <a:off x="5495963" y="5301208"/>
            <a:ext cx="3540533" cy="1126752"/>
          </a:xfrm>
          <a:prstGeom prst="borderCallout2">
            <a:avLst>
              <a:gd name="adj1" fmla="val -15131"/>
              <a:gd name="adj2" fmla="val 44028"/>
              <a:gd name="adj3" fmla="val -38004"/>
              <a:gd name="adj4" fmla="val 39585"/>
              <a:gd name="adj5" fmla="val -37830"/>
              <a:gd name="adj6" fmla="val 10667"/>
            </a:avLst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charset="0"/>
              </a:rPr>
              <a:t>Verify the capability of </a:t>
            </a:r>
            <a:r>
              <a:rPr lang="en-US" altLang="zh-CN" sz="1800" dirty="0" smtClean="0">
                <a:latin typeface="Times New Roman" charset="0"/>
              </a:rPr>
              <a:t>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charset="0"/>
              </a:rPr>
              <a:t>Provision</a:t>
            </a:r>
            <a:endParaRPr lang="en-US" altLang="zh-CN" sz="1800" dirty="0">
              <a:latin typeface="Times New Roman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charset="0"/>
              </a:rPr>
              <a:t>Configuration </a:t>
            </a:r>
            <a:r>
              <a:rPr lang="en-US" altLang="zh-CN" sz="1800" dirty="0">
                <a:latin typeface="Times New Roman" charset="0"/>
              </a:rPr>
              <a:t>change for </a:t>
            </a:r>
            <a:r>
              <a:rPr lang="en-US" altLang="zh-CN" sz="1800" dirty="0" smtClean="0">
                <a:latin typeface="Times New Roman" charset="0"/>
              </a:rPr>
              <a:t>recovery</a:t>
            </a:r>
            <a:endParaRPr lang="en-US" altLang="zh-CN" sz="1800" dirty="0">
              <a:latin typeface="Times New Roman" charset="0"/>
            </a:endParaRPr>
          </a:p>
        </p:txBody>
      </p:sp>
      <p:grpSp>
        <p:nvGrpSpPr>
          <p:cNvPr id="11" name="グループ化 199"/>
          <p:cNvGrpSpPr/>
          <p:nvPr/>
        </p:nvGrpSpPr>
        <p:grpSpPr>
          <a:xfrm>
            <a:off x="5561833" y="1803361"/>
            <a:ext cx="1098900" cy="1008933"/>
            <a:chOff x="7515600" y="1936624"/>
            <a:chExt cx="1775380" cy="1661919"/>
          </a:xfrm>
        </p:grpSpPr>
        <p:sp>
          <p:nvSpPr>
            <p:cNvPr id="12" name="環状矢印 200"/>
            <p:cNvSpPr/>
            <p:nvPr/>
          </p:nvSpPr>
          <p:spPr bwMode="gray">
            <a:xfrm rot="7759378">
              <a:off x="7469236" y="2060731"/>
              <a:ext cx="1584176" cy="1491448"/>
            </a:xfrm>
            <a:prstGeom prst="circularArrow">
              <a:avLst>
                <a:gd name="adj1" fmla="val 13396"/>
                <a:gd name="adj2" fmla="val 1912951"/>
                <a:gd name="adj3" fmla="val 16580449"/>
                <a:gd name="adj4" fmla="val 5997478"/>
                <a:gd name="adj5" fmla="val 18250"/>
              </a:avLst>
            </a:prstGeom>
            <a:gradFill flip="none" rotWithShape="1">
              <a:gsLst>
                <a:gs pos="0">
                  <a:srgbClr val="1782DB"/>
                </a:gs>
                <a:gs pos="100000">
                  <a:srgbClr val="0B406B"/>
                </a:gs>
              </a:gsLst>
              <a:lin ang="5400000" scaled="1"/>
              <a:tileRect/>
            </a:gradFill>
            <a:ln w="9525">
              <a:solidFill>
                <a:srgbClr val="105D9C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000" b="0" i="0" u="none" strike="noStrike" cap="none" normalizeH="0" baseline="0" smtClean="0">
                <a:ln w="19050">
                  <a:solidFill>
                    <a:schemeClr val="tx1"/>
                  </a:solidFill>
                </a:ln>
                <a:solidFill>
                  <a:srgbClr val="FFFFFF"/>
                </a:solidFill>
                <a:effectLst/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3" name="環状矢印 201"/>
            <p:cNvSpPr/>
            <p:nvPr/>
          </p:nvSpPr>
          <p:spPr bwMode="gray">
            <a:xfrm rot="14574499">
              <a:off x="7659446" y="1855579"/>
              <a:ext cx="1550490" cy="1712579"/>
            </a:xfrm>
            <a:prstGeom prst="circularArrow">
              <a:avLst>
                <a:gd name="adj1" fmla="val 11989"/>
                <a:gd name="adj2" fmla="val 1079221"/>
                <a:gd name="adj3" fmla="val 17909702"/>
                <a:gd name="adj4" fmla="val 13221797"/>
                <a:gd name="adj5" fmla="val 15603"/>
              </a:avLst>
            </a:prstGeom>
            <a:gradFill flip="none" rotWithShape="1">
              <a:gsLst>
                <a:gs pos="0">
                  <a:srgbClr val="1782DB"/>
                </a:gs>
                <a:gs pos="100000">
                  <a:srgbClr val="0B406B"/>
                </a:gs>
              </a:gsLst>
              <a:lin ang="5400000" scaled="1"/>
              <a:tileRect/>
            </a:gradFill>
            <a:ln w="12700">
              <a:solidFill>
                <a:srgbClr val="105D9C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ＭＳ Ｐゴシック" pitchFamily="50" charset="-128"/>
                <a:ea typeface="ＭＳ Ｐゴシック" pitchFamily="50" charset="-128"/>
              </a:endParaRPr>
            </a:p>
          </p:txBody>
        </p:sp>
      </p:grpSp>
      <p:sp>
        <p:nvSpPr>
          <p:cNvPr id="33" name="テキスト ボックス 203"/>
          <p:cNvSpPr txBox="1"/>
          <p:nvPr/>
        </p:nvSpPr>
        <p:spPr>
          <a:xfrm>
            <a:off x="6282713" y="2162505"/>
            <a:ext cx="174567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1400" dirty="0" smtClean="0"/>
              <a:t>Detection, identification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203"/>
          <p:cNvSpPr txBox="1"/>
          <p:nvPr/>
        </p:nvSpPr>
        <p:spPr>
          <a:xfrm>
            <a:off x="5017358" y="2207183"/>
            <a:ext cx="68929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1400" dirty="0" smtClean="0"/>
              <a:t>Recovery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20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Maintenance is Essential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to </a:t>
            </a:r>
            <a:r>
              <a:rPr lang="en-US" altLang="zh-CN" dirty="0" smtClean="0"/>
              <a:t>Business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US" altLang="zh-CN" sz="2400" dirty="0"/>
              <a:t>Maintenance functions </a:t>
            </a:r>
            <a:r>
              <a:rPr lang="en-US" altLang="zh-CN" sz="2400" dirty="0" smtClean="0"/>
              <a:t>have been declared as attempting and advanced features by industry leading companies</a:t>
            </a:r>
          </a:p>
          <a:p>
            <a:pPr lvl="1"/>
            <a:r>
              <a:rPr lang="en-US" altLang="zh-CN" sz="2000" dirty="0"/>
              <a:t>streamlines provisioning, management, and troubleshooting for multiple distributed access networks from a single </a:t>
            </a:r>
            <a:r>
              <a:rPr lang="en-US" altLang="zh-CN" sz="2000" dirty="0" smtClean="0"/>
              <a:t>platform</a:t>
            </a:r>
            <a:endParaRPr lang="en-US" altLang="zh-CN" sz="2000" dirty="0"/>
          </a:p>
          <a:p>
            <a:pPr lvl="1"/>
            <a:r>
              <a:rPr lang="en-US" altLang="zh-CN" sz="2000" dirty="0"/>
              <a:t>helps reduce costs by doing away with the need to maintain an onsite management </a:t>
            </a:r>
            <a:r>
              <a:rPr lang="en-US" altLang="zh-CN" sz="2000" dirty="0" smtClean="0"/>
              <a:t>platform</a:t>
            </a:r>
          </a:p>
          <a:p>
            <a:r>
              <a:rPr lang="en-US" altLang="zh-CN" sz="2400" dirty="0" smtClean="0"/>
              <a:t>Key features may include</a:t>
            </a:r>
          </a:p>
          <a:p>
            <a:pPr lvl="1"/>
            <a:r>
              <a:rPr lang="en-US" altLang="zh-CN" sz="2000" dirty="0" smtClean="0"/>
              <a:t>Monitoring </a:t>
            </a:r>
            <a:r>
              <a:rPr lang="en-US" altLang="zh-CN" sz="1400" dirty="0" smtClean="0">
                <a:sym typeface="Wingdings"/>
              </a:rPr>
              <a:t></a:t>
            </a:r>
            <a:r>
              <a:rPr lang="en-US" altLang="zh-CN" sz="2000" dirty="0" smtClean="0"/>
              <a:t> </a:t>
            </a:r>
            <a:r>
              <a:rPr lang="en-US" altLang="zh-CN" sz="1400" dirty="0" smtClean="0"/>
              <a:t>enable views </a:t>
            </a:r>
            <a:r>
              <a:rPr lang="en-US" altLang="zh-CN" sz="1400" dirty="0"/>
              <a:t>of the </a:t>
            </a:r>
            <a:r>
              <a:rPr lang="en-US" altLang="zh-CN" sz="1400" dirty="0" smtClean="0"/>
              <a:t>status of network</a:t>
            </a:r>
            <a:r>
              <a:rPr lang="en-US" altLang="zh-CN" sz="1400" dirty="0"/>
              <a:t>, </a:t>
            </a:r>
            <a:r>
              <a:rPr lang="en-US" altLang="zh-CN" sz="1400" dirty="0" err="1"/>
              <a:t>APs</a:t>
            </a:r>
            <a:r>
              <a:rPr lang="en-US" altLang="zh-CN" sz="1400" dirty="0"/>
              <a:t>, connected devices</a:t>
            </a:r>
          </a:p>
          <a:p>
            <a:pPr lvl="1"/>
            <a:r>
              <a:rPr lang="en-US" altLang="zh-CN" sz="2000" dirty="0"/>
              <a:t>Remote </a:t>
            </a:r>
            <a:r>
              <a:rPr lang="en-US" altLang="zh-CN" sz="2000" dirty="0" smtClean="0"/>
              <a:t>troubleshoot </a:t>
            </a:r>
            <a:r>
              <a:rPr lang="en-US" altLang="zh-CN" sz="1400" dirty="0">
                <a:solidFill>
                  <a:prstClr val="black"/>
                </a:solidFill>
                <a:sym typeface="Wingdings"/>
              </a:rPr>
              <a:t></a:t>
            </a:r>
            <a:r>
              <a:rPr lang="en-US" altLang="zh-CN" sz="2000" dirty="0" smtClean="0"/>
              <a:t> </a:t>
            </a:r>
            <a:r>
              <a:rPr lang="en-US" altLang="zh-CN" sz="1400" dirty="0" smtClean="0"/>
              <a:t>perform </a:t>
            </a:r>
            <a:r>
              <a:rPr lang="en-US" altLang="zh-CN" sz="1400" dirty="0"/>
              <a:t>troubleshooting commands from the cloud</a:t>
            </a:r>
            <a:endParaRPr lang="en-US" altLang="zh-CN" sz="1400" dirty="0" smtClean="0"/>
          </a:p>
          <a:p>
            <a:pPr lvl="1"/>
            <a:r>
              <a:rPr lang="en-US" altLang="zh-CN" sz="2000" dirty="0"/>
              <a:t>Simplified deployment </a:t>
            </a:r>
            <a:r>
              <a:rPr lang="en-US" altLang="zh-CN" sz="1400" dirty="0">
                <a:solidFill>
                  <a:prstClr val="black"/>
                </a:solidFill>
                <a:sym typeface="Wingdings"/>
              </a:rPr>
              <a:t></a:t>
            </a:r>
            <a:r>
              <a:rPr lang="en-US" altLang="zh-CN" sz="2000" dirty="0" smtClean="0"/>
              <a:t> </a:t>
            </a:r>
            <a:r>
              <a:rPr lang="en-US" altLang="zh-CN" sz="1400" dirty="0" smtClean="0"/>
              <a:t>apply </a:t>
            </a:r>
            <a:r>
              <a:rPr lang="en-US" altLang="zh-CN" sz="1400" dirty="0"/>
              <a:t>consistent configurations and </a:t>
            </a:r>
            <a:r>
              <a:rPr lang="en-US" altLang="zh-CN" sz="1400" dirty="0" smtClean="0"/>
              <a:t>firmware upgrades</a:t>
            </a:r>
            <a:endParaRPr lang="en-US" altLang="zh-CN" sz="1400" dirty="0"/>
          </a:p>
          <a:p>
            <a:pPr lvl="1"/>
            <a:r>
              <a:rPr lang="en-US" altLang="zh-CN" sz="2000" dirty="0"/>
              <a:t>Reporting </a:t>
            </a:r>
            <a:r>
              <a:rPr lang="en-US" altLang="zh-CN" sz="1400" dirty="0">
                <a:solidFill>
                  <a:prstClr val="black"/>
                </a:solidFill>
                <a:sym typeface="Wingdings"/>
              </a:rPr>
              <a:t></a:t>
            </a:r>
            <a:r>
              <a:rPr lang="en-US" altLang="zh-CN" sz="2000" dirty="0" smtClean="0"/>
              <a:t> </a:t>
            </a:r>
            <a:r>
              <a:rPr lang="en-US" altLang="zh-CN" sz="1400" dirty="0" smtClean="0"/>
              <a:t>create </a:t>
            </a:r>
            <a:r>
              <a:rPr lang="en-US" altLang="zh-CN" sz="1400" dirty="0"/>
              <a:t>scheduled or on-demand network and security reports</a:t>
            </a:r>
          </a:p>
          <a:p>
            <a:pPr lvl="1"/>
            <a:r>
              <a:rPr lang="en-US" altLang="zh-CN" sz="2000" dirty="0"/>
              <a:t>Easy provisioning </a:t>
            </a:r>
            <a:r>
              <a:rPr lang="en-US" altLang="zh-CN" sz="1400" dirty="0">
                <a:solidFill>
                  <a:prstClr val="black"/>
                </a:solidFill>
                <a:sym typeface="Wingdings"/>
              </a:rPr>
              <a:t></a:t>
            </a:r>
            <a:r>
              <a:rPr lang="en-US" altLang="zh-CN" sz="2000" dirty="0" smtClean="0"/>
              <a:t> </a:t>
            </a:r>
            <a:r>
              <a:rPr lang="en-US" altLang="zh-CN" sz="1400" dirty="0" smtClean="0"/>
              <a:t>require </a:t>
            </a:r>
            <a:r>
              <a:rPr lang="en-US" altLang="zh-CN" sz="1400" dirty="0"/>
              <a:t>no local IT support; </a:t>
            </a:r>
            <a:r>
              <a:rPr lang="en-US" altLang="zh-CN" sz="1400" dirty="0" smtClean="0"/>
              <a:t>anyone </a:t>
            </a:r>
            <a:r>
              <a:rPr lang="en-US" altLang="zh-CN" sz="1400" dirty="0"/>
              <a:t>onsite can plug in and power </a:t>
            </a:r>
            <a:r>
              <a:rPr lang="en-US" altLang="zh-CN" sz="1400" dirty="0" smtClean="0"/>
              <a:t>up</a:t>
            </a:r>
            <a:endParaRPr lang="en-US" altLang="zh-CN" sz="1600" dirty="0"/>
          </a:p>
          <a:p>
            <a:pPr lvl="1"/>
            <a:endParaRPr lang="en-US" altLang="zh-CN" sz="2000" dirty="0" smtClean="0"/>
          </a:p>
          <a:p>
            <a:pPr lvl="1"/>
            <a:endParaRPr lang="en-US" altLang="zh-CN" sz="2000" dirty="0"/>
          </a:p>
          <a:p>
            <a:pPr lvl="1"/>
            <a:endParaRPr lang="en-US" altLang="zh-CN" sz="2000" dirty="0" smtClean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6404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Maintenance </a:t>
            </a:r>
            <a:r>
              <a:rPr lang="en-US" altLang="zh-CN" dirty="0" smtClean="0"/>
              <a:t>is Essential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to </a:t>
            </a:r>
            <a:r>
              <a:rPr lang="en-US" altLang="zh-CN" dirty="0" smtClean="0"/>
              <a:t>User Experience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sz="2400" dirty="0" smtClean="0"/>
              <a:t>Users complaint </a:t>
            </a:r>
            <a:r>
              <a:rPr lang="en-US" altLang="zh-CN" sz="2400" dirty="0"/>
              <a:t>about </a:t>
            </a:r>
            <a:r>
              <a:rPr lang="en-US" altLang="zh-CN" sz="2400" dirty="0" smtClean="0"/>
              <a:t>their home network (mostly about wireless)</a:t>
            </a:r>
          </a:p>
          <a:p>
            <a:pPr lvl="1"/>
            <a:r>
              <a:rPr lang="en-US" altLang="zh-CN" sz="2000" dirty="0" err="1"/>
              <a:t>TR</a:t>
            </a:r>
            <a:r>
              <a:rPr lang="en-US" altLang="zh-CN" sz="2000" dirty="0"/>
              <a:t>-1057 </a:t>
            </a:r>
            <a:r>
              <a:rPr lang="en-US" altLang="zh-CN" sz="2000" dirty="0" smtClean="0"/>
              <a:t>(by Telecommunication </a:t>
            </a:r>
            <a:r>
              <a:rPr lang="en-US" altLang="zh-CN" sz="2000" dirty="0"/>
              <a:t>Technology Committee, Japan) summarizes 3 fault scenarios </a:t>
            </a:r>
          </a:p>
          <a:p>
            <a:pPr lvl="2"/>
            <a:r>
              <a:rPr lang="en-US" altLang="zh-CN" sz="1600" dirty="0"/>
              <a:t>Sometimes can’t connect, when connected network speed is low</a:t>
            </a:r>
          </a:p>
          <a:p>
            <a:pPr lvl="2"/>
            <a:r>
              <a:rPr lang="en-US" altLang="zh-CN" sz="1600" dirty="0"/>
              <a:t>Sometimes certain device is disconnected frequently</a:t>
            </a:r>
          </a:p>
          <a:p>
            <a:pPr lvl="2"/>
            <a:r>
              <a:rPr lang="en-US" altLang="zh-CN" sz="1600" dirty="0"/>
              <a:t>Sometimes all devices are disconnected </a:t>
            </a:r>
          </a:p>
          <a:p>
            <a:pPr lvl="1"/>
            <a:r>
              <a:rPr lang="en-US" altLang="zh-CN" sz="2000" dirty="0"/>
              <a:t>and 16 fault descriptions of user complaints, for example</a:t>
            </a:r>
          </a:p>
          <a:p>
            <a:pPr lvl="2"/>
            <a:r>
              <a:rPr lang="en-US" altLang="zh-CN" sz="1600" dirty="0"/>
              <a:t>AP can’t find an opportunity to communicate with device, because neighboring AP occupies the same or adjacent channel</a:t>
            </a:r>
          </a:p>
          <a:p>
            <a:pPr lvl="2"/>
            <a:r>
              <a:rPr lang="en-US" altLang="zh-CN" sz="1600" dirty="0"/>
              <a:t>When serving AP is in standby but neighboring AP occupies the same or adjacent channel, devices try to connect to serving AP again and again</a:t>
            </a:r>
          </a:p>
          <a:p>
            <a:pPr lvl="2"/>
            <a:r>
              <a:rPr lang="en-US" altLang="zh-CN" sz="1600" dirty="0"/>
              <a:t>Certain device constantly occupies the channel, therefore AP can’t transmit to this device (a/b/g/n/ac… mixed scenario)</a:t>
            </a:r>
          </a:p>
          <a:p>
            <a:pPr lvl="2"/>
            <a:r>
              <a:rPr lang="en-US" altLang="zh-CN" sz="1600" dirty="0" err="1" smtClean="0"/>
              <a:t>etc</a:t>
            </a:r>
            <a:r>
              <a:rPr lang="en-US" altLang="zh-CN" sz="1600" dirty="0" smtClean="0"/>
              <a:t>, ….</a:t>
            </a:r>
            <a:endParaRPr lang="en-US" altLang="zh-CN" sz="1600" dirty="0"/>
          </a:p>
          <a:p>
            <a:pPr lvl="1"/>
            <a:endParaRPr lang="zh-CN" alt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6084004"/>
            <a:ext cx="4680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Table 2-1 Fault descriptions,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TR</a:t>
            </a:r>
            <a:r>
              <a:rPr lang="en-US" altLang="zh-CN" sz="1200" dirty="0" smtClean="0">
                <a:solidFill>
                  <a:schemeClr val="tx1"/>
                </a:solidFill>
              </a:rPr>
              <a:t>-1057, original written in Japanese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20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Put in a Operation Framework</a:t>
            </a:r>
            <a:br>
              <a:rPr lang="en-US" altLang="zh-CN" dirty="0" smtClean="0"/>
            </a:br>
            <a:r>
              <a:rPr lang="en-US" altLang="zh-CN" dirty="0" smtClean="0"/>
              <a:t>An Example from </a:t>
            </a:r>
            <a:r>
              <a:rPr lang="en-US" altLang="zh-CN" dirty="0" err="1" smtClean="0"/>
              <a:t>MEF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50"/>
          <a:stretch>
            <a:fillRect/>
          </a:stretch>
        </p:blipFill>
        <p:spPr bwMode="auto">
          <a:xfrm>
            <a:off x="107504" y="1771650"/>
            <a:ext cx="8702675" cy="431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 bwMode="auto">
          <a:xfrm>
            <a:off x="3851920" y="3356992"/>
            <a:ext cx="792088" cy="108012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2699792" y="4797152"/>
            <a:ext cx="792088" cy="108012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94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7"/>
          <p:cNvSpPr txBox="1">
            <a:spLocks/>
          </p:cNvSpPr>
          <p:nvPr/>
        </p:nvSpPr>
        <p:spPr>
          <a:xfrm>
            <a:off x="4546466" y="5521169"/>
            <a:ext cx="4057982" cy="1020018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olid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t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ja-JP" sz="1600" kern="0" dirty="0" smtClean="0">
                <a:latin typeface="+mj-lt"/>
              </a:rPr>
              <a:t>                      Local network</a:t>
            </a:r>
          </a:p>
        </p:txBody>
      </p:sp>
      <p:sp>
        <p:nvSpPr>
          <p:cNvPr id="22" name="圆角矩形标注 21"/>
          <p:cNvSpPr/>
          <p:nvPr/>
        </p:nvSpPr>
        <p:spPr bwMode="auto">
          <a:xfrm>
            <a:off x="4569148" y="5561809"/>
            <a:ext cx="1702151" cy="918370"/>
          </a:xfrm>
          <a:prstGeom prst="wedgeRoundRectCallout">
            <a:avLst>
              <a:gd name="adj1" fmla="val 80021"/>
              <a:gd name="adj2" fmla="val 27462"/>
              <a:gd name="adj3" fmla="val 16667"/>
            </a:avLst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Diagnostics, monitoring enabler (e.g. 802.11v, 802.11k)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56883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Trend for Providing Service Platform</a:t>
            </a:r>
            <a:endParaRPr lang="zh-CN" altLang="en-US" dirty="0"/>
          </a:p>
        </p:txBody>
      </p:sp>
      <p:pic>
        <p:nvPicPr>
          <p:cNvPr id="4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452" y="5801400"/>
            <a:ext cx="733821" cy="722330"/>
          </a:xfrm>
          <a:prstGeom prst="rect">
            <a:avLst/>
          </a:prstGeom>
        </p:spPr>
      </p:pic>
      <p:pic>
        <p:nvPicPr>
          <p:cNvPr id="5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203" y="6129451"/>
            <a:ext cx="480198" cy="334236"/>
          </a:xfrm>
          <a:prstGeom prst="rect">
            <a:avLst/>
          </a:prstGeom>
        </p:spPr>
      </p:pic>
      <p:pic>
        <p:nvPicPr>
          <p:cNvPr id="6" name="Picture 7" descr="C:\Users\Paul\AppData\Local\Microsoft\Windows\Temporary Internet Files\Content.IE5\73YPUVW2\MC900432624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63734" y="5772154"/>
            <a:ext cx="493619" cy="485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上下箭头 6"/>
          <p:cNvSpPr/>
          <p:nvPr/>
        </p:nvSpPr>
        <p:spPr bwMode="auto">
          <a:xfrm>
            <a:off x="6369684" y="4976971"/>
            <a:ext cx="267995" cy="544198"/>
          </a:xfrm>
          <a:prstGeom prst="upDownArrow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9" name="正方形/長方形 7"/>
          <p:cNvSpPr>
            <a:spLocks noGrp="1"/>
          </p:cNvSpPr>
          <p:nvPr>
            <p:ph idx="1"/>
          </p:nvPr>
        </p:nvSpPr>
        <p:spPr>
          <a:xfrm>
            <a:off x="4546466" y="3172487"/>
            <a:ext cx="4057982" cy="1792578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US" altLang="ja-JP" sz="1600" dirty="0" smtClean="0">
                <a:latin typeface="+mj-lt"/>
              </a:rPr>
              <a:t>Common service layer platform, middle ware</a:t>
            </a:r>
            <a:r>
              <a:rPr lang="ja-JP" altLang="en-US" sz="1600" dirty="0">
                <a:latin typeface="+mj-lt"/>
              </a:rPr>
              <a:t> </a:t>
            </a:r>
            <a:r>
              <a:rPr lang="en-US" altLang="ja-JP" sz="1600" dirty="0" smtClean="0">
                <a:latin typeface="+mj-lt"/>
              </a:rPr>
              <a:t>including fault diagnosis and maintenance.</a:t>
            </a:r>
          </a:p>
        </p:txBody>
      </p:sp>
      <p:sp>
        <p:nvSpPr>
          <p:cNvPr id="10" name="TextBox 16"/>
          <p:cNvSpPr txBox="1"/>
          <p:nvPr/>
        </p:nvSpPr>
        <p:spPr>
          <a:xfrm>
            <a:off x="6650503" y="5079793"/>
            <a:ext cx="514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API</a:t>
            </a:r>
            <a:endParaRPr lang="en-US" sz="1600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507407" y="1257981"/>
            <a:ext cx="8229600" cy="4525963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2000" dirty="0" smtClean="0"/>
              <a:t>Quote from M2M area: Revenues are moving towards the service enablement layer and the support of data access, storage, management and security</a:t>
            </a:r>
            <a:r>
              <a:rPr lang="en-US" altLang="zh-CN" sz="2000" dirty="0"/>
              <a:t/>
            </a:r>
            <a:br>
              <a:rPr lang="en-US" altLang="zh-CN" sz="2000" dirty="0"/>
            </a:br>
            <a:r>
              <a:rPr lang="en-US" altLang="zh-CN" sz="2000" dirty="0"/>
              <a:t/>
            </a:r>
            <a:br>
              <a:rPr lang="en-US" altLang="zh-CN" sz="2000" dirty="0"/>
            </a:br>
            <a:endParaRPr lang="zh-CN" altLang="en-US" sz="2000" kern="0" dirty="0"/>
          </a:p>
        </p:txBody>
      </p:sp>
      <p:sp>
        <p:nvSpPr>
          <p:cNvPr id="15" name="正方形/長方形 7"/>
          <p:cNvSpPr txBox="1">
            <a:spLocks/>
          </p:cNvSpPr>
          <p:nvPr/>
        </p:nvSpPr>
        <p:spPr>
          <a:xfrm>
            <a:off x="4546467" y="2254516"/>
            <a:ext cx="4043194" cy="443872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olid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t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ja-JP" sz="1600" kern="0" dirty="0" smtClean="0">
                <a:latin typeface="+mj-lt"/>
              </a:rPr>
              <a:t>Application</a:t>
            </a:r>
          </a:p>
        </p:txBody>
      </p:sp>
      <p:sp>
        <p:nvSpPr>
          <p:cNvPr id="16" name="上下箭头 15"/>
          <p:cNvSpPr/>
          <p:nvPr/>
        </p:nvSpPr>
        <p:spPr bwMode="auto">
          <a:xfrm>
            <a:off x="6390671" y="2710293"/>
            <a:ext cx="235987" cy="442277"/>
          </a:xfrm>
          <a:prstGeom prst="upDownArrow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7" name="正方形/長方形 7"/>
          <p:cNvSpPr txBox="1">
            <a:spLocks/>
          </p:cNvSpPr>
          <p:nvPr/>
        </p:nvSpPr>
        <p:spPr>
          <a:xfrm>
            <a:off x="6271299" y="3789040"/>
            <a:ext cx="2318362" cy="1176025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olid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t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ja-JP" sz="1600" kern="0" dirty="0" smtClean="0">
                <a:latin typeface="+mj-lt"/>
              </a:rPr>
              <a:t>Management of devices and networks status in </a:t>
            </a:r>
            <a:r>
              <a:rPr lang="en-US" altLang="ja-JP" sz="1600" kern="0" smtClean="0">
                <a:latin typeface="+mj-lt"/>
              </a:rPr>
              <a:t>local network</a:t>
            </a:r>
            <a:endParaRPr lang="en-US" altLang="ja-JP" sz="1600" kern="0" dirty="0" smtClean="0">
              <a:latin typeface="+mj-lt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6695877" y="2722445"/>
            <a:ext cx="514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API</a:t>
            </a:r>
            <a:endParaRPr lang="en-US" sz="1600" dirty="0"/>
          </a:p>
        </p:txBody>
      </p:sp>
      <p:sp>
        <p:nvSpPr>
          <p:cNvPr id="23" name="圆角矩形标注 22"/>
          <p:cNvSpPr/>
          <p:nvPr/>
        </p:nvSpPr>
        <p:spPr bwMode="auto">
          <a:xfrm>
            <a:off x="626200" y="2619455"/>
            <a:ext cx="3384375" cy="3904275"/>
          </a:xfrm>
          <a:prstGeom prst="wedgeRoundRectCallout">
            <a:avLst>
              <a:gd name="adj1" fmla="val 70132"/>
              <a:gd name="adj2" fmla="val -13391"/>
              <a:gd name="adj3" fmla="val 16667"/>
            </a:avLst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Selected functional r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equirement: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latin typeface="Times New Roman" charset="0"/>
              </a:rPr>
              <a:t>Overall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charset="0"/>
              </a:rPr>
              <a:t>Maintain M2M session, 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err="1" smtClean="0">
                <a:latin typeface="Times New Roman" charset="0"/>
              </a:rPr>
              <a:t>QoS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latin typeface="Times New Roman" charset="0"/>
              </a:rPr>
              <a:t>Management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charset="0"/>
              </a:rPr>
              <a:t>Device </a:t>
            </a:r>
            <a:r>
              <a:rPr lang="en-US" altLang="zh-CN" sz="1400" dirty="0">
                <a:latin typeface="Times New Roman" charset="0"/>
              </a:rPr>
              <a:t>mgmt. and </a:t>
            </a:r>
            <a:r>
              <a:rPr lang="en-US" altLang="zh-CN" sz="1400" dirty="0" err="1">
                <a:latin typeface="Times New Roman" charset="0"/>
              </a:rPr>
              <a:t>config</a:t>
            </a:r>
            <a:r>
              <a:rPr lang="en-US" altLang="zh-CN" sz="1400" dirty="0" smtClean="0">
                <a:latin typeface="Times New Roman" charset="0"/>
              </a:rPr>
              <a:t>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charset="0"/>
              </a:rPr>
              <a:t>Network discovery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charset="0"/>
              </a:rPr>
              <a:t>Monitoring and diagnostics</a:t>
            </a:r>
            <a:endParaRPr lang="en-US" altLang="zh-CN" sz="1400" dirty="0">
              <a:latin typeface="Times New Roman" charset="0"/>
            </a:endParaRP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altLang="zh-CN" sz="1400" dirty="0">
                <a:latin typeface="Times New Roman" charset="0"/>
              </a:rPr>
              <a:t>Security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altLang="zh-CN" sz="1400" dirty="0">
                <a:latin typeface="Times New Roman" charset="0"/>
              </a:rPr>
              <a:t>Charging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altLang="zh-CN" sz="1400" dirty="0" smtClean="0">
                <a:latin typeface="Times New Roman" charset="0"/>
              </a:rPr>
              <a:t>Operational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charset="0"/>
              </a:rPr>
              <a:t>Provide info related to usage and traffic characteristics of the underlying network</a:t>
            </a:r>
            <a:endParaRPr lang="en-US" altLang="zh-CN" sz="1400" dirty="0">
              <a:latin typeface="Times New Roman" charset="0"/>
            </a:endParaRP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altLang="zh-CN" sz="1400" dirty="0">
                <a:latin typeface="Times New Roman" charset="0"/>
              </a:rPr>
              <a:t>Communication Request </a:t>
            </a:r>
            <a:r>
              <a:rPr lang="en-US" altLang="zh-CN" sz="1400" dirty="0" smtClean="0">
                <a:latin typeface="Times New Roman" charset="0"/>
              </a:rPr>
              <a:t>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charset="0"/>
              </a:rPr>
              <a:t>Maintain context associated with M2M sessions</a:t>
            </a:r>
            <a:endParaRPr lang="zh-CN" altLang="en-US" sz="14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7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Last Piece to the Life Cycle of a Session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83170" y="1936536"/>
            <a:ext cx="2484000" cy="285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170" y="6300344"/>
            <a:ext cx="2484000" cy="22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170" y="5902412"/>
            <a:ext cx="2484000" cy="2634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3170" y="3827015"/>
            <a:ext cx="2484000" cy="3744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3170" y="5136404"/>
            <a:ext cx="2484000" cy="2818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3170" y="4762932"/>
            <a:ext cx="2484000" cy="2390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err="1" smtClean="0"/>
              <a:t>QoS</a:t>
            </a:r>
            <a:r>
              <a:rPr lang="en-US" dirty="0" smtClean="0">
                <a:latin typeface="+mn-lt"/>
              </a:rPr>
              <a:t> Control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170" y="4335949"/>
            <a:ext cx="2484000" cy="2925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3170" y="5552736"/>
            <a:ext cx="2484000" cy="2152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Host </a:t>
            </a:r>
            <a:r>
              <a:rPr lang="en-US" dirty="0" err="1" smtClean="0">
                <a:latin typeface="+mn-lt"/>
              </a:rPr>
              <a:t>Cfg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170" y="3464955"/>
            <a:ext cx="2484000" cy="2276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Accounting Start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3170" y="2826503"/>
            <a:ext cx="2484000" cy="50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Authentication</a:t>
            </a:r>
          </a:p>
          <a:p>
            <a:pPr algn="ctr"/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3170" y="2356208"/>
            <a:ext cx="2484000" cy="3358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3170" y="1412776"/>
            <a:ext cx="2484000" cy="389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35696" y="1412776"/>
            <a:ext cx="1008112" cy="51125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Fault </a:t>
            </a:r>
          </a:p>
          <a:p>
            <a:pPr algn="ctr"/>
            <a:r>
              <a:rPr lang="en-US" dirty="0" smtClean="0">
                <a:latin typeface="+mn-lt"/>
              </a:rPr>
              <a:t>Diagnostics</a:t>
            </a:r>
          </a:p>
          <a:p>
            <a:pPr algn="ctr"/>
            <a:r>
              <a:rPr lang="en-US" dirty="0" smtClean="0">
                <a:latin typeface="+mn-lt"/>
              </a:rPr>
              <a:t>&amp;</a:t>
            </a:r>
            <a:endParaRPr lang="en-US" dirty="0" smtClean="0">
              <a:latin typeface="+mn-lt"/>
            </a:endParaRPr>
          </a:p>
          <a:p>
            <a:pPr algn="ctr"/>
            <a:r>
              <a:rPr lang="en-US" dirty="0" smtClean="0">
                <a:latin typeface="+mn-lt"/>
              </a:rPr>
              <a:t>Trouble </a:t>
            </a:r>
          </a:p>
          <a:p>
            <a:pPr algn="ctr"/>
            <a:r>
              <a:rPr lang="en-US" dirty="0" smtClean="0">
                <a:latin typeface="+mn-lt"/>
              </a:rPr>
              <a:t>shooting</a:t>
            </a:r>
            <a:endParaRPr lang="en-US" dirty="0">
              <a:latin typeface="+mn-lt"/>
            </a:endParaRPr>
          </a:p>
        </p:txBody>
      </p:sp>
      <p:cxnSp>
        <p:nvCxnSpPr>
          <p:cNvPr id="18" name="直接箭头连接符 17"/>
          <p:cNvCxnSpPr>
            <a:stCxn id="15" idx="1"/>
          </p:cNvCxnSpPr>
          <p:nvPr/>
        </p:nvCxnSpPr>
        <p:spPr bwMode="auto">
          <a:xfrm flipH="1">
            <a:off x="2843808" y="1607430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388458" y="126876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fail</a:t>
            </a:r>
            <a:endParaRPr lang="zh-CN" altLang="en-US" sz="1600" dirty="0"/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5525170" y="1802084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769374" y="1700033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pass</a:t>
            </a:r>
            <a:endParaRPr lang="zh-CN" alt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6769374" y="2082334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pass</a:t>
            </a:r>
            <a:endParaRPr lang="zh-CN" altLang="en-US" sz="1600" dirty="0"/>
          </a:p>
        </p:txBody>
      </p:sp>
      <p:cxnSp>
        <p:nvCxnSpPr>
          <p:cNvPr id="25" name="直接箭头连接符 24"/>
          <p:cNvCxnSpPr/>
          <p:nvPr/>
        </p:nvCxnSpPr>
        <p:spPr bwMode="auto">
          <a:xfrm>
            <a:off x="5525170" y="2221756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769374" y="2492121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pass</a:t>
            </a:r>
            <a:endParaRPr lang="zh-CN" alt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769374" y="3162454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pass</a:t>
            </a:r>
            <a:endParaRPr lang="zh-CN" altLang="en-US" sz="1600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5525170" y="2692051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直接箭头连接符 30"/>
          <p:cNvCxnSpPr/>
          <p:nvPr/>
        </p:nvCxnSpPr>
        <p:spPr bwMode="auto">
          <a:xfrm>
            <a:off x="5525170" y="3330503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直接箭头连接符 32"/>
          <p:cNvCxnSpPr>
            <a:stCxn id="12" idx="2"/>
            <a:endCxn id="7" idx="0"/>
          </p:cNvCxnSpPr>
          <p:nvPr/>
        </p:nvCxnSpPr>
        <p:spPr bwMode="auto">
          <a:xfrm>
            <a:off x="5525170" y="3692563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直接箭头连接符 34"/>
          <p:cNvCxnSpPr>
            <a:stCxn id="7" idx="2"/>
            <a:endCxn id="10" idx="0"/>
          </p:cNvCxnSpPr>
          <p:nvPr/>
        </p:nvCxnSpPr>
        <p:spPr bwMode="auto">
          <a:xfrm>
            <a:off x="5525170" y="4201497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直接箭头连接符 36"/>
          <p:cNvCxnSpPr>
            <a:stCxn id="10" idx="2"/>
            <a:endCxn id="9" idx="0"/>
          </p:cNvCxnSpPr>
          <p:nvPr/>
        </p:nvCxnSpPr>
        <p:spPr bwMode="auto">
          <a:xfrm>
            <a:off x="5525170" y="4628480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直接箭头连接符 38"/>
          <p:cNvCxnSpPr>
            <a:stCxn id="9" idx="2"/>
            <a:endCxn id="8" idx="0"/>
          </p:cNvCxnSpPr>
          <p:nvPr/>
        </p:nvCxnSpPr>
        <p:spPr bwMode="auto">
          <a:xfrm>
            <a:off x="5525170" y="5001952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>
            <a:stCxn id="8" idx="2"/>
            <a:endCxn id="11" idx="0"/>
          </p:cNvCxnSpPr>
          <p:nvPr/>
        </p:nvCxnSpPr>
        <p:spPr bwMode="auto">
          <a:xfrm>
            <a:off x="5525170" y="5418284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直接箭头连接符 43"/>
          <p:cNvCxnSpPr>
            <a:stCxn id="11" idx="2"/>
            <a:endCxn id="6" idx="0"/>
          </p:cNvCxnSpPr>
          <p:nvPr/>
        </p:nvCxnSpPr>
        <p:spPr bwMode="auto">
          <a:xfrm>
            <a:off x="5525170" y="5767960"/>
            <a:ext cx="0" cy="134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直接箭头连接符 45"/>
          <p:cNvCxnSpPr>
            <a:stCxn id="6" idx="2"/>
            <a:endCxn id="5" idx="0"/>
          </p:cNvCxnSpPr>
          <p:nvPr/>
        </p:nvCxnSpPr>
        <p:spPr bwMode="auto">
          <a:xfrm>
            <a:off x="5525170" y="6165893"/>
            <a:ext cx="0" cy="1344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>
            <a:off x="2843808" y="1700033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直接箭头连接符 48"/>
          <p:cNvCxnSpPr/>
          <p:nvPr/>
        </p:nvCxnSpPr>
        <p:spPr bwMode="auto">
          <a:xfrm flipH="1">
            <a:off x="2843808" y="2040253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3388458" y="1701583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fail</a:t>
            </a:r>
            <a:endParaRPr lang="zh-CN" altLang="en-US" sz="1600" dirty="0"/>
          </a:p>
        </p:txBody>
      </p:sp>
      <p:cxnSp>
        <p:nvCxnSpPr>
          <p:cNvPr id="51" name="直接箭头连接符 50"/>
          <p:cNvCxnSpPr/>
          <p:nvPr/>
        </p:nvCxnSpPr>
        <p:spPr bwMode="auto">
          <a:xfrm>
            <a:off x="2843808" y="2132856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2" name="直接箭头连接符 51"/>
          <p:cNvCxnSpPr/>
          <p:nvPr/>
        </p:nvCxnSpPr>
        <p:spPr bwMode="auto">
          <a:xfrm flipH="1">
            <a:off x="2843808" y="2471526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3388458" y="213285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fail</a:t>
            </a:r>
            <a:endParaRPr lang="zh-CN" altLang="en-US" sz="1600" dirty="0"/>
          </a:p>
        </p:txBody>
      </p:sp>
      <p:cxnSp>
        <p:nvCxnSpPr>
          <p:cNvPr id="54" name="直接箭头连接符 53"/>
          <p:cNvCxnSpPr/>
          <p:nvPr/>
        </p:nvCxnSpPr>
        <p:spPr bwMode="auto">
          <a:xfrm>
            <a:off x="2843808" y="2564129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直接箭头连接符 54"/>
          <p:cNvCxnSpPr/>
          <p:nvPr/>
        </p:nvCxnSpPr>
        <p:spPr bwMode="auto">
          <a:xfrm flipH="1">
            <a:off x="2844606" y="3048365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3389256" y="2709695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fail</a:t>
            </a:r>
            <a:endParaRPr lang="zh-CN" altLang="en-US" sz="1600" dirty="0"/>
          </a:p>
        </p:txBody>
      </p:sp>
      <p:cxnSp>
        <p:nvCxnSpPr>
          <p:cNvPr id="57" name="直接箭头连接符 56"/>
          <p:cNvCxnSpPr/>
          <p:nvPr/>
        </p:nvCxnSpPr>
        <p:spPr bwMode="auto">
          <a:xfrm>
            <a:off x="2844606" y="3140968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直接箭头连接符 42"/>
          <p:cNvCxnSpPr/>
          <p:nvPr/>
        </p:nvCxnSpPr>
        <p:spPr bwMode="auto">
          <a:xfrm flipH="1">
            <a:off x="2843808" y="6024970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388458" y="56863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fail</a:t>
            </a:r>
            <a:endParaRPr lang="zh-CN" altLang="en-US" sz="1600" dirty="0"/>
          </a:p>
        </p:txBody>
      </p:sp>
      <p:cxnSp>
        <p:nvCxnSpPr>
          <p:cNvPr id="47" name="直接箭头连接符 46"/>
          <p:cNvCxnSpPr/>
          <p:nvPr/>
        </p:nvCxnSpPr>
        <p:spPr bwMode="auto">
          <a:xfrm>
            <a:off x="2843808" y="6117573"/>
            <a:ext cx="1439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275856" y="3464955"/>
            <a:ext cx="656456" cy="23030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dirty="0" smtClean="0">
                <a:latin typeface="+mn-lt"/>
              </a:rPr>
              <a:t>Monitoring</a:t>
            </a:r>
            <a:endParaRPr lang="en-US" dirty="0">
              <a:latin typeface="+mn-lt"/>
            </a:endParaRPr>
          </a:p>
        </p:txBody>
      </p:sp>
      <p:cxnSp>
        <p:nvCxnSpPr>
          <p:cNvPr id="17" name="直接箭头连接符 16"/>
          <p:cNvCxnSpPr/>
          <p:nvPr/>
        </p:nvCxnSpPr>
        <p:spPr bwMode="auto">
          <a:xfrm flipH="1">
            <a:off x="3932312" y="3578759"/>
            <a:ext cx="3508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直接箭头连接符 23"/>
          <p:cNvCxnSpPr/>
          <p:nvPr/>
        </p:nvCxnSpPr>
        <p:spPr bwMode="auto">
          <a:xfrm flipH="1">
            <a:off x="3932312" y="4014256"/>
            <a:ext cx="3508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 flipH="1" flipV="1">
            <a:off x="3932312" y="4482214"/>
            <a:ext cx="35085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 flipH="1">
            <a:off x="3932312" y="4882442"/>
            <a:ext cx="3508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H="1">
            <a:off x="3932312" y="5277344"/>
            <a:ext cx="3508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1" name="直接箭头连接符 40"/>
          <p:cNvCxnSpPr/>
          <p:nvPr/>
        </p:nvCxnSpPr>
        <p:spPr bwMode="auto">
          <a:xfrm flipH="1">
            <a:off x="3932312" y="5660348"/>
            <a:ext cx="3508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6769374" y="6042774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pass</a:t>
            </a:r>
            <a:endParaRPr lang="zh-CN" altLang="en-US" sz="1600" dirty="0"/>
          </a:p>
        </p:txBody>
      </p:sp>
      <p:cxnSp>
        <p:nvCxnSpPr>
          <p:cNvPr id="61" name="直接箭头连接符 60"/>
          <p:cNvCxnSpPr>
            <a:stCxn id="58" idx="1"/>
          </p:cNvCxnSpPr>
          <p:nvPr/>
        </p:nvCxnSpPr>
        <p:spPr bwMode="auto">
          <a:xfrm flipH="1" flipV="1">
            <a:off x="2844606" y="4616457"/>
            <a:ext cx="43125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304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1876</TotalTime>
  <Words>803</Words>
  <Application>Microsoft Office PowerPoint</Application>
  <PresentationFormat>全屏显示(4:3)</PresentationFormat>
  <Paragraphs>173</Paragraphs>
  <Slides>12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omniran-14-0033-00-ecsg-omniran-pptx-template</vt:lpstr>
      <vt:lpstr>PowerPoint 演示文稿</vt:lpstr>
      <vt:lpstr>Fault Diagnosis and Maintenance</vt:lpstr>
      <vt:lpstr>Some Points about Maintenance</vt:lpstr>
      <vt:lpstr>Maintenance Life Cycle</vt:lpstr>
      <vt:lpstr>Maintenance is Essential  to Business </vt:lpstr>
      <vt:lpstr>Maintenance is Essential  to User Experience</vt:lpstr>
      <vt:lpstr>Put in a Operation Framework An Example from MEF</vt:lpstr>
      <vt:lpstr>Trend for Providing Service Platform</vt:lpstr>
      <vt:lpstr>Last Piece to the Life Cycle of a Session</vt:lpstr>
      <vt:lpstr>Propose Changes to P802.1CF Draft</vt:lpstr>
      <vt:lpstr>Contents that Maybe Included</vt:lpstr>
      <vt:lpstr>Questions,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omniran-15-0052-00-CF00-fault-diagnosis-maintenance</dc:title>
  <dc:creator>Wang Hao</dc:creator>
  <cp:lastModifiedBy>Wang Hao</cp:lastModifiedBy>
  <cp:revision>88</cp:revision>
  <cp:lastPrinted>1998-02-10T13:28:06Z</cp:lastPrinted>
  <dcterms:created xsi:type="dcterms:W3CDTF">2015-11-03T12:23:58Z</dcterms:created>
  <dcterms:modified xsi:type="dcterms:W3CDTF">2015-11-11T18:36:47Z</dcterms:modified>
</cp:coreProperties>
</file>