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89" r:id="rId4"/>
    <p:sldId id="290" r:id="rId5"/>
    <p:sldId id="291" r:id="rId6"/>
    <p:sldId id="292" r:id="rId7"/>
    <p:sldId id="293" r:id="rId8"/>
    <p:sldId id="271" r:id="rId9"/>
    <p:sldId id="266" r:id="rId10"/>
    <p:sldId id="283" r:id="rId11"/>
    <p:sldId id="294" r:id="rId12"/>
    <p:sldId id="297" r:id="rId13"/>
    <p:sldId id="287" r:id="rId14"/>
    <p:sldId id="295" r:id="rId15"/>
    <p:sldId id="288" r:id="rId16"/>
    <p:sldId id="296" r:id="rId17"/>
    <p:sldId id="285"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90" d="100"/>
          <a:sy n="90" d="100"/>
        </p:scale>
        <p:origin x="96" y="2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8DF962C0-0720-4F26-8B07-3A2CE7C6CC7D}" type="slidenum">
              <a:rPr lang="en-US" altLang="en-US" sz="1200" smtClean="0"/>
              <a:pPr>
                <a:defRPr/>
              </a:pPr>
              <a:t>3</a:t>
            </a:fld>
            <a:endParaRPr lang="en-US" altLang="en-US" sz="1200" dirty="0" smtClean="0"/>
          </a:p>
        </p:txBody>
      </p:sp>
      <p:sp>
        <p:nvSpPr>
          <p:cNvPr id="13315" name="Rectangle 1026"/>
          <p:cNvSpPr>
            <a:spLocks noGrp="1" noChangeArrowheads="1"/>
          </p:cNvSpPr>
          <p:nvPr>
            <p:ph type="body" idx="1"/>
          </p:nvPr>
        </p:nvSpPr>
        <p:spPr>
          <a:noFill/>
          <a:ln/>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020685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7</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8</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2362574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15</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203080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t>omniran-15-0049-01-00TG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5/omniran-15-0047-00-00TG-sept-2015-f2f-meeting-minutes.docx" TargetMode="External"/><Relationship Id="rId7" Type="http://schemas.openxmlformats.org/officeDocument/2006/relationships/hyperlink" Target="https://mentor.ieee.org/omniran/dcn/15/omniran-15-0042-01-CF00-an-setup-over-unlicensed-ban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omniran/dcn/15/omniran-15-0048-00-CF00-comment-resolution-proposals-for-doc-15-0045-01.docx" TargetMode="External"/><Relationship Id="rId5" Type="http://schemas.openxmlformats.org/officeDocument/2006/relationships/hyperlink" Target="https://mentor.ieee.org/omniran/dcn/15/omniran-15-0045-01-CF00-review-comments-on-doc-0035-01.xls" TargetMode="External"/><Relationship Id="rId4" Type="http://schemas.openxmlformats.org/officeDocument/2006/relationships/hyperlink" Target="https://mentor.ieee.org/omniran/dcn/15/omniran-15-0046-00-00TG-sept-2015-status-report-to-802wgs.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5/omniran-15-0047-00-00TG-sept-2015-f2f-meeting-minute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omniran/dcn/15/omniran-15-0045-01-CF00-review-comments-on-doc-0035-01.xls" TargetMode="External"/><Relationship Id="rId4" Type="http://schemas.openxmlformats.org/officeDocument/2006/relationships/hyperlink" Target="https://mentor.ieee.org/omniran/dcn/15/omniran-15-0046-00-00TG-sept-2015-status-report-to-802wgs.ppt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5/omniran-15-0045-01-CF00-review-comments-on-doc-0035-01.xl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omniran/dcn/15/omniran-15-0042-01-CF00-an-setup-over-unlicensed-band.docx" TargetMode="External"/><Relationship Id="rId4" Type="http://schemas.openxmlformats.org/officeDocument/2006/relationships/hyperlink" Target="https://mentor.ieee.org/omniran/dcn/15/omniran-15-0048-00-CF00-comment-resolution-proposals-for-doc-15-0045-01.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webex.com/nokia/j.php?MTID=m43361dcd7e647b09e252fce40c1823c3"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sn.com/nv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September 29</a:t>
            </a:r>
            <a:r>
              <a:rPr lang="en-US" baseline="30000" dirty="0" smtClean="0"/>
              <a:t>th</a:t>
            </a:r>
            <a:r>
              <a:rPr lang="en-US" dirty="0" smtClean="0"/>
              <a:t>, 2015 Conference Call</a:t>
            </a:r>
            <a:endParaRPr lang="en-US" dirty="0"/>
          </a:p>
        </p:txBody>
      </p:sp>
      <p:sp>
        <p:nvSpPr>
          <p:cNvPr id="3" name="Subtitle 2"/>
          <p:cNvSpPr>
            <a:spLocks noGrp="1"/>
          </p:cNvSpPr>
          <p:nvPr>
            <p:ph type="subTitle" idx="1"/>
          </p:nvPr>
        </p:nvSpPr>
        <p:spPr/>
        <p:txBody>
          <a:bodyPr/>
          <a:lstStyle/>
          <a:p>
            <a:r>
              <a:rPr lang="en-US" dirty="0" smtClean="0"/>
              <a:t>2015-09-29</a:t>
            </a:r>
            <a:r>
              <a:rPr lang="en-US" dirty="0"/>
              <a:t/>
            </a:r>
            <a:br>
              <a:rPr lang="en-US" dirty="0"/>
            </a:br>
            <a:r>
              <a:rPr lang="en-US" dirty="0"/>
              <a:t>Max </a:t>
            </a:r>
            <a:r>
              <a:rPr lang="en-US" dirty="0" smtClean="0"/>
              <a:t>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10:05 AM ET</a:t>
            </a:r>
          </a:p>
          <a:p>
            <a:r>
              <a:rPr lang="en-GB" sz="2400" dirty="0" smtClean="0"/>
              <a:t>Minutes taker:</a:t>
            </a:r>
          </a:p>
          <a:p>
            <a:pPr lvl="1"/>
            <a:r>
              <a:rPr lang="en-GB" sz="2000" dirty="0" smtClean="0"/>
              <a:t>Walter</a:t>
            </a:r>
            <a:r>
              <a:rPr lang="en-GB" sz="2000" dirty="0" smtClean="0"/>
              <a:t> </a:t>
            </a:r>
            <a:r>
              <a:rPr lang="en-GB" sz="2000" dirty="0" smtClean="0"/>
              <a:t>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615674808"/>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tx1"/>
                          </a:solidFill>
                        </a:rPr>
                        <a:t>Walter 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de-DE" sz="1400" dirty="0" err="1" smtClean="0">
                          <a:solidFill>
                            <a:schemeClr val="tx1"/>
                          </a:solidFill>
                        </a:rPr>
                        <a:t>Krishnanand</a:t>
                      </a:r>
                      <a:r>
                        <a:rPr lang="de-DE" sz="1400" dirty="0" smtClean="0">
                          <a:solidFill>
                            <a:schemeClr val="tx1"/>
                          </a:solidFill>
                        </a:rPr>
                        <a:t> </a:t>
                      </a:r>
                      <a:r>
                        <a:rPr lang="de-DE" sz="1400" dirty="0" err="1" smtClean="0">
                          <a:solidFill>
                            <a:schemeClr val="tx1"/>
                          </a:solidFill>
                        </a:rPr>
                        <a:t>Kamath</a:t>
                      </a:r>
                      <a:endParaRPr lang="en-US" sz="1400" dirty="0">
                        <a:solidFill>
                          <a:schemeClr val="tx1"/>
                        </a:solidFill>
                      </a:endParaRPr>
                    </a:p>
                  </a:txBody>
                  <a:tcPr/>
                </a:tc>
                <a:tc>
                  <a:txBody>
                    <a:bodyPr/>
                    <a:lstStyle/>
                    <a:p>
                      <a:r>
                        <a:rPr lang="de-DE" sz="1400" dirty="0" err="1" smtClean="0">
                          <a:solidFill>
                            <a:schemeClr val="tx1"/>
                          </a:solidFill>
                        </a:rPr>
                        <a:t>ViaVi</a:t>
                      </a:r>
                      <a:r>
                        <a:rPr lang="de-DE" sz="1400" baseline="0" dirty="0" smtClean="0">
                          <a:solidFill>
                            <a:schemeClr val="tx1"/>
                          </a:solidFill>
                        </a:rPr>
                        <a:t> Solutions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tx1"/>
                          </a:solidFill>
                        </a:rPr>
                        <a:t>Juan</a:t>
                      </a:r>
                      <a:r>
                        <a:rPr lang="de-DE" sz="1400" baseline="0" dirty="0" smtClean="0">
                          <a:solidFill>
                            <a:schemeClr val="tx1"/>
                          </a:solidFill>
                        </a:rPr>
                        <a:t> Carlos Zuniga</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tx1"/>
                          </a:solidFill>
                        </a:rPr>
                        <a:t>Interdigital</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smtClean="0"/>
              <a:t>Either speak up now or</a:t>
            </a:r>
          </a:p>
          <a:p>
            <a:pPr lvl="1"/>
            <a:r>
              <a:rPr lang="en-US" altLang="en-US" sz="2000" dirty="0" smtClean="0"/>
              <a:t>Provide the chair of this group with the identity of the holder(s) of any and all such claims as soon as possible or</a:t>
            </a:r>
          </a:p>
          <a:p>
            <a:pPr lvl="1"/>
            <a:r>
              <a:rPr lang="en-US" altLang="en-US" sz="2000" dirty="0" smtClean="0"/>
              <a:t>Cause an LOA to be submitted</a:t>
            </a:r>
            <a:br>
              <a:rPr lang="en-US" altLang="en-US" sz="2000" dirty="0" smtClean="0"/>
            </a:br>
            <a:endParaRPr lang="en-US" altLang="en-US" sz="2000" dirty="0" smtClean="0"/>
          </a:p>
          <a:p>
            <a:r>
              <a:rPr lang="en-US" altLang="en-US" sz="2400" dirty="0" smtClean="0"/>
              <a:t>Nothing</a:t>
            </a:r>
            <a:r>
              <a:rPr lang="en-US" altLang="en-US" sz="2400" dirty="0" smtClean="0"/>
              <a:t> brought up</a:t>
            </a:r>
            <a:r>
              <a:rPr lang="en-US" altLang="en-US" sz="2400" dirty="0" smtClean="0"/>
              <a:t>.</a:t>
            </a:r>
            <a:endParaRPr lang="en-US" altLang="en-US"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endParaRPr lang="en-US" dirty="0"/>
          </a:p>
        </p:txBody>
      </p:sp>
      <p:sp>
        <p:nvSpPr>
          <p:cNvPr id="4104" name="Rectangle 5"/>
          <p:cNvSpPr>
            <a:spLocks noGrp="1" noChangeArrowheads="1"/>
          </p:cNvSpPr>
          <p:nvPr>
            <p:ph type="body" idx="1"/>
          </p:nvPr>
        </p:nvSpPr>
        <p:spPr/>
        <p:txBody>
          <a:bodyPr>
            <a:normAutofit fontScale="47500" lnSpcReduction="20000"/>
          </a:bodyPr>
          <a:lstStyle/>
          <a:p>
            <a:r>
              <a:rPr lang="en-US" dirty="0" smtClean="0"/>
              <a:t>Review of minutes</a:t>
            </a:r>
          </a:p>
          <a:p>
            <a:pPr lvl="1"/>
            <a:r>
              <a:rPr lang="en-US" dirty="0">
                <a:hlinkClick r:id="rId3"/>
              </a:rPr>
              <a:t>https://</a:t>
            </a:r>
            <a:r>
              <a:rPr lang="en-US" dirty="0" smtClean="0">
                <a:hlinkClick r:id="rId3"/>
              </a:rPr>
              <a:t>mentor.ieee.org/omniran/dcn/15/omniran-15-0047-00-00TG-sept-2015-f2f-meeting-minutes.docx</a:t>
            </a:r>
            <a:endParaRPr lang="en-US" dirty="0" smtClean="0"/>
          </a:p>
          <a:p>
            <a:r>
              <a:rPr lang="en-US" dirty="0" smtClean="0"/>
              <a:t>Reports</a:t>
            </a:r>
          </a:p>
          <a:p>
            <a:pPr lvl="1"/>
            <a:r>
              <a:rPr lang="de-DE" dirty="0"/>
              <a:t>Report </a:t>
            </a:r>
            <a:r>
              <a:rPr lang="de-DE" dirty="0" err="1"/>
              <a:t>to</a:t>
            </a:r>
            <a:r>
              <a:rPr lang="de-DE" dirty="0"/>
              <a:t> 802WGs </a:t>
            </a:r>
            <a:r>
              <a:rPr lang="de-DE" dirty="0" err="1"/>
              <a:t>and</a:t>
            </a:r>
            <a:r>
              <a:rPr lang="de-DE" dirty="0"/>
              <a:t> IETF/IEEE802 </a:t>
            </a:r>
            <a:r>
              <a:rPr lang="de-DE" dirty="0" err="1"/>
              <a:t>Coordination</a:t>
            </a:r>
            <a:endParaRPr lang="de-DE" dirty="0"/>
          </a:p>
          <a:p>
            <a:pPr lvl="2"/>
            <a:r>
              <a:rPr lang="en-US" dirty="0">
                <a:hlinkClick r:id="rId4"/>
              </a:rPr>
              <a:t>https://mentor.ieee.org/omniran/dcn/15/omniran-15-0046-00-00TG-sept-2015-status-report-to-802wgs.pptx</a:t>
            </a:r>
            <a:endParaRPr lang="en-US" dirty="0"/>
          </a:p>
          <a:p>
            <a:pPr lvl="1"/>
            <a:r>
              <a:rPr lang="de-DE" dirty="0" smtClean="0"/>
              <a:t>November </a:t>
            </a:r>
            <a:r>
              <a:rPr lang="de-DE" dirty="0" err="1" smtClean="0"/>
              <a:t>plenary</a:t>
            </a:r>
            <a:r>
              <a:rPr lang="de-DE" dirty="0" smtClean="0"/>
              <a:t> </a:t>
            </a:r>
            <a:r>
              <a:rPr lang="de-DE" dirty="0" err="1" smtClean="0"/>
              <a:t>OmniRAN</a:t>
            </a:r>
            <a:r>
              <a:rPr lang="de-DE" dirty="0" smtClean="0"/>
              <a:t> </a:t>
            </a:r>
            <a:r>
              <a:rPr lang="de-DE" dirty="0" err="1" smtClean="0"/>
              <a:t>schedules</a:t>
            </a:r>
            <a:endParaRPr lang="de-DE" dirty="0" smtClean="0"/>
          </a:p>
          <a:p>
            <a:pPr lvl="2"/>
            <a:r>
              <a:rPr lang="de-DE" dirty="0" smtClean="0"/>
              <a:t>See </a:t>
            </a:r>
            <a:r>
              <a:rPr lang="de-DE" dirty="0" err="1" smtClean="0"/>
              <a:t>next</a:t>
            </a:r>
            <a:r>
              <a:rPr lang="de-DE" dirty="0" smtClean="0"/>
              <a:t> </a:t>
            </a:r>
            <a:r>
              <a:rPr lang="de-DE" dirty="0" err="1" smtClean="0"/>
              <a:t>slide</a:t>
            </a:r>
            <a:endParaRPr lang="de-DE" dirty="0" smtClean="0"/>
          </a:p>
          <a:p>
            <a:pPr fontAlgn="t"/>
            <a:r>
              <a:rPr lang="en-US" dirty="0" smtClean="0"/>
              <a:t>Review editor's draft of P802.1CF</a:t>
            </a:r>
          </a:p>
          <a:p>
            <a:pPr lvl="1" fontAlgn="t"/>
            <a:r>
              <a:rPr lang="en-US" dirty="0">
                <a:hlinkClick r:id="rId5"/>
              </a:rPr>
              <a:t>https://</a:t>
            </a:r>
            <a:r>
              <a:rPr lang="en-US" dirty="0" smtClean="0">
                <a:hlinkClick r:id="rId5"/>
              </a:rPr>
              <a:t>mentor.ieee.org/omniran/dcn/15/omniran-15-0045-01-CF00-review-comments-on-doc-0035-01.xls</a:t>
            </a:r>
            <a:endParaRPr lang="en-US" dirty="0" smtClean="0"/>
          </a:p>
          <a:p>
            <a:pPr lvl="1" fontAlgn="t"/>
            <a:r>
              <a:rPr lang="en-US" dirty="0">
                <a:hlinkClick r:id="rId6"/>
              </a:rPr>
              <a:t>https://</a:t>
            </a:r>
            <a:r>
              <a:rPr lang="en-US" dirty="0" smtClean="0">
                <a:hlinkClick r:id="rId6"/>
              </a:rPr>
              <a:t>mentor.ieee.org/omniran/dcn/15/omniran-15-0048-00-CF00-comment-resolution-proposals-for-doc-15-0045-01.docx</a:t>
            </a:r>
            <a:endParaRPr lang="en-US" dirty="0" smtClean="0"/>
          </a:p>
          <a:p>
            <a:pPr fontAlgn="t"/>
            <a:r>
              <a:rPr lang="en-US" dirty="0" smtClean="0"/>
              <a:t>P802.1CF contributions </a:t>
            </a:r>
          </a:p>
          <a:p>
            <a:pPr lvl="1" fontAlgn="t"/>
            <a:r>
              <a:rPr lang="en-US" dirty="0" smtClean="0"/>
              <a:t>Network reference model</a:t>
            </a:r>
          </a:p>
          <a:p>
            <a:pPr lvl="1" fontAlgn="t"/>
            <a:r>
              <a:rPr lang="en-US" dirty="0" smtClean="0"/>
              <a:t>SDN abstraction</a:t>
            </a:r>
          </a:p>
          <a:p>
            <a:pPr lvl="1" fontAlgn="t"/>
            <a:r>
              <a:rPr lang="en-US" dirty="0" smtClean="0"/>
              <a:t>Functional design and decomposition</a:t>
            </a:r>
          </a:p>
          <a:p>
            <a:pPr lvl="2" fontAlgn="t"/>
            <a:r>
              <a:rPr lang="en-US" dirty="0">
                <a:hlinkClick r:id="rId7"/>
              </a:rPr>
              <a:t>https://</a:t>
            </a:r>
            <a:r>
              <a:rPr lang="en-US" dirty="0" smtClean="0">
                <a:hlinkClick r:id="rId7"/>
              </a:rPr>
              <a:t>mentor.ieee.org/omniran/dcn/15/omniran-15-0042-01-CF00-an-setup-over-unlicensed-band.docx</a:t>
            </a:r>
            <a:endParaRPr lang="en-US" dirty="0" smtClean="0"/>
          </a:p>
          <a:p>
            <a:pPr fontAlgn="t"/>
            <a:r>
              <a:rPr lang="en-US" dirty="0" smtClean="0"/>
              <a:t>Component </a:t>
            </a:r>
            <a:r>
              <a:rPr lang="en-US" dirty="0"/>
              <a:t>model within the scope of </a:t>
            </a:r>
            <a:r>
              <a:rPr lang="en-US" dirty="0" smtClean="0"/>
              <a:t>P802.1CF</a:t>
            </a:r>
          </a:p>
          <a:p>
            <a:pPr fontAlgn="t"/>
            <a:r>
              <a:rPr lang="en-US" dirty="0" smtClean="0"/>
              <a:t>AOB</a:t>
            </a:r>
          </a:p>
        </p:txBody>
      </p:sp>
    </p:spTree>
    <p:extLst>
      <p:ext uri="{BB962C8B-B14F-4D97-AF65-F5344CB8AC3E}">
        <p14:creationId xmlns:p14="http://schemas.microsoft.com/office/powerpoint/2010/main" val="283237095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#2</a:t>
            </a:r>
            <a:endParaRPr lang="en-US" dirty="0"/>
          </a:p>
        </p:txBody>
      </p:sp>
      <p:sp>
        <p:nvSpPr>
          <p:cNvPr id="4104" name="Rectangle 5"/>
          <p:cNvSpPr>
            <a:spLocks noGrp="1" noChangeArrowheads="1"/>
          </p:cNvSpPr>
          <p:nvPr>
            <p:ph idx="1"/>
          </p:nvPr>
        </p:nvSpPr>
        <p:spPr>
          <a:xfrm>
            <a:off x="457200" y="1295400"/>
            <a:ext cx="8229600" cy="4830763"/>
          </a:xfrm>
        </p:spPr>
        <p:txBody>
          <a:bodyPr>
            <a:normAutofit fontScale="62500" lnSpcReduction="20000"/>
          </a:bodyPr>
          <a:lstStyle/>
          <a:p>
            <a:r>
              <a:rPr lang="en-US" dirty="0" smtClean="0"/>
              <a:t>Review of minutes</a:t>
            </a:r>
          </a:p>
          <a:p>
            <a:pPr lvl="1"/>
            <a:r>
              <a:rPr lang="en-US" dirty="0" smtClean="0">
                <a:hlinkClick r:id="rId3"/>
              </a:rPr>
              <a:t>https://mentor.ieee.org/omniran/dcn/15/omniran-15-0047-00-00TG-sept-2015-f2f-meeting-minutes.docx</a:t>
            </a:r>
            <a:endParaRPr lang="en-US" dirty="0" smtClean="0"/>
          </a:p>
          <a:p>
            <a:pPr lvl="2"/>
            <a:r>
              <a:rPr lang="en-US" dirty="0" smtClean="0"/>
              <a:t>No comments raised.</a:t>
            </a:r>
            <a:endParaRPr lang="en-US" dirty="0" smtClean="0"/>
          </a:p>
          <a:p>
            <a:r>
              <a:rPr lang="en-US" dirty="0" smtClean="0"/>
              <a:t>Reports</a:t>
            </a:r>
          </a:p>
          <a:p>
            <a:pPr lvl="1"/>
            <a:r>
              <a:rPr lang="en-US" dirty="0" smtClean="0"/>
              <a:t>Report to 802WGs and IETF/IEEE802 Coordination</a:t>
            </a:r>
          </a:p>
          <a:p>
            <a:pPr lvl="2"/>
            <a:r>
              <a:rPr lang="en-US" dirty="0" smtClean="0">
                <a:hlinkClick r:id="rId4"/>
              </a:rPr>
              <a:t>https://mentor.ieee.org/omniran/dcn/15/omniran-15-0046-00-00TG-sept-2015-status-report-to-802wgs.pptx</a:t>
            </a:r>
            <a:endParaRPr lang="en-US" dirty="0" smtClean="0"/>
          </a:p>
          <a:p>
            <a:pPr lvl="2"/>
            <a:r>
              <a:rPr lang="en-US" dirty="0" smtClean="0"/>
              <a:t>Juan Carlos mentioned that IETF/IEEE 802 coordination meeting is taking place two hours after the </a:t>
            </a:r>
            <a:r>
              <a:rPr lang="en-US" dirty="0" err="1" smtClean="0"/>
              <a:t>OmniRAN</a:t>
            </a:r>
            <a:r>
              <a:rPr lang="en-US" dirty="0" smtClean="0"/>
              <a:t> TG call</a:t>
            </a:r>
          </a:p>
          <a:p>
            <a:pPr lvl="2"/>
            <a:r>
              <a:rPr lang="en-US" dirty="0" smtClean="0"/>
              <a:t>802.11 closing plenary concluded to continue discussions about ‘802.11 as a component’ in 802.11 ARC SC until better understanding is reached. </a:t>
            </a:r>
          </a:p>
          <a:p>
            <a:pPr lvl="1"/>
            <a:r>
              <a:rPr lang="en-US" dirty="0" smtClean="0"/>
              <a:t>November plenary </a:t>
            </a:r>
            <a:r>
              <a:rPr lang="en-US" dirty="0" err="1" smtClean="0"/>
              <a:t>OmniRAN</a:t>
            </a:r>
            <a:r>
              <a:rPr lang="en-US" dirty="0" smtClean="0"/>
              <a:t> schedules</a:t>
            </a:r>
          </a:p>
          <a:p>
            <a:pPr lvl="2"/>
            <a:r>
              <a:rPr lang="en-US" dirty="0" smtClean="0"/>
              <a:t>See next slide</a:t>
            </a:r>
          </a:p>
          <a:p>
            <a:pPr lvl="2"/>
            <a:r>
              <a:rPr lang="en-US" dirty="0" smtClean="0"/>
              <a:t>Participants in the call were fine with the proposed schedules.</a:t>
            </a:r>
          </a:p>
          <a:p>
            <a:pPr lvl="1"/>
            <a:r>
              <a:rPr lang="en-US" dirty="0" smtClean="0"/>
              <a:t>Correction of </a:t>
            </a:r>
            <a:r>
              <a:rPr lang="en-US" dirty="0" smtClean="0">
                <a:hlinkClick r:id="rId5"/>
              </a:rPr>
              <a:t>https://mentor.ieee.org/omniran/dcn/15/omniran-15-0045-01-CF00-review-comments-on-doc-0035-01.xls</a:t>
            </a:r>
            <a:r>
              <a:rPr lang="en-US" dirty="0" smtClean="0"/>
              <a:t> on mentor</a:t>
            </a:r>
          </a:p>
          <a:p>
            <a:pPr lvl="2"/>
            <a:r>
              <a:rPr lang="en-US" dirty="0" smtClean="0"/>
              <a:t>Chair reported that previous file (.</a:t>
            </a:r>
            <a:r>
              <a:rPr lang="en-US" dirty="0" err="1" smtClean="0"/>
              <a:t>xlsx</a:t>
            </a:r>
            <a:r>
              <a:rPr lang="en-US" dirty="0" smtClean="0"/>
              <a:t> format) was replaced by a version in the legacy .</a:t>
            </a:r>
            <a:r>
              <a:rPr lang="en-US" dirty="0" err="1" smtClean="0"/>
              <a:t>xls</a:t>
            </a:r>
            <a:r>
              <a:rPr lang="en-US" dirty="0" smtClean="0"/>
              <a:t> format, as .</a:t>
            </a:r>
            <a:r>
              <a:rPr lang="en-US" dirty="0" err="1" smtClean="0"/>
              <a:t>xlsx</a:t>
            </a:r>
            <a:r>
              <a:rPr lang="en-US" dirty="0" smtClean="0"/>
              <a:t> file on mentor caused ‘corrupted file’ error message with Excel 2013.</a:t>
            </a:r>
          </a:p>
          <a:p>
            <a:pPr lvl="2"/>
            <a:endParaRPr lang="en-US"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November 2015 Agenda Graphics, tentative</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296564429"/>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11/10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11/11</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11/12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Fri11/13</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rowSpan="3">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r>
                        <a:rPr lang="en-US" sz="1200" dirty="0" smtClean="0"/>
                        <a:t>PRIV ECSG</a:t>
                      </a:r>
                      <a:endParaRPr lang="en-US" sz="1200" dirty="0"/>
                    </a:p>
                  </a:txBody>
                  <a:tcPr marL="36000" marR="36000" marT="36000" marB="36000">
                    <a:solidFill>
                      <a:schemeClr val="bg1">
                        <a:lumMod val="85000"/>
                      </a:schemeClr>
                    </a:solidFill>
                  </a:tcPr>
                </a:tc>
                <a:tc rowSpan="4">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230801">
                <a:tc rowSpan="2">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endParaRPr lang="en-US" sz="1100" dirty="0"/>
                    </a:p>
                  </a:txBody>
                  <a:tcPr marL="36000" marR="36000" marT="36000" marB="36000">
                    <a:solidFill>
                      <a:schemeClr val="bg1"/>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463783">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rowSpan="2">
                  <a:txBody>
                    <a:bodyPr/>
                    <a:lstStyle/>
                    <a:p>
                      <a:pPr algn="r"/>
                      <a:endParaRPr lang="en-US" sz="1500" dirty="0"/>
                    </a:p>
                  </a:txBody>
                  <a:tcPr marL="0" marR="0" marT="0" marB="0">
                    <a:solidFill>
                      <a:schemeClr val="bg1"/>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2">
                  <a:txBody>
                    <a:bodyPr/>
                    <a:lstStyle/>
                    <a:p>
                      <a:endParaRPr lang="en-US" dirty="0"/>
                    </a:p>
                  </a:txBody>
                  <a:tcPr marL="36000" marR="36000" marT="36000" marB="36000">
                    <a:solidFill>
                      <a:schemeClr val="bg1"/>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r>
                        <a:rPr lang="en-US" sz="1200" dirty="0" smtClean="0"/>
                        <a:t>Tutorials</a:t>
                      </a:r>
                      <a:endParaRPr lang="en-US" sz="1200" dirty="0"/>
                    </a:p>
                  </a:txBody>
                  <a:tcPr marL="36000" marR="36000" marT="36000" marB="36000">
                    <a:solidFill>
                      <a:schemeClr val="bg1">
                        <a:lumMod val="85000"/>
                      </a:schemeClr>
                    </a:solidFill>
                  </a:tcPr>
                </a:tc>
                <a:tc rowSpan="2">
                  <a:txBody>
                    <a:bodyPr/>
                    <a:lstStyle/>
                    <a:p>
                      <a:r>
                        <a:rPr lang="en-US" sz="1200" dirty="0" smtClean="0"/>
                        <a:t>802E Privacy</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#3</a:t>
            </a:r>
            <a:endParaRPr lang="en-US" dirty="0"/>
          </a:p>
        </p:txBody>
      </p:sp>
      <p:sp>
        <p:nvSpPr>
          <p:cNvPr id="4104" name="Rectangle 5"/>
          <p:cNvSpPr>
            <a:spLocks noGrp="1" noChangeArrowheads="1"/>
          </p:cNvSpPr>
          <p:nvPr>
            <p:ph type="body" idx="1"/>
          </p:nvPr>
        </p:nvSpPr>
        <p:spPr>
          <a:xfrm>
            <a:off x="457200" y="1295400"/>
            <a:ext cx="8229600" cy="5181600"/>
          </a:xfrm>
        </p:spPr>
        <p:txBody>
          <a:bodyPr>
            <a:normAutofit fontScale="70000" lnSpcReduction="20000"/>
          </a:bodyPr>
          <a:lstStyle/>
          <a:p>
            <a:pPr fontAlgn="t"/>
            <a:r>
              <a:rPr lang="en-US" dirty="0" smtClean="0"/>
              <a:t>Review editor's draft of P802.1CF</a:t>
            </a:r>
          </a:p>
          <a:p>
            <a:pPr lvl="1" fontAlgn="t"/>
            <a:r>
              <a:rPr lang="en-US" dirty="0" smtClean="0">
                <a:hlinkClick r:id="rId3"/>
              </a:rPr>
              <a:t>https://mentor.ieee.org/omniran/dcn/15/omniran-15-0045-01-CF00-review-comments-on-doc-0035-01.xls</a:t>
            </a:r>
            <a:endParaRPr lang="en-US" dirty="0" smtClean="0"/>
          </a:p>
          <a:p>
            <a:pPr lvl="1" fontAlgn="t"/>
            <a:r>
              <a:rPr lang="en-US" dirty="0" smtClean="0">
                <a:hlinkClick r:id="rId4"/>
              </a:rPr>
              <a:t>https://mentor.ieee.org/omniran/dcn/15/omniran-15-0048-00-CF00-comment-resolution-proposals-for-doc-15-0045-01.docx</a:t>
            </a:r>
            <a:endParaRPr lang="en-US" dirty="0" smtClean="0"/>
          </a:p>
          <a:p>
            <a:pPr lvl="2" fontAlgn="t"/>
            <a:r>
              <a:rPr lang="en-US" dirty="0" smtClean="0"/>
              <a:t>Max introduced the two proposed text amendments for the NRM section and NDS section, respectively.</a:t>
            </a:r>
          </a:p>
          <a:p>
            <a:pPr lvl="2" fontAlgn="t"/>
            <a:r>
              <a:rPr lang="en-US" dirty="0" smtClean="0"/>
              <a:t>Participants agreed that proposed amendment should be adopted to the draft P802.1CF text.</a:t>
            </a:r>
          </a:p>
          <a:p>
            <a:pPr lvl="2" fontAlgn="t"/>
            <a:endParaRPr lang="en-US" dirty="0" smtClean="0"/>
          </a:p>
          <a:p>
            <a:pPr fontAlgn="t"/>
            <a:r>
              <a:rPr lang="en-US" dirty="0" smtClean="0"/>
              <a:t>P802.1CF contributions </a:t>
            </a:r>
          </a:p>
          <a:p>
            <a:pPr lvl="1" fontAlgn="t"/>
            <a:r>
              <a:rPr lang="en-US" dirty="0" smtClean="0"/>
              <a:t>Network reference model</a:t>
            </a:r>
          </a:p>
          <a:p>
            <a:pPr lvl="1" fontAlgn="t"/>
            <a:r>
              <a:rPr lang="en-US" dirty="0" smtClean="0"/>
              <a:t>SDN abstraction</a:t>
            </a:r>
          </a:p>
          <a:p>
            <a:pPr lvl="1" fontAlgn="t"/>
            <a:r>
              <a:rPr lang="en-US" dirty="0" smtClean="0"/>
              <a:t>Functional design and decomposition</a:t>
            </a:r>
          </a:p>
          <a:p>
            <a:pPr lvl="2" fontAlgn="t"/>
            <a:r>
              <a:rPr lang="en-US" dirty="0" smtClean="0">
                <a:hlinkClick r:id="rId5"/>
              </a:rPr>
              <a:t>https://mentor.ieee.org/omniran/dcn/15/omniran-15-0042-01-CF00-an-setup-over-unlicensed-band.docx</a:t>
            </a:r>
            <a:endParaRPr lang="en-US" dirty="0" smtClean="0"/>
          </a:p>
          <a:p>
            <a:pPr lvl="2"/>
            <a:r>
              <a:rPr lang="en-US" dirty="0" smtClean="0"/>
              <a:t>Agreement to</a:t>
            </a:r>
            <a:r>
              <a:rPr lang="en-US" dirty="0" smtClean="0"/>
              <a:t> postpone the proposal for discussion in November meeting, as the contributor was not available for presentation and discussion.</a:t>
            </a:r>
            <a:endParaRPr lang="en-US" dirty="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November 2015 F2F</a:t>
            </a:r>
          </a:p>
        </p:txBody>
      </p:sp>
      <p:sp>
        <p:nvSpPr>
          <p:cNvPr id="3" name="Content Placeholder 2"/>
          <p:cNvSpPr>
            <a:spLocks noGrp="1"/>
          </p:cNvSpPr>
          <p:nvPr>
            <p:ph idx="1"/>
          </p:nvPr>
        </p:nvSpPr>
        <p:spPr/>
        <p:txBody>
          <a:bodyPr>
            <a:normAutofit fontScale="70000" lnSpcReduction="20000"/>
          </a:bodyPr>
          <a:lstStyle/>
          <a:p>
            <a:r>
              <a:rPr lang="en-US" dirty="0" smtClean="0"/>
              <a:t>Review of minutes</a:t>
            </a:r>
          </a:p>
          <a:p>
            <a:r>
              <a:rPr lang="en-US" dirty="0" smtClean="0"/>
              <a:t>Reports</a:t>
            </a:r>
          </a:p>
          <a:p>
            <a:r>
              <a:rPr lang="en-US" dirty="0" smtClean="0"/>
              <a:t>Review of 802.1CF editor’s draft</a:t>
            </a:r>
          </a:p>
          <a:p>
            <a:pPr lvl="1"/>
            <a:r>
              <a:rPr lang="en-US" dirty="0" smtClean="0"/>
              <a:t>Comment resolution</a:t>
            </a:r>
          </a:p>
          <a:p>
            <a:r>
              <a:rPr lang="en-US" dirty="0" smtClean="0"/>
              <a:t>New P802.1CF contributions</a:t>
            </a:r>
          </a:p>
          <a:p>
            <a:pPr lvl="1"/>
            <a:r>
              <a:rPr lang="en-US" dirty="0" smtClean="0"/>
              <a:t>Functional design and decomposition</a:t>
            </a:r>
          </a:p>
          <a:p>
            <a:pPr lvl="1"/>
            <a:r>
              <a:rPr lang="en-US" dirty="0" smtClean="0"/>
              <a:t>Backhaul representation</a:t>
            </a:r>
          </a:p>
          <a:p>
            <a:pPr lvl="1"/>
            <a:r>
              <a:rPr lang="en-US" dirty="0" smtClean="0"/>
              <a:t>SDN Abstraction</a:t>
            </a:r>
          </a:p>
          <a:p>
            <a:r>
              <a:rPr lang="en-US" dirty="0" smtClean="0"/>
              <a:t>Wi-Fi as component of 5G within the scope of P802.1CF</a:t>
            </a:r>
          </a:p>
          <a:p>
            <a:r>
              <a:rPr lang="en-US" dirty="0" smtClean="0"/>
              <a:t>Project planning</a:t>
            </a:r>
          </a:p>
          <a:p>
            <a:r>
              <a:rPr lang="en-US" dirty="0" smtClean="0"/>
              <a:t>Publicity activities</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endParaRPr lang="en-US" dirty="0"/>
          </a:p>
        </p:txBody>
      </p:sp>
      <p:sp>
        <p:nvSpPr>
          <p:cNvPr id="3" name="Content Placeholder 2"/>
          <p:cNvSpPr>
            <a:spLocks noGrp="1"/>
          </p:cNvSpPr>
          <p:nvPr>
            <p:ph idx="1"/>
          </p:nvPr>
        </p:nvSpPr>
        <p:spPr>
          <a:xfrm>
            <a:off x="457200" y="1600200"/>
            <a:ext cx="8229600" cy="4800600"/>
          </a:xfrm>
        </p:spPr>
        <p:txBody>
          <a:bodyPr>
            <a:normAutofit fontScale="70000" lnSpcReduction="20000"/>
          </a:bodyPr>
          <a:lstStyle/>
          <a:p>
            <a:pPr fontAlgn="t"/>
            <a:r>
              <a:rPr lang="en-US" dirty="0" smtClean="0"/>
              <a:t>Component model within the scope of P802.1CF</a:t>
            </a:r>
          </a:p>
          <a:p>
            <a:pPr lvl="1" fontAlgn="t"/>
            <a:r>
              <a:rPr lang="en-US" dirty="0" smtClean="0"/>
              <a:t>Juan Carlos reported that planned presentation of Wi-Fi as part of 5G will not happen in the October NGMN meeting</a:t>
            </a:r>
            <a:endParaRPr lang="en-US" dirty="0" smtClean="0"/>
          </a:p>
          <a:p>
            <a:pPr lvl="1" fontAlgn="t"/>
            <a:r>
              <a:rPr lang="en-US" dirty="0" smtClean="0"/>
              <a:t>Max asked Juan Carlos to forward links to publically available material about the upcoming 5G core network to the </a:t>
            </a:r>
            <a:r>
              <a:rPr lang="en-US" dirty="0" err="1" smtClean="0"/>
              <a:t>OmniRAN</a:t>
            </a:r>
            <a:r>
              <a:rPr lang="en-US" dirty="0" smtClean="0"/>
              <a:t> TG.</a:t>
            </a:r>
          </a:p>
          <a:p>
            <a:pPr lvl="2" fontAlgn="t"/>
            <a:r>
              <a:rPr lang="en-US" dirty="0" smtClean="0"/>
              <a:t>How P802.1CF fits with the emerging ideas of the 5G core network may become a discussion topic in one of the upcoming </a:t>
            </a:r>
            <a:r>
              <a:rPr lang="en-US" dirty="0" err="1" smtClean="0"/>
              <a:t>OmniRAN</a:t>
            </a:r>
            <a:r>
              <a:rPr lang="en-US" dirty="0" smtClean="0"/>
              <a:t> meeting</a:t>
            </a:r>
            <a:r>
              <a:rPr lang="en-US" dirty="0" smtClean="0"/>
              <a:t>.</a:t>
            </a:r>
            <a:endParaRPr lang="en-US" dirty="0" smtClean="0"/>
          </a:p>
          <a:p>
            <a:pPr fontAlgn="t"/>
            <a:r>
              <a:rPr lang="en-US" dirty="0" smtClean="0"/>
              <a:t>AOB</a:t>
            </a:r>
          </a:p>
          <a:p>
            <a:pPr lvl="1"/>
            <a:r>
              <a:rPr lang="en-US" dirty="0" smtClean="0"/>
              <a:t>A new revision of the draft P802.1CF text is planned for early October incorporating the material and comment resolutions discussed until the end of this conference call.</a:t>
            </a:r>
          </a:p>
          <a:p>
            <a:pPr lvl="1"/>
            <a:r>
              <a:rPr lang="en-US" dirty="0" smtClean="0"/>
              <a:t>No other topics brought up.</a:t>
            </a:r>
          </a:p>
          <a:p>
            <a:pPr lvl="1"/>
            <a:endParaRPr lang="en-US" dirty="0" smtClean="0"/>
          </a:p>
          <a:p>
            <a:r>
              <a:rPr lang="en-US" dirty="0" smtClean="0"/>
              <a:t>Adjourn</a:t>
            </a:r>
          </a:p>
          <a:p>
            <a:pPr lvl="1"/>
            <a:r>
              <a:rPr lang="en-US" dirty="0" smtClean="0"/>
              <a:t>Adjourned by chair at 11:05 AM ET</a:t>
            </a:r>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a:xfrm>
            <a:off x="457200" y="1600200"/>
            <a:ext cx="8458200" cy="4525963"/>
          </a:xfrm>
        </p:spPr>
        <p:txBody>
          <a:bodyPr>
            <a:normAutofit fontScale="55000" lnSpcReduction="20000"/>
          </a:bodyPr>
          <a:lstStyle/>
          <a:p>
            <a:r>
              <a:rPr lang="en-GB" dirty="0" smtClean="0"/>
              <a:t>Tuesday, September</a:t>
            </a:r>
            <a:r>
              <a:rPr lang="en-US" dirty="0" smtClean="0"/>
              <a:t> 29</a:t>
            </a:r>
            <a:r>
              <a:rPr lang="en-US" baseline="30000" dirty="0" smtClean="0"/>
              <a:t>th</a:t>
            </a:r>
            <a:r>
              <a:rPr lang="en-US" dirty="0" smtClean="0"/>
              <a:t>, 2015 at 10:00-11:00am ET</a:t>
            </a:r>
          </a:p>
          <a:p>
            <a:endParaRPr lang="en-US" dirty="0" smtClean="0"/>
          </a:p>
          <a:p>
            <a:r>
              <a:rPr lang="en-US" dirty="0" err="1" smtClean="0"/>
              <a:t>WebEX</a:t>
            </a:r>
            <a:endParaRPr lang="en-US" dirty="0" smtClean="0"/>
          </a:p>
          <a:p>
            <a:pPr lvl="1">
              <a:buNone/>
            </a:pPr>
            <a:r>
              <a:rPr lang="en-US" dirty="0" smtClean="0"/>
              <a:t>Meeting Number: </a:t>
            </a:r>
            <a:r>
              <a:rPr lang="en-US" dirty="0"/>
              <a:t>708 244 </a:t>
            </a:r>
            <a:r>
              <a:rPr lang="en-US" dirty="0" smtClean="0"/>
              <a:t>048</a:t>
            </a:r>
          </a:p>
          <a:p>
            <a:pPr lvl="1">
              <a:buNone/>
            </a:pPr>
            <a:r>
              <a:rPr lang="en-US" dirty="0" smtClean="0"/>
              <a:t>Meeting Password: </a:t>
            </a:r>
            <a:r>
              <a:rPr lang="en-US" dirty="0" err="1" smtClean="0"/>
              <a:t>OmniRAN</a:t>
            </a:r>
            <a:endParaRPr lang="en-US" dirty="0" smtClean="0"/>
          </a:p>
          <a:p>
            <a:pPr lvl="1">
              <a:buNone/>
            </a:pPr>
            <a:r>
              <a:rPr lang="en-US" dirty="0" smtClean="0"/>
              <a:t>To join this meeting:</a:t>
            </a:r>
          </a:p>
          <a:p>
            <a:pPr lvl="1"/>
            <a:r>
              <a:rPr lang="en-US" dirty="0" smtClean="0"/>
              <a:t>1. Go to </a:t>
            </a:r>
            <a:br>
              <a:rPr lang="en-US" dirty="0" smtClean="0"/>
            </a:br>
            <a:r>
              <a:rPr lang="en-US" dirty="0">
                <a:hlinkClick r:id="rId3"/>
              </a:rPr>
              <a:t>https://</a:t>
            </a:r>
            <a:r>
              <a:rPr lang="en-US" dirty="0" smtClean="0">
                <a:hlinkClick r:id="rId3"/>
              </a:rPr>
              <a:t>nokia.webex.com/nokia/j.php?MTID=m43361dcd7e647b09e252fce40c1823c3</a:t>
            </a:r>
            <a:endParaRPr lang="en-US" dirty="0" smtClean="0"/>
          </a:p>
          <a:p>
            <a:pPr lvl="1"/>
            <a:r>
              <a:rPr lang="en-US" dirty="0" smtClean="0"/>
              <a:t>2</a:t>
            </a:r>
            <a:r>
              <a:rPr lang="en-US" dirty="0"/>
              <a:t>. Enter the meeting password: </a:t>
            </a:r>
            <a:r>
              <a:rPr lang="en-US" dirty="0" err="1"/>
              <a:t>OmniRAN</a:t>
            </a:r>
            <a:endParaRPr lang="en-US" dirty="0"/>
          </a:p>
          <a:p>
            <a:pPr lvl="1"/>
            <a:r>
              <a:rPr lang="en-US" dirty="0" smtClean="0"/>
              <a:t>3. Click "Join Now".</a:t>
            </a:r>
          </a:p>
          <a:p>
            <a:pPr lvl="1"/>
            <a:r>
              <a:rPr lang="en-US" dirty="0" smtClean="0"/>
              <a:t>4. Follow the instructions that appear on your screen.</a:t>
            </a:r>
          </a:p>
          <a:p>
            <a:endParaRPr lang="en-US" dirty="0" smtClean="0"/>
          </a:p>
          <a:p>
            <a:r>
              <a:rPr lang="en-US" dirty="0" smtClean="0"/>
              <a:t>Teleconference information</a:t>
            </a:r>
          </a:p>
          <a:p>
            <a:pPr lvl="1"/>
            <a:r>
              <a:rPr lang="en-US" dirty="0" smtClean="0"/>
              <a:t>Call-in number: 1-(972) 445 9673  (US)</a:t>
            </a:r>
          </a:p>
          <a:p>
            <a:pPr lvl="1"/>
            <a:r>
              <a:rPr lang="en-US" dirty="0" smtClean="0"/>
              <a:t>Show global numbers: </a:t>
            </a:r>
            <a:r>
              <a:rPr lang="en-US" u="sng" dirty="0" smtClean="0">
                <a:hlinkClick r:id="rId4"/>
              </a:rPr>
              <a:t>http://www.nsn.com/nvc</a:t>
            </a:r>
            <a:endParaRPr lang="en-US" dirty="0" smtClean="0"/>
          </a:p>
          <a:p>
            <a:pPr lvl="1"/>
            <a:r>
              <a:rPr lang="en-US" dirty="0" smtClean="0"/>
              <a:t>Conference Code: 433 819 2102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57200" y="274638"/>
            <a:ext cx="8229600" cy="715962"/>
          </a:xfrm>
        </p:spPr>
        <p:txBody>
          <a:bodyPr/>
          <a:lstStyle/>
          <a:p>
            <a:r>
              <a:rPr lang="en-US" altLang="en-US" dirty="0" smtClean="0"/>
              <a:t>Instructions for the chair</a:t>
            </a:r>
          </a:p>
        </p:txBody>
      </p:sp>
      <p:sp>
        <p:nvSpPr>
          <p:cNvPr id="7170" name="Rectangle 1027"/>
          <p:cNvSpPr>
            <a:spLocks noGrp="1" noChangeArrowheads="1"/>
          </p:cNvSpPr>
          <p:nvPr>
            <p:ph idx="1"/>
          </p:nvPr>
        </p:nvSpPr>
        <p:spPr>
          <a:xfrm>
            <a:off x="457200" y="1143000"/>
            <a:ext cx="8229600" cy="5181600"/>
          </a:xfrm>
        </p:spPr>
        <p:txBody>
          <a:bodyPr>
            <a:normAutofit fontScale="55000" lnSpcReduction="20000"/>
          </a:bodyPr>
          <a:lstStyle/>
          <a:p>
            <a:r>
              <a:rPr lang="en-US" altLang="en-US" sz="2900" dirty="0" smtClean="0"/>
              <a:t>The IEEE-SA strongly recommends that at each WG meeting the chair or a designee:</a:t>
            </a:r>
          </a:p>
          <a:p>
            <a:pPr lvl="1"/>
            <a:r>
              <a:rPr lang="en-US" altLang="en-US" dirty="0" smtClean="0"/>
              <a:t>Show slides #1 through #4 of this presentation</a:t>
            </a:r>
          </a:p>
          <a:p>
            <a:pPr lvl="1"/>
            <a:r>
              <a:rPr lang="en-US" altLang="en-US" dirty="0" smtClean="0"/>
              <a:t>Advise the WG attendees that: </a:t>
            </a:r>
          </a:p>
          <a:p>
            <a:pPr lvl="2"/>
            <a:r>
              <a:rPr lang="en-US" altLang="en-US" dirty="0" smtClean="0"/>
              <a:t>The IEEE’s patent policy is described in Clause 6 of the IEEE-SA Standards Board Bylaws;</a:t>
            </a:r>
          </a:p>
          <a:p>
            <a:pPr lvl="2"/>
            <a:r>
              <a:rPr lang="en-US" altLang="en-US" dirty="0" smtClean="0"/>
              <a:t>Early identification of patent claims which may be essential for the use of standards under development is strongly encouraged; </a:t>
            </a:r>
          </a:p>
          <a:p>
            <a:pPr lvl="2"/>
            <a:r>
              <a:rPr lang="en-US" altLang="en-US"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lvl="1"/>
            <a:r>
              <a:rPr lang="en-US" altLang="en-US" dirty="0" smtClean="0"/>
              <a:t>Instruct the WG Secretary to record in the minutes of the relevant WG meeting: </a:t>
            </a:r>
          </a:p>
          <a:p>
            <a:pPr lvl="2"/>
            <a:r>
              <a:rPr lang="en-US" altLang="en-US" dirty="0" smtClean="0"/>
              <a:t>That the foregoing information was provided and that slides 1 through 4 (and this slide 0, if applicable) were shown; </a:t>
            </a:r>
          </a:p>
          <a:p>
            <a:pPr lvl="2"/>
            <a:r>
              <a:rPr lang="en-US" altLang="en-US"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r>
              <a:rPr lang="en-US" altLang="en-US" dirty="0" smtClean="0"/>
              <a:t>Any responses that were given, specifically the patent claim(s)/patent application claim(s) and/or the holder of the patent claim(s)/patent application claim(s) that were identified (if any) and by whom.</a:t>
            </a:r>
          </a:p>
          <a:p>
            <a:pPr lvl="1"/>
            <a:r>
              <a:rPr lang="en-US" altLang="en-US" dirty="0" smtClean="0"/>
              <a:t>The WG Chair shall ensure that a request is made to any identified holders of potential essential patent claim(s) to complete and submit a Letter of Assurance.</a:t>
            </a:r>
          </a:p>
          <a:p>
            <a:pPr lvl="1"/>
            <a:r>
              <a:rPr lang="en-US" altLang="en-US" dirty="0" smtClean="0"/>
              <a:t>It is recommended that the WG chair review the guidance in IEEE-SA Standards Board Operations Manual 6.3.5 and in FAQs 14 and 15 on inclusion of potential Essential Patent Claims by incorporation or by reference. </a:t>
            </a:r>
          </a:p>
          <a:p>
            <a:pPr lvl="1"/>
            <a:r>
              <a:rPr lang="en-US" altLang="en-US"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0" hangingPunct="0"/>
            <a:endParaRPr lang="en-GB" altLang="en-US" sz="3200" b="1" u="sng">
              <a:solidFill>
                <a:srgbClr val="000099"/>
              </a:solidFill>
              <a:latin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0" hangingPunct="0">
              <a:spcBef>
                <a:spcPct val="20000"/>
              </a:spcBef>
              <a:buClr>
                <a:srgbClr val="CC3300"/>
              </a:buClr>
              <a:buSzPct val="50000"/>
              <a:buFont typeface="Monotype Sorts"/>
              <a:buChar char="l"/>
            </a:pPr>
            <a:endParaRPr lang="en-GB" altLang="en-US" sz="1800">
              <a:solidFill>
                <a:srgbClr val="000099"/>
              </a:solidFill>
              <a:latin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 proposal</a:t>
            </a:r>
            <a:endParaRPr lang="en-US" dirty="0"/>
          </a:p>
        </p:txBody>
      </p:sp>
      <p:sp>
        <p:nvSpPr>
          <p:cNvPr id="4104" name="Rectangle 5"/>
          <p:cNvSpPr>
            <a:spLocks noGrp="1" noChangeArrowheads="1"/>
          </p:cNvSpPr>
          <p:nvPr>
            <p:ph type="body" idx="1"/>
          </p:nvPr>
        </p:nvSpPr>
        <p:spPr/>
        <p:txBody>
          <a:bodyPr>
            <a:normAutofit fontScale="85000" lnSpcReduction="10000"/>
          </a:bodyPr>
          <a:lstStyle/>
          <a:p>
            <a:r>
              <a:rPr lang="en-US" dirty="0" smtClean="0"/>
              <a:t>Agenda bashing</a:t>
            </a:r>
          </a:p>
          <a:p>
            <a:r>
              <a:rPr lang="en-US" dirty="0" smtClean="0"/>
              <a:t>Review of minutes</a:t>
            </a:r>
          </a:p>
          <a:p>
            <a:r>
              <a:rPr lang="en-US" dirty="0" smtClean="0"/>
              <a:t>Reports</a:t>
            </a:r>
          </a:p>
          <a:p>
            <a:pPr fontAlgn="t"/>
            <a:r>
              <a:rPr lang="en-US" dirty="0" smtClean="0"/>
              <a:t>Review editor's draft of P802.1CF</a:t>
            </a:r>
          </a:p>
          <a:p>
            <a:pPr fontAlgn="t"/>
            <a:r>
              <a:rPr lang="en-US" dirty="0" smtClean="0"/>
              <a:t>P802.1CF contributions </a:t>
            </a:r>
          </a:p>
          <a:p>
            <a:pPr lvl="1" fontAlgn="t"/>
            <a:r>
              <a:rPr lang="en-US" dirty="0" smtClean="0"/>
              <a:t>Network reference model</a:t>
            </a:r>
          </a:p>
          <a:p>
            <a:pPr lvl="1" fontAlgn="t"/>
            <a:r>
              <a:rPr lang="en-US" dirty="0" smtClean="0"/>
              <a:t>SDN abstraction</a:t>
            </a:r>
          </a:p>
          <a:p>
            <a:pPr lvl="1" fontAlgn="t"/>
            <a:r>
              <a:rPr lang="en-US" dirty="0" smtClean="0"/>
              <a:t>Functional design and decomposition</a:t>
            </a:r>
          </a:p>
          <a:p>
            <a:pPr fontAlgn="t"/>
            <a:r>
              <a:rPr lang="en-US" dirty="0" smtClean="0"/>
              <a:t>Component model within the scope of P802.1CF</a:t>
            </a:r>
          </a:p>
          <a:p>
            <a:pPr fontAlgn="t"/>
            <a:r>
              <a:rPr lang="en-US" dirty="0" smtClean="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695</TotalTime>
  <Words>1612</Words>
  <Application>Microsoft Office PowerPoint</Application>
  <PresentationFormat>On-screen Show (4:3)</PresentationFormat>
  <Paragraphs>240</Paragraphs>
  <Slides>17</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Helvetica</vt:lpstr>
      <vt:lpstr>Monotype Sorts</vt:lpstr>
      <vt:lpstr>Times</vt:lpstr>
      <vt:lpstr>Times New Roman</vt:lpstr>
      <vt:lpstr>Template</vt:lpstr>
      <vt:lpstr>IEEE 802.1 OmniRAN TG September 29th, 2015 Conference Call</vt:lpstr>
      <vt:lpstr>Conference Call</vt:lpstr>
      <vt:lpstr>Instructions for the chair</vt:lpstr>
      <vt:lpstr>Participants, Patents, and Duty to Inform</vt:lpstr>
      <vt:lpstr>Patent Related Links</vt:lpstr>
      <vt:lpstr>Call for Potentially Essential Patents</vt:lpstr>
      <vt:lpstr>Other Guidelines for IEEE WG Meetings</vt:lpstr>
      <vt:lpstr>Resources – URLs</vt:lpstr>
      <vt:lpstr>Agenda proposal</vt:lpstr>
      <vt:lpstr>Business#1</vt:lpstr>
      <vt:lpstr>Call for Potentially Essential Patents</vt:lpstr>
      <vt:lpstr>Agenda</vt:lpstr>
      <vt:lpstr>Business #2</vt:lpstr>
      <vt:lpstr>November 2015 Agenda Graphics, tentative</vt:lpstr>
      <vt:lpstr>Business #3</vt:lpstr>
      <vt:lpstr>Agenda proposal for November 2015 F2F</vt:lpstr>
      <vt:lpstr>Business#4</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244</cp:revision>
  <cp:lastPrinted>1998-02-10T13:28:06Z</cp:lastPrinted>
  <dcterms:created xsi:type="dcterms:W3CDTF">2011-12-30T17:06:23Z</dcterms:created>
  <dcterms:modified xsi:type="dcterms:W3CDTF">2015-09-30T12:13:09Z</dcterms:modified>
</cp:coreProperties>
</file>