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306" r:id="rId3"/>
    <p:sldId id="308" r:id="rId4"/>
    <p:sldId id="307" r:id="rId5"/>
    <p:sldId id="296" r:id="rId6"/>
    <p:sldId id="297" r:id="rId7"/>
    <p:sldId id="298" r:id="rId8"/>
    <p:sldId id="299" r:id="rId9"/>
    <p:sldId id="271" r:id="rId10"/>
    <p:sldId id="302" r:id="rId11"/>
    <p:sldId id="283" r:id="rId12"/>
    <p:sldId id="300" r:id="rId13"/>
    <p:sldId id="311" r:id="rId14"/>
    <p:sldId id="309" r:id="rId15"/>
    <p:sldId id="310" r:id="rId16"/>
    <p:sldId id="313" r:id="rId17"/>
    <p:sldId id="312"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0" autoAdjust="0"/>
    <p:restoredTop sz="99233" autoAdjust="0"/>
  </p:normalViewPr>
  <p:slideViewPr>
    <p:cSldViewPr>
      <p:cViewPr>
        <p:scale>
          <a:sx n="105" d="100"/>
          <a:sy n="105" d="100"/>
        </p:scale>
        <p:origin x="-80"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D71A576-82C5-4FC0-8D3A-95DA849B7BCF}"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471863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3669743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omniran-15-0040-02-00TG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42-00-CF00-an-setup-over-unlicensed-band.docx" TargetMode="External"/><Relationship Id="rId4" Type="http://schemas.openxmlformats.org/officeDocument/2006/relationships/hyperlink" Target="https://mentor.ieee.org/omniran/dcn/15/omniran-15-0035-01-CF00-cf-text-review.pdf" TargetMode="External"/><Relationship Id="rId5" Type="http://schemas.openxmlformats.org/officeDocument/2006/relationships/hyperlink" Target="https://mentor.ieee.org/omniran/dcn/15/omniran-15-0043-00-CF00-wlan-as-a-component.pptx" TargetMode="External"/><Relationship Id="rId6" Type="http://schemas.openxmlformats.org/officeDocument/2006/relationships/hyperlink" Target="https://mentor.ieee.org/omniran/dcn/15/omniran-15-0044-00-CF00-radio-interface-component.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39-00-00TG-july-2015-f2f-meeting-minutes.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39-00-00TG-july-2015-f2f-meeting-minutes.docx" TargetMode="External"/><Relationship Id="rId3" Type="http://schemas.openxmlformats.org/officeDocument/2006/relationships/hyperlink" Target="https://mentor.ieee.org/omniran/dcn/15/omniran-15-0042-00-CF00-an-setup-over-unlicensed-band.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5/omniran-15-0045-00-CF00-review-comments-on-doc-0035-01.xlsx" TargetMode="External"/><Relationship Id="rId4" Type="http://schemas.openxmlformats.org/officeDocument/2006/relationships/hyperlink" Target="https://mentor.ieee.org/omniran/dcn/15/omniran-15-0045-01-CF00-review-comments-on-doc-0035-01.xls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35-01-CF00-cf-text-review.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43-01-CF00-wlan-as-a-component.pptx" TargetMode="External"/><Relationship Id="rId3" Type="http://schemas.openxmlformats.org/officeDocument/2006/relationships/hyperlink" Target="https://mentor.ieee.org/omniran/dcn/15/omniran-15-0044-01-CF00-radio-interface-component.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entarahotelsresort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September 2015 F2F Meeting</a:t>
            </a:r>
            <a:br>
              <a:rPr lang="en-US" dirty="0" smtClean="0"/>
            </a:br>
            <a:r>
              <a:rPr lang="en-US" dirty="0" smtClean="0"/>
              <a:t>Bangkok, Thailand</a:t>
            </a:r>
            <a:endParaRPr lang="en-US" dirty="0"/>
          </a:p>
        </p:txBody>
      </p:sp>
      <p:sp>
        <p:nvSpPr>
          <p:cNvPr id="3" name="Subtitle 2"/>
          <p:cNvSpPr>
            <a:spLocks noGrp="1"/>
          </p:cNvSpPr>
          <p:nvPr>
            <p:ph type="subTitle" idx="1"/>
          </p:nvPr>
        </p:nvSpPr>
        <p:spPr/>
        <p:txBody>
          <a:bodyPr/>
          <a:lstStyle/>
          <a:p>
            <a:r>
              <a:rPr lang="en-US" dirty="0" smtClean="0"/>
              <a:t>2015-09-14</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September 2015 F2F</a:t>
            </a: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smtClean="0"/>
              <a:t>Review of minutes</a:t>
            </a:r>
          </a:p>
          <a:p>
            <a:r>
              <a:rPr lang="en-US" dirty="0" smtClean="0"/>
              <a:t>Reports</a:t>
            </a:r>
          </a:p>
          <a:p>
            <a:r>
              <a:rPr lang="en-US" dirty="0" smtClean="0"/>
              <a:t>P802.1CF contributions</a:t>
            </a:r>
          </a:p>
          <a:p>
            <a:pPr lvl="1"/>
            <a:r>
              <a:rPr lang="en-US" dirty="0" smtClean="0"/>
              <a:t>Functional decomposition and design</a:t>
            </a:r>
          </a:p>
          <a:p>
            <a:pPr lvl="1"/>
            <a:r>
              <a:rPr lang="en-US" dirty="0" smtClean="0"/>
              <a:t>SDN abstraction</a:t>
            </a:r>
          </a:p>
          <a:p>
            <a:r>
              <a:rPr lang="en-US" dirty="0" smtClean="0"/>
              <a:t>P802.1CF editor’s draft</a:t>
            </a:r>
          </a:p>
          <a:p>
            <a:pPr lvl="1"/>
            <a:r>
              <a:rPr lang="en-US" dirty="0" smtClean="0"/>
              <a:t>Review and comments resolution</a:t>
            </a:r>
          </a:p>
          <a:p>
            <a:r>
              <a:rPr lang="en-US" dirty="0" smtClean="0"/>
              <a:t>Component model within scope of 802.1CF</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16:08</a:t>
            </a:r>
          </a:p>
          <a:p>
            <a:r>
              <a:rPr lang="en-GB" sz="2400" dirty="0" smtClean="0"/>
              <a:t>Minutes taker:</a:t>
            </a:r>
          </a:p>
          <a:p>
            <a:pPr lvl="1"/>
            <a:r>
              <a:rPr lang="en-GB" sz="2000" dirty="0" smtClean="0"/>
              <a:t> Walter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937021719"/>
              </p:ext>
            </p:extLst>
          </p:nvPr>
        </p:nvGraphicFramePr>
        <p:xfrm>
          <a:off x="914400" y="3352800"/>
          <a:ext cx="7620001" cy="2438399"/>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t>Jeorge</a:t>
                      </a:r>
                      <a:r>
                        <a:rPr lang="en-US" sz="1400" dirty="0" smtClean="0"/>
                        <a:t> S. </a:t>
                      </a:r>
                      <a:r>
                        <a:rPr lang="en-US" sz="1400" dirty="0" err="1" smtClean="0"/>
                        <a:t>Hurtarte</a:t>
                      </a:r>
                      <a:endParaRPr lang="en-US" sz="1400" dirty="0"/>
                    </a:p>
                  </a:txBody>
                  <a:tcPr/>
                </a:tc>
                <a:tc>
                  <a:txBody>
                    <a:bodyPr/>
                    <a:lstStyle/>
                    <a:p>
                      <a:r>
                        <a:rPr lang="en-US" sz="1400" dirty="0" smtClean="0"/>
                        <a:t>Teradyne</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t>Katsuo</a:t>
                      </a:r>
                      <a:r>
                        <a:rPr lang="en-US" sz="1400" dirty="0" smtClean="0"/>
                        <a:t> </a:t>
                      </a:r>
                      <a:r>
                        <a:rPr lang="en-US" sz="1400" dirty="0" err="1" smtClean="0"/>
                        <a:t>Yunoki</a:t>
                      </a:r>
                      <a:endParaRPr lang="en-US" sz="1400" dirty="0"/>
                    </a:p>
                  </a:txBody>
                  <a:tcPr/>
                </a:tc>
                <a:tc>
                  <a:txBody>
                    <a:bodyPr/>
                    <a:lstStyle/>
                    <a:p>
                      <a:r>
                        <a:rPr lang="en-US" sz="1400" dirty="0" smtClean="0"/>
                        <a:t>KDDI R&amp;D Labs</a:t>
                      </a:r>
                      <a:endParaRPr lang="en-US" sz="1400" dirty="0"/>
                    </a:p>
                  </a:txBody>
                  <a:tcPr/>
                </a:tc>
              </a:tr>
              <a:tr h="292100">
                <a:tc>
                  <a:txBody>
                    <a:bodyPr/>
                    <a:lstStyle/>
                    <a:p>
                      <a:r>
                        <a:rPr lang="en-US" sz="1400" dirty="0" smtClean="0"/>
                        <a:t>Juan Carlos Zuniga</a:t>
                      </a:r>
                      <a:endParaRPr lang="en-US" sz="1400" dirty="0"/>
                    </a:p>
                  </a:txBody>
                  <a:tcPr/>
                </a:tc>
                <a:tc>
                  <a:txBody>
                    <a:bodyPr/>
                    <a:lstStyle/>
                    <a:p>
                      <a:r>
                        <a:rPr lang="en-US" sz="1400" dirty="0" err="1" smtClean="0"/>
                        <a:t>Interdigital</a:t>
                      </a:r>
                      <a:r>
                        <a:rPr lang="en-US" sz="1400" baseline="0" dirty="0" smtClean="0"/>
                        <a:t> </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t>Stephen Pain</a:t>
                      </a:r>
                      <a:endParaRPr lang="en-US" sz="1400" dirty="0"/>
                    </a:p>
                  </a:txBody>
                  <a:tcPr/>
                </a:tc>
                <a:tc>
                  <a:txBody>
                    <a:bodyPr/>
                    <a:lstStyle/>
                    <a:p>
                      <a:r>
                        <a:rPr lang="en-US" sz="1400" dirty="0" smtClean="0"/>
                        <a:t>BRCM</a:t>
                      </a:r>
                      <a:endParaRPr lang="en-US" sz="1400" dirty="0"/>
                    </a:p>
                  </a:txBody>
                  <a:tcPr/>
                </a:tc>
              </a:tr>
              <a:tr h="292100">
                <a:tc>
                  <a:txBody>
                    <a:bodyPr/>
                    <a:lstStyle/>
                    <a:p>
                      <a:r>
                        <a:rPr lang="en-US" sz="1400" dirty="0" err="1" smtClean="0"/>
                        <a:t>Yonggang</a:t>
                      </a:r>
                      <a:r>
                        <a:rPr lang="en-US" sz="1400" dirty="0" smtClean="0"/>
                        <a:t> Fang</a:t>
                      </a:r>
                      <a:endParaRPr lang="en-US" sz="1400" dirty="0"/>
                    </a:p>
                  </a:txBody>
                  <a:tcPr/>
                </a:tc>
                <a:tc>
                  <a:txBody>
                    <a:bodyPr/>
                    <a:lstStyle/>
                    <a:p>
                      <a:r>
                        <a:rPr lang="en-US" sz="1400" dirty="0" smtClean="0"/>
                        <a:t>ZTETX</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t>Bill Carney</a:t>
                      </a:r>
                      <a:endParaRPr lang="en-US" sz="1400" dirty="0"/>
                    </a:p>
                  </a:txBody>
                  <a:tcPr/>
                </a:tc>
                <a:tc>
                  <a:txBody>
                    <a:bodyPr/>
                    <a:lstStyle/>
                    <a:p>
                      <a:r>
                        <a:rPr lang="en-US" sz="1400" dirty="0" smtClean="0"/>
                        <a:t>Sony</a:t>
                      </a:r>
                      <a:endParaRPr lang="en-US" sz="1400" dirty="0"/>
                    </a:p>
                  </a:txBody>
                  <a:tcPr/>
                </a:tc>
              </a:tr>
              <a:tr h="292100">
                <a:tc>
                  <a:txBody>
                    <a:bodyPr/>
                    <a:lstStyle/>
                    <a:p>
                      <a:r>
                        <a:rPr lang="en-US" sz="1400" dirty="0" err="1" smtClean="0"/>
                        <a:t>Hyeong</a:t>
                      </a:r>
                      <a:r>
                        <a:rPr lang="en-US" sz="1400" baseline="0" dirty="0" smtClean="0"/>
                        <a:t> Ho Lee</a:t>
                      </a:r>
                      <a:endParaRPr lang="en-US" sz="1400" dirty="0"/>
                    </a:p>
                  </a:txBody>
                  <a:tcPr/>
                </a:tc>
                <a:tc>
                  <a:txBody>
                    <a:bodyPr/>
                    <a:lstStyle/>
                    <a:p>
                      <a:r>
                        <a:rPr lang="en-US" sz="1400" dirty="0" smtClean="0"/>
                        <a:t>ETRI</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000000"/>
                          </a:solidFill>
                        </a:rPr>
                        <a:t>Praveen</a:t>
                      </a:r>
                      <a:r>
                        <a:rPr lang="en-US" sz="1400" baseline="0" dirty="0" smtClean="0">
                          <a:solidFill>
                            <a:srgbClr val="000000"/>
                          </a:solidFill>
                        </a:rPr>
                        <a:t> Due</a:t>
                      </a:r>
                      <a:endParaRPr lang="en-US" sz="1400" dirty="0">
                        <a:solidFill>
                          <a:srgbClr val="000000"/>
                        </a:solidFill>
                      </a:endParaRPr>
                    </a:p>
                  </a:txBody>
                  <a:tcPr/>
                </a:tc>
                <a:tc>
                  <a:txBody>
                    <a:bodyPr/>
                    <a:lstStyle/>
                    <a:p>
                      <a:r>
                        <a:rPr lang="en-US" sz="1400" dirty="0" smtClean="0">
                          <a:solidFill>
                            <a:srgbClr val="000000"/>
                          </a:solidFill>
                        </a:rPr>
                        <a:t>Qualcomm</a:t>
                      </a:r>
                      <a:endParaRPr lang="en-US" sz="1400" dirty="0">
                        <a:solidFill>
                          <a:srgbClr val="000000"/>
                        </a:solidFill>
                      </a:endParaRPr>
                    </a:p>
                  </a:txBody>
                  <a:tcPr/>
                </a:tc>
              </a:tr>
              <a:tr h="292100">
                <a:tc>
                  <a:txBody>
                    <a:bodyPr/>
                    <a:lstStyle/>
                    <a:p>
                      <a:r>
                        <a:rPr lang="en-US" sz="1400" dirty="0" err="1" smtClean="0"/>
                        <a:t>Chenchen</a:t>
                      </a:r>
                      <a:r>
                        <a:rPr lang="en-US" sz="1400" dirty="0" smtClean="0"/>
                        <a:t> Liu</a:t>
                      </a:r>
                      <a:endParaRPr lang="en-US" sz="1400" dirty="0"/>
                    </a:p>
                  </a:txBody>
                  <a:tcPr/>
                </a:tc>
                <a:tc>
                  <a:txBody>
                    <a:bodyPr/>
                    <a:lstStyle/>
                    <a:p>
                      <a:r>
                        <a:rPr lang="en-US" sz="1400" dirty="0" smtClean="0"/>
                        <a:t>Huawei</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000000"/>
                          </a:solidFill>
                        </a:rPr>
                        <a:t>Mark Hamilton</a:t>
                      </a:r>
                      <a:endParaRPr lang="en-US" sz="1400" dirty="0">
                        <a:solidFill>
                          <a:srgbClr val="000000"/>
                        </a:solidFill>
                      </a:endParaRPr>
                    </a:p>
                  </a:txBody>
                  <a:tcPr/>
                </a:tc>
                <a:tc>
                  <a:txBody>
                    <a:bodyPr/>
                    <a:lstStyle/>
                    <a:p>
                      <a:r>
                        <a:rPr lang="en-US" sz="1400" dirty="0" smtClean="0">
                          <a:solidFill>
                            <a:srgbClr val="000000"/>
                          </a:solidFill>
                        </a:rPr>
                        <a:t>Ruckus Wireless</a:t>
                      </a:r>
                      <a:endParaRPr lang="en-US" sz="1400" dirty="0">
                        <a:solidFill>
                          <a:srgbClr val="000000"/>
                        </a:solidFill>
                      </a:endParaRPr>
                    </a:p>
                  </a:txBody>
                  <a:tcPr/>
                </a:tc>
              </a:tr>
              <a:tr h="292100">
                <a:tc>
                  <a:txBody>
                    <a:bodyPr/>
                    <a:lstStyle/>
                    <a:p>
                      <a:r>
                        <a:rPr lang="en-US" sz="1400" dirty="0" smtClean="0"/>
                        <a:t>James </a:t>
                      </a:r>
                      <a:r>
                        <a:rPr lang="en-US" sz="1400" dirty="0" err="1" smtClean="0"/>
                        <a:t>Lepp</a:t>
                      </a:r>
                      <a:endParaRPr lang="en-US" sz="1400" dirty="0"/>
                    </a:p>
                  </a:txBody>
                  <a:tcPr/>
                </a:tc>
                <a:tc>
                  <a:txBody>
                    <a:bodyPr/>
                    <a:lstStyle/>
                    <a:p>
                      <a:r>
                        <a:rPr lang="en-US" sz="1400" dirty="0" smtClean="0"/>
                        <a:t>Blackberry</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000000"/>
                          </a:solidFill>
                        </a:rPr>
                        <a:t>Wang </a:t>
                      </a:r>
                      <a:r>
                        <a:rPr lang="en-US" sz="1400" dirty="0" err="1" smtClean="0">
                          <a:solidFill>
                            <a:srgbClr val="000000"/>
                          </a:solidFill>
                        </a:rPr>
                        <a:t>Hao</a:t>
                      </a:r>
                      <a:endParaRPr lang="en-US" sz="1400" dirty="0">
                        <a:solidFill>
                          <a:srgbClr val="000000"/>
                        </a:solidFill>
                      </a:endParaRPr>
                    </a:p>
                  </a:txBody>
                  <a:tcPr/>
                </a:tc>
                <a:tc>
                  <a:txBody>
                    <a:bodyPr/>
                    <a:lstStyle/>
                    <a:p>
                      <a:r>
                        <a:rPr lang="en-US" sz="1400" dirty="0" smtClean="0">
                          <a:solidFill>
                            <a:srgbClr val="000000"/>
                          </a:solidFill>
                        </a:rPr>
                        <a:t>Fujitsu</a:t>
                      </a:r>
                      <a:endParaRPr lang="en-US" sz="1400" dirty="0">
                        <a:solidFill>
                          <a:srgbClr val="000000"/>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Nobody spoke up.</a:t>
            </a:r>
          </a:p>
        </p:txBody>
      </p:sp>
    </p:spTree>
    <p:extLst>
      <p:ext uri="{BB962C8B-B14F-4D97-AF65-F5344CB8AC3E}">
        <p14:creationId xmlns:p14="http://schemas.microsoft.com/office/powerpoint/2010/main" val="170248140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2015 F2F Agenda</a:t>
            </a:r>
          </a:p>
        </p:txBody>
      </p:sp>
      <p:sp>
        <p:nvSpPr>
          <p:cNvPr id="3" name="Content Placeholder 2"/>
          <p:cNvSpPr>
            <a:spLocks noGrp="1"/>
          </p:cNvSpPr>
          <p:nvPr>
            <p:ph idx="1"/>
          </p:nvPr>
        </p:nvSpPr>
        <p:spPr>
          <a:xfrm>
            <a:off x="457200" y="1371600"/>
            <a:ext cx="8229600" cy="5029200"/>
          </a:xfrm>
        </p:spPr>
        <p:txBody>
          <a:bodyPr>
            <a:normAutofit fontScale="47500" lnSpcReduction="20000"/>
          </a:bodyPr>
          <a:lstStyle/>
          <a:p>
            <a:r>
              <a:rPr lang="en-US" dirty="0" smtClean="0"/>
              <a:t>Review of minutes</a:t>
            </a:r>
          </a:p>
          <a:p>
            <a:pPr lvl="1"/>
            <a:r>
              <a:rPr lang="en-US" dirty="0">
                <a:hlinkClick r:id="rId2"/>
              </a:rPr>
              <a:t>https://mentor.ieee.org/omniran/dcn/15/omniran-15-0039-00-00TG-july-2015-f2f-meeting-</a:t>
            </a:r>
            <a:r>
              <a:rPr lang="en-US" dirty="0" smtClean="0">
                <a:hlinkClick r:id="rId2"/>
              </a:rPr>
              <a:t>minutes.docx</a:t>
            </a:r>
            <a:endParaRPr lang="en-US" dirty="0" smtClean="0"/>
          </a:p>
          <a:p>
            <a:r>
              <a:rPr lang="en-US" dirty="0" smtClean="0"/>
              <a:t>Reports</a:t>
            </a:r>
          </a:p>
          <a:p>
            <a:pPr lvl="1"/>
            <a:r>
              <a:rPr lang="en-US" dirty="0" smtClean="0"/>
              <a:t>Discussions on ‘802.11 as a component’</a:t>
            </a:r>
          </a:p>
          <a:p>
            <a:pPr lvl="1"/>
            <a:r>
              <a:rPr lang="en-US" dirty="0" smtClean="0"/>
              <a:t>Status of Privacy ECSG</a:t>
            </a:r>
          </a:p>
          <a:p>
            <a:pPr lvl="1"/>
            <a:r>
              <a:rPr lang="en-US" dirty="0" smtClean="0"/>
              <a:t>Creation </a:t>
            </a:r>
            <a:r>
              <a:rPr lang="en-US" dirty="0"/>
              <a:t>of new revision of </a:t>
            </a:r>
            <a:r>
              <a:rPr lang="en-US" dirty="0" err="1"/>
              <a:t>cf</a:t>
            </a:r>
            <a:r>
              <a:rPr lang="en-US" dirty="0"/>
              <a:t> </a:t>
            </a:r>
            <a:r>
              <a:rPr lang="en-US" dirty="0" smtClean="0"/>
              <a:t>text</a:t>
            </a:r>
          </a:p>
          <a:p>
            <a:r>
              <a:rPr lang="en-US" dirty="0" smtClean="0"/>
              <a:t>P802.1CF contributions</a:t>
            </a:r>
          </a:p>
          <a:p>
            <a:pPr lvl="1"/>
            <a:r>
              <a:rPr lang="en-US" dirty="0" smtClean="0"/>
              <a:t>Functional decomposition and design</a:t>
            </a:r>
          </a:p>
          <a:p>
            <a:pPr lvl="2"/>
            <a:r>
              <a:rPr lang="en-US" dirty="0">
                <a:hlinkClick r:id="rId3"/>
              </a:rPr>
              <a:t>https://mentor.ieee.org/omniran/dcn/15/omniran-15-0042-00-CF00-an-setup-over-unlicensed-</a:t>
            </a:r>
            <a:r>
              <a:rPr lang="en-US" dirty="0" smtClean="0">
                <a:hlinkClick r:id="rId3"/>
              </a:rPr>
              <a:t>band.docx</a:t>
            </a:r>
            <a:endParaRPr lang="en-US" dirty="0" smtClean="0"/>
          </a:p>
          <a:p>
            <a:pPr lvl="1"/>
            <a:r>
              <a:rPr lang="en-US" dirty="0" smtClean="0"/>
              <a:t>SDN abstraction</a:t>
            </a:r>
          </a:p>
          <a:p>
            <a:r>
              <a:rPr lang="en-US" dirty="0" smtClean="0"/>
              <a:t>P802.1CF editor’s draft</a:t>
            </a:r>
          </a:p>
          <a:p>
            <a:pPr lvl="1"/>
            <a:r>
              <a:rPr lang="en-US" dirty="0">
                <a:hlinkClick r:id="rId4"/>
              </a:rPr>
              <a:t>https://mentor.ieee.org/omniran/dcn/15/omniran-15-0035-01-CF00-cf-text-</a:t>
            </a:r>
            <a:r>
              <a:rPr lang="en-US" dirty="0" smtClean="0">
                <a:hlinkClick r:id="rId4"/>
              </a:rPr>
              <a:t>review.pdf</a:t>
            </a:r>
            <a:endParaRPr lang="en-US" dirty="0" smtClean="0"/>
          </a:p>
          <a:p>
            <a:pPr lvl="1"/>
            <a:r>
              <a:rPr lang="en-US" dirty="0" smtClean="0"/>
              <a:t>Review and comments resolution</a:t>
            </a:r>
          </a:p>
          <a:p>
            <a:r>
              <a:rPr lang="en-US" dirty="0" smtClean="0"/>
              <a:t>Component model within scope of 802.1CF</a:t>
            </a:r>
          </a:p>
          <a:p>
            <a:pPr lvl="1"/>
            <a:r>
              <a:rPr lang="en-US" dirty="0">
                <a:hlinkClick r:id="rId5"/>
              </a:rPr>
              <a:t>https://mentor.ieee.org/omniran/dcn/15/omniran-15-0043-00-CF00-wlan-as-a-</a:t>
            </a:r>
            <a:r>
              <a:rPr lang="en-US" dirty="0" smtClean="0">
                <a:hlinkClick r:id="rId5"/>
              </a:rPr>
              <a:t>component.pptx</a:t>
            </a:r>
            <a:endParaRPr lang="en-US" dirty="0" smtClean="0"/>
          </a:p>
          <a:p>
            <a:pPr lvl="1"/>
            <a:r>
              <a:rPr lang="en-US" dirty="0">
                <a:hlinkClick r:id="rId6"/>
              </a:rPr>
              <a:t>https://mentor.ieee.org/omniran/dcn/15/omniran-15-0044-00-CF00-radio-interface-</a:t>
            </a:r>
            <a:r>
              <a:rPr lang="en-US" dirty="0" smtClean="0">
                <a:hlinkClick r:id="rId6"/>
              </a:rPr>
              <a:t>component.pptx</a:t>
            </a:r>
            <a:endParaRPr lang="en-US" dirty="0" smtClean="0"/>
          </a:p>
          <a:p>
            <a:pPr lvl="1"/>
            <a:endParaRPr lang="en-US" dirty="0" smtClean="0"/>
          </a:p>
          <a:p>
            <a:r>
              <a:rPr lang="en-US" dirty="0" smtClean="0"/>
              <a:t>Status report to IEEE 802 WGs</a:t>
            </a:r>
          </a:p>
          <a:p>
            <a:r>
              <a:rPr lang="en-US" dirty="0" smtClean="0"/>
              <a:t>AOB</a:t>
            </a:r>
          </a:p>
          <a:p>
            <a:endParaRPr lang="en-US" dirty="0"/>
          </a:p>
          <a:p>
            <a:pPr lvl="1"/>
            <a:r>
              <a:rPr lang="en-US" dirty="0" smtClean="0"/>
              <a:t>Agenda approved without comments.</a:t>
            </a:r>
          </a:p>
          <a:p>
            <a:pPr lvl="1"/>
            <a:r>
              <a:rPr lang="en-US" dirty="0" smtClean="0"/>
              <a:t>Group agreed to hold session on component model on Wed, PM1</a:t>
            </a:r>
          </a:p>
          <a:p>
            <a:pPr lvl="2"/>
            <a:endParaRPr lang="en-US" dirty="0"/>
          </a:p>
        </p:txBody>
      </p:sp>
    </p:spTree>
    <p:extLst>
      <p:ext uri="{BB962C8B-B14F-4D97-AF65-F5344CB8AC3E}">
        <p14:creationId xmlns:p14="http://schemas.microsoft.com/office/powerpoint/2010/main" val="1245753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#2</a:t>
            </a:r>
            <a:endParaRPr lang="en-US" dirty="0"/>
          </a:p>
        </p:txBody>
      </p:sp>
      <p:sp>
        <p:nvSpPr>
          <p:cNvPr id="3" name="Content Placeholder 2"/>
          <p:cNvSpPr>
            <a:spLocks noGrp="1"/>
          </p:cNvSpPr>
          <p:nvPr>
            <p:ph idx="1"/>
          </p:nvPr>
        </p:nvSpPr>
        <p:spPr>
          <a:xfrm>
            <a:off x="457200" y="1295400"/>
            <a:ext cx="8229600" cy="5105400"/>
          </a:xfrm>
        </p:spPr>
        <p:txBody>
          <a:bodyPr>
            <a:normAutofit fontScale="55000" lnSpcReduction="20000"/>
          </a:bodyPr>
          <a:lstStyle/>
          <a:p>
            <a:r>
              <a:rPr lang="en-US" dirty="0"/>
              <a:t>Review of minutes</a:t>
            </a:r>
          </a:p>
          <a:p>
            <a:pPr lvl="1"/>
            <a:r>
              <a:rPr lang="en-US" dirty="0">
                <a:hlinkClick r:id="rId2"/>
              </a:rPr>
              <a:t>https://mentor.ieee.org/omniran/dcn/15/omniran-15-0039-00-00TG-july-2015-f2f-meeting-</a:t>
            </a:r>
            <a:r>
              <a:rPr lang="en-US" dirty="0" smtClean="0">
                <a:hlinkClick r:id="rId2"/>
              </a:rPr>
              <a:t>minutes.docx</a:t>
            </a:r>
            <a:endParaRPr lang="en-US" dirty="0" smtClean="0"/>
          </a:p>
          <a:p>
            <a:pPr lvl="2"/>
            <a:r>
              <a:rPr lang="en-US" dirty="0" smtClean="0"/>
              <a:t>No comments received.</a:t>
            </a:r>
            <a:endParaRPr lang="en-US" dirty="0"/>
          </a:p>
          <a:p>
            <a:r>
              <a:rPr lang="en-US" dirty="0"/>
              <a:t>Reports</a:t>
            </a:r>
          </a:p>
          <a:p>
            <a:pPr lvl="1"/>
            <a:r>
              <a:rPr lang="en-US" dirty="0"/>
              <a:t>Discussions on ‘802.11 as a component</a:t>
            </a:r>
            <a:r>
              <a:rPr lang="en-US" dirty="0" smtClean="0"/>
              <a:t>’</a:t>
            </a:r>
          </a:p>
          <a:p>
            <a:pPr lvl="2"/>
            <a:r>
              <a:rPr lang="en-US" dirty="0" smtClean="0"/>
              <a:t>Max reporting about activities </a:t>
            </a:r>
            <a:r>
              <a:rPr lang="en-US" dirty="0" err="1" smtClean="0"/>
              <a:t>afterJuly</a:t>
            </a:r>
            <a:r>
              <a:rPr lang="en-US" dirty="0" smtClean="0"/>
              <a:t> F2F going into Sept F2F</a:t>
            </a:r>
          </a:p>
          <a:p>
            <a:pPr lvl="2"/>
            <a:r>
              <a:rPr lang="en-US" dirty="0" smtClean="0"/>
              <a:t>Multiple presentations prepared for this meeting.</a:t>
            </a:r>
            <a:endParaRPr lang="en-US" dirty="0"/>
          </a:p>
          <a:p>
            <a:pPr lvl="1"/>
            <a:r>
              <a:rPr lang="en-US" dirty="0"/>
              <a:t>Status of Privacy </a:t>
            </a:r>
            <a:r>
              <a:rPr lang="en-US" dirty="0" smtClean="0"/>
              <a:t>ECSG</a:t>
            </a:r>
          </a:p>
          <a:p>
            <a:pPr lvl="2"/>
            <a:r>
              <a:rPr lang="en-US" dirty="0" smtClean="0"/>
              <a:t>Juan Carlos reported about successful completion and plans into Nov F2F</a:t>
            </a:r>
            <a:endParaRPr lang="en-US" dirty="0"/>
          </a:p>
          <a:p>
            <a:pPr lvl="1"/>
            <a:r>
              <a:rPr lang="en-US" dirty="0"/>
              <a:t>Creation of new revision of </a:t>
            </a:r>
            <a:r>
              <a:rPr lang="en-US" dirty="0" err="1"/>
              <a:t>cf</a:t>
            </a:r>
            <a:r>
              <a:rPr lang="en-US" dirty="0"/>
              <a:t> </a:t>
            </a:r>
            <a:r>
              <a:rPr lang="en-US" dirty="0" smtClean="0"/>
              <a:t>text</a:t>
            </a:r>
          </a:p>
          <a:p>
            <a:pPr lvl="2"/>
            <a:r>
              <a:rPr lang="en-US" dirty="0" smtClean="0"/>
              <a:t>New revision was created after Jul F2F and made publically available on mentor by removing official elements and adding submission cover page.</a:t>
            </a:r>
            <a:endParaRPr lang="en-US" dirty="0"/>
          </a:p>
          <a:p>
            <a:r>
              <a:rPr lang="en-US" dirty="0"/>
              <a:t>P802.1CF contributions</a:t>
            </a:r>
          </a:p>
          <a:p>
            <a:pPr lvl="1"/>
            <a:r>
              <a:rPr lang="en-US" dirty="0"/>
              <a:t>Functional decomposition and design</a:t>
            </a:r>
          </a:p>
          <a:p>
            <a:pPr lvl="2"/>
            <a:r>
              <a:rPr lang="en-US" dirty="0">
                <a:hlinkClick r:id="rId3"/>
              </a:rPr>
              <a:t>https://mentor.ieee.org/omniran/dcn/15/omniran-15-0042-00-CF00-an-setup-over-unlicensed-</a:t>
            </a:r>
            <a:r>
              <a:rPr lang="en-US" dirty="0" smtClean="0">
                <a:hlinkClick r:id="rId3"/>
              </a:rPr>
              <a:t>band.docx</a:t>
            </a:r>
            <a:endParaRPr lang="en-US" dirty="0" smtClean="0"/>
          </a:p>
          <a:p>
            <a:pPr lvl="2"/>
            <a:r>
              <a:rPr lang="en-US" dirty="0" err="1" smtClean="0"/>
              <a:t>Yonggang</a:t>
            </a:r>
            <a:r>
              <a:rPr lang="en-US" dirty="0" smtClean="0"/>
              <a:t> introduced new contribution</a:t>
            </a:r>
          </a:p>
          <a:p>
            <a:pPr lvl="2"/>
            <a:r>
              <a:rPr lang="en-US" dirty="0" smtClean="0"/>
              <a:t>Revision invited addressing the issues mentioned during discussion.</a:t>
            </a:r>
            <a:endParaRPr lang="en-US" dirty="0"/>
          </a:p>
          <a:p>
            <a:pPr lvl="1"/>
            <a:r>
              <a:rPr lang="en-US" dirty="0"/>
              <a:t>SDN </a:t>
            </a:r>
            <a:r>
              <a:rPr lang="en-US" dirty="0" smtClean="0"/>
              <a:t>abstraction</a:t>
            </a:r>
          </a:p>
          <a:p>
            <a:pPr lvl="2"/>
            <a:r>
              <a:rPr lang="en-US" dirty="0" smtClean="0"/>
              <a:t>No contribution available</a:t>
            </a:r>
          </a:p>
          <a:p>
            <a:pPr marL="0" indent="0">
              <a:buNone/>
            </a:pPr>
            <a:endParaRPr lang="en-US" sz="2200" dirty="0" smtClean="0"/>
          </a:p>
          <a:p>
            <a:pPr marL="0" indent="0">
              <a:buNone/>
            </a:pPr>
            <a:r>
              <a:rPr lang="en-US" sz="2200" dirty="0" smtClean="0"/>
              <a:t>Recess at 18:10</a:t>
            </a:r>
            <a:endParaRPr lang="en-US"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Agenda items #3</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sz="2200" dirty="0" smtClean="0"/>
              <a:t>Reconvene: 16:05</a:t>
            </a:r>
          </a:p>
          <a:p>
            <a:r>
              <a:rPr lang="en-US" dirty="0" smtClean="0"/>
              <a:t>P802.1CF editor’s draft</a:t>
            </a:r>
          </a:p>
          <a:p>
            <a:pPr lvl="1"/>
            <a:r>
              <a:rPr lang="en-US" dirty="0" smtClean="0">
                <a:hlinkClick r:id="rId2"/>
              </a:rPr>
              <a:t>https://mentor.ieee.org/omniran/dcn/15/omniran-15-0035-01-CF00-cf-text-review.pdf</a:t>
            </a:r>
            <a:endParaRPr lang="en-US" dirty="0" smtClean="0"/>
          </a:p>
          <a:p>
            <a:pPr lvl="1"/>
            <a:r>
              <a:rPr lang="en-US" dirty="0" smtClean="0"/>
              <a:t>Review and comments resolution</a:t>
            </a:r>
          </a:p>
          <a:p>
            <a:pPr lvl="2"/>
            <a:r>
              <a:rPr lang="en-US" dirty="0" smtClean="0">
                <a:hlinkClick r:id="rId3"/>
              </a:rPr>
              <a:t>https://mentor.ieee.org/omniran/dcn/15/omniran-15-0045-00-CF00-review-comments-on-doc-0035-01.xlsx</a:t>
            </a:r>
            <a:endParaRPr lang="en-US" dirty="0" smtClean="0"/>
          </a:p>
          <a:p>
            <a:pPr lvl="1"/>
            <a:r>
              <a:rPr lang="en-US" dirty="0" smtClean="0"/>
              <a:t>Results captured in revision of Excel sheet</a:t>
            </a:r>
          </a:p>
          <a:p>
            <a:pPr lvl="2"/>
            <a:r>
              <a:rPr lang="en-US" dirty="0" smtClean="0">
                <a:hlinkClick r:id="rId4"/>
              </a:rPr>
              <a:t>https://mentor.ieee.org/omniran/dcn/15/omniran-15-0045-01-CF00-review-comments-on-doc-0035-01.xlsx</a:t>
            </a:r>
            <a:endParaRPr lang="en-US" dirty="0" smtClean="0"/>
          </a:p>
          <a:p>
            <a:pPr lvl="2"/>
            <a:r>
              <a:rPr lang="en-US" dirty="0" smtClean="0"/>
              <a:t>Max will deliver a proposal for the table at the end of the NRM listing the identifiers for the entities defined within the NRM. The table will also contain references to related IEEE 802 specifications.</a:t>
            </a:r>
          </a:p>
          <a:p>
            <a:pPr lvl="2"/>
            <a:r>
              <a:rPr lang="en-US" dirty="0" smtClean="0"/>
              <a:t>Max will deliver proposal for restructuring of section 7.2.5 showing the differentiation between mandatory and optional elements. </a:t>
            </a:r>
            <a:r>
              <a:rPr lang="en-US" dirty="0" smtClean="0"/>
              <a:t>Informative notes are provided for the optional elements to explain the usage of the information.</a:t>
            </a:r>
          </a:p>
          <a:p>
            <a:pPr lvl="2"/>
            <a:r>
              <a:rPr lang="en-US" dirty="0" smtClean="0"/>
              <a:t>When input is available for review in next teleconference on Sept 29</a:t>
            </a:r>
            <a:r>
              <a:rPr lang="en-US" baseline="30000" dirty="0" smtClean="0"/>
              <a:t>th</a:t>
            </a:r>
            <a:r>
              <a:rPr lang="en-US" dirty="0" smtClean="0"/>
              <a:t>, a new text revision will be created after the teleconference for contributions to the November F2F meeting.</a:t>
            </a:r>
          </a:p>
          <a:p>
            <a:pPr marL="0" indent="0">
              <a:buNone/>
            </a:pPr>
            <a:r>
              <a:rPr lang="en-US" sz="2200" dirty="0" smtClean="0"/>
              <a:t>Recess: 17:40</a:t>
            </a:r>
            <a:endParaRPr lang="en-US" sz="2200" dirty="0" smtClean="0"/>
          </a:p>
        </p:txBody>
      </p:sp>
    </p:spTree>
    <p:extLst>
      <p:ext uri="{BB962C8B-B14F-4D97-AF65-F5344CB8AC3E}">
        <p14:creationId xmlns:p14="http://schemas.microsoft.com/office/powerpoint/2010/main" val="1323119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Agenda items </a:t>
            </a:r>
            <a:r>
              <a:rPr lang="en-US" dirty="0" smtClean="0"/>
              <a:t>#4</a:t>
            </a:r>
            <a:endParaRPr lang="en-US" dirty="0"/>
          </a:p>
        </p:txBody>
      </p:sp>
      <p:sp>
        <p:nvSpPr>
          <p:cNvPr id="3" name="Content Placeholder 2"/>
          <p:cNvSpPr>
            <a:spLocks noGrp="1"/>
          </p:cNvSpPr>
          <p:nvPr>
            <p:ph idx="1"/>
          </p:nvPr>
        </p:nvSpPr>
        <p:spPr>
          <a:xfrm>
            <a:off x="457200" y="1143000"/>
            <a:ext cx="8229600" cy="5410200"/>
          </a:xfrm>
        </p:spPr>
        <p:txBody>
          <a:bodyPr>
            <a:normAutofit fontScale="62500" lnSpcReduction="20000"/>
          </a:bodyPr>
          <a:lstStyle/>
          <a:p>
            <a:pPr marL="0" indent="0">
              <a:buNone/>
            </a:pPr>
            <a:r>
              <a:rPr lang="en-US" sz="2200" dirty="0" smtClean="0"/>
              <a:t>Reconvene</a:t>
            </a:r>
            <a:r>
              <a:rPr lang="en-US" sz="2200" dirty="0" smtClean="0"/>
              <a:t>: 13:30</a:t>
            </a:r>
            <a:endParaRPr lang="en-US" sz="2200" dirty="0"/>
          </a:p>
          <a:p>
            <a:r>
              <a:rPr lang="en-US" dirty="0"/>
              <a:t>Component model within scope of 802.1CF</a:t>
            </a:r>
          </a:p>
          <a:p>
            <a:pPr lvl="1"/>
            <a:r>
              <a:rPr lang="en-US" dirty="0">
                <a:hlinkClick r:id="rId2"/>
              </a:rPr>
              <a:t>https://mentor.ieee.org/omniran/dcn/15/omniran-15-0043-01-CF00-wlan-as-a-</a:t>
            </a:r>
            <a:r>
              <a:rPr lang="en-US" dirty="0" smtClean="0">
                <a:hlinkClick r:id="rId2"/>
              </a:rPr>
              <a:t>component.pptx</a:t>
            </a:r>
            <a:endParaRPr lang="en-US" dirty="0" smtClean="0"/>
          </a:p>
          <a:p>
            <a:pPr lvl="2"/>
            <a:r>
              <a:rPr lang="en-US" dirty="0" smtClean="0"/>
              <a:t>Introduces a new perspective on discussion that essentially a WLAN RAN may be required to successfully introduce 802.11 to 5G</a:t>
            </a:r>
          </a:p>
          <a:p>
            <a:pPr lvl="2"/>
            <a:r>
              <a:rPr lang="en-US" dirty="0" smtClean="0"/>
              <a:t>Request to amend slide 11 that access router/core network is required for Internet connectivity.</a:t>
            </a:r>
            <a:endParaRPr lang="en-US" dirty="0"/>
          </a:p>
          <a:p>
            <a:pPr lvl="1"/>
            <a:r>
              <a:rPr lang="en-US" dirty="0">
                <a:hlinkClick r:id="rId3"/>
              </a:rPr>
              <a:t>https://mentor.ieee.org/omniran/dcn/15/omniran-15-0044-01-CF00-radio-interface-</a:t>
            </a:r>
            <a:r>
              <a:rPr lang="en-US" dirty="0" smtClean="0">
                <a:hlinkClick r:id="rId3"/>
              </a:rPr>
              <a:t>component.pptx</a:t>
            </a:r>
            <a:endParaRPr lang="en-US" dirty="0" smtClean="0"/>
          </a:p>
          <a:p>
            <a:pPr lvl="2"/>
            <a:r>
              <a:rPr lang="en-US" dirty="0" smtClean="0"/>
              <a:t>Showed that </a:t>
            </a:r>
            <a:r>
              <a:rPr lang="en-US" dirty="0" err="1" smtClean="0"/>
              <a:t>OmniRAN</a:t>
            </a:r>
            <a:r>
              <a:rPr lang="en-US" dirty="0" smtClean="0"/>
              <a:t> approach provides both, a model for a 802.11 radio component as well as a 802.11 Radio Access Network</a:t>
            </a:r>
            <a:r>
              <a:rPr lang="en-US" dirty="0" smtClean="0"/>
              <a:t>.</a:t>
            </a:r>
          </a:p>
          <a:p>
            <a:pPr lvl="2"/>
            <a:r>
              <a:rPr lang="en-US" dirty="0" smtClean="0"/>
              <a:t>No consensus on how to treat terminals in the component discussions. The presentation introduced the radio interface in the terminal as a second kind of radio component. However when considering complete access networks, terminals may not considered as independent components. It was mentioned, that Wi-Fi terminals may never only used within operator networks.</a:t>
            </a:r>
            <a:endParaRPr lang="en-US" dirty="0" smtClean="0"/>
          </a:p>
          <a:p>
            <a:pPr lvl="2"/>
            <a:r>
              <a:rPr lang="en-US" dirty="0" smtClean="0"/>
              <a:t>Various discussions on reference points and network reference model; missing perspective on IP layer was brought up, but presenter explained that IP layer is out of scope for P802.1CF but model may be easily extended by IP layer signaling.</a:t>
            </a:r>
          </a:p>
          <a:p>
            <a:pPr lvl="2"/>
            <a:r>
              <a:rPr lang="en-US" dirty="0" smtClean="0"/>
              <a:t>Strong opposition on statement on slide 23 that only LMI would have to be refined by 802.11. Other interfaces may need refinements as well.</a:t>
            </a:r>
            <a:endParaRPr lang="en-US" dirty="0"/>
          </a:p>
          <a:p>
            <a:pPr marL="0" indent="0">
              <a:buNone/>
            </a:pPr>
            <a:r>
              <a:rPr lang="en-US" sz="2100" dirty="0" smtClean="0"/>
              <a:t>Recess: 15:</a:t>
            </a:r>
            <a:r>
              <a:rPr lang="en-US" sz="2100" dirty="0"/>
              <a:t>30</a:t>
            </a:r>
          </a:p>
          <a:p>
            <a:pPr lvl="1"/>
            <a:endParaRPr lang="en-US" dirty="0"/>
          </a:p>
        </p:txBody>
      </p:sp>
    </p:spTree>
    <p:extLst>
      <p:ext uri="{BB962C8B-B14F-4D97-AF65-F5344CB8AC3E}">
        <p14:creationId xmlns:p14="http://schemas.microsoft.com/office/powerpoint/2010/main" val="2048721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a:t>
            </a:r>
            <a:r>
              <a:rPr lang="en-US" dirty="0" smtClean="0"/>
              <a:t>#5</a:t>
            </a:r>
            <a:endParaRPr lang="en-US" dirty="0"/>
          </a:p>
        </p:txBody>
      </p:sp>
      <p:sp>
        <p:nvSpPr>
          <p:cNvPr id="3" name="Content Placeholder 2"/>
          <p:cNvSpPr>
            <a:spLocks noGrp="1"/>
          </p:cNvSpPr>
          <p:nvPr>
            <p:ph idx="1"/>
          </p:nvPr>
        </p:nvSpPr>
        <p:spPr/>
        <p:txBody>
          <a:bodyPr>
            <a:normAutofit/>
          </a:bodyPr>
          <a:lstStyle/>
          <a:p>
            <a:pPr marL="457200" lvl="1" indent="0">
              <a:buNone/>
            </a:pPr>
            <a:endParaRPr lang="en-US" dirty="0"/>
          </a:p>
          <a:p>
            <a:r>
              <a:rPr lang="en-US" dirty="0"/>
              <a:t>Status report to IEEE 802 WGs</a:t>
            </a:r>
          </a:p>
          <a:p>
            <a:r>
              <a:rPr lang="en-US" dirty="0" smtClean="0"/>
              <a:t>AOB</a:t>
            </a:r>
            <a:endParaRPr lang="en-US" dirty="0"/>
          </a:p>
        </p:txBody>
      </p:sp>
    </p:spTree>
    <p:extLst>
      <p:ext uri="{BB962C8B-B14F-4D97-AF65-F5344CB8AC3E}">
        <p14:creationId xmlns:p14="http://schemas.microsoft.com/office/powerpoint/2010/main" val="4120438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r>
              <a:rPr lang="en-US" dirty="0" smtClean="0"/>
              <a:t>Venue</a:t>
            </a:r>
          </a:p>
          <a:p>
            <a:pPr lvl="1"/>
            <a:r>
              <a:rPr lang="en-US" b="1" dirty="0" err="1" smtClean="0"/>
              <a:t>Centara</a:t>
            </a:r>
            <a:r>
              <a:rPr lang="en-US" b="1" dirty="0" smtClean="0"/>
              <a:t> Grand &amp; Bangkok Convention Centre </a:t>
            </a:r>
            <a:br>
              <a:rPr lang="en-US" b="1" dirty="0" smtClean="0"/>
            </a:br>
            <a:r>
              <a:rPr lang="en-US" dirty="0" smtClean="0"/>
              <a:t>999/99 Rama1 Road, </a:t>
            </a:r>
            <a:r>
              <a:rPr lang="en-US" dirty="0" err="1" smtClean="0"/>
              <a:t>Pathumwan</a:t>
            </a:r>
            <a:r>
              <a:rPr lang="en-US" dirty="0" smtClean="0"/>
              <a:t> </a:t>
            </a:r>
            <a:br>
              <a:rPr lang="en-US" dirty="0" smtClean="0"/>
            </a:br>
            <a:r>
              <a:rPr lang="en-US" dirty="0" smtClean="0"/>
              <a:t>Bangkok 10330, Thailand</a:t>
            </a:r>
          </a:p>
          <a:p>
            <a:pPr lvl="2"/>
            <a:r>
              <a:rPr lang="en-US" dirty="0" smtClean="0">
                <a:hlinkClick r:id="rId2"/>
              </a:rPr>
              <a:t>www.centarahotelsresorts.com</a:t>
            </a:r>
            <a:r>
              <a:rPr lang="en-US" dirty="0" smtClean="0"/>
              <a:t/>
            </a:r>
            <a:br>
              <a:rPr lang="en-US" dirty="0" smtClean="0"/>
            </a:br>
            <a:endParaRPr lang="en-US" dirty="0" smtClean="0"/>
          </a:p>
          <a:p>
            <a:r>
              <a:rPr lang="en-US" dirty="0" smtClean="0"/>
              <a:t>Sessions, location</a:t>
            </a:r>
          </a:p>
          <a:p>
            <a:pPr lvl="1"/>
            <a:r>
              <a:rPr lang="en-US" dirty="0" smtClean="0"/>
              <a:t>Mon, Sep 14</a:t>
            </a:r>
            <a:r>
              <a:rPr lang="en-US" baseline="30000" dirty="0" smtClean="0"/>
              <a:t>th</a:t>
            </a:r>
            <a:r>
              <a:rPr lang="en-US" dirty="0" smtClean="0"/>
              <a:t>,16:00-18:00	Lotus Suite 8</a:t>
            </a:r>
          </a:p>
          <a:p>
            <a:pPr lvl="1"/>
            <a:r>
              <a:rPr lang="en-US" dirty="0" smtClean="0"/>
              <a:t>Tue, Sep 15</a:t>
            </a:r>
            <a:r>
              <a:rPr lang="en-US" baseline="30000" dirty="0" smtClean="0"/>
              <a:t>th</a:t>
            </a:r>
            <a:r>
              <a:rPr lang="en-US" dirty="0" smtClean="0"/>
              <a:t>, 16:00-18:00	Lotus Suite 12</a:t>
            </a:r>
          </a:p>
          <a:p>
            <a:pPr lvl="1"/>
            <a:r>
              <a:rPr lang="en-US" dirty="0" smtClean="0"/>
              <a:t>Wed, Sep 16</a:t>
            </a:r>
            <a:r>
              <a:rPr lang="en-US" baseline="30000" dirty="0" smtClean="0"/>
              <a:t>th</a:t>
            </a:r>
            <a:r>
              <a:rPr lang="en-US" dirty="0" smtClean="0"/>
              <a:t>, 13:30-15:30	Lotus Suite 12</a:t>
            </a:r>
          </a:p>
          <a:p>
            <a:pPr lvl="1"/>
            <a:r>
              <a:rPr lang="en-US" dirty="0" smtClean="0"/>
              <a:t>Thu, Sep 17</a:t>
            </a:r>
            <a:r>
              <a:rPr lang="en-US" baseline="30000" dirty="0" smtClean="0"/>
              <a:t>th</a:t>
            </a:r>
            <a:r>
              <a:rPr lang="en-US" dirty="0" smtClean="0"/>
              <a:t>, 16:00-18:00	Lotus Suite 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22</a:t>
            </a:r>
            <a:r>
              <a:rPr lang="en-US" baseline="30000" dirty="0" smtClean="0"/>
              <a:t>nd</a:t>
            </a:r>
            <a:r>
              <a:rPr lang="en-US" dirty="0" smtClean="0"/>
              <a:t> Level Floor Plan</a:t>
            </a:r>
            <a:endParaRPr lang="en-US" dirty="0"/>
          </a:p>
        </p:txBody>
      </p:sp>
      <p:grpSp>
        <p:nvGrpSpPr>
          <p:cNvPr id="5" name="Group 4"/>
          <p:cNvGrpSpPr/>
          <p:nvPr/>
        </p:nvGrpSpPr>
        <p:grpSpPr>
          <a:xfrm>
            <a:off x="381000" y="1012718"/>
            <a:ext cx="8458200" cy="5540482"/>
            <a:chOff x="381000" y="1012718"/>
            <a:chExt cx="8458200" cy="5540482"/>
          </a:xfrm>
        </p:grpSpPr>
        <p:pic>
          <p:nvPicPr>
            <p:cNvPr id="1026" name="Picture 2"/>
            <p:cNvPicPr>
              <a:picLocks noChangeAspect="1" noChangeArrowheads="1"/>
            </p:cNvPicPr>
            <p:nvPr/>
          </p:nvPicPr>
          <p:blipFill>
            <a:blip r:embed="rId2"/>
            <a:srcRect/>
            <a:stretch>
              <a:fillRect/>
            </a:stretch>
          </p:blipFill>
          <p:spPr bwMode="auto">
            <a:xfrm>
              <a:off x="381000" y="1012718"/>
              <a:ext cx="8458200" cy="5464282"/>
            </a:xfrm>
            <a:prstGeom prst="rect">
              <a:avLst/>
            </a:prstGeom>
            <a:noFill/>
            <a:ln w="9525">
              <a:noFill/>
              <a:miter lim="800000"/>
              <a:headEnd/>
              <a:tailEnd/>
            </a:ln>
          </p:spPr>
        </p:pic>
        <p:sp>
          <p:nvSpPr>
            <p:cNvPr id="4" name="Rectangle 3"/>
            <p:cNvSpPr/>
            <p:nvPr/>
          </p:nvSpPr>
          <p:spPr bwMode="auto">
            <a:xfrm>
              <a:off x="838200" y="3429000"/>
              <a:ext cx="2819400" cy="31242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September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975084269"/>
              </p:ext>
            </p:extLst>
          </p:nvPr>
        </p:nvGraphicFramePr>
        <p:xfrm>
          <a:off x="381000" y="1294825"/>
          <a:ext cx="8305800" cy="5277919"/>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9/14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9/15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9/16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9/17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9/18</a:t>
                      </a:r>
                      <a:endParaRPr lang="en-US" sz="1800" dirty="0">
                        <a:solidFill>
                          <a:schemeClr val="tx2"/>
                        </a:solidFill>
                      </a:endParaRPr>
                    </a:p>
                  </a:txBody>
                  <a:tcPr marL="0" marR="0" marT="0" marB="0">
                    <a:solidFill>
                      <a:schemeClr val="bg1"/>
                    </a:solidFill>
                  </a:tcPr>
                </a:tc>
              </a:tr>
              <a:tr h="925822">
                <a:tc>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err="1" smtClean="0"/>
                        <a:t>Opening</a:t>
                      </a:r>
                      <a:r>
                        <a:rPr lang="de-DE" sz="1200" baseline="0" dirty="0" smtClean="0"/>
                        <a:t> Sessions</a:t>
                      </a:r>
                      <a:endParaRPr lang="en-US" sz="1200" dirty="0"/>
                    </a:p>
                  </a:txBody>
                  <a:tcPr marL="36000" marR="36000" marT="36000" marB="36000">
                    <a:solidFill>
                      <a:schemeClr val="bg1">
                        <a:lumMod val="75000"/>
                      </a:schemeClr>
                    </a:solidFill>
                  </a:tcPr>
                </a:tc>
                <a:tc>
                  <a:txBody>
                    <a:bodyPr/>
                    <a:lstStyle/>
                    <a:p>
                      <a:r>
                        <a:rPr lang="en-US" sz="1200" dirty="0" smtClean="0"/>
                        <a:t>802.11 WNG</a:t>
                      </a:r>
                      <a:endParaRPr lang="en-US" sz="12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en-US" sz="1200" dirty="0" smtClean="0"/>
                        <a:t>802.11 ARC</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27566">
                <a:tc>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r>
                        <a:rPr lang="en-US" sz="1200" dirty="0" smtClean="0"/>
                        <a:t>802.11 ARC</a:t>
                      </a:r>
                      <a:endParaRPr lang="en-US" sz="12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209721">
                <a:tc rowSpan="2">
                  <a:txBody>
                    <a:bodyPr/>
                    <a:lstStyle/>
                    <a:p>
                      <a:pPr algn="ct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tr>
              <a:tr h="914400">
                <a:tc>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r>
                        <a:rPr lang="en-US" sz="1200" dirty="0" smtClean="0"/>
                        <a:t>802.11 as a component</a:t>
                      </a:r>
                      <a:endParaRPr lang="en-US" sz="1200" dirty="0"/>
                    </a:p>
                  </a:txBody>
                  <a:tcPr marL="36000" marR="36000" marT="36000" marB="36000">
                    <a:solidFill>
                      <a:schemeClr val="tx2">
                        <a:lumMod val="40000"/>
                        <a:lumOff val="60000"/>
                      </a:schemeClr>
                    </a:solidFill>
                  </a:tcPr>
                </a:tc>
                <a:tc>
                  <a:txBody>
                    <a:bodyPr/>
                    <a:lstStyle/>
                    <a:p>
                      <a:endParaRPr lang="en-US" dirty="0"/>
                    </a:p>
                  </a:txBody>
                  <a:tcPr marL="36000" marR="36000" marT="36000" marB="36000">
                    <a:solidFill>
                      <a:schemeClr val="bg1"/>
                    </a:solidFill>
                  </a:tcPr>
                </a:tc>
                <a:tc vMerge="1">
                  <a:txBody>
                    <a:bodyPr/>
                    <a:lstStyle/>
                    <a:p>
                      <a:endParaRPr lang="en-US" sz="1200" dirty="0"/>
                    </a:p>
                  </a:txBody>
                  <a:tcPr marL="36000" marR="36000" marT="36000" marB="36000">
                    <a:solidFill>
                      <a:schemeClr val="bg2">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200" dirty="0" err="1" smtClean="0"/>
                        <a:t>OmniRAN</a:t>
                      </a:r>
                      <a:r>
                        <a:rPr lang="de-DE" sz="1200" dirty="0" smtClean="0"/>
                        <a:t> </a:t>
                      </a:r>
                      <a:r>
                        <a:rPr lang="de-DE" sz="1200" dirty="0" err="1" smtClean="0"/>
                        <a:t>Opening</a:t>
                      </a:r>
                      <a:endParaRPr lang="de-DE" sz="12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de-DE" sz="1200" dirty="0" smtClean="0"/>
                        <a:t>New </a:t>
                      </a:r>
                      <a:r>
                        <a:rPr lang="de-DE" sz="1200" dirty="0" err="1" smtClean="0"/>
                        <a:t>contributions</a:t>
                      </a:r>
                      <a:endParaRPr lang="en-US" sz="1200" dirty="0" smtClean="0"/>
                    </a:p>
                    <a:p>
                      <a:endParaRPr lang="en-US" sz="1200" dirty="0"/>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CF text review</a:t>
                      </a:r>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r>
                        <a:rPr lang="de-DE" sz="1200" dirty="0" err="1" smtClean="0"/>
                        <a:t>OmniRAN</a:t>
                      </a:r>
                      <a:r>
                        <a:rPr lang="de-DE" sz="1200" dirty="0" smtClean="0"/>
                        <a:t> </a:t>
                      </a:r>
                      <a:r>
                        <a:rPr lang="de-DE" sz="1200" dirty="0" err="1" smtClean="0"/>
                        <a:t>Closing</a:t>
                      </a:r>
                      <a:endParaRPr lang="en-US" sz="12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accent3">
                        <a:lumMod val="75000"/>
                      </a:schemeClr>
                    </a:solidFill>
                  </a:tcPr>
                </a:tc>
                <a:tc>
                  <a:txBody>
                    <a:bodyPr/>
                    <a:lstStyle/>
                    <a:p>
                      <a:r>
                        <a:rPr lang="en-US" sz="1200" dirty="0" smtClean="0"/>
                        <a:t>802.15 Closing</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457200" y="274638"/>
            <a:ext cx="8229600" cy="944562"/>
          </a:xfrm>
        </p:spPr>
        <p:txBody>
          <a:bodyPr/>
          <a:lstStyle/>
          <a:p>
            <a:r>
              <a:rPr lang="en-US" altLang="en-US" dirty="0" smtClean="0"/>
              <a:t>Participants, Patents, and Duty to Inform</a:t>
            </a:r>
          </a:p>
        </p:txBody>
      </p:sp>
      <p:sp>
        <p:nvSpPr>
          <p:cNvPr id="8195" name="Rectangle 1027"/>
          <p:cNvSpPr>
            <a:spLocks noGrp="1" noChangeArrowheads="1"/>
          </p:cNvSpPr>
          <p:nvPr>
            <p:ph type="body" idx="1"/>
          </p:nvPr>
        </p:nvSpPr>
        <p:spPr>
          <a:xfrm>
            <a:off x="457200" y="1295400"/>
            <a:ext cx="8229600" cy="4953000"/>
          </a:xfrm>
        </p:spPr>
        <p:txBody>
          <a:bodyPr>
            <a:noAutofit/>
          </a:bodyPr>
          <a:lstStyle/>
          <a:p>
            <a:r>
              <a:rPr lang="en-US" altLang="en-US" sz="2000" dirty="0" smtClean="0"/>
              <a:t>All participants in this meeting have certain obligations under the IEEE-SA Patent Policy. </a:t>
            </a:r>
          </a:p>
          <a:p>
            <a:pPr lvl="1"/>
            <a:r>
              <a:rPr lang="en-US" altLang="en-US" sz="1800" dirty="0" smtClean="0"/>
              <a:t>Participants [Note: </a:t>
            </a:r>
            <a:r>
              <a:rPr lang="en-GB" altLang="en-US" sz="1800" dirty="0" smtClean="0"/>
              <a:t>Quoted text excerpted from IEEE-SA Standards Board Bylaws </a:t>
            </a:r>
            <a:r>
              <a:rPr lang="en-GB" altLang="en-US" sz="1800" dirty="0" err="1" smtClean="0"/>
              <a:t>subclause</a:t>
            </a:r>
            <a:r>
              <a:rPr lang="en-GB" altLang="en-US" sz="1800" dirty="0" smtClean="0"/>
              <a:t> 6.2</a:t>
            </a:r>
            <a:r>
              <a:rPr lang="en-US" altLang="en-US" sz="1800" dirty="0" smtClean="0"/>
              <a:t>]:</a:t>
            </a:r>
          </a:p>
          <a:p>
            <a:pPr lvl="2"/>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r>
              <a:rPr lang="en-US" altLang="en-US" sz="1400" dirty="0" smtClean="0"/>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r>
              <a:rPr lang="en-US" altLang="en-US" sz="1800" dirty="0" smtClean="0"/>
              <a:t>The above does not apply if the patent claim is already the subject of an Accepted Letter of Assurance that applies to the proposed standard(s) under consideration by this group</a:t>
            </a:r>
          </a:p>
          <a:p>
            <a:pPr lvl="1"/>
            <a:r>
              <a:rPr lang="en-US" altLang="en-US" sz="1800" dirty="0" smtClean="0"/>
              <a:t>Early identification of holders of potential Essential Patent Claims is strongly encouraged</a:t>
            </a:r>
          </a:p>
          <a:p>
            <a:pPr lvl="1"/>
            <a:r>
              <a:rPr lang="en-US" altLang="en-US" sz="1800" dirty="0" smtClean="0"/>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n-US" smtClean="0"/>
              <a:t>Patent Related Links</a:t>
            </a:r>
            <a:endParaRPr lang="en-US" altLang="en-US" smtClean="0"/>
          </a:p>
        </p:txBody>
      </p:sp>
      <p:sp>
        <p:nvSpPr>
          <p:cNvPr id="9219" name="Rectangle 3"/>
          <p:cNvSpPr>
            <a:spLocks noGrp="1" noChangeArrowheads="1"/>
          </p:cNvSpPr>
          <p:nvPr>
            <p:ph type="body" idx="1"/>
          </p:nvPr>
        </p:nvSpPr>
        <p:spPr>
          <a:xfrm>
            <a:off x="457200" y="1417638"/>
            <a:ext cx="8229600" cy="4754562"/>
          </a:xfrm>
        </p:spPr>
        <p:txBody>
          <a:bodyPr>
            <a:normAutofit fontScale="70000" lnSpcReduction="20000"/>
          </a:bodyPr>
          <a:lstStyle/>
          <a:p>
            <a:r>
              <a:rPr lang="en-US" altLang="en-US" dirty="0" smtClean="0"/>
              <a:t>All participants should be familiar with their obligations under the IEEE-SA Policies &amp; Procedures for standards development.</a:t>
            </a:r>
          </a:p>
          <a:p>
            <a:pPr marL="0" indent="0">
              <a:buNone/>
            </a:pP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dirty="0" smtClean="0">
                <a:hlinkClick r:id="rId4"/>
              </a:rPr>
              <a:t>http://standards.ieee.org/about/sasb/patcom/materials.html</a:t>
            </a:r>
            <a:endParaRPr lang="en-US" altLang="en-US" dirty="0" smtClean="0"/>
          </a:p>
          <a:p>
            <a:pPr lvl="1"/>
            <a:endParaRPr lang="en-US" altLang="en-US" dirty="0" smtClean="0"/>
          </a:p>
          <a:p>
            <a:pPr lvl="1"/>
            <a:endParaRPr lang="en-US" altLang="en-US" sz="2000" dirty="0"/>
          </a:p>
          <a:p>
            <a:pPr algn="ctr">
              <a:spcBef>
                <a:spcPct val="0"/>
              </a:spcBef>
              <a:buClrTx/>
              <a:buSzTx/>
              <a:buFontTx/>
              <a:buNone/>
            </a:pPr>
            <a:r>
              <a:rPr lang="en-US" altLang="en-US" sz="2000" b="1" dirty="0">
                <a:solidFill>
                  <a:schemeClr val="tx2"/>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2000" b="1" dirty="0">
              <a:solidFill>
                <a:schemeClr val="tx2"/>
              </a:solidFill>
            </a:endParaRPr>
          </a:p>
          <a:p>
            <a:pPr algn="ctr">
              <a:lnSpc>
                <a:spcPct val="80000"/>
              </a:lnSpc>
              <a:buFont typeface="Monotype Sorts"/>
              <a:buNone/>
            </a:pPr>
            <a:r>
              <a:rPr lang="en-US" altLang="en-US" sz="2000" b="1" dirty="0">
                <a:solidFill>
                  <a:schemeClr val="tx2"/>
                </a:solidFill>
              </a:rPr>
              <a:t>This slide set is available </a:t>
            </a:r>
            <a:r>
              <a:rPr lang="en-US" altLang="en-US" sz="2000" b="1" dirty="0" smtClean="0">
                <a:solidFill>
                  <a:schemeClr val="tx2"/>
                </a:solidFill>
              </a:rPr>
              <a:t>at</a:t>
            </a:r>
            <a:br>
              <a:rPr lang="en-US" altLang="en-US" sz="2000" b="1" dirty="0" smtClean="0">
                <a:solidFill>
                  <a:schemeClr val="tx2"/>
                </a:solidFill>
              </a:rPr>
            </a:br>
            <a:r>
              <a:rPr lang="en-US" altLang="en-US" sz="2000" b="1" dirty="0" smtClean="0">
                <a:solidFill>
                  <a:schemeClr val="tx2"/>
                </a:solidFill>
              </a:rPr>
              <a:t>https</a:t>
            </a:r>
            <a:r>
              <a:rPr lang="en-US" altLang="en-US" sz="2000" b="1" dirty="0">
                <a:solidFill>
                  <a:schemeClr val="tx2"/>
                </a:solidFill>
              </a:rPr>
              <a:t>://</a:t>
            </a:r>
            <a:r>
              <a:rPr lang="en-US" altLang="en-US" sz="2000" b="1" dirty="0" smtClean="0">
                <a:solidFill>
                  <a:schemeClr val="tx2"/>
                </a:solidFill>
              </a:rPr>
              <a:t>development.standards.ieee.org/myproject/Public/mytools/mob/slideset.ppt</a:t>
            </a:r>
            <a:endParaRPr lang="en-US" altLang="en-US" sz="2000" dirty="0" smtClean="0">
              <a:solidFill>
                <a:schemeClr val="tx2"/>
              </a:solidFill>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normAutofit fontScale="925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944562"/>
          </a:xfrm>
        </p:spPr>
        <p:txBody>
          <a:bodyPr/>
          <a:lstStyle/>
          <a:p>
            <a:r>
              <a:rPr lang="en-US" altLang="en-US" dirty="0" smtClean="0"/>
              <a:t>Other Guidelines for IEEE WG Meetings</a:t>
            </a:r>
          </a:p>
        </p:txBody>
      </p:sp>
      <p:sp>
        <p:nvSpPr>
          <p:cNvPr id="5" name="Content Placeholder 4"/>
          <p:cNvSpPr>
            <a:spLocks noGrp="1"/>
          </p:cNvSpPr>
          <p:nvPr>
            <p:ph idx="1"/>
          </p:nvPr>
        </p:nvSpPr>
        <p:spPr>
          <a:xfrm>
            <a:off x="457200" y="1219200"/>
            <a:ext cx="8229600" cy="5257800"/>
          </a:xfrm>
        </p:spPr>
        <p:txBody>
          <a:bodyPr>
            <a:normAutofit fontScale="62500" lnSpcReduction="20000"/>
          </a:bodyPr>
          <a:lstStyle/>
          <a:p>
            <a:r>
              <a:rPr lang="en-US" altLang="en-US" sz="3800" dirty="0" smtClean="0"/>
              <a:t>All IEEE-SA standards meetings shall be conducted in compliance with all applicable laws, including antitrust and competition laws. </a:t>
            </a:r>
          </a:p>
          <a:p>
            <a:pPr lvl="1"/>
            <a:r>
              <a:rPr lang="en-US" altLang="en-US" sz="3200" dirty="0" smtClean="0"/>
              <a:t>Don’t discuss the interpretation, validity, or essentiality of patents/patent claims. </a:t>
            </a:r>
          </a:p>
          <a:p>
            <a:pPr lvl="1"/>
            <a:r>
              <a:rPr lang="en-US" altLang="en-US" sz="3200" dirty="0" smtClean="0"/>
              <a:t>Don’t discuss specific license rates, terms, or conditions.</a:t>
            </a:r>
          </a:p>
          <a:p>
            <a:pPr lvl="2"/>
            <a:r>
              <a:rPr lang="en-US" altLang="en-US" sz="2600" dirty="0" smtClean="0"/>
              <a:t>Relative costs, including licensing costs of essential patent claims, of different technical approaches may be discussed in standards development meetings. </a:t>
            </a:r>
          </a:p>
          <a:p>
            <a:pPr lvl="3"/>
            <a:r>
              <a:rPr lang="en-GB" altLang="en-US" sz="2200" dirty="0" smtClean="0"/>
              <a:t>Technical considerations remain primary focus</a:t>
            </a:r>
            <a:endParaRPr lang="en-US" altLang="en-US" sz="2200" dirty="0" smtClean="0"/>
          </a:p>
          <a:p>
            <a:pPr lvl="1"/>
            <a:r>
              <a:rPr lang="en-US" altLang="en-US" sz="3200" dirty="0" smtClean="0"/>
              <a:t>Don’t discuss or engage in the fixing of product prices, allocation of customers, or division of sales markets.</a:t>
            </a:r>
          </a:p>
          <a:p>
            <a:pPr lvl="1"/>
            <a:r>
              <a:rPr lang="en-US" altLang="en-US" sz="3200" dirty="0" smtClean="0"/>
              <a:t>Don’t discuss the status or substance of ongoing or threatened litigation.</a:t>
            </a:r>
          </a:p>
          <a:p>
            <a:pPr lvl="1"/>
            <a:r>
              <a:rPr lang="en-US" altLang="en-US" sz="3200" dirty="0" smtClean="0"/>
              <a:t>Don’t be silent if inappropriate topics are discussed … do formally object.</a:t>
            </a:r>
            <a:r>
              <a:rPr lang="en-US" altLang="en-US" dirty="0" smtClean="0"/>
              <a:t/>
            </a:r>
            <a:br>
              <a:rPr lang="en-US" altLang="en-US" dirty="0" smtClean="0"/>
            </a:br>
            <a:endParaRPr lang="en-US" altLang="en-US" dirty="0" smtClean="0"/>
          </a:p>
          <a:p>
            <a:pPr marL="0" indent="0" algn="ctr">
              <a:buNone/>
            </a:pPr>
            <a:r>
              <a:rPr lang="en-US" altLang="en-US" sz="2600" dirty="0" smtClean="0">
                <a:solidFill>
                  <a:schemeClr val="tx2"/>
                </a:solidFill>
              </a:rPr>
              <a:t>See IEEE-SA Standards Board Operations Manual, clause 5.3.10 and </a:t>
            </a:r>
            <a:r>
              <a:rPr lang="en-GB" altLang="en-US" sz="2600" dirty="0" smtClean="0">
                <a:solidFill>
                  <a:schemeClr val="tx2"/>
                </a:solidFill>
              </a:rPr>
              <a:t>“Promoting Competition and Innovation: What You Need to Know about the IEEE Standards Association's Antitrust and Competition Policy”</a:t>
            </a:r>
            <a:r>
              <a:rPr lang="en-US" altLang="en-US" sz="2600" dirty="0" smtClean="0">
                <a:solidFill>
                  <a:schemeClr val="tx2"/>
                </a:solidFill>
              </a:rPr>
              <a:t> for more details.</a:t>
            </a:r>
            <a:endParaRPr lang="en-US" altLang="en-US" sz="2600" dirty="0">
              <a:solidFill>
                <a:schemeClr val="tx2"/>
              </a:solidFill>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1304</TotalTime>
  <Words>1714</Words>
  <Application>Microsoft Macintosh PowerPoint</Application>
  <PresentationFormat>On-screen Show (4:3)</PresentationFormat>
  <Paragraphs>223</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Template</vt:lpstr>
      <vt:lpstr>IEEE 802.1 OmniRAN TG September 2015 F2F Meeting Bangkok, Thailand</vt:lpstr>
      <vt:lpstr>September 2015 F2F Meeting</vt:lpstr>
      <vt:lpstr>22nd Level Floor Plan</vt:lpstr>
      <vt:lpstr>September 2015 Agenda Graphics</vt:lpstr>
      <vt:lpstr>Participants, Patents, and Duty to Inform</vt:lpstr>
      <vt:lpstr>Patent Related Links</vt:lpstr>
      <vt:lpstr>Call for Potentially Essential Patents</vt:lpstr>
      <vt:lpstr>Other Guidelines for IEEE WG Meetings</vt:lpstr>
      <vt:lpstr>Resources – URLs</vt:lpstr>
      <vt:lpstr>Agenda proposal for September 2015 F2F</vt:lpstr>
      <vt:lpstr>Agenda items #1</vt:lpstr>
      <vt:lpstr>Call for Potentially Essential Patents</vt:lpstr>
      <vt:lpstr>September 2015 F2F Agenda</vt:lpstr>
      <vt:lpstr>Agenda items #2</vt:lpstr>
      <vt:lpstr>Agenda items #3</vt:lpstr>
      <vt:lpstr>Agenda items #4</vt:lpstr>
      <vt:lpstr>Agenda items #5</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273</cp:revision>
  <cp:lastPrinted>1998-02-10T13:28:06Z</cp:lastPrinted>
  <dcterms:created xsi:type="dcterms:W3CDTF">2011-12-30T17:06:23Z</dcterms:created>
  <dcterms:modified xsi:type="dcterms:W3CDTF">2015-09-17T07:49:26Z</dcterms:modified>
</cp:coreProperties>
</file>