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301" r:id="rId3"/>
    <p:sldId id="296" r:id="rId4"/>
    <p:sldId id="297" r:id="rId5"/>
    <p:sldId id="298" r:id="rId6"/>
    <p:sldId id="299" r:id="rId7"/>
    <p:sldId id="271" r:id="rId8"/>
    <p:sldId id="302" r:id="rId9"/>
    <p:sldId id="283" r:id="rId10"/>
    <p:sldId id="300" r:id="rId11"/>
    <p:sldId id="304" r:id="rId12"/>
    <p:sldId id="305" r:id="rId13"/>
    <p:sldId id="287" r:id="rId14"/>
    <p:sldId id="303" r:id="rId15"/>
    <p:sldId id="28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4" d="100"/>
          <a:sy n="104" d="100"/>
        </p:scale>
        <p:origin x="-120" y="-3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D71A576-82C5-4FC0-8D3A-95DA849B7BCF}"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4718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669743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14</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979148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74101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omniran-15-0034-02-00TG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5/omniran-15-0030-00-00TG-may-2015-f2f-meeting-minutes.docx" TargetMode="External"/><Relationship Id="rId4" Type="http://schemas.openxmlformats.org/officeDocument/2006/relationships/hyperlink" Target="https://mentor.ieee.org/omniran/dcn/15/omniran-15-0033-00-00TG-june-30th-confcall-minutes.docx" TargetMode="External"/><Relationship Id="rId5" Type="http://schemas.openxmlformats.org/officeDocument/2006/relationships/hyperlink" Target="http://www.ieee802.org/802_tutorials/2015-07/11-15-0757-00-0000-802.11-as-a-component.pptx" TargetMode="External"/><Relationship Id="rId6" Type="http://schemas.openxmlformats.org/officeDocument/2006/relationships/hyperlink" Target="https://mentor.ieee.org/omniran/dcn/15/omniran-15-0035-00-CF00-cf-text-review.pdf" TargetMode="External"/><Relationship Id="rId7" Type="http://schemas.openxmlformats.org/officeDocument/2006/relationships/hyperlink" Target="https://mentor.ieee.org/omniran/dcn/15/omniran-15-0037-00-CF00-comments-on-cf-initial-text.xls" TargetMode="External"/><Relationship Id="rId8" Type="http://schemas.openxmlformats.org/officeDocument/2006/relationships/hyperlink" Target="https://mentor.ieee.org/omniran/dcn/15/omniran-15-0036-00-CF00-nrm-introduction.pptx" TargetMode="External"/><Relationship Id="rId9" Type="http://schemas.openxmlformats.org/officeDocument/2006/relationships/hyperlink" Target="https://mentor.ieee.org/omniran/dcn/14/omniran-14-0078-03-CF00-updated-text-for-an-setup.doc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27-00-00TG-april-16th-confcall-minutes.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27-00-00TG-april-16th-confcall-minutes.docx" TargetMode="External"/><Relationship Id="rId4" Type="http://schemas.openxmlformats.org/officeDocument/2006/relationships/hyperlink" Target="https://mentor.ieee.org/omniran/dcn/15/omniran-15-0030-00-00TG-may-2015-f2f-meeting-minutes.docx" TargetMode="External"/><Relationship Id="rId5" Type="http://schemas.openxmlformats.org/officeDocument/2006/relationships/hyperlink" Target="https://mentor.ieee.org/omniran/dcn/15/omniran-15-0033-00-00TG-june-30th-confcall-minutes.docx" TargetMode="External"/><Relationship Id="rId6" Type="http://schemas.openxmlformats.org/officeDocument/2006/relationships/hyperlink" Target="http://www.ieee802.org/802_tutorials/2015-07/11-15-0757-00-0000-802.11-as-a-component.pptx" TargetMode="External"/><Relationship Id="rId7" Type="http://schemas.openxmlformats.org/officeDocument/2006/relationships/hyperlink" Target="https://mentor.ieee.org/omniran/dcn/15/omniran-15-0035-00-CF00-cf-text-review.pdf" TargetMode="External"/><Relationship Id="rId8" Type="http://schemas.openxmlformats.org/officeDocument/2006/relationships/hyperlink" Target="https://mentor.ieee.org/omniran/dcn/15/omniran-15-0037-00-CF00-comments-on-cf-initial-text.xls"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36-00-CF00-nrm-introduction.pptx" TargetMode="External"/><Relationship Id="rId4" Type="http://schemas.openxmlformats.org/officeDocument/2006/relationships/hyperlink" Target="https://mentor.ieee.org/omniran/dcn/14/omniran-14-0078-03-CF00-updated-text-for-an-setup.docx" TargetMode="External"/><Relationship Id="rId5" Type="http://schemas.openxmlformats.org/officeDocument/2006/relationships/hyperlink" Target="https://mentor.ieee.org/omniran/dcn/15/omniran-15-0035-00-CF00-cf-text-review.pdf" TargetMode="External"/><Relationship Id="rId6" Type="http://schemas.openxmlformats.org/officeDocument/2006/relationships/hyperlink" Target="https://mentor.ieee.org/omniran/dcn/15/omniran-15-0037-00-CF00-comments-on-cf-initial-text.xls" TargetMode="External"/><Relationship Id="rId7" Type="http://schemas.openxmlformats.org/officeDocument/2006/relationships/hyperlink" Target="https://mentor.ieee.org/omniran/dcn/15/omniran-15-0037-01-CF00-comments-on-cf-initial-text.xls"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omniran/dcn/15/omniran-15-0038-00-00TG-july-2015-status-report-to-802wg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2015 F2F Meeting</a:t>
            </a:r>
            <a:br>
              <a:rPr lang="en-US" dirty="0" smtClean="0"/>
            </a:b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2015-07-14</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Nobody spoke up.</a:t>
            </a:r>
          </a:p>
        </p:txBody>
      </p:sp>
    </p:spTree>
    <p:extLst>
      <p:ext uri="{BB962C8B-B14F-4D97-AF65-F5344CB8AC3E}">
        <p14:creationId xmlns:p14="http://schemas.microsoft.com/office/powerpoint/2010/main" val="17024814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Agenda for July 2015 F2F</a:t>
            </a:r>
          </a:p>
        </p:txBody>
      </p:sp>
      <p:sp>
        <p:nvSpPr>
          <p:cNvPr id="3" name="Content Placeholder 2"/>
          <p:cNvSpPr>
            <a:spLocks noGrp="1"/>
          </p:cNvSpPr>
          <p:nvPr>
            <p:ph idx="1"/>
          </p:nvPr>
        </p:nvSpPr>
        <p:spPr>
          <a:xfrm>
            <a:off x="457200" y="990600"/>
            <a:ext cx="8229600" cy="5486400"/>
          </a:xfrm>
        </p:spPr>
        <p:txBody>
          <a:bodyPr>
            <a:normAutofit fontScale="40000" lnSpcReduction="20000"/>
          </a:bodyPr>
          <a:lstStyle/>
          <a:p>
            <a:r>
              <a:rPr lang="en-US" dirty="0" smtClean="0"/>
              <a:t>Review of minutes</a:t>
            </a:r>
          </a:p>
          <a:p>
            <a:pPr lvl="1"/>
            <a:r>
              <a:rPr lang="en-US" dirty="0">
                <a:hlinkClick r:id="rId2"/>
              </a:rPr>
              <a:t>https://mentor.ieee.org/omniran/dcn/15/omniran-15-0027-00-00TG-april-16th-confcall-</a:t>
            </a:r>
            <a:r>
              <a:rPr lang="en-US" dirty="0" smtClean="0">
                <a:hlinkClick r:id="rId2"/>
              </a:rPr>
              <a:t>minutes.docx</a:t>
            </a:r>
            <a:endParaRPr lang="en-US" dirty="0" smtClean="0"/>
          </a:p>
          <a:p>
            <a:pPr lvl="1"/>
            <a:r>
              <a:rPr lang="en-US" dirty="0">
                <a:hlinkClick r:id="rId3"/>
              </a:rPr>
              <a:t>https://mentor.ieee.org/omniran/dcn/15/omniran-15-0030-00-00TG-may-2015-f2f-meeting-</a:t>
            </a:r>
            <a:r>
              <a:rPr lang="en-US" dirty="0" smtClean="0">
                <a:hlinkClick r:id="rId3"/>
              </a:rPr>
              <a:t>minutes.docx</a:t>
            </a:r>
            <a:endParaRPr lang="en-US" dirty="0" smtClean="0"/>
          </a:p>
          <a:p>
            <a:pPr lvl="1"/>
            <a:r>
              <a:rPr lang="en-US" dirty="0">
                <a:hlinkClick r:id="rId4"/>
              </a:rPr>
              <a:t>https://mentor.ieee.org/omniran/dcn/15/omniran-15-0033-00-00TG-june-30th-confcall-</a:t>
            </a:r>
            <a:r>
              <a:rPr lang="en-US" dirty="0" smtClean="0">
                <a:hlinkClick r:id="rId4"/>
              </a:rPr>
              <a:t>minutes.docx</a:t>
            </a:r>
            <a:endParaRPr lang="en-US" dirty="0" smtClean="0"/>
          </a:p>
          <a:p>
            <a:r>
              <a:rPr lang="en-US" dirty="0" smtClean="0"/>
              <a:t>Reports</a:t>
            </a:r>
          </a:p>
          <a:p>
            <a:pPr lvl="1"/>
            <a:r>
              <a:rPr lang="en-US" dirty="0" smtClean="0"/>
              <a:t>802.11 as a component</a:t>
            </a:r>
          </a:p>
          <a:p>
            <a:pPr lvl="2"/>
            <a:r>
              <a:rPr lang="nl-NL" dirty="0">
                <a:hlinkClick r:id="rId5"/>
              </a:rPr>
              <a:t>http://www.ieee802.org/802_tutorials/2015-07/11-15-0757-00-0000-802.11-as-a-</a:t>
            </a:r>
            <a:r>
              <a:rPr lang="nl-NL" dirty="0" smtClean="0">
                <a:hlinkClick r:id="rId5"/>
              </a:rPr>
              <a:t>component.pptx</a:t>
            </a:r>
            <a:endParaRPr lang="nl-NL" dirty="0" smtClean="0"/>
          </a:p>
          <a:p>
            <a:pPr lvl="1"/>
            <a:r>
              <a:rPr lang="nl-NL" dirty="0" smtClean="0"/>
              <a:t>Others</a:t>
            </a:r>
          </a:p>
          <a:p>
            <a:pPr lvl="2"/>
            <a:r>
              <a:rPr lang="nl-NL" dirty="0" smtClean="0"/>
              <a:t>…</a:t>
            </a:r>
            <a:endParaRPr lang="en-US" dirty="0" smtClean="0"/>
          </a:p>
          <a:p>
            <a:r>
              <a:rPr lang="en-US" dirty="0" smtClean="0"/>
              <a:t>Review of 802.1CF editor’s draft</a:t>
            </a:r>
          </a:p>
          <a:p>
            <a:pPr lvl="1"/>
            <a:r>
              <a:rPr lang="en-US" dirty="0">
                <a:hlinkClick r:id="rId6"/>
              </a:rPr>
              <a:t>https://mentor.ieee.org/omniran/dcn/15/omniran-15-0035-00-CF00-cf-text-</a:t>
            </a:r>
            <a:r>
              <a:rPr lang="en-US" dirty="0" smtClean="0">
                <a:hlinkClick r:id="rId6"/>
              </a:rPr>
              <a:t>review.pdf</a:t>
            </a:r>
            <a:endParaRPr lang="en-US" dirty="0" smtClean="0"/>
          </a:p>
          <a:p>
            <a:pPr lvl="1"/>
            <a:r>
              <a:rPr lang="en-US" dirty="0">
                <a:hlinkClick r:id="rId7"/>
              </a:rPr>
              <a:t>https://mentor.ieee.org/omniran/dcn/15/omniran-15-0037-00-CF00-comments-on-cf-initial-</a:t>
            </a:r>
            <a:r>
              <a:rPr lang="en-US" dirty="0" smtClean="0">
                <a:hlinkClick r:id="rId7"/>
              </a:rPr>
              <a:t>text.xls</a:t>
            </a:r>
            <a:endParaRPr lang="en-US" dirty="0" smtClean="0"/>
          </a:p>
          <a:p>
            <a:r>
              <a:rPr lang="en-US" dirty="0" smtClean="0"/>
              <a:t>P802.1CF contributions</a:t>
            </a:r>
          </a:p>
          <a:p>
            <a:pPr lvl="1"/>
            <a:r>
              <a:rPr lang="en-US" dirty="0" smtClean="0"/>
              <a:t>Review of network reference model chapter</a:t>
            </a:r>
          </a:p>
          <a:p>
            <a:pPr lvl="2"/>
            <a:r>
              <a:rPr lang="en-US" dirty="0">
                <a:hlinkClick r:id="rId8"/>
              </a:rPr>
              <a:t>https://mentor.ieee.org/omniran/dcn/15/omniran-15-0036-00-CF00-nrm-</a:t>
            </a:r>
            <a:r>
              <a:rPr lang="en-US" dirty="0" smtClean="0">
                <a:hlinkClick r:id="rId8"/>
              </a:rPr>
              <a:t>introduction.pptx</a:t>
            </a:r>
            <a:endParaRPr lang="en-US" dirty="0" smtClean="0"/>
          </a:p>
          <a:p>
            <a:pPr lvl="1"/>
            <a:r>
              <a:rPr lang="en-US" dirty="0" smtClean="0"/>
              <a:t>Backhaul representation</a:t>
            </a:r>
          </a:p>
          <a:p>
            <a:pPr lvl="1"/>
            <a:r>
              <a:rPr lang="en-US" dirty="0" smtClean="0"/>
              <a:t>SDN Abstraction</a:t>
            </a:r>
          </a:p>
          <a:p>
            <a:pPr lvl="1"/>
            <a:r>
              <a:rPr lang="en-US" dirty="0" smtClean="0"/>
              <a:t>Functional design and decomposition</a:t>
            </a:r>
          </a:p>
          <a:p>
            <a:pPr lvl="2"/>
            <a:r>
              <a:rPr lang="en-US" dirty="0" smtClean="0"/>
              <a:t>Dynamic spectrum access</a:t>
            </a:r>
          </a:p>
          <a:p>
            <a:pPr lvl="3"/>
            <a:r>
              <a:rPr lang="en-US" dirty="0">
                <a:hlinkClick r:id="rId9"/>
              </a:rPr>
              <a:t>https://mentor.ieee.org/omniran/dcn/14/omniran-14-0078-03-CF00-updated-text-for-an-</a:t>
            </a:r>
            <a:r>
              <a:rPr lang="en-US" dirty="0" smtClean="0">
                <a:hlinkClick r:id="rId9"/>
              </a:rPr>
              <a:t>setup.docx</a:t>
            </a:r>
            <a:endParaRPr lang="en-US" dirty="0" smtClean="0"/>
          </a:p>
          <a:p>
            <a:r>
              <a:rPr lang="en-US" dirty="0" smtClean="0"/>
              <a:t>Project planning</a:t>
            </a:r>
          </a:p>
          <a:p>
            <a:pPr lvl="1"/>
            <a:r>
              <a:rPr lang="en-US" dirty="0" smtClean="0"/>
              <a:t>Continuation of discussions with 802.11</a:t>
            </a:r>
          </a:p>
          <a:p>
            <a:pPr lvl="1"/>
            <a:r>
              <a:rPr lang="en-US" dirty="0" smtClean="0"/>
              <a:t>Next meetings (conference calls, time and location of interim F2F)</a:t>
            </a:r>
          </a:p>
          <a:p>
            <a:pPr lvl="1"/>
            <a:r>
              <a:rPr lang="en-US" dirty="0" smtClean="0"/>
              <a:t>Review and update of project plan</a:t>
            </a:r>
          </a:p>
          <a:p>
            <a:r>
              <a:rPr lang="en-US" dirty="0" smtClean="0"/>
              <a:t>Publicity activities</a:t>
            </a:r>
          </a:p>
          <a:p>
            <a:r>
              <a:rPr lang="en-US" dirty="0" smtClean="0"/>
              <a:t>Status report to IEEE 802 WGs</a:t>
            </a:r>
          </a:p>
          <a:p>
            <a:r>
              <a:rPr lang="en-US" dirty="0" smtClean="0"/>
              <a:t>AOB</a:t>
            </a:r>
          </a:p>
          <a:p>
            <a:pPr marL="457200" lvl="1" indent="0">
              <a:buNone/>
            </a:pPr>
            <a:endParaRPr lang="en-US" dirty="0" smtClean="0"/>
          </a:p>
          <a:p>
            <a:pPr lvl="2"/>
            <a:endParaRPr lang="en-US" dirty="0"/>
          </a:p>
        </p:txBody>
      </p:sp>
    </p:spTree>
    <p:extLst>
      <p:ext uri="{BB962C8B-B14F-4D97-AF65-F5344CB8AC3E}">
        <p14:creationId xmlns:p14="http://schemas.microsoft.com/office/powerpoint/2010/main" val="2988360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52433761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p>
                    <a:p>
                      <a:pPr marL="171450" indent="-171450">
                        <a:buFontTx/>
                        <a:buChar char="-"/>
                      </a:pPr>
                      <a:r>
                        <a:rPr lang="en-US" sz="1200" baseline="0" dirty="0" smtClean="0"/>
                        <a:t>Planning</a:t>
                      </a:r>
                    </a:p>
                    <a:p>
                      <a:pPr marL="171450" indent="-171450">
                        <a:buFontTx/>
                        <a:buChar char="-"/>
                      </a:pPr>
                      <a:r>
                        <a:rPr lang="en-US" sz="1200" baseline="0" dirty="0" smtClean="0"/>
                        <a:t>Status report</a:t>
                      </a:r>
                    </a:p>
                    <a:p>
                      <a:pPr marL="171450" indent="-171450">
                        <a:buFontTx/>
                        <a:buChar char="-"/>
                      </a:pPr>
                      <a:r>
                        <a:rPr lang="en-US" sz="1200" baseline="0" dirty="0" err="1" smtClean="0"/>
                        <a:t>AoB</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p>
                    <a:p>
                      <a:pPr marL="171450" indent="-171450">
                        <a:buFontTx/>
                        <a:buChar char="-"/>
                      </a:pPr>
                      <a:r>
                        <a:rPr lang="en-US" sz="1200" dirty="0" smtClean="0"/>
                        <a:t>Minutes</a:t>
                      </a:r>
                    </a:p>
                    <a:p>
                      <a:pPr marL="171450" indent="-171450">
                        <a:buFontTx/>
                        <a:buChar char="-"/>
                      </a:pPr>
                      <a:r>
                        <a:rPr lang="en-US" sz="1200" dirty="0" smtClean="0"/>
                        <a:t>Reports</a:t>
                      </a:r>
                    </a:p>
                    <a:p>
                      <a:pPr marL="171450" indent="-171450">
                        <a:buFontTx/>
                        <a:buChar char="-"/>
                      </a:pPr>
                      <a:r>
                        <a:rPr lang="en-US" sz="1200" dirty="0" smtClean="0"/>
                        <a:t>Editor’s report</a:t>
                      </a:r>
                      <a:endParaRPr lang="en-US" sz="1200" dirty="0"/>
                    </a:p>
                  </a:txBody>
                  <a:tcPr marL="36000" marR="36000" marT="36000" marB="36000">
                    <a:solidFill>
                      <a:schemeClr val="tx2">
                        <a:lumMod val="60000"/>
                        <a:lumOff val="40000"/>
                      </a:schemeClr>
                    </a:solidFill>
                  </a:tcPr>
                </a:tc>
                <a:tc rowSpan="2">
                  <a:txBody>
                    <a:bodyPr/>
                    <a:lstStyle/>
                    <a:p>
                      <a:r>
                        <a:rPr lang="en-US" sz="1400" dirty="0" smtClean="0"/>
                        <a:t>Editorial</a:t>
                      </a:r>
                      <a:r>
                        <a:rPr lang="en-US" sz="1400" baseline="0" dirty="0" smtClean="0"/>
                        <a:t> session</a:t>
                      </a:r>
                    </a:p>
                    <a:p>
                      <a:r>
                        <a:rPr lang="en-US" sz="1400" baseline="0" dirty="0" smtClean="0"/>
                        <a:t>No </a:t>
                      </a:r>
                      <a:r>
                        <a:rPr lang="en-US" sz="1400" baseline="0" smtClean="0"/>
                        <a:t>TG mtg.</a:t>
                      </a:r>
                      <a:endParaRPr lang="en-US" sz="1400"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NRM discussions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Set-up contribution</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aseline="0" dirty="0" smtClean="0"/>
                        <a:t>Comments resolution</a:t>
                      </a:r>
                      <a:endParaRPr lang="en-US" sz="1200" dirty="0"/>
                    </a:p>
                  </a:txBody>
                  <a:tcPr marL="36000" marR="36000" marT="36000" marB="36000">
                    <a:solidFill>
                      <a:schemeClr val="tx2">
                        <a:lumMod val="60000"/>
                        <a:lumOff val="40000"/>
                      </a:schemeClr>
                    </a:solidFill>
                  </a:tcPr>
                </a:tc>
                <a:tc>
                  <a:txBody>
                    <a:bodyPr/>
                    <a:lstStyle/>
                    <a:p>
                      <a:pPr marL="171450" indent="-171450">
                        <a:buFontTx/>
                        <a:buChar char="-"/>
                      </a:pPr>
                      <a:r>
                        <a:rPr lang="en-US" sz="1200" dirty="0" smtClean="0"/>
                        <a:t>NRM refinements</a:t>
                      </a:r>
                    </a:p>
                    <a:p>
                      <a:pPr marL="171450" indent="-171450">
                        <a:buFontTx/>
                        <a:buChar char="-"/>
                      </a:pPr>
                      <a:r>
                        <a:rPr lang="en-US" sz="1200" dirty="0" smtClean="0"/>
                        <a:t>Comments resolution cont.</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295247047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 #2</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smtClean="0"/>
              <a:t>Review of minutes</a:t>
            </a:r>
          </a:p>
          <a:p>
            <a:pPr lvl="1"/>
            <a:r>
              <a:rPr lang="en-US" dirty="0">
                <a:hlinkClick r:id="rId3"/>
              </a:rPr>
              <a:t>https://mentor.ieee.org/omniran/dcn/15/omniran-15-0027-00-00TG-april-16th-confcall-minutes.docx</a:t>
            </a:r>
            <a:endParaRPr lang="en-US" dirty="0"/>
          </a:p>
          <a:p>
            <a:pPr lvl="1"/>
            <a:r>
              <a:rPr lang="en-US" dirty="0">
                <a:hlinkClick r:id="rId4"/>
              </a:rPr>
              <a:t>https://mentor.ieee.org/omniran/dcn/15/omniran-15-0030-00-00TG-may-2015-f2f-meeting-minutes.docx</a:t>
            </a:r>
            <a:endParaRPr lang="en-US" dirty="0"/>
          </a:p>
          <a:p>
            <a:pPr lvl="1"/>
            <a:r>
              <a:rPr lang="en-US" dirty="0">
                <a:hlinkClick r:id="rId5"/>
              </a:rPr>
              <a:t>https://mentor.ieee.org/omniran/dcn/15/omniran-15-0033-00-00TG-june-30th-confcall-</a:t>
            </a:r>
            <a:r>
              <a:rPr lang="en-US" dirty="0" smtClean="0">
                <a:hlinkClick r:id="rId5"/>
              </a:rPr>
              <a:t>minutes.docx</a:t>
            </a:r>
            <a:endParaRPr lang="en-US" dirty="0" smtClean="0"/>
          </a:p>
          <a:p>
            <a:r>
              <a:rPr lang="en-US" dirty="0" smtClean="0"/>
              <a:t>Reports</a:t>
            </a:r>
          </a:p>
          <a:p>
            <a:pPr lvl="1"/>
            <a:r>
              <a:rPr lang="en-US" dirty="0"/>
              <a:t>802.11 as a component</a:t>
            </a:r>
          </a:p>
          <a:p>
            <a:pPr lvl="2"/>
            <a:r>
              <a:rPr lang="nl-NL" dirty="0">
                <a:hlinkClick r:id="rId6"/>
              </a:rPr>
              <a:t>http://www.ieee802.org/802_tutorials/2015-07/11-15-0757-00-0000-802.11-as-a-component.pptx</a:t>
            </a:r>
            <a:endParaRPr lang="nl-NL" dirty="0"/>
          </a:p>
          <a:p>
            <a:pPr lvl="1"/>
            <a:r>
              <a:rPr lang="nl-NL" dirty="0"/>
              <a:t>Others</a:t>
            </a:r>
          </a:p>
          <a:p>
            <a:pPr lvl="2"/>
            <a:r>
              <a:rPr lang="nl-NL" dirty="0" smtClean="0"/>
              <a:t>…</a:t>
            </a:r>
            <a:endParaRPr lang="en-US" dirty="0" smtClean="0"/>
          </a:p>
          <a:p>
            <a:r>
              <a:rPr lang="en-US" dirty="0" smtClean="0"/>
              <a:t>Review of 802.1CF editor’s draft</a:t>
            </a:r>
          </a:p>
          <a:p>
            <a:pPr lvl="1"/>
            <a:r>
              <a:rPr lang="en-US" dirty="0">
                <a:hlinkClick r:id="rId7"/>
              </a:rPr>
              <a:t>https://mentor.ieee.org/omniran/dcn/15/omniran-15-0035-00-CF00-cf-text-</a:t>
            </a:r>
            <a:r>
              <a:rPr lang="en-US" dirty="0" smtClean="0">
                <a:hlinkClick r:id="rId7"/>
              </a:rPr>
              <a:t>review.pdf</a:t>
            </a:r>
            <a:endParaRPr lang="en-US" dirty="0" smtClean="0"/>
          </a:p>
          <a:p>
            <a:pPr lvl="1"/>
            <a:r>
              <a:rPr lang="en-US" dirty="0">
                <a:hlinkClick r:id="rId8"/>
              </a:rPr>
              <a:t>https://mentor.ieee.org/omniran/dcn/15/omniran-15-0037-00-CF00-comments-on-cf-initial-</a:t>
            </a:r>
            <a:r>
              <a:rPr lang="en-US" dirty="0" smtClean="0">
                <a:hlinkClick r:id="rId8"/>
              </a:rPr>
              <a:t>text.xls</a:t>
            </a:r>
            <a:endParaRPr lang="en-US" dirty="0" smtClean="0"/>
          </a:p>
          <a:p>
            <a:pPr marL="457200" lvl="1" indent="0">
              <a:buNone/>
            </a:pP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smtClean="0"/>
              <a:t>Agenda Items #3</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smtClean="0"/>
              <a:t>P802.1CF contributions</a:t>
            </a:r>
          </a:p>
          <a:p>
            <a:pPr lvl="1"/>
            <a:r>
              <a:rPr lang="en-US" dirty="0" smtClean="0"/>
              <a:t>Review of network reference model chapter</a:t>
            </a:r>
          </a:p>
          <a:p>
            <a:pPr lvl="2"/>
            <a:r>
              <a:rPr lang="en-US" dirty="0">
                <a:hlinkClick r:id="rId3"/>
              </a:rPr>
              <a:t>https://mentor.ieee.org/omniran/dcn/15/omniran-15-0036-00-CF00-nrm-</a:t>
            </a:r>
            <a:r>
              <a:rPr lang="en-US" dirty="0" smtClean="0">
                <a:hlinkClick r:id="rId3"/>
              </a:rPr>
              <a:t>introduction.pptx</a:t>
            </a:r>
            <a:endParaRPr lang="en-US" dirty="0" smtClean="0"/>
          </a:p>
          <a:p>
            <a:pPr lvl="1"/>
            <a:r>
              <a:rPr lang="en-US" dirty="0" smtClean="0"/>
              <a:t>Backhaul representation</a:t>
            </a:r>
          </a:p>
          <a:p>
            <a:pPr lvl="1"/>
            <a:r>
              <a:rPr lang="en-US" dirty="0" smtClean="0"/>
              <a:t>SDN Abstraction</a:t>
            </a:r>
          </a:p>
          <a:p>
            <a:pPr lvl="1"/>
            <a:r>
              <a:rPr lang="en-US" dirty="0" smtClean="0"/>
              <a:t>Functional design and decomposition</a:t>
            </a:r>
          </a:p>
          <a:p>
            <a:pPr lvl="2"/>
            <a:r>
              <a:rPr lang="en-US" dirty="0" smtClean="0"/>
              <a:t>Dynamic Spectrum Access</a:t>
            </a:r>
          </a:p>
          <a:p>
            <a:pPr lvl="2"/>
            <a:r>
              <a:rPr lang="en-US" dirty="0">
                <a:hlinkClick r:id="rId4"/>
              </a:rPr>
              <a:t>https://mentor.ieee.org/omniran/dcn/14/omniran-14-0078-03-CF00-updated-text-for-an-</a:t>
            </a:r>
            <a:r>
              <a:rPr lang="en-US" dirty="0" smtClean="0">
                <a:hlinkClick r:id="rId4"/>
              </a:rPr>
              <a:t>setup.docx</a:t>
            </a:r>
            <a:endParaRPr lang="en-US" dirty="0"/>
          </a:p>
          <a:p>
            <a:r>
              <a:rPr lang="en-US" dirty="0" smtClean="0"/>
              <a:t>Cont. Review </a:t>
            </a:r>
            <a:r>
              <a:rPr lang="en-US" dirty="0"/>
              <a:t>of 802.1CF editor’s draft</a:t>
            </a:r>
          </a:p>
          <a:p>
            <a:pPr lvl="1"/>
            <a:r>
              <a:rPr lang="en-US" dirty="0">
                <a:hlinkClick r:id="rId5"/>
              </a:rPr>
              <a:t>https://mentor.ieee.org/omniran/dcn/15/omniran-15-0035-00-CF00-cf-text-review.pdf</a:t>
            </a:r>
            <a:endParaRPr lang="en-US" dirty="0"/>
          </a:p>
          <a:p>
            <a:pPr lvl="1"/>
            <a:r>
              <a:rPr lang="en-US" dirty="0">
                <a:hlinkClick r:id="rId6"/>
              </a:rPr>
              <a:t>https://mentor.ieee.org/omniran/dcn/15/omniran-15-0037-00-CF00-comments-on-cf-initial-</a:t>
            </a:r>
            <a:r>
              <a:rPr lang="en-US" dirty="0" smtClean="0">
                <a:hlinkClick r:id="rId6"/>
              </a:rPr>
              <a:t>text.xls</a:t>
            </a:r>
            <a:endParaRPr lang="en-US" dirty="0" smtClean="0"/>
          </a:p>
          <a:p>
            <a:pPr lvl="1"/>
            <a:r>
              <a:rPr lang="en-US" dirty="0" smtClean="0"/>
              <a:t>Comments resolution captured in revision</a:t>
            </a:r>
          </a:p>
          <a:p>
            <a:pPr lvl="2"/>
            <a:r>
              <a:rPr lang="en-US" dirty="0">
                <a:hlinkClick r:id="rId7"/>
              </a:rPr>
              <a:t>https://mentor.ieee.org/omniran/dcn/15/omniran-15-0037-01-CF00-comments-on-cf-initial-</a:t>
            </a:r>
            <a:r>
              <a:rPr lang="en-US" dirty="0" smtClean="0">
                <a:hlinkClick r:id="rId7"/>
              </a:rPr>
              <a:t>text.xls</a:t>
            </a:r>
            <a:endParaRPr lang="en-US" dirty="0" smtClean="0"/>
          </a:p>
          <a:p>
            <a:pPr lvl="1"/>
            <a:r>
              <a:rPr lang="en-US" dirty="0" smtClean="0"/>
              <a:t>New revision to be created based on resolved comments, text clarifications and new content on Dynamic Spectrum Access.</a:t>
            </a:r>
            <a:endParaRPr lang="en-US" dirty="0"/>
          </a:p>
          <a:p>
            <a:pPr marL="457200" lvl="1" indent="0">
              <a:buNone/>
            </a:pPr>
            <a:endParaRPr lang="en-US" dirty="0"/>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Agenda Items </a:t>
            </a:r>
            <a:r>
              <a:rPr lang="de-DE" dirty="0" smtClean="0"/>
              <a:t>#4</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smtClean="0"/>
              <a:t>Project planning</a:t>
            </a:r>
          </a:p>
          <a:p>
            <a:pPr lvl="1"/>
            <a:r>
              <a:rPr lang="en-US" dirty="0"/>
              <a:t>Continuation of discussions with </a:t>
            </a:r>
            <a:r>
              <a:rPr lang="en-US" dirty="0" smtClean="0"/>
              <a:t>802.11</a:t>
            </a:r>
          </a:p>
          <a:p>
            <a:pPr lvl="2"/>
            <a:r>
              <a:rPr lang="en-US" dirty="0" err="1" smtClean="0"/>
              <a:t>OmniRAN</a:t>
            </a:r>
            <a:r>
              <a:rPr lang="en-US" dirty="0" smtClean="0"/>
              <a:t> will meet at wireless interim in Bangkok</a:t>
            </a:r>
            <a:endParaRPr lang="en-US" dirty="0"/>
          </a:p>
          <a:p>
            <a:pPr lvl="1"/>
            <a:r>
              <a:rPr lang="en-US" dirty="0" smtClean="0"/>
              <a:t>Revision </a:t>
            </a:r>
            <a:r>
              <a:rPr lang="en-US" dirty="0" smtClean="0"/>
              <a:t>text based on Waikoloa results</a:t>
            </a:r>
          </a:p>
          <a:p>
            <a:pPr lvl="1"/>
            <a:r>
              <a:rPr lang="en-US" dirty="0" smtClean="0"/>
              <a:t>Next meetings</a:t>
            </a:r>
          </a:p>
          <a:p>
            <a:pPr lvl="2"/>
            <a:r>
              <a:rPr lang="en-US" dirty="0" smtClean="0"/>
              <a:t>conference call on Tuesday, September 29</a:t>
            </a:r>
            <a:r>
              <a:rPr lang="en-US" baseline="30000" dirty="0" smtClean="0"/>
              <a:t>th</a:t>
            </a:r>
            <a:r>
              <a:rPr lang="en-US" dirty="0" smtClean="0"/>
              <a:t>, 10AM ET</a:t>
            </a:r>
          </a:p>
          <a:p>
            <a:pPr lvl="2"/>
            <a:r>
              <a:rPr lang="en-US" dirty="0" smtClean="0"/>
              <a:t>Interim meeting in Bangkok, September 14</a:t>
            </a:r>
            <a:r>
              <a:rPr lang="en-US" baseline="30000" dirty="0" smtClean="0"/>
              <a:t>th</a:t>
            </a:r>
            <a:r>
              <a:rPr lang="en-US" dirty="0" smtClean="0"/>
              <a:t> -17</a:t>
            </a:r>
            <a:r>
              <a:rPr lang="en-US" baseline="30000" dirty="0" smtClean="0"/>
              <a:t>th</a:t>
            </a:r>
            <a:r>
              <a:rPr lang="en-US" dirty="0" smtClean="0"/>
              <a:t> </a:t>
            </a:r>
            <a:endParaRPr lang="en-US" dirty="0"/>
          </a:p>
          <a:p>
            <a:pPr lvl="1"/>
            <a:r>
              <a:rPr lang="en-US" dirty="0"/>
              <a:t>Review and update of project </a:t>
            </a:r>
            <a:r>
              <a:rPr lang="en-US" dirty="0" smtClean="0"/>
              <a:t>plan</a:t>
            </a:r>
          </a:p>
          <a:p>
            <a:pPr lvl="2"/>
            <a:r>
              <a:rPr lang="en-US" dirty="0" smtClean="0"/>
              <a:t>Upload of P802.1CF d0.1 after Nov plenary</a:t>
            </a:r>
          </a:p>
          <a:p>
            <a:pPr lvl="2"/>
            <a:r>
              <a:rPr lang="en-US" dirty="0" smtClean="0"/>
              <a:t>Running TG ballots after Nov plenary for progressing the document</a:t>
            </a:r>
          </a:p>
          <a:p>
            <a:pPr lvl="2"/>
            <a:r>
              <a:rPr lang="en-US" dirty="0" smtClean="0"/>
              <a:t>Initial LB may take place after July 2016 plenary</a:t>
            </a:r>
            <a:endParaRPr lang="en-US" dirty="0" smtClean="0"/>
          </a:p>
          <a:p>
            <a:r>
              <a:rPr lang="en-US" dirty="0" smtClean="0"/>
              <a:t>Publicity </a:t>
            </a:r>
            <a:r>
              <a:rPr lang="en-US" dirty="0" smtClean="0"/>
              <a:t>activities</a:t>
            </a:r>
          </a:p>
          <a:p>
            <a:pPr lvl="1"/>
            <a:r>
              <a:rPr lang="en-US" dirty="0" smtClean="0"/>
              <a:t>Bring </a:t>
            </a:r>
            <a:r>
              <a:rPr lang="en-US" dirty="0" err="1" smtClean="0"/>
              <a:t>OmniRAN</a:t>
            </a:r>
            <a:r>
              <a:rPr lang="en-US" dirty="0" smtClean="0"/>
              <a:t> up on </a:t>
            </a:r>
            <a:r>
              <a:rPr lang="en-US" dirty="0" err="1" smtClean="0"/>
              <a:t>s</a:t>
            </a:r>
            <a:r>
              <a:rPr lang="en-US" dirty="0" err="1" smtClean="0"/>
              <a:t>dn.ieee.org</a:t>
            </a:r>
            <a:endParaRPr lang="en-US" dirty="0"/>
          </a:p>
          <a:p>
            <a:pPr lvl="2"/>
            <a:r>
              <a:rPr lang="en-US" dirty="0" smtClean="0"/>
              <a:t>Create draft content for filling the page. Walter will take care.</a:t>
            </a:r>
            <a:endParaRPr lang="en-US" dirty="0" smtClean="0"/>
          </a:p>
          <a:p>
            <a:r>
              <a:rPr lang="en-US" dirty="0" smtClean="0"/>
              <a:t>Status report to IEEE 802 </a:t>
            </a:r>
            <a:r>
              <a:rPr lang="en-US" dirty="0" smtClean="0"/>
              <a:t>WGs</a:t>
            </a:r>
          </a:p>
          <a:p>
            <a:pPr lvl="1"/>
            <a:r>
              <a:rPr lang="en-US" dirty="0">
                <a:hlinkClick r:id="rId3"/>
              </a:rPr>
              <a:t>https://mentor.ieee.org/omniran/dcn/15/omniran-15-0038-00-00TG-july-2015-status-report-to-</a:t>
            </a:r>
            <a:r>
              <a:rPr lang="en-US" dirty="0" smtClean="0">
                <a:hlinkClick r:id="rId3"/>
              </a:rPr>
              <a:t>802wgs.pptx</a:t>
            </a:r>
            <a:endParaRPr lang="en-US" dirty="0" smtClean="0"/>
          </a:p>
          <a:p>
            <a:r>
              <a:rPr lang="en-US" dirty="0" smtClean="0"/>
              <a:t>Motions for the 802.1 closing plenary</a:t>
            </a:r>
          </a:p>
          <a:p>
            <a:pPr lvl="1"/>
            <a:r>
              <a:rPr lang="en-US" dirty="0" smtClean="0"/>
              <a:t>2 motions on F2F interim meeting and conference call on Sept 29th</a:t>
            </a:r>
            <a:endParaRPr lang="en-US" dirty="0" smtClean="0"/>
          </a:p>
          <a:p>
            <a:r>
              <a:rPr lang="en-US" dirty="0" smtClean="0"/>
              <a:t>AOB</a:t>
            </a:r>
          </a:p>
          <a:p>
            <a:pPr lvl="1"/>
            <a:r>
              <a:rPr lang="en-US" dirty="0" smtClean="0"/>
              <a:t>none</a:t>
            </a:r>
            <a:endParaRPr lang="en-US" dirty="0" smtClean="0"/>
          </a:p>
          <a:p>
            <a:r>
              <a:rPr lang="en-US" dirty="0" smtClean="0"/>
              <a:t>Adjourned at </a:t>
            </a:r>
            <a:r>
              <a:rPr lang="en-US" dirty="0" smtClean="0"/>
              <a:t>11:35</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7/17</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100" dirty="0"/>
                    </a:p>
                  </a:txBody>
                  <a:tcPr marL="36000" marR="36000" marT="36000" marB="36000">
                    <a:solidFill>
                      <a:schemeClr val="bg1"/>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err="1" smtClean="0"/>
                        <a:t>OmniRAN</a:t>
                      </a:r>
                      <a:r>
                        <a:rPr lang="en-US" sz="1200" baseline="0" dirty="0" smtClean="0"/>
                        <a:t> o</a:t>
                      </a:r>
                      <a:r>
                        <a:rPr lang="en-US" sz="1200" dirty="0" smtClean="0"/>
                        <a:t>pening</a:t>
                      </a:r>
                      <a:endParaRPr lang="en-US" sz="1200" dirty="0"/>
                    </a:p>
                  </a:txBody>
                  <a:tcPr marL="36000" marR="36000" marT="36000" marB="36000">
                    <a:solidFill>
                      <a:schemeClr val="tx2">
                        <a:lumMod val="60000"/>
                        <a:lumOff val="40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PRIV ECSG</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457200" y="274638"/>
            <a:ext cx="8229600" cy="944562"/>
          </a:xfrm>
        </p:spPr>
        <p:txBody>
          <a:bodyPr/>
          <a:lstStyle/>
          <a:p>
            <a:r>
              <a:rPr lang="en-US" altLang="en-US" dirty="0" smtClean="0"/>
              <a:t>Participants, Patents, and Duty to Inform</a:t>
            </a:r>
          </a:p>
        </p:txBody>
      </p:sp>
      <p:sp>
        <p:nvSpPr>
          <p:cNvPr id="8195" name="Rectangle 1027"/>
          <p:cNvSpPr>
            <a:spLocks noGrp="1" noChangeArrowheads="1"/>
          </p:cNvSpPr>
          <p:nvPr>
            <p:ph type="body" idx="1"/>
          </p:nvPr>
        </p:nvSpPr>
        <p:spPr>
          <a:xfrm>
            <a:off x="457200" y="1295400"/>
            <a:ext cx="8229600" cy="4953000"/>
          </a:xfrm>
        </p:spPr>
        <p:txBody>
          <a:bodyPr>
            <a:noAutofit/>
          </a:bodyPr>
          <a:lstStyle/>
          <a:p>
            <a:r>
              <a:rPr lang="en-US" altLang="en-US" sz="2000" dirty="0" smtClean="0"/>
              <a:t>All participants in this meeting have certain obligations under the IEEE-SA Patent Policy. </a:t>
            </a:r>
          </a:p>
          <a:p>
            <a:pPr lvl="1"/>
            <a:r>
              <a:rPr lang="en-US" altLang="en-US" sz="1800" dirty="0" smtClean="0"/>
              <a:t>Participants [Note: </a:t>
            </a:r>
            <a:r>
              <a:rPr lang="en-GB" altLang="en-US" sz="1800" dirty="0" smtClean="0"/>
              <a:t>Quoted text excerpted from IEEE-SA Standards Board Bylaws </a:t>
            </a:r>
            <a:r>
              <a:rPr lang="en-GB" altLang="en-US" sz="1800" dirty="0" err="1" smtClean="0"/>
              <a:t>subclause</a:t>
            </a:r>
            <a:r>
              <a:rPr lang="en-GB" altLang="en-US" sz="1800" dirty="0" smtClean="0"/>
              <a:t> 6.2</a:t>
            </a:r>
            <a:r>
              <a:rPr lang="en-US" altLang="en-US" sz="1800" dirty="0" smtClean="0"/>
              <a:t>]:</a:t>
            </a:r>
          </a:p>
          <a:p>
            <a:pPr lvl="2"/>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r>
              <a:rPr lang="en-US" altLang="en-US" sz="1400" dirty="0" smtClean="0"/>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r>
              <a:rPr lang="en-US" altLang="en-US" sz="1800" dirty="0" smtClean="0"/>
              <a:t>The above does not apply if the patent claim is already the subject of an Accepted Letter of Assurance that applies to the proposed standard(s) under consideration by this group</a:t>
            </a:r>
          </a:p>
          <a:p>
            <a:pPr lvl="1"/>
            <a:r>
              <a:rPr lang="en-US" altLang="en-US" sz="1800" dirty="0" smtClean="0"/>
              <a:t>Early identification of holders of potential Essential Patent Claims is strongly encouraged</a:t>
            </a:r>
          </a:p>
          <a:p>
            <a:pPr lvl="1"/>
            <a:r>
              <a:rPr lang="en-US" altLang="en-US" sz="1800" dirty="0" smtClean="0"/>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Patent Related Links</a:t>
            </a:r>
            <a:endParaRPr lang="en-US" altLang="en-US" smtClean="0"/>
          </a:p>
        </p:txBody>
      </p:sp>
      <p:sp>
        <p:nvSpPr>
          <p:cNvPr id="9219" name="Rectangle 3"/>
          <p:cNvSpPr>
            <a:spLocks noGrp="1" noChangeArrowheads="1"/>
          </p:cNvSpPr>
          <p:nvPr>
            <p:ph type="body" idx="1"/>
          </p:nvPr>
        </p:nvSpPr>
        <p:spPr>
          <a:xfrm>
            <a:off x="457200" y="1417638"/>
            <a:ext cx="8229600" cy="4754562"/>
          </a:xfrm>
        </p:spPr>
        <p:txBody>
          <a:bodyPr>
            <a:normAutofit fontScale="70000" lnSpcReduction="20000"/>
          </a:bodyPr>
          <a:lstStyle/>
          <a:p>
            <a:r>
              <a:rPr lang="en-US" altLang="en-US" dirty="0" smtClean="0"/>
              <a:t>All participants should be familiar with their obligations under the IEEE-SA Policies &amp; Procedures for standards development.</a:t>
            </a:r>
          </a:p>
          <a:p>
            <a:pPr marL="0" indent="0">
              <a:buNone/>
            </a:pP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dirty="0" smtClean="0">
                <a:hlinkClick r:id="rId4"/>
              </a:rPr>
              <a:t>http://standards.ieee.org/about/sasb/patcom/materials.html</a:t>
            </a:r>
            <a:endParaRPr lang="en-US" altLang="en-US" dirty="0" smtClean="0"/>
          </a:p>
          <a:p>
            <a:pPr lvl="1"/>
            <a:endParaRPr lang="en-US" altLang="en-US" dirty="0" smtClean="0"/>
          </a:p>
          <a:p>
            <a:pPr lvl="1"/>
            <a:endParaRPr lang="en-US" altLang="en-US" sz="2000" dirty="0"/>
          </a:p>
          <a:p>
            <a:pPr algn="ctr">
              <a:spcBef>
                <a:spcPct val="0"/>
              </a:spcBef>
              <a:buClrTx/>
              <a:buSzTx/>
              <a:buFontTx/>
              <a:buNone/>
            </a:pPr>
            <a:r>
              <a:rPr lang="en-US" altLang="en-US" sz="2000" b="1" dirty="0">
                <a:solidFill>
                  <a:schemeClr val="tx2"/>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2000" b="1" dirty="0">
              <a:solidFill>
                <a:schemeClr val="tx2"/>
              </a:solidFill>
            </a:endParaRPr>
          </a:p>
          <a:p>
            <a:pPr algn="ctr">
              <a:lnSpc>
                <a:spcPct val="80000"/>
              </a:lnSpc>
              <a:buFont typeface="Monotype Sorts"/>
              <a:buNone/>
            </a:pPr>
            <a:r>
              <a:rPr lang="en-US" altLang="en-US" sz="2000" b="1" dirty="0">
                <a:solidFill>
                  <a:schemeClr val="tx2"/>
                </a:solidFill>
              </a:rPr>
              <a:t>This slide set is available </a:t>
            </a:r>
            <a:r>
              <a:rPr lang="en-US" altLang="en-US" sz="2000" b="1" dirty="0" smtClean="0">
                <a:solidFill>
                  <a:schemeClr val="tx2"/>
                </a:solidFill>
              </a:rPr>
              <a:t>at</a:t>
            </a:r>
            <a:br>
              <a:rPr lang="en-US" altLang="en-US" sz="2000" b="1" dirty="0" smtClean="0">
                <a:solidFill>
                  <a:schemeClr val="tx2"/>
                </a:solidFill>
              </a:rPr>
            </a:br>
            <a:r>
              <a:rPr lang="en-US" altLang="en-US" sz="2000" b="1" dirty="0" smtClean="0">
                <a:solidFill>
                  <a:schemeClr val="tx2"/>
                </a:solidFill>
              </a:rPr>
              <a:t>https</a:t>
            </a:r>
            <a:r>
              <a:rPr lang="en-US" altLang="en-US" sz="2000" b="1" dirty="0">
                <a:solidFill>
                  <a:schemeClr val="tx2"/>
                </a:solidFill>
              </a:rPr>
              <a:t>://</a:t>
            </a:r>
            <a:r>
              <a:rPr lang="en-US" altLang="en-US" sz="2000" b="1" dirty="0" smtClean="0">
                <a:solidFill>
                  <a:schemeClr val="tx2"/>
                </a:solidFill>
              </a:rPr>
              <a:t>development.standards.ieee.org/myproject/Public/mytools/mob/slideset.ppt</a:t>
            </a:r>
            <a:endParaRPr lang="en-US" altLang="en-US" sz="2000" dirty="0" smtClean="0">
              <a:solidFill>
                <a:schemeClr val="tx2"/>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r>
              <a:rPr lang="en-US" altLang="en-US" dirty="0" smtClean="0"/>
              <a:t>Other Guidelines for IEEE WG Meetings</a:t>
            </a:r>
          </a:p>
        </p:txBody>
      </p:sp>
      <p:sp>
        <p:nvSpPr>
          <p:cNvPr id="5" name="Content Placeholder 4"/>
          <p:cNvSpPr>
            <a:spLocks noGrp="1"/>
          </p:cNvSpPr>
          <p:nvPr>
            <p:ph idx="1"/>
          </p:nvPr>
        </p:nvSpPr>
        <p:spPr>
          <a:xfrm>
            <a:off x="457200" y="1219200"/>
            <a:ext cx="8229600" cy="5257800"/>
          </a:xfrm>
        </p:spPr>
        <p:txBody>
          <a:bodyPr>
            <a:normAutofit fontScale="62500" lnSpcReduction="20000"/>
          </a:bodyPr>
          <a:lstStyle/>
          <a:p>
            <a:r>
              <a:rPr lang="en-US" altLang="en-US" sz="3800" dirty="0" smtClean="0"/>
              <a:t>All IEEE-SA standards meetings shall be conducted in compliance with all applicable laws, including antitrust and competition laws. </a:t>
            </a:r>
          </a:p>
          <a:p>
            <a:pPr lvl="1"/>
            <a:r>
              <a:rPr lang="en-US" altLang="en-US" sz="3200" dirty="0" smtClean="0"/>
              <a:t>Don’t discuss the interpretation, validity, or essentiality of patents/patent claims. </a:t>
            </a:r>
          </a:p>
          <a:p>
            <a:pPr lvl="1"/>
            <a:r>
              <a:rPr lang="en-US" altLang="en-US" sz="3200" dirty="0" smtClean="0"/>
              <a:t>Don’t discuss specific license rates, terms, or conditions.</a:t>
            </a:r>
          </a:p>
          <a:p>
            <a:pPr lvl="2"/>
            <a:r>
              <a:rPr lang="en-US" altLang="en-US" sz="2600" dirty="0" smtClean="0"/>
              <a:t>Relative costs, including licensing costs of essential patent claims, of different technical approaches may be discussed in standards development meetings. </a:t>
            </a:r>
          </a:p>
          <a:p>
            <a:pPr lvl="3"/>
            <a:r>
              <a:rPr lang="en-GB" altLang="en-US" sz="2200" dirty="0" smtClean="0"/>
              <a:t>Technical considerations remain primary focus</a:t>
            </a:r>
            <a:endParaRPr lang="en-US" altLang="en-US" sz="2200" dirty="0" smtClean="0"/>
          </a:p>
          <a:p>
            <a:pPr lvl="1"/>
            <a:r>
              <a:rPr lang="en-US" altLang="en-US" sz="3200" dirty="0" smtClean="0"/>
              <a:t>Don’t discuss or engage in the fixing of product prices, allocation of customers, or division of sales markets.</a:t>
            </a:r>
          </a:p>
          <a:p>
            <a:pPr lvl="1"/>
            <a:r>
              <a:rPr lang="en-US" altLang="en-US" sz="3200" dirty="0" smtClean="0"/>
              <a:t>Don’t discuss the status or substance of ongoing or threatened litigation.</a:t>
            </a:r>
          </a:p>
          <a:p>
            <a:pPr lvl="1"/>
            <a:r>
              <a:rPr lang="en-US" altLang="en-US" sz="3200" dirty="0" smtClean="0"/>
              <a:t>Don’t be silent if inappropriate topics are discussed … do formally object.</a:t>
            </a:r>
            <a:r>
              <a:rPr lang="en-US" altLang="en-US" dirty="0" smtClean="0"/>
              <a:t/>
            </a:r>
            <a:br>
              <a:rPr lang="en-US" altLang="en-US" dirty="0" smtClean="0"/>
            </a:br>
            <a:endParaRPr lang="en-US" altLang="en-US" dirty="0" smtClean="0"/>
          </a:p>
          <a:p>
            <a:pPr marL="0" indent="0" algn="ctr">
              <a:buNone/>
            </a:pPr>
            <a:r>
              <a:rPr lang="en-US" altLang="en-US" sz="2600" dirty="0" smtClean="0">
                <a:solidFill>
                  <a:schemeClr val="tx2"/>
                </a:solidFill>
              </a:rPr>
              <a:t>See IEEE-SA Standards Board Operations Manual, clause 5.3.10 and </a:t>
            </a:r>
            <a:r>
              <a:rPr lang="en-GB" altLang="en-US" sz="2600" dirty="0" smtClean="0">
                <a:solidFill>
                  <a:schemeClr val="tx2"/>
                </a:solidFill>
              </a:rPr>
              <a:t>“Promoting Competition and Innovation: What You Need to Know about the IEEE Standards Association's Antitrust and Competition Policy”</a:t>
            </a:r>
            <a:r>
              <a:rPr lang="en-US" altLang="en-US" sz="2600" dirty="0" smtClean="0">
                <a:solidFill>
                  <a:schemeClr val="tx2"/>
                </a:solidFill>
              </a:rPr>
              <a:t> for more details.</a:t>
            </a:r>
            <a:endParaRPr lang="en-US" altLang="en-US" sz="2600" dirty="0">
              <a:solidFill>
                <a:schemeClr val="tx2"/>
              </a:solidFill>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Review of 802.1CF editor’s draft</a:t>
            </a:r>
          </a:p>
          <a:p>
            <a:r>
              <a:rPr lang="en-US" dirty="0" smtClean="0"/>
              <a:t>P802.1CF contributions</a:t>
            </a:r>
          </a:p>
          <a:p>
            <a:pPr lvl="1"/>
            <a:r>
              <a:rPr lang="en-US" dirty="0" smtClean="0"/>
              <a:t>Review of network reference model chapter</a:t>
            </a:r>
          </a:p>
          <a:p>
            <a:pPr lvl="1"/>
            <a:r>
              <a:rPr lang="en-US" dirty="0" smtClean="0"/>
              <a:t>Backhaul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13:35</a:t>
            </a:r>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10281931"/>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rPr>
                        <a:t>Juan Carlos Zuniga</a:t>
                      </a:r>
                    </a:p>
                  </a:txBody>
                  <a:tcPr/>
                </a:tc>
                <a:tc>
                  <a:txBody>
                    <a:bodyPr/>
                    <a:lstStyle/>
                    <a:p>
                      <a:r>
                        <a:rPr lang="en-US" sz="1400" dirty="0" err="1" smtClean="0">
                          <a:solidFill>
                            <a:srgbClr val="000000"/>
                          </a:solidFill>
                        </a:rPr>
                        <a:t>Interdigital</a:t>
                      </a:r>
                      <a:endParaRPr lang="en-US" sz="1400" dirty="0">
                        <a:solidFill>
                          <a:srgbClr val="000000"/>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Roger Marks</a:t>
                      </a:r>
                      <a:endParaRPr lang="en-US" sz="1400" dirty="0">
                        <a:solidFill>
                          <a:srgbClr val="000000"/>
                        </a:solidFill>
                      </a:endParaRPr>
                    </a:p>
                  </a:txBody>
                  <a:tcPr/>
                </a:tc>
                <a:tc>
                  <a:txBody>
                    <a:bodyPr/>
                    <a:lstStyle/>
                    <a:p>
                      <a:r>
                        <a:rPr lang="en-US" sz="1400" dirty="0" err="1" smtClean="0">
                          <a:solidFill>
                            <a:srgbClr val="000000"/>
                          </a:solidFill>
                        </a:rPr>
                        <a:t>EthAirNet</a:t>
                      </a:r>
                      <a:endParaRPr lang="en-US" sz="1400" dirty="0">
                        <a:solidFill>
                          <a:srgbClr val="000000"/>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Tom </a:t>
                      </a:r>
                      <a:r>
                        <a:rPr lang="en-US" sz="1400" dirty="0" err="1" smtClean="0">
                          <a:solidFill>
                            <a:schemeClr val="tx1"/>
                          </a:solidFill>
                        </a:rPr>
                        <a:t>McBeath</a:t>
                      </a:r>
                      <a:endParaRPr lang="en-US" sz="1400" dirty="0" smtClean="0">
                        <a:solidFill>
                          <a:schemeClr val="tx1"/>
                        </a:solidFill>
                      </a:endParaRPr>
                    </a:p>
                  </a:txBody>
                  <a:tcPr/>
                </a:tc>
                <a:tc>
                  <a:txBody>
                    <a:bodyPr/>
                    <a:lstStyle/>
                    <a:p>
                      <a:r>
                        <a:rPr lang="en-US" sz="1400" dirty="0" smtClean="0">
                          <a:solidFill>
                            <a:schemeClr val="tx1"/>
                          </a:solidFill>
                        </a:rPr>
                        <a:t>Spirent</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rgbClr val="000000"/>
                          </a:solidFill>
                        </a:rPr>
                        <a:t>Yonggang</a:t>
                      </a:r>
                      <a:r>
                        <a:rPr lang="en-US" sz="1400" dirty="0" smtClean="0">
                          <a:solidFill>
                            <a:srgbClr val="000000"/>
                          </a:solidFill>
                        </a:rPr>
                        <a:t> Fang</a:t>
                      </a:r>
                      <a:endParaRPr lang="en-US" sz="1400" dirty="0">
                        <a:solidFill>
                          <a:srgbClr val="000000"/>
                        </a:solidFill>
                      </a:endParaRPr>
                    </a:p>
                  </a:txBody>
                  <a:tcPr/>
                </a:tc>
                <a:tc>
                  <a:txBody>
                    <a:bodyPr/>
                    <a:lstStyle/>
                    <a:p>
                      <a:r>
                        <a:rPr lang="en-US" sz="1400" dirty="0" smtClean="0">
                          <a:solidFill>
                            <a:srgbClr val="000000"/>
                          </a:solidFill>
                        </a:rPr>
                        <a:t>ZTE</a:t>
                      </a:r>
                      <a:endParaRPr lang="en-US" sz="1400" dirty="0">
                        <a:solidFill>
                          <a:srgbClr val="000000"/>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Jouni</a:t>
                      </a:r>
                      <a:r>
                        <a:rPr lang="en-US" sz="1400" dirty="0" smtClean="0">
                          <a:solidFill>
                            <a:schemeClr val="tx1"/>
                          </a:solidFill>
                        </a:rPr>
                        <a:t> </a:t>
                      </a:r>
                      <a:r>
                        <a:rPr lang="en-US" sz="1400" dirty="0" err="1" smtClean="0">
                          <a:solidFill>
                            <a:schemeClr val="tx1"/>
                          </a:solidFill>
                        </a:rPr>
                        <a:t>Korhonen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Broadcom</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rgbClr val="000000"/>
                          </a:solidFill>
                        </a:rPr>
                        <a:t>He</a:t>
                      </a:r>
                      <a:r>
                        <a:rPr lang="en-US" sz="1400" baseline="0" dirty="0" smtClean="0">
                          <a:solidFill>
                            <a:srgbClr val="000000"/>
                          </a:solidFill>
                        </a:rPr>
                        <a:t> Huang</a:t>
                      </a:r>
                      <a:endParaRPr lang="en-US" sz="1400" dirty="0">
                        <a:solidFill>
                          <a:srgbClr val="000000"/>
                        </a:solidFill>
                      </a:endParaRPr>
                    </a:p>
                  </a:txBody>
                  <a:tcPr/>
                </a:tc>
                <a:tc>
                  <a:txBody>
                    <a:bodyPr/>
                    <a:lstStyle/>
                    <a:p>
                      <a:r>
                        <a:rPr lang="en-US" sz="1400" dirty="0" smtClean="0">
                          <a:solidFill>
                            <a:srgbClr val="000000"/>
                          </a:solidFill>
                        </a:rPr>
                        <a:t>ZTE</a:t>
                      </a:r>
                      <a:endParaRPr lang="en-US" sz="1400" dirty="0">
                        <a:solidFill>
                          <a:srgbClr val="000000"/>
                        </a:solidFill>
                      </a:endParaRPr>
                    </a:p>
                  </a:txBody>
                  <a:tcPr/>
                </a:tc>
              </a:tr>
              <a:tr h="292100">
                <a:tc>
                  <a:txBody>
                    <a:bodyPr/>
                    <a:lstStyle/>
                    <a:p>
                      <a:r>
                        <a:rPr lang="en-US" sz="1400" dirty="0" smtClean="0">
                          <a:solidFill>
                            <a:schemeClr val="tx1"/>
                          </a:solidFill>
                        </a:rPr>
                        <a:t>Hiroki </a:t>
                      </a:r>
                      <a:r>
                        <a:rPr lang="en-US" sz="1400" dirty="0" err="1" smtClean="0">
                          <a:solidFill>
                            <a:schemeClr val="tx1"/>
                          </a:solidFill>
                        </a:rPr>
                        <a:t>Kakano</a:t>
                      </a:r>
                      <a:endParaRPr lang="en-US" sz="1400" dirty="0">
                        <a:solidFill>
                          <a:schemeClr val="tx1"/>
                        </a:solidFill>
                      </a:endParaRPr>
                    </a:p>
                  </a:txBody>
                  <a:tcPr/>
                </a:tc>
                <a:tc>
                  <a:txBody>
                    <a:bodyPr/>
                    <a:lstStyle/>
                    <a:p>
                      <a:r>
                        <a:rPr lang="en-US" sz="1400" dirty="0" smtClean="0">
                          <a:solidFill>
                            <a:schemeClr val="tx1"/>
                          </a:solidFill>
                        </a:rPr>
                        <a:t>Kyoto Univ.</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dirty="0" smtClean="0">
                          <a:solidFill>
                            <a:schemeClr val="tx1"/>
                          </a:solidFill>
                        </a:rPr>
                        <a:t>-Ho Lee</a:t>
                      </a: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en-US" sz="1400" dirty="0" smtClean="0">
                          <a:solidFill>
                            <a:schemeClr val="tx1"/>
                          </a:solidFill>
                        </a:rPr>
                        <a:t>Glenn Parsons</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992</TotalTime>
  <Words>1816</Words>
  <Application>Microsoft Macintosh PowerPoint</Application>
  <PresentationFormat>On-screen Show (4:3)</PresentationFormat>
  <Paragraphs>277</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July 2015 F2F Meeting Waikoloa, HI</vt:lpstr>
      <vt:lpstr>July 2015 Agenda Graphics</vt:lpstr>
      <vt:lpstr>Participants, Patents, and Duty to Inform</vt:lpstr>
      <vt:lpstr>Patent Related Links</vt:lpstr>
      <vt:lpstr>Call for Potentially Essential Patents</vt:lpstr>
      <vt:lpstr>Other Guidelines for IEEE WG Meetings</vt:lpstr>
      <vt:lpstr>Resources – URLs</vt:lpstr>
      <vt:lpstr>Agenda proposal for July 2015 F2F</vt:lpstr>
      <vt:lpstr>Agenda items #1</vt:lpstr>
      <vt:lpstr>Call for Potentially Essential Patents</vt:lpstr>
      <vt:lpstr>Agenda for July 2015 F2F</vt:lpstr>
      <vt:lpstr>July 2015 Agenda Graphics</vt:lpstr>
      <vt:lpstr>Agenda Items #2</vt:lpstr>
      <vt:lpstr>Agenda Items #3</vt:lpstr>
      <vt:lpstr>Agenda Items #4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247</cp:revision>
  <cp:lastPrinted>1998-02-10T13:28:06Z</cp:lastPrinted>
  <dcterms:created xsi:type="dcterms:W3CDTF">2011-12-30T17:06:23Z</dcterms:created>
  <dcterms:modified xsi:type="dcterms:W3CDTF">2015-07-16T21:36:05Z</dcterms:modified>
</cp:coreProperties>
</file>