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62" r:id="rId2"/>
    <p:sldId id="265" r:id="rId3"/>
    <p:sldId id="289" r:id="rId4"/>
    <p:sldId id="290" r:id="rId5"/>
    <p:sldId id="291" r:id="rId6"/>
    <p:sldId id="292" r:id="rId7"/>
    <p:sldId id="293" r:id="rId8"/>
    <p:sldId id="271" r:id="rId9"/>
    <p:sldId id="266" r:id="rId10"/>
    <p:sldId id="283" r:id="rId11"/>
    <p:sldId id="294" r:id="rId12"/>
    <p:sldId id="287" r:id="rId13"/>
    <p:sldId id="295" r:id="rId14"/>
    <p:sldId id="296" r:id="rId15"/>
    <p:sldId id="288" r:id="rId16"/>
    <p:sldId id="285"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82" d="100"/>
          <a:sy n="82" d="100"/>
        </p:scale>
        <p:origin x="-73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8DF962C0-0720-4F26-8B07-3A2CE7C6CC7D}" type="slidenum">
              <a:rPr lang="en-US" altLang="en-US" sz="1200" smtClean="0"/>
              <a:pPr>
                <a:defRPr/>
              </a:pPr>
              <a:t>3</a:t>
            </a:fld>
            <a:endParaRPr lang="en-US" altLang="en-US" sz="1200" dirty="0" smtClean="0"/>
          </a:p>
        </p:txBody>
      </p:sp>
      <p:sp>
        <p:nvSpPr>
          <p:cNvPr id="13315" name="Rectangle 1026"/>
          <p:cNvSpPr>
            <a:spLocks noGrp="1" noChangeArrowheads="1"/>
          </p:cNvSpPr>
          <p:nvPr>
            <p:ph type="body" idx="1"/>
          </p:nvPr>
        </p:nvSpPr>
        <p:spPr>
          <a:noFill/>
          <a:ln/>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7</a:t>
            </a:fld>
            <a:endParaRPr lang="en-US" altLang="en-US" sz="1200" dirty="0" smtClean="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8</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9</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12</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15</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90" y="76200"/>
            <a:ext cx="2236510" cy="307777"/>
          </a:xfrm>
          <a:prstGeom prst="rect">
            <a:avLst/>
          </a:prstGeom>
        </p:spPr>
        <p:txBody>
          <a:bodyPr wrap="none">
            <a:spAutoFit/>
          </a:bodyPr>
          <a:lstStyle/>
          <a:p>
            <a:pPr algn="r"/>
            <a:r>
              <a:rPr lang="en-US" sz="1400" b="1" dirty="0" smtClean="0"/>
              <a:t>omniran-15-0032-01-00TG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5/omniran-15-0027-00-00TG-april-16th-confcall-minute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omniran/dcn/15/omniran-15-0031-00-00TG-status-report-to-ietf-ieee-802-coordination.pptx" TargetMode="External"/><Relationship Id="rId4" Type="http://schemas.openxmlformats.org/officeDocument/2006/relationships/hyperlink" Target="https://mentor.ieee.org/omniran/dcn/15/omniran-15-0030-00-00TG-may-2015-f2f-meeting-minutes.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sn.webex.com/nsn/j.php?J=701070724&amp;amp;PW=67935ad6df24070150362776"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nsn.com/nv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June 30</a:t>
            </a:r>
            <a:r>
              <a:rPr lang="en-US" baseline="30000" dirty="0" smtClean="0"/>
              <a:t>th</a:t>
            </a:r>
            <a:r>
              <a:rPr lang="en-US" dirty="0" smtClean="0"/>
              <a:t>, 2015 Conference Call</a:t>
            </a:r>
            <a:endParaRPr lang="en-US" dirty="0"/>
          </a:p>
        </p:txBody>
      </p:sp>
      <p:sp>
        <p:nvSpPr>
          <p:cNvPr id="3" name="Subtitle 2"/>
          <p:cNvSpPr>
            <a:spLocks noGrp="1"/>
          </p:cNvSpPr>
          <p:nvPr>
            <p:ph type="subTitle" idx="1"/>
          </p:nvPr>
        </p:nvSpPr>
        <p:spPr/>
        <p:txBody>
          <a:bodyPr/>
          <a:lstStyle/>
          <a:p>
            <a:r>
              <a:rPr lang="en-US" dirty="0" smtClean="0"/>
              <a:t>2015-06-29</a:t>
            </a:r>
            <a:r>
              <a:rPr lang="en-US" dirty="0"/>
              <a:t/>
            </a:r>
            <a:br>
              <a:rPr lang="en-US" dirty="0"/>
            </a:br>
            <a:r>
              <a:rPr lang="en-US" dirty="0"/>
              <a:t>Max </a:t>
            </a:r>
            <a:r>
              <a:rPr lang="en-US" dirty="0" smtClean="0"/>
              <a:t>Riegel, Nokia Networks</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 </a:t>
            </a:r>
            <a:r>
              <a:rPr lang="en-GB" sz="2000" dirty="0" smtClean="0"/>
              <a:t>10:03 AM </a:t>
            </a:r>
            <a:r>
              <a:rPr lang="en-GB" sz="2000" dirty="0" smtClean="0"/>
              <a:t>ET</a:t>
            </a:r>
          </a:p>
          <a:p>
            <a:r>
              <a:rPr lang="en-GB" sz="2400" dirty="0" smtClean="0"/>
              <a:t>Minutes taker:</a:t>
            </a:r>
          </a:p>
          <a:p>
            <a:pPr lvl="1"/>
            <a:r>
              <a:rPr lang="en-GB" sz="2000" dirty="0" smtClean="0"/>
              <a:t>  </a:t>
            </a:r>
            <a:r>
              <a:rPr lang="en-GB" sz="2000" dirty="0" err="1" smtClean="0"/>
              <a:t>WalterPienciak</a:t>
            </a:r>
            <a:r>
              <a:rPr lang="en-GB" sz="2000" dirty="0" smtClean="0"/>
              <a:t> </a:t>
            </a:r>
            <a:r>
              <a:rPr lang="en-GB" sz="2000" dirty="0" smtClean="0"/>
              <a:t>is taking notes</a:t>
            </a:r>
          </a:p>
          <a:p>
            <a:r>
              <a:rPr lang="en-GB" sz="2400" dirty="0" smtClean="0"/>
              <a:t>Roll Call</a:t>
            </a:r>
          </a:p>
          <a:p>
            <a:endParaRPr lang="en-US" dirty="0"/>
          </a:p>
        </p:txBody>
      </p:sp>
      <p:graphicFrame>
        <p:nvGraphicFramePr>
          <p:cNvPr id="4" name="Table 3"/>
          <p:cNvGraphicFramePr>
            <a:graphicFrameLocks noGrp="1"/>
          </p:cNvGraphicFramePr>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2"/>
                        </a:solidFill>
                      </a:endParaRPr>
                    </a:p>
                  </a:txBody>
                  <a:tcPr/>
                </a:tc>
                <a:tc>
                  <a:txBody>
                    <a:bodyPr/>
                    <a:lstStyle/>
                    <a:p>
                      <a:endParaRPr lang="en-US" sz="1400" dirty="0">
                        <a:solidFill>
                          <a:schemeClr val="bg2"/>
                        </a:solidFill>
                      </a:endParaRPr>
                    </a:p>
                  </a:txBody>
                  <a:tcPr/>
                </a:tc>
              </a:tr>
              <a:tr h="292100">
                <a:tc>
                  <a:txBody>
                    <a:bodyPr/>
                    <a:lstStyle/>
                    <a:p>
                      <a:r>
                        <a:rPr lang="en-US" sz="1400" dirty="0" smtClean="0">
                          <a:solidFill>
                            <a:schemeClr val="tx1"/>
                          </a:solidFill>
                        </a:rPr>
                        <a:t>Marcel</a:t>
                      </a:r>
                      <a:r>
                        <a:rPr lang="en-US" sz="1400" baseline="0" dirty="0" smtClean="0">
                          <a:solidFill>
                            <a:schemeClr val="tx1"/>
                          </a:solidFill>
                        </a:rPr>
                        <a:t> </a:t>
                      </a:r>
                      <a:r>
                        <a:rPr lang="en-US" sz="1400" baseline="0" dirty="0" err="1" smtClean="0">
                          <a:solidFill>
                            <a:schemeClr val="tx1"/>
                          </a:solidFill>
                        </a:rPr>
                        <a:t>Kiessling</a:t>
                      </a:r>
                      <a:endParaRPr lang="en-US" sz="1400" dirty="0">
                        <a:solidFill>
                          <a:schemeClr val="tx1"/>
                        </a:solidFill>
                      </a:endParaRPr>
                    </a:p>
                  </a:txBody>
                  <a:tcPr/>
                </a:tc>
                <a:tc>
                  <a:txBody>
                    <a:bodyPr/>
                    <a:lstStyle/>
                    <a:p>
                      <a:r>
                        <a:rPr lang="en-US" sz="1400" dirty="0" smtClean="0">
                          <a:solidFill>
                            <a:schemeClr val="tx1"/>
                          </a:solidFill>
                        </a:rPr>
                        <a:t>Siemens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err="1" smtClean="0">
                          <a:solidFill>
                            <a:schemeClr val="tx1"/>
                          </a:solidFill>
                        </a:rPr>
                        <a:t>Yonggang</a:t>
                      </a:r>
                      <a:r>
                        <a:rPr lang="en-US" sz="1400" baseline="0" dirty="0" smtClean="0">
                          <a:solidFill>
                            <a:schemeClr val="tx1"/>
                          </a:solidFill>
                        </a:rPr>
                        <a:t> Fang</a:t>
                      </a:r>
                      <a:endParaRPr lang="en-US" sz="1400" dirty="0">
                        <a:solidFill>
                          <a:schemeClr val="tx1"/>
                        </a:solidFill>
                      </a:endParaRPr>
                    </a:p>
                  </a:txBody>
                  <a:tcPr/>
                </a:tc>
                <a:tc>
                  <a:txBody>
                    <a:bodyPr/>
                    <a:lstStyle/>
                    <a:p>
                      <a:r>
                        <a:rPr lang="en-US" sz="1400" dirty="0" smtClean="0">
                          <a:solidFill>
                            <a:schemeClr val="tx1"/>
                          </a:solidFill>
                        </a:rPr>
                        <a:t>ZTE</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Walter Pienciak</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IEEE SA</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953000"/>
          </a:xfrm>
        </p:spPr>
        <p:txBody>
          <a:bodyPr>
            <a:normAutofit fontScale="850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a:t>
            </a:r>
            <a:r>
              <a:rPr lang="en-US" altLang="en-US" dirty="0" smtClean="0"/>
              <a:t>submitted</a:t>
            </a:r>
            <a:br>
              <a:rPr lang="en-US" altLang="en-US" dirty="0" smtClean="0"/>
            </a:br>
            <a:endParaRPr lang="en-US" altLang="en-US" dirty="0" smtClean="0"/>
          </a:p>
          <a:p>
            <a:r>
              <a:rPr lang="en-US" altLang="en-US" dirty="0" smtClean="0"/>
              <a:t> </a:t>
            </a:r>
            <a:r>
              <a:rPr lang="en-US" altLang="en-US" dirty="0" smtClean="0"/>
              <a:t>Nobody in the call spoke up when chair made call for potentially essential patents.</a:t>
            </a:r>
            <a:endParaRPr lang="en-US" alt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92162"/>
          </a:xfrm>
        </p:spPr>
        <p:txBody>
          <a:bodyPr/>
          <a:lstStyle/>
          <a:p>
            <a:r>
              <a:rPr lang="de-DE" dirty="0" smtClean="0"/>
              <a:t>Business #2</a:t>
            </a:r>
            <a:endParaRPr lang="en-US" dirty="0"/>
          </a:p>
        </p:txBody>
      </p:sp>
      <p:sp>
        <p:nvSpPr>
          <p:cNvPr id="4104" name="Rectangle 5"/>
          <p:cNvSpPr>
            <a:spLocks noGrp="1" noChangeArrowheads="1"/>
          </p:cNvSpPr>
          <p:nvPr>
            <p:ph type="body" idx="1"/>
          </p:nvPr>
        </p:nvSpPr>
        <p:spPr>
          <a:xfrm>
            <a:off x="457200" y="1143000"/>
            <a:ext cx="8229600" cy="5334000"/>
          </a:xfrm>
        </p:spPr>
        <p:txBody>
          <a:bodyPr>
            <a:normAutofit fontScale="62500" lnSpcReduction="20000"/>
          </a:bodyPr>
          <a:lstStyle/>
          <a:p>
            <a:r>
              <a:rPr lang="en-US" dirty="0" smtClean="0"/>
              <a:t>Review of minutes</a:t>
            </a:r>
          </a:p>
          <a:p>
            <a:pPr lvl="1"/>
            <a:r>
              <a:rPr lang="en-US" dirty="0" smtClean="0"/>
              <a:t>Minutes of April 16</a:t>
            </a:r>
            <a:r>
              <a:rPr lang="en-US" baseline="30000" dirty="0" smtClean="0"/>
              <a:t>th</a:t>
            </a:r>
            <a:r>
              <a:rPr lang="en-US" dirty="0" smtClean="0"/>
              <a:t> </a:t>
            </a:r>
            <a:r>
              <a:rPr lang="en-US" dirty="0" err="1" smtClean="0"/>
              <a:t>confcall</a:t>
            </a:r>
            <a:endParaRPr lang="en-US" dirty="0" smtClean="0"/>
          </a:p>
          <a:p>
            <a:pPr lvl="2"/>
            <a:r>
              <a:rPr lang="en-US" dirty="0" smtClean="0">
                <a:hlinkClick r:id="rId3"/>
              </a:rPr>
              <a:t>https://mentor.ieee.org/omniran/dcn/15/omniran-15-0027-00-00TG-april-16th-confcall-minutes.docx</a:t>
            </a:r>
            <a:endParaRPr lang="en-US" dirty="0" smtClean="0"/>
          </a:p>
          <a:p>
            <a:pPr lvl="1"/>
            <a:r>
              <a:rPr lang="en-US" dirty="0" smtClean="0"/>
              <a:t>Minutes of Pittsburgh F2F</a:t>
            </a:r>
          </a:p>
          <a:p>
            <a:pPr lvl="2"/>
            <a:r>
              <a:rPr lang="en-US" dirty="0" smtClean="0">
                <a:hlinkClick r:id="rId4"/>
              </a:rPr>
              <a:t>https://</a:t>
            </a:r>
            <a:r>
              <a:rPr lang="en-US" dirty="0" smtClean="0">
                <a:hlinkClick r:id="rId4"/>
              </a:rPr>
              <a:t>mentor.ieee.org/omniran/dcn/15/omniran-15-0030-00-00TG-may-2015-f2f-meeting-minutes.docx</a:t>
            </a:r>
            <a:endParaRPr lang="en-US" dirty="0" smtClean="0"/>
          </a:p>
          <a:p>
            <a:pPr lvl="1"/>
            <a:r>
              <a:rPr lang="en-US" dirty="0" smtClean="0"/>
              <a:t>Chair shortly presented minutes of Pittsburgh meeting and explained major topics covered in F2F meeting.</a:t>
            </a:r>
          </a:p>
          <a:p>
            <a:pPr lvl="1"/>
            <a:r>
              <a:rPr lang="en-US" dirty="0" smtClean="0"/>
              <a:t>No comments raised, but chair will bring up minutes again in the Waikoloa F2F for broader review.</a:t>
            </a:r>
            <a:endParaRPr lang="en-US" dirty="0" smtClean="0"/>
          </a:p>
          <a:p>
            <a:r>
              <a:rPr lang="en-US" dirty="0" smtClean="0"/>
              <a:t>Reports</a:t>
            </a:r>
          </a:p>
          <a:p>
            <a:pPr lvl="1"/>
            <a:r>
              <a:rPr lang="en-US" dirty="0" smtClean="0"/>
              <a:t> Report to IETF IEEE 802 Coordination</a:t>
            </a:r>
          </a:p>
          <a:p>
            <a:pPr lvl="2"/>
            <a:r>
              <a:rPr lang="en-US" dirty="0" smtClean="0">
                <a:hlinkClick r:id="rId5"/>
              </a:rPr>
              <a:t>https://</a:t>
            </a:r>
            <a:r>
              <a:rPr lang="en-US" dirty="0" smtClean="0">
                <a:hlinkClick r:id="rId5"/>
              </a:rPr>
              <a:t>mentor.ieee.org/omniran/dcn/15/omniran-15-0031-00-00TG-status-report-to-ietf-ieee-802-coordination.pptx</a:t>
            </a:r>
            <a:endParaRPr lang="en-US" dirty="0" smtClean="0"/>
          </a:p>
          <a:p>
            <a:pPr lvl="2"/>
            <a:r>
              <a:rPr lang="en-US" dirty="0" smtClean="0"/>
              <a:t>Chair shortly went over slides and explained current status of </a:t>
            </a:r>
            <a:r>
              <a:rPr lang="en-US" dirty="0" err="1" smtClean="0"/>
              <a:t>OmniRAN</a:t>
            </a:r>
            <a:r>
              <a:rPr lang="en-US" dirty="0" smtClean="0"/>
              <a:t> TG, as presented in the IETF IEEE 802 Coordination meeting.</a:t>
            </a:r>
            <a:endParaRPr lang="en-US" dirty="0" smtClean="0"/>
          </a:p>
          <a:p>
            <a:pPr lvl="1"/>
            <a:r>
              <a:rPr lang="en-US" dirty="0" err="1" smtClean="0"/>
              <a:t>OmniRAN</a:t>
            </a:r>
            <a:r>
              <a:rPr lang="en-US" dirty="0" smtClean="0"/>
              <a:t> participation in July tutorial on IEEE 802.11 as a </a:t>
            </a:r>
            <a:r>
              <a:rPr lang="en-US" dirty="0" smtClean="0"/>
              <a:t>component</a:t>
            </a:r>
          </a:p>
          <a:p>
            <a:pPr lvl="2"/>
            <a:r>
              <a:rPr lang="en-US" dirty="0" smtClean="0"/>
              <a:t>Chair reported about intentions, plans and initial draft presentation for tutorial.</a:t>
            </a:r>
          </a:p>
          <a:p>
            <a:pPr lvl="2"/>
            <a:endParaRPr lang="en-US" dirty="0" smtClean="0"/>
          </a:p>
          <a:p>
            <a:pPr lvl="1"/>
            <a:r>
              <a:rPr lang="en-US" dirty="0" err="1" smtClean="0"/>
              <a:t>OmniRAN</a:t>
            </a:r>
            <a:r>
              <a:rPr lang="en-US" dirty="0" smtClean="0"/>
              <a:t> schedules for July </a:t>
            </a:r>
            <a:r>
              <a:rPr lang="en-US" dirty="0" smtClean="0"/>
              <a:t>F2F</a:t>
            </a:r>
          </a:p>
          <a:p>
            <a:pPr lvl="2"/>
            <a:r>
              <a:rPr lang="en-US" dirty="0" smtClean="0"/>
              <a:t>See next slide</a:t>
            </a:r>
            <a:endParaRPr lang="en-US" dirty="0" smtClean="0"/>
          </a:p>
          <a:p>
            <a:pPr lvl="1"/>
            <a:endParaRPr lang="en-US"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July 2015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xmlns="" val="2828112861"/>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7/13</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7/14</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7/15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7/16</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7/17</a:t>
                      </a:r>
                      <a:endParaRPr lang="en-US" sz="1800" dirty="0">
                        <a:solidFill>
                          <a:schemeClr val="tx2"/>
                        </a:solidFill>
                      </a:endParaRPr>
                    </a:p>
                  </a:txBody>
                  <a:tcPr marL="0" marR="0" marT="0" marB="0">
                    <a:solidFill>
                      <a:schemeClr val="bg1"/>
                    </a:solidFill>
                  </a:tcPr>
                </a:tc>
              </a:tr>
              <a:tr h="881279">
                <a:tc>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rowSpan="3">
                  <a:txBody>
                    <a:bodyPr/>
                    <a:lstStyle/>
                    <a:p>
                      <a:r>
                        <a:rPr lang="de-DE" sz="1200" dirty="0" smtClean="0"/>
                        <a:t>802</a:t>
                      </a:r>
                      <a:r>
                        <a:rPr lang="de-DE" sz="1200" baseline="0" dirty="0" smtClean="0"/>
                        <a:t> EC </a:t>
                      </a:r>
                      <a:r>
                        <a:rPr lang="de-DE" sz="1200" baseline="0" dirty="0" err="1" smtClean="0"/>
                        <a:t>Opening</a:t>
                      </a:r>
                      <a:endParaRPr lang="en-US" sz="1200" dirty="0"/>
                    </a:p>
                  </a:txBody>
                  <a:tcPr marL="36000" marR="36000" marT="36000" marB="36000">
                    <a:solidFill>
                      <a:schemeClr val="bg1">
                        <a:lumMod val="75000"/>
                      </a:schemeClr>
                    </a:solidFill>
                  </a:tcPr>
                </a:tc>
                <a:tc>
                  <a:txBody>
                    <a:bodyPr/>
                    <a:lstStyle/>
                    <a:p>
                      <a:r>
                        <a:rPr lang="en-US" sz="1100" dirty="0" smtClean="0"/>
                        <a:t>802.11 WNG</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smtClean="0"/>
                        <a:t>802.11</a:t>
                      </a:r>
                      <a:r>
                        <a:rPr lang="de-DE" sz="1100" baseline="0" dirty="0" smtClean="0"/>
                        <a:t> ARC</a:t>
                      </a:r>
                      <a:endParaRPr lang="en-US" sz="1100" dirty="0"/>
                    </a:p>
                  </a:txBody>
                  <a:tcPr marL="36000" marR="36000" marT="36000" marB="36000">
                    <a:solidFill>
                      <a:schemeClr val="bg1">
                        <a:lumMod val="85000"/>
                      </a:schemeClr>
                    </a:solidFill>
                  </a:tcPr>
                </a:tc>
                <a:tc>
                  <a:txBody>
                    <a:bodyPr/>
                    <a:lstStyle/>
                    <a:p>
                      <a:r>
                        <a:rPr lang="en-US" sz="1200" dirty="0" smtClean="0"/>
                        <a:t>PRIV ECSG</a:t>
                      </a:r>
                      <a:endParaRPr lang="en-US" sz="1200" dirty="0"/>
                    </a:p>
                  </a:txBody>
                  <a:tcPr marL="36000" marR="36000" marT="36000" marB="36000">
                    <a:solidFill>
                      <a:schemeClr val="bg1">
                        <a:lumMod val="85000"/>
                      </a:schemeClr>
                    </a:solidFill>
                  </a:tcPr>
                </a:tc>
                <a:tc rowSpan="4">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218554">
                <a:tc>
                  <a:txBody>
                    <a:bodyPr/>
                    <a:lstStyle/>
                    <a:p>
                      <a:pPr algn="r"/>
                      <a:endParaRPr lang="en-US" sz="1500" dirty="0"/>
                    </a:p>
                  </a:txBody>
                  <a:tcPr marL="0" marR="0" marT="0" marB="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230801">
                <a:tc rowSpan="2">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vMerge="1">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rowSpan="2">
                  <a:txBody>
                    <a:bodyPr/>
                    <a:lstStyle/>
                    <a:p>
                      <a:pPr marL="82550" indent="-82550">
                        <a:buFont typeface="Arial" pitchFamily="34" charset="0"/>
                        <a:buNone/>
                      </a:pPr>
                      <a:endParaRPr lang="en-US" sz="1100" dirty="0"/>
                    </a:p>
                  </a:txBody>
                  <a:tcPr marL="36000" marR="36000" marT="36000" marB="36000">
                    <a:solidFill>
                      <a:schemeClr val="bg1"/>
                    </a:solidFill>
                  </a:tcPr>
                </a:tc>
                <a:tc rowSpan="2">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rowSpan="2">
                  <a:txBody>
                    <a:bodyPr/>
                    <a:lstStyle/>
                    <a:p>
                      <a:pPr marL="85725" indent="-85725">
                        <a:buFont typeface="Arial" pitchFamily="34" charset="0"/>
                        <a:buNone/>
                      </a:pPr>
                      <a:r>
                        <a:rPr lang="en-US" sz="1200" dirty="0" err="1" smtClean="0"/>
                        <a:t>OmniRAN</a:t>
                      </a:r>
                      <a:r>
                        <a:rPr lang="en-US" sz="1200" baseline="0" dirty="0" smtClean="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463783">
                <a:tc vMerge="1">
                  <a:txBody>
                    <a:bodyPr/>
                    <a:lstStyle/>
                    <a:p>
                      <a:endParaRPr lang="en-US"/>
                    </a:p>
                  </a:txBody>
                  <a:tcPr/>
                </a:tc>
                <a:tc rowSpan="2">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smtClean="0"/>
                        <a:t>802.1</a:t>
                      </a:r>
                      <a:br>
                        <a:rPr lang="en-US" sz="1400" dirty="0" smtClean="0"/>
                      </a:br>
                      <a:r>
                        <a:rPr lang="en-US" sz="1400" dirty="0" smtClean="0"/>
                        <a:t>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0">
                <a:tc rowSpan="2">
                  <a:txBody>
                    <a:bodyPr/>
                    <a:lstStyle/>
                    <a:p>
                      <a:pPr algn="r"/>
                      <a:endParaRPr lang="en-US" sz="1500" dirty="0"/>
                    </a:p>
                  </a:txBody>
                  <a:tcPr marL="0" marR="0" marT="0" marB="0">
                    <a:solidFill>
                      <a:schemeClr val="bg1"/>
                    </a:solidFill>
                  </a:tcPr>
                </a:tc>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rowSpan="2">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smtClean="0"/>
                        <a:t>802 EC Closing</a:t>
                      </a:r>
                      <a:endParaRPr lang="en-US" sz="1200" dirty="0"/>
                    </a:p>
                  </a:txBody>
                  <a:tcPr marL="36000" marR="36000" marT="36000" marB="36000">
                    <a:solidFill>
                      <a:schemeClr val="bg1">
                        <a:lumMod val="75000"/>
                      </a:schemeClr>
                    </a:solidFill>
                  </a:tcPr>
                </a:tc>
              </a:tr>
              <a:tr h="228600">
                <a:tc rowSpan="2">
                  <a:txBody>
                    <a:bodyPr/>
                    <a:lstStyle/>
                    <a:p>
                      <a:pPr algn="r"/>
                      <a:r>
                        <a:rPr lang="en-US" sz="1500" dirty="0" smtClean="0"/>
                        <a:t>13:30</a:t>
                      </a:r>
                    </a:p>
                    <a:p>
                      <a:pPr algn="r"/>
                      <a:r>
                        <a:rPr lang="en-US" sz="900" dirty="0" smtClean="0"/>
                        <a:t>14:00</a:t>
                      </a:r>
                      <a:br>
                        <a:rPr lang="en-US" sz="900" dirty="0" smtClean="0"/>
                      </a:br>
                      <a:endParaRPr lang="en-US" sz="700" dirty="0" smtClean="0"/>
                    </a:p>
                    <a:p>
                      <a:pPr algn="r"/>
                      <a:endParaRPr lang="en-US" sz="12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r>
                        <a:rPr lang="en-US" sz="1200" dirty="0" err="1" smtClean="0"/>
                        <a:t>OmniRAN</a:t>
                      </a:r>
                      <a:r>
                        <a:rPr lang="en-US" sz="1200" baseline="0" dirty="0" smtClean="0"/>
                        <a:t> o</a:t>
                      </a:r>
                      <a:r>
                        <a:rPr lang="en-US" sz="1200" dirty="0" smtClean="0"/>
                        <a:t>pening</a:t>
                      </a:r>
                      <a:endParaRPr lang="en-US" sz="1200" dirty="0"/>
                    </a:p>
                  </a:txBody>
                  <a:tcPr marL="36000" marR="36000" marT="36000" marB="36000">
                    <a:solidFill>
                      <a:schemeClr val="tx2">
                        <a:lumMod val="60000"/>
                        <a:lumOff val="40000"/>
                      </a:schemeClr>
                    </a:solidFill>
                  </a:tcPr>
                </a:tc>
                <a:tc rowSpan="2">
                  <a:txBody>
                    <a:bodyPr/>
                    <a:lstStyle/>
                    <a:p>
                      <a:endParaRPr lang="en-US" dirty="0"/>
                    </a:p>
                  </a:txBody>
                  <a:tcPr marL="36000" marR="36000" marT="36000" marB="36000">
                    <a:solidFill>
                      <a:schemeClr val="tx2">
                        <a:lumMod val="60000"/>
                        <a:lumOff val="40000"/>
                      </a:schemeClr>
                    </a:solidFill>
                  </a:tcPr>
                </a:tc>
                <a:tc rowSpan="4">
                  <a:txBody>
                    <a:bodyPr/>
                    <a:lstStyle/>
                    <a:p>
                      <a:r>
                        <a:rPr lang="en-US" sz="1400" dirty="0" smtClean="0"/>
                        <a:t>802.1</a:t>
                      </a:r>
                      <a:br>
                        <a:rPr lang="en-US" sz="1400" dirty="0" smtClean="0"/>
                      </a:br>
                      <a:r>
                        <a:rPr lang="en-US" sz="1400" dirty="0" smtClean="0"/>
                        <a:t>Closing Plenary</a:t>
                      </a:r>
                      <a:endParaRPr lang="en-US" sz="1400" dirty="0"/>
                    </a:p>
                  </a:txBody>
                  <a:tcPr marL="36000" marR="36000" marT="36000" marB="36000">
                    <a:solidFill>
                      <a:schemeClr val="tx2">
                        <a:lumMod val="40000"/>
                        <a:lumOff val="60000"/>
                      </a:schemeClr>
                    </a:solid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r>
                        <a:rPr lang="en-US" sz="1200" dirty="0" smtClean="0"/>
                        <a:t>802.11 ARC</a:t>
                      </a:r>
                      <a:endParaRPr lang="en-US" sz="1200" dirty="0"/>
                    </a:p>
                  </a:txBody>
                  <a:tcPr marL="36000" marR="36000" marT="36000" marB="36000">
                    <a:solidFill>
                      <a:schemeClr val="bg1">
                        <a:lumMod val="85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rowSpan="2">
                  <a:txBody>
                    <a:bodyPr/>
                    <a:lstStyle/>
                    <a:p>
                      <a:r>
                        <a:rPr lang="en-US" sz="1200" dirty="0" smtClean="0"/>
                        <a:t>Tutorials</a:t>
                      </a:r>
                      <a:endParaRPr lang="en-US" sz="1200" dirty="0"/>
                    </a:p>
                  </a:txBody>
                  <a:tcPr marL="36000" marR="36000" marT="36000" marB="36000">
                    <a:solidFill>
                      <a:schemeClr val="bg1">
                        <a:lumMod val="85000"/>
                      </a:schemeClr>
                    </a:solidFill>
                  </a:tcPr>
                </a:tc>
                <a:tc rowSpan="2">
                  <a:txBody>
                    <a:bodyPr/>
                    <a:lstStyle/>
                    <a:p>
                      <a:r>
                        <a:rPr lang="en-US" sz="1200" dirty="0" smtClean="0"/>
                        <a:t>PRIV ECSG</a:t>
                      </a:r>
                      <a:endParaRPr lang="en-US" sz="1200" dirty="0"/>
                    </a:p>
                  </a:txBody>
                  <a:tcPr marL="36000" marR="36000" marT="36000" marB="36000">
                    <a:solidFill>
                      <a:schemeClr val="bg1">
                        <a:lumMod val="85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xmlns="" val="16887704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July 2015 F2F</a:t>
            </a:r>
          </a:p>
        </p:txBody>
      </p:sp>
      <p:sp>
        <p:nvSpPr>
          <p:cNvPr id="3" name="Content Placeholder 2"/>
          <p:cNvSpPr>
            <a:spLocks noGrp="1"/>
          </p:cNvSpPr>
          <p:nvPr>
            <p:ph idx="1"/>
          </p:nvPr>
        </p:nvSpPr>
        <p:spPr>
          <a:xfrm>
            <a:off x="457200" y="1371600"/>
            <a:ext cx="8229600" cy="4754563"/>
          </a:xfrm>
        </p:spPr>
        <p:txBody>
          <a:bodyPr>
            <a:normAutofit fontScale="77500" lnSpcReduction="20000"/>
          </a:bodyPr>
          <a:lstStyle/>
          <a:p>
            <a:r>
              <a:rPr lang="en-US" dirty="0" smtClean="0"/>
              <a:t>Review of minutes</a:t>
            </a:r>
          </a:p>
          <a:p>
            <a:r>
              <a:rPr lang="en-US" dirty="0" smtClean="0"/>
              <a:t>Reports</a:t>
            </a:r>
          </a:p>
          <a:p>
            <a:r>
              <a:rPr lang="en-US" dirty="0" smtClean="0"/>
              <a:t>Review of 802.1CF </a:t>
            </a:r>
            <a:r>
              <a:rPr lang="en-US" smtClean="0"/>
              <a:t>editor’s draft</a:t>
            </a:r>
            <a:endParaRPr lang="en-US" dirty="0" smtClean="0"/>
          </a:p>
          <a:p>
            <a:r>
              <a:rPr lang="en-US" dirty="0" smtClean="0"/>
              <a:t>P802.1CF contributions</a:t>
            </a:r>
          </a:p>
          <a:p>
            <a:pPr lvl="1"/>
            <a:r>
              <a:rPr lang="en-US" dirty="0" smtClean="0"/>
              <a:t>Review of network reference model chapter</a:t>
            </a:r>
          </a:p>
          <a:p>
            <a:pPr lvl="1"/>
            <a:r>
              <a:rPr lang="en-US" dirty="0" smtClean="0"/>
              <a:t>Backhaul representation</a:t>
            </a:r>
          </a:p>
          <a:p>
            <a:pPr lvl="1"/>
            <a:r>
              <a:rPr lang="en-US" dirty="0" smtClean="0"/>
              <a:t>SDN Abstraction</a:t>
            </a:r>
          </a:p>
          <a:p>
            <a:pPr lvl="1"/>
            <a:r>
              <a:rPr lang="en-US" dirty="0" smtClean="0"/>
              <a:t>Functional design and decomposition</a:t>
            </a:r>
          </a:p>
          <a:p>
            <a:r>
              <a:rPr lang="en-US" dirty="0" smtClean="0"/>
              <a:t>Project planning</a:t>
            </a:r>
          </a:p>
          <a:p>
            <a:r>
              <a:rPr lang="en-US" dirty="0" smtClean="0"/>
              <a:t>Publicity activities</a:t>
            </a:r>
          </a:p>
          <a:p>
            <a:r>
              <a:rPr lang="en-US" dirty="0" smtClean="0"/>
              <a:t>Status report to IEEE 802 WGs</a:t>
            </a:r>
          </a:p>
          <a:p>
            <a:r>
              <a:rPr lang="en-US" dirty="0" smtClean="0"/>
              <a:t>AOB</a:t>
            </a:r>
          </a:p>
          <a:p>
            <a:pPr lvl="2"/>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dirty="0" smtClean="0"/>
              <a:t>Business #3</a:t>
            </a:r>
            <a:endParaRPr lang="en-US" dirty="0"/>
          </a:p>
        </p:txBody>
      </p:sp>
      <p:sp>
        <p:nvSpPr>
          <p:cNvPr id="4104" name="Rectangle 5"/>
          <p:cNvSpPr>
            <a:spLocks noGrp="1" noChangeArrowheads="1"/>
          </p:cNvSpPr>
          <p:nvPr>
            <p:ph type="body" idx="1"/>
          </p:nvPr>
        </p:nvSpPr>
        <p:spPr>
          <a:xfrm>
            <a:off x="457200" y="1295400"/>
            <a:ext cx="8229600" cy="4953000"/>
          </a:xfrm>
        </p:spPr>
        <p:txBody>
          <a:bodyPr>
            <a:normAutofit fontScale="70000" lnSpcReduction="20000"/>
          </a:bodyPr>
          <a:lstStyle/>
          <a:p>
            <a:r>
              <a:rPr lang="en-US" dirty="0" smtClean="0"/>
              <a:t>Review initial editor's draft of </a:t>
            </a:r>
            <a:r>
              <a:rPr lang="en-US" dirty="0" smtClean="0"/>
              <a:t>P802.1CF</a:t>
            </a:r>
          </a:p>
          <a:p>
            <a:pPr lvl="2"/>
            <a:r>
              <a:rPr lang="en-US" dirty="0" smtClean="0"/>
              <a:t>Walter presented initial draft document, and explained </a:t>
            </a:r>
            <a:r>
              <a:rPr lang="en-US" dirty="0" smtClean="0"/>
              <a:t>how editorial work has been prioritized to date, what has been done, what is outstanding</a:t>
            </a:r>
            <a:r>
              <a:rPr lang="en-US" dirty="0" smtClean="0"/>
              <a:t>.</a:t>
            </a:r>
            <a:endParaRPr lang="en-US" dirty="0" smtClean="0"/>
          </a:p>
          <a:p>
            <a:pPr lvl="1"/>
            <a:r>
              <a:rPr lang="en-US" dirty="0" smtClean="0"/>
              <a:t>Review </a:t>
            </a:r>
            <a:r>
              <a:rPr lang="en-US" dirty="0" smtClean="0"/>
              <a:t>and clean-up </a:t>
            </a:r>
            <a:r>
              <a:rPr lang="en-US" dirty="0" smtClean="0"/>
              <a:t>procedure</a:t>
            </a:r>
          </a:p>
          <a:p>
            <a:pPr lvl="2"/>
            <a:r>
              <a:rPr lang="en-US" dirty="0" smtClean="0"/>
              <a:t>Draft not yet ready for public uploading; more content is desired, more editorial work</a:t>
            </a:r>
            <a:r>
              <a:rPr lang="en-US" dirty="0" smtClean="0"/>
              <a:t>.</a:t>
            </a:r>
          </a:p>
          <a:p>
            <a:pPr lvl="2"/>
            <a:r>
              <a:rPr lang="en-US" dirty="0" smtClean="0"/>
              <a:t>Chair asked participants in the call for proof-reading the draft document and listing issues with the document either in email or Excel table.</a:t>
            </a:r>
          </a:p>
          <a:p>
            <a:pPr lvl="2"/>
            <a:r>
              <a:rPr lang="en-US" dirty="0" err="1" smtClean="0"/>
              <a:t>OmniRAN</a:t>
            </a:r>
            <a:r>
              <a:rPr lang="en-US" dirty="0" smtClean="0"/>
              <a:t> TG will review comments during July F2F for preparation of the initial editor’s draft for upload into the 802.1 private file archive.</a:t>
            </a:r>
            <a:endParaRPr lang="en-US" dirty="0" smtClean="0"/>
          </a:p>
          <a:p>
            <a:pPr lvl="2"/>
            <a:r>
              <a:rPr lang="en-US" dirty="0" smtClean="0"/>
              <a:t>Chair will distribute document per email after call to the reviewers.</a:t>
            </a:r>
            <a:br>
              <a:rPr lang="en-US" dirty="0" smtClean="0"/>
            </a:br>
            <a:endParaRPr lang="en-US" dirty="0" smtClean="0"/>
          </a:p>
          <a:p>
            <a:r>
              <a:rPr lang="en-US" dirty="0" smtClean="0"/>
              <a:t>Contributions to P802.1CF</a:t>
            </a:r>
          </a:p>
          <a:p>
            <a:pPr lvl="1"/>
            <a:r>
              <a:rPr lang="en-US" dirty="0" smtClean="0"/>
              <a:t>NRM Refinements</a:t>
            </a:r>
          </a:p>
          <a:p>
            <a:pPr lvl="1"/>
            <a:r>
              <a:rPr lang="en-US" dirty="0" smtClean="0"/>
              <a:t>SDN abstraction</a:t>
            </a:r>
          </a:p>
          <a:p>
            <a:pPr lvl="1"/>
            <a:r>
              <a:rPr lang="en-US" dirty="0" smtClean="0"/>
              <a:t>Functional design and </a:t>
            </a:r>
            <a:r>
              <a:rPr lang="en-US" dirty="0" smtClean="0"/>
              <a:t>decomposition</a:t>
            </a:r>
          </a:p>
          <a:p>
            <a:pPr lvl="2"/>
            <a:r>
              <a:rPr lang="en-US" dirty="0" smtClean="0"/>
              <a:t>No contributions received for the conference call.</a:t>
            </a:r>
            <a:endParaRPr lang="en-US" dirty="0" smtClean="0"/>
          </a:p>
          <a:p>
            <a:pPr lvl="1"/>
            <a:endParaRPr lang="en-US"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Business#4</a:t>
            </a:r>
            <a:endParaRPr lang="en-US" dirty="0"/>
          </a:p>
        </p:txBody>
      </p:sp>
      <p:sp>
        <p:nvSpPr>
          <p:cNvPr id="3" name="Content Placeholder 2"/>
          <p:cNvSpPr>
            <a:spLocks noGrp="1"/>
          </p:cNvSpPr>
          <p:nvPr>
            <p:ph idx="1"/>
          </p:nvPr>
        </p:nvSpPr>
        <p:spPr/>
        <p:txBody>
          <a:bodyPr>
            <a:normAutofit/>
          </a:bodyPr>
          <a:lstStyle/>
          <a:p>
            <a:r>
              <a:rPr lang="en-US" dirty="0" smtClean="0"/>
              <a:t>AOB</a:t>
            </a:r>
          </a:p>
          <a:p>
            <a:pPr lvl="1"/>
            <a:r>
              <a:rPr lang="en-US" dirty="0" smtClean="0"/>
              <a:t> </a:t>
            </a:r>
            <a:r>
              <a:rPr lang="en-US" dirty="0" smtClean="0"/>
              <a:t>Agenda proposal for July F2F accepted with inclusion of an additional item for review of 802.1CF editors draft.</a:t>
            </a:r>
            <a:endParaRPr lang="en-US" dirty="0" smtClean="0"/>
          </a:p>
          <a:p>
            <a:r>
              <a:rPr lang="en-US" dirty="0" smtClean="0"/>
              <a:t>Adjourn</a:t>
            </a:r>
          </a:p>
          <a:p>
            <a:pPr lvl="1"/>
            <a:r>
              <a:rPr lang="en-US" dirty="0" smtClean="0"/>
              <a:t>A</a:t>
            </a:r>
            <a:r>
              <a:rPr lang="en-US" dirty="0" smtClean="0"/>
              <a:t>djourned by chair at 11:01 AM ET</a:t>
            </a:r>
            <a:endParaRPr lang="en-US" dirty="0" smtClean="0"/>
          </a:p>
          <a:p>
            <a:pPr lvl="1"/>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Conference Call</a:t>
            </a:r>
            <a:endParaRPr lang="en-GB" dirty="0"/>
          </a:p>
        </p:txBody>
      </p:sp>
      <p:sp>
        <p:nvSpPr>
          <p:cNvPr id="3078" name="Rectangle 3"/>
          <p:cNvSpPr>
            <a:spLocks noGrp="1" noChangeArrowheads="1"/>
          </p:cNvSpPr>
          <p:nvPr>
            <p:ph type="body" idx="1"/>
          </p:nvPr>
        </p:nvSpPr>
        <p:spPr>
          <a:xfrm>
            <a:off x="457200" y="1600200"/>
            <a:ext cx="8458200" cy="4525963"/>
          </a:xfrm>
        </p:spPr>
        <p:txBody>
          <a:bodyPr>
            <a:normAutofit fontScale="55000" lnSpcReduction="20000"/>
          </a:bodyPr>
          <a:lstStyle/>
          <a:p>
            <a:r>
              <a:rPr lang="en-GB" dirty="0" smtClean="0"/>
              <a:t>Tuesday, June</a:t>
            </a:r>
            <a:r>
              <a:rPr lang="en-US" dirty="0" smtClean="0"/>
              <a:t> 30</a:t>
            </a:r>
            <a:r>
              <a:rPr lang="en-US" baseline="30000" dirty="0" smtClean="0"/>
              <a:t>th</a:t>
            </a:r>
            <a:r>
              <a:rPr lang="en-US" dirty="0" smtClean="0"/>
              <a:t>, 2015 at 10:00-11:00am ET</a:t>
            </a:r>
          </a:p>
          <a:p>
            <a:endParaRPr lang="en-US" dirty="0" smtClean="0"/>
          </a:p>
          <a:p>
            <a:r>
              <a:rPr lang="en-US" dirty="0" err="1" smtClean="0"/>
              <a:t>WebEX</a:t>
            </a:r>
            <a:endParaRPr lang="en-US" dirty="0" smtClean="0"/>
          </a:p>
          <a:p>
            <a:pPr lvl="1">
              <a:buNone/>
            </a:pPr>
            <a:r>
              <a:rPr lang="en-US" dirty="0" smtClean="0"/>
              <a:t>Meeting Number: 701 070 724</a:t>
            </a:r>
          </a:p>
          <a:p>
            <a:pPr lvl="1">
              <a:buNone/>
            </a:pPr>
            <a:r>
              <a:rPr lang="en-US" dirty="0" smtClean="0"/>
              <a:t>Meeting Password: </a:t>
            </a:r>
            <a:r>
              <a:rPr lang="en-US" dirty="0" err="1" smtClean="0"/>
              <a:t>OmniRAN</a:t>
            </a:r>
            <a:endParaRPr lang="en-US" dirty="0" smtClean="0"/>
          </a:p>
          <a:p>
            <a:pPr lvl="1">
              <a:buNone/>
            </a:pPr>
            <a:r>
              <a:rPr lang="en-US" dirty="0" smtClean="0"/>
              <a:t>To join this meeting:</a:t>
            </a:r>
          </a:p>
          <a:p>
            <a:pPr lvl="1"/>
            <a:r>
              <a:rPr lang="en-US" dirty="0" smtClean="0"/>
              <a:t>1. Go to </a:t>
            </a:r>
            <a:br>
              <a:rPr lang="en-US" dirty="0" smtClean="0"/>
            </a:br>
            <a:r>
              <a:rPr lang="en-US" dirty="0" smtClean="0">
                <a:hlinkClick r:id="rId3"/>
              </a:rPr>
              <a:t>https://nsn.webex.com/nsn/j.php?J=701070724&amp;PW=67935ad6df24070150362776</a:t>
            </a:r>
            <a:endParaRPr lang="en-US" dirty="0" smtClean="0"/>
          </a:p>
          <a:p>
            <a:pPr lvl="1"/>
            <a:r>
              <a:rPr lang="en-US" dirty="0" smtClean="0"/>
              <a:t>2. Enter the meeting password: OmniRAN</a:t>
            </a:r>
          </a:p>
          <a:p>
            <a:pPr lvl="1"/>
            <a:r>
              <a:rPr lang="en-US" dirty="0" smtClean="0"/>
              <a:t>3. Click "Join Now".</a:t>
            </a:r>
          </a:p>
          <a:p>
            <a:pPr lvl="1"/>
            <a:r>
              <a:rPr lang="en-US" dirty="0" smtClean="0"/>
              <a:t>4. Follow the instructions that appear on your screen.</a:t>
            </a:r>
          </a:p>
          <a:p>
            <a:endParaRPr lang="en-US" dirty="0" smtClean="0"/>
          </a:p>
          <a:p>
            <a:r>
              <a:rPr lang="en-US" dirty="0" smtClean="0"/>
              <a:t>Teleconference information</a:t>
            </a:r>
          </a:p>
          <a:p>
            <a:pPr lvl="1"/>
            <a:r>
              <a:rPr lang="en-US" dirty="0" smtClean="0"/>
              <a:t>Call-in number: 1-(972) 445 9673  (US)</a:t>
            </a:r>
          </a:p>
          <a:p>
            <a:pPr lvl="1"/>
            <a:r>
              <a:rPr lang="en-US" dirty="0" smtClean="0"/>
              <a:t>Show global numbers: </a:t>
            </a:r>
            <a:r>
              <a:rPr lang="en-US" u="sng" dirty="0" smtClean="0">
                <a:hlinkClick r:id="rId4"/>
              </a:rPr>
              <a:t>http://www.nsn.com/nvc</a:t>
            </a:r>
            <a:endParaRPr lang="en-US" dirty="0" smtClean="0"/>
          </a:p>
          <a:p>
            <a:pPr lvl="1"/>
            <a:r>
              <a:rPr lang="en-US" dirty="0" smtClean="0"/>
              <a:t>Conference Code: 433 819 2102</a:t>
            </a:r>
          </a:p>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457200" y="274638"/>
            <a:ext cx="8229600" cy="715962"/>
          </a:xfrm>
        </p:spPr>
        <p:txBody>
          <a:bodyPr/>
          <a:lstStyle/>
          <a:p>
            <a:r>
              <a:rPr lang="en-US" altLang="en-US" dirty="0" smtClean="0"/>
              <a:t>Instructions for the chair</a:t>
            </a:r>
          </a:p>
        </p:txBody>
      </p:sp>
      <p:sp>
        <p:nvSpPr>
          <p:cNvPr id="7170" name="Rectangle 1027"/>
          <p:cNvSpPr>
            <a:spLocks noGrp="1" noChangeArrowheads="1"/>
          </p:cNvSpPr>
          <p:nvPr>
            <p:ph idx="1"/>
          </p:nvPr>
        </p:nvSpPr>
        <p:spPr>
          <a:xfrm>
            <a:off x="457200" y="1143000"/>
            <a:ext cx="8229600" cy="5181600"/>
          </a:xfrm>
        </p:spPr>
        <p:txBody>
          <a:bodyPr>
            <a:normAutofit fontScale="55000" lnSpcReduction="20000"/>
          </a:bodyPr>
          <a:lstStyle/>
          <a:p>
            <a:r>
              <a:rPr lang="en-US" altLang="en-US" sz="2900" dirty="0" smtClean="0"/>
              <a:t>The IEEE-SA strongly recommends that at each WG meeting the chair or a designee:</a:t>
            </a:r>
          </a:p>
          <a:p>
            <a:pPr lvl="1"/>
            <a:r>
              <a:rPr lang="en-US" altLang="en-US" dirty="0" smtClean="0"/>
              <a:t>Show slides #1 through #4 of this presentation</a:t>
            </a:r>
          </a:p>
          <a:p>
            <a:pPr lvl="1"/>
            <a:r>
              <a:rPr lang="en-US" altLang="en-US" dirty="0" smtClean="0"/>
              <a:t>Advise the WG attendees that: </a:t>
            </a:r>
          </a:p>
          <a:p>
            <a:pPr lvl="2"/>
            <a:r>
              <a:rPr lang="en-US" altLang="en-US" dirty="0" smtClean="0"/>
              <a:t>The IEEE’s patent policy is described in Clause 6 of the IEEE-SA Standards Board Bylaws;</a:t>
            </a:r>
          </a:p>
          <a:p>
            <a:pPr lvl="2"/>
            <a:r>
              <a:rPr lang="en-US" altLang="en-US" dirty="0" smtClean="0"/>
              <a:t>Early identification of patent claims which may be essential for the use of standards under development is strongly encouraged; </a:t>
            </a:r>
          </a:p>
          <a:p>
            <a:pPr lvl="2"/>
            <a:r>
              <a:rPr lang="en-US" altLang="en-US"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p>
          <a:p>
            <a:pPr lvl="1"/>
            <a:r>
              <a:rPr lang="en-US" altLang="en-US" dirty="0" smtClean="0"/>
              <a:t>Instruct the WG Secretary to record in the minutes of the relevant WG meeting: </a:t>
            </a:r>
          </a:p>
          <a:p>
            <a:pPr lvl="2"/>
            <a:r>
              <a:rPr lang="en-US" altLang="en-US" dirty="0" smtClean="0"/>
              <a:t>That the foregoing information was provided and that slides 1 through 4 (and this slide 0, if applicable) were shown; </a:t>
            </a:r>
          </a:p>
          <a:p>
            <a:pPr lvl="2"/>
            <a:r>
              <a:rPr lang="en-US" altLang="en-US"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r>
              <a:rPr lang="en-US" altLang="en-US" dirty="0" smtClean="0"/>
              <a:t>Any responses that were given, specifically the patent claim(s)/patent application claim(s) and/or the holder of the patent claim(s)/patent application claim(s) that were identified (if any) and by whom.</a:t>
            </a:r>
          </a:p>
          <a:p>
            <a:pPr lvl="1"/>
            <a:r>
              <a:rPr lang="en-US" altLang="en-US" dirty="0" smtClean="0"/>
              <a:t>The WG Chair shall ensure that a request is made to any identified holders of potential essential patent claim(s) to complete and submit a Letter of Assurance.</a:t>
            </a:r>
          </a:p>
          <a:p>
            <a:pPr lvl="1"/>
            <a:r>
              <a:rPr lang="en-US" altLang="en-US" dirty="0" smtClean="0"/>
              <a:t>It is recommended that the WG chair review the guidance in IEEE-SA Standards Board Operations Manual 6.3.5 and in FAQs 14 and 15 on inclusion of potential Essential Patent Claims by incorporation or by reference. </a:t>
            </a:r>
          </a:p>
          <a:p>
            <a:pPr lvl="1"/>
            <a:r>
              <a:rPr lang="en-US" altLang="en-US" dirty="0" smtClean="0"/>
              <a:t>Note: WG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0" hangingPunct="0"/>
            <a:endParaRPr lang="en-GB" altLang="en-US" sz="3200" b="1" u="sng">
              <a:solidFill>
                <a:srgbClr val="000099"/>
              </a:solidFill>
              <a:latin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0" hangingPunct="0">
              <a:spcBef>
                <a:spcPct val="20000"/>
              </a:spcBef>
              <a:buClr>
                <a:srgbClr val="CC3300"/>
              </a:buClr>
              <a:buSzPct val="50000"/>
              <a:buFont typeface="Monotype Sorts"/>
              <a:buChar char="l"/>
            </a:pPr>
            <a:endParaRPr lang="en-GB" altLang="en-US" sz="1800">
              <a:solidFill>
                <a:srgbClr val="000099"/>
              </a:solidFill>
              <a:latin typeface="Arial"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smtClean="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smtClean="0"/>
              <a:t>Patent Related Links</a:t>
            </a:r>
            <a:endParaRPr lang="en-US" altLang="en-US" dirty="0" smtClean="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smtClean="0"/>
              <a:t>All participants should be familiar with their obligations under the IEEE-SA Policies &amp; Procedures for standards development.</a:t>
            </a:r>
            <a:br>
              <a:rPr lang="en-US" altLang="en-US" dirty="0" smtClean="0"/>
            </a:b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sz="2400"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sz="2400"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sz="2400" dirty="0" smtClean="0">
                <a:hlinkClick r:id="rId4"/>
              </a:rPr>
              <a:t>http://standards.ieee.org/about/sasb/patcom/materials.html</a:t>
            </a:r>
            <a:endParaRPr lang="en-US" altLang="en-US" dirty="0" smtClean="0"/>
          </a:p>
          <a:p>
            <a:pPr lvl="1"/>
            <a:endParaRPr lang="en-US" altLang="en-US" dirty="0" smtClean="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a:t>
            </a:r>
            <a:r>
              <a:rPr lang="en-US" altLang="en-US" sz="1200" b="1" dirty="0" smtClean="0">
                <a:solidFill>
                  <a:srgbClr val="000099"/>
                </a:solidFill>
                <a:latin typeface="Arial" pitchFamily="34" charset="0"/>
                <a:hlinkClick r:id="rId5"/>
              </a:rPr>
              <a:t>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a:t>
            </a:r>
            <a:r>
              <a:rPr lang="en-US" altLang="en-US" sz="1200" b="1" dirty="0" smtClean="0">
                <a:solidFill>
                  <a:srgbClr val="000099"/>
                </a:solidFill>
                <a:latin typeface="Arial" pitchFamily="34" charset="0"/>
                <a:hlinkClick r:id="rId6"/>
              </a:rPr>
              <a:t>development.standards.ieee.org/myproject/Public/mytools/mob/slideset.ppt</a:t>
            </a:r>
            <a:endParaRPr lang="en-US" altLang="en-US" sz="1200" b="1" dirty="0" smtClean="0">
              <a:solidFill>
                <a:srgbClr val="000099"/>
              </a:solidFill>
              <a:latin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smtClean="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smtClean="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smtClean="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rPr>
              <a:t>Technical considerations remain primary focus</a:t>
            </a:r>
            <a:endParaRPr lang="en-US" altLang="en-US" sz="1400" dirty="0" smtClean="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smtClean="0">
                <a:solidFill>
                  <a:srgbClr val="000099"/>
                </a:solidFill>
              </a:rPr>
              <a:t>---------------------------------------------------------------   </a:t>
            </a:r>
            <a:endParaRPr lang="en-US" altLang="en-US" sz="1200" b="1" dirty="0" smtClean="0">
              <a:solidFill>
                <a:srgbClr val="000099"/>
              </a:solidFill>
            </a:endParaRPr>
          </a:p>
          <a:p>
            <a:pPr marL="230188" indent="-230188" algn="ctr">
              <a:lnSpc>
                <a:spcPct val="80000"/>
              </a:lnSpc>
              <a:buClr>
                <a:srgbClr val="CC3300"/>
              </a:buClr>
              <a:buSzPct val="50000"/>
              <a:buNone/>
            </a:pPr>
            <a:r>
              <a:rPr lang="en-US" altLang="en-US" sz="1200" b="1" dirty="0" smtClean="0">
                <a:solidFill>
                  <a:srgbClr val="000099"/>
                </a:solidFill>
              </a:rPr>
              <a:t>See </a:t>
            </a:r>
            <a:r>
              <a:rPr lang="en-US" altLang="en-US" sz="1200" b="1" i="1" dirty="0" smtClean="0">
                <a:solidFill>
                  <a:srgbClr val="000099"/>
                </a:solidFill>
              </a:rPr>
              <a:t>IEEE-SA Standards Board Operations Manual</a:t>
            </a:r>
            <a:r>
              <a:rPr lang="en-US" altLang="en-US" sz="1200" b="1" dirty="0" smtClean="0">
                <a:solidFill>
                  <a:srgbClr val="000099"/>
                </a:solidFill>
              </a:rPr>
              <a:t>, clause 5.3.10 and </a:t>
            </a:r>
            <a:r>
              <a:rPr lang="en-GB" altLang="en-US" sz="1200" b="1" dirty="0" smtClean="0">
                <a:solidFill>
                  <a:srgbClr val="000099"/>
                </a:solidFill>
              </a:rPr>
              <a:t>“Promoting Competition and Innovation: What You Need to Know about the IEEE Standards Association's Antitrust and Competition Policy”</a:t>
            </a:r>
            <a:r>
              <a:rPr lang="en-US" altLang="en-US" sz="1200" b="1" dirty="0" smtClean="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p>
        </p:txBody>
      </p:sp>
      <p:sp>
        <p:nvSpPr>
          <p:cNvPr id="4104" name="Rectangle 5"/>
          <p:cNvSpPr>
            <a:spLocks noGrp="1" noChangeArrowheads="1"/>
          </p:cNvSpPr>
          <p:nvPr>
            <p:ph type="body" idx="1"/>
          </p:nvPr>
        </p:nvSpPr>
        <p:spPr/>
        <p:txBody>
          <a:bodyPr>
            <a:normAutofit fontScale="70000" lnSpcReduction="20000"/>
          </a:bodyPr>
          <a:lstStyle/>
          <a:p>
            <a:r>
              <a:rPr lang="en-US" dirty="0" smtClean="0"/>
              <a:t>Agenda bashing</a:t>
            </a:r>
          </a:p>
          <a:p>
            <a:r>
              <a:rPr lang="en-US" dirty="0" smtClean="0"/>
              <a:t>Review of minutes</a:t>
            </a:r>
          </a:p>
          <a:p>
            <a:pPr lvl="2"/>
            <a:r>
              <a:rPr lang="en-US" dirty="0" smtClean="0"/>
              <a:t>Meeting minutes of Apr 2015 meeting</a:t>
            </a:r>
          </a:p>
          <a:p>
            <a:pPr lvl="2"/>
            <a:r>
              <a:rPr lang="en-US" dirty="0" smtClean="0"/>
              <a:t>Meeting minutes of May 2015 F2F meeting</a:t>
            </a:r>
          </a:p>
          <a:p>
            <a:r>
              <a:rPr lang="en-US" dirty="0" smtClean="0"/>
              <a:t>Reports</a:t>
            </a:r>
          </a:p>
          <a:p>
            <a:pPr lvl="1"/>
            <a:r>
              <a:rPr lang="en-US" dirty="0" smtClean="0"/>
              <a:t>Report to IETF-IEEE 802 coordination</a:t>
            </a:r>
          </a:p>
          <a:p>
            <a:pPr lvl="1"/>
            <a:r>
              <a:rPr lang="en-US" dirty="0" smtClean="0"/>
              <a:t>Schedules and plans for July Waikoloa F2F</a:t>
            </a:r>
          </a:p>
          <a:p>
            <a:pPr fontAlgn="t"/>
            <a:r>
              <a:rPr lang="en-US" dirty="0" smtClean="0"/>
              <a:t>Review initial editor's draft of P802.1CF</a:t>
            </a:r>
          </a:p>
          <a:p>
            <a:pPr fontAlgn="t"/>
            <a:r>
              <a:rPr lang="en-US" dirty="0" smtClean="0"/>
              <a:t>P802.1CF contributions </a:t>
            </a:r>
          </a:p>
          <a:p>
            <a:pPr lvl="1" fontAlgn="t"/>
            <a:r>
              <a:rPr lang="en-US" dirty="0" smtClean="0"/>
              <a:t>Network reference model</a:t>
            </a:r>
          </a:p>
          <a:p>
            <a:pPr lvl="1" fontAlgn="t"/>
            <a:r>
              <a:rPr lang="en-US" dirty="0" smtClean="0"/>
              <a:t>SDN abstraction</a:t>
            </a:r>
          </a:p>
          <a:p>
            <a:pPr lvl="1" fontAlgn="t"/>
            <a:r>
              <a:rPr lang="en-US" dirty="0" smtClean="0"/>
              <a:t>Functional design and decomposition</a:t>
            </a:r>
          </a:p>
          <a:p>
            <a:pPr fontAlgn="t"/>
            <a:r>
              <a:rPr lang="en-US" dirty="0" smtClean="0"/>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561</TotalTime>
  <Words>1495</Words>
  <Application>Microsoft Office PowerPoint</Application>
  <PresentationFormat>On-screen Show (4:3)</PresentationFormat>
  <Paragraphs>218</Paragraphs>
  <Slides>16</Slides>
  <Notes>7</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Template</vt:lpstr>
      <vt:lpstr>IEEE 802.1 OmniRAN TG June 30th, 2015 Conference Call</vt:lpstr>
      <vt:lpstr>Conference Call</vt:lpstr>
      <vt:lpstr>Instructions for the chair</vt:lpstr>
      <vt:lpstr>Participants, Patents, and Duty to Inform</vt:lpstr>
      <vt:lpstr>Patent Related Links</vt:lpstr>
      <vt:lpstr>Call for Potentially Essential Patents</vt:lpstr>
      <vt:lpstr>Other Guidelines for IEEE WG Meetings</vt:lpstr>
      <vt:lpstr>Resources – URLs</vt:lpstr>
      <vt:lpstr>Agenda</vt:lpstr>
      <vt:lpstr>Business#1</vt:lpstr>
      <vt:lpstr>Call for Potentially Essential Patents</vt:lpstr>
      <vt:lpstr>Business #2</vt:lpstr>
      <vt:lpstr>July 2015 Agenda Graphics</vt:lpstr>
      <vt:lpstr>Agenda proposal for July 2015 F2F</vt:lpstr>
      <vt:lpstr>Business #3</vt:lpstr>
      <vt:lpstr>Business#4</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232</cp:revision>
  <cp:lastPrinted>1998-02-10T13:28:06Z</cp:lastPrinted>
  <dcterms:created xsi:type="dcterms:W3CDTF">2011-12-30T17:06:23Z</dcterms:created>
  <dcterms:modified xsi:type="dcterms:W3CDTF">2015-07-02T17:42:53Z</dcterms:modified>
</cp:coreProperties>
</file>