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312" r:id="rId2"/>
    <p:sldId id="262" r:id="rId3"/>
    <p:sldId id="333" r:id="rId4"/>
    <p:sldId id="321" r:id="rId5"/>
    <p:sldId id="336" r:id="rId6"/>
    <p:sldId id="337" r:id="rId7"/>
    <p:sldId id="338" r:id="rId8"/>
    <p:sldId id="339" r:id="rId9"/>
    <p:sldId id="334" r:id="rId10"/>
    <p:sldId id="342" r:id="rId11"/>
    <p:sldId id="341" r:id="rId12"/>
    <p:sldId id="340"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7575"/>
    <a:srgbClr val="CCCCCC"/>
    <a:srgbClr val="00C040"/>
    <a:srgbClr val="7600A0"/>
    <a:srgbClr val="9900CC"/>
    <a:srgbClr val="9900FF"/>
    <a:srgbClr val="6600CC"/>
    <a:srgbClr val="A50021"/>
    <a:srgbClr val="0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781" autoAdjust="0"/>
    <p:restoredTop sz="99233" autoAdjust="0"/>
  </p:normalViewPr>
  <p:slideViewPr>
    <p:cSldViewPr>
      <p:cViewPr varScale="1">
        <p:scale>
          <a:sx n="81" d="100"/>
          <a:sy n="81" d="100"/>
        </p:scale>
        <p:origin x="-216" y="-96"/>
      </p:cViewPr>
      <p:guideLst>
        <p:guide orient="horz" pos="2304"/>
        <p:guide pos="28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xmlns=""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xmlns=""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553856" y="76200"/>
            <a:ext cx="2361544" cy="307777"/>
          </a:xfrm>
          <a:prstGeom prst="rect">
            <a:avLst/>
          </a:prstGeom>
        </p:spPr>
        <p:txBody>
          <a:bodyPr wrap="none">
            <a:spAutoFit/>
          </a:bodyPr>
          <a:lstStyle/>
          <a:p>
            <a:pPr algn="r"/>
            <a:r>
              <a:rPr lang="en-US" sz="1400" b="1" dirty="0" smtClean="0">
                <a:latin typeface="+mn-lt"/>
              </a:rPr>
              <a:t>omniran-15-0026-01-CF00</a:t>
            </a:r>
            <a:endParaRPr lang="en-US" sz="1400" b="1" dirty="0">
              <a:latin typeface="+mn-lt"/>
            </a:endParaRP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2" Type="http://schemas.openxmlformats.org/officeDocument/2006/relationships/hyperlink" Target="http://standards.ieee.org/IPR/copyrightpolicy.html" TargetMode="External"/><Relationship Id="rId1" Type="http://schemas.openxmlformats.org/officeDocument/2006/relationships/slideLayout" Target="../slideLayouts/slideLayout7.xml"/><Relationship Id="rId4" Type="http://schemas.openxmlformats.org/officeDocument/2006/relationships/hyperlink" Target="http://standards.ieee.org/guides/opman/sect6.htm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omniran/dcn/15/omniran-15-0014-00-CF00-revision-proposal-of-omniran-14-0083.docx" TargetMode="External"/><Relationship Id="rId2" Type="http://schemas.openxmlformats.org/officeDocument/2006/relationships/hyperlink" Target="https://mentor.ieee.org/omniran/dcn/15/omniran-15-0008-02-CF00-nrm-refinements.pptx" TargetMode="External"/><Relationship Id="rId1" Type="http://schemas.openxmlformats.org/officeDocument/2006/relationships/slideLayout" Target="../slideLayouts/slideLayout2.xml"/><Relationship Id="rId4" Type="http://schemas.openxmlformats.org/officeDocument/2006/relationships/hyperlink" Target="https://mentor.ieee.org/omniran/dcn/15/omniran-15-0013-00-CF00-r9c-reference-point-discussion.ppt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omniran/dcn/15/omniran-15-0026-00-CF00-nrm-discussions.pptx" TargetMode="External"/><Relationship Id="rId2" Type="http://schemas.openxmlformats.org/officeDocument/2006/relationships/hyperlink" Target="https://mentor.ieee.org/omniran/dcn/15/omniran-15-0024-00-CF00-nrm-amendment.ppt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6.xml"/><Relationship Id="rId5" Type="http://schemas.openxmlformats.org/officeDocument/2006/relationships/image" Target="../media/image4.wmf"/><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xmlns="" val="117910804"/>
              </p:ext>
            </p:extLst>
          </p:nvPr>
        </p:nvGraphicFramePr>
        <p:xfrm>
          <a:off x="533400" y="483090"/>
          <a:ext cx="8077201" cy="3241529"/>
        </p:xfrm>
        <a:graphic>
          <a:graphicData uri="http://schemas.openxmlformats.org/drawingml/2006/table">
            <a:tbl>
              <a:tblPr firstRow="1" bandRow="1">
                <a:tableStyleId>{5940675A-B579-460E-94D1-54222C63F5DA}</a:tableStyleId>
              </a:tblPr>
              <a:tblGrid>
                <a:gridCol w="2056015"/>
                <a:gridCol w="1757560"/>
                <a:gridCol w="1710190"/>
                <a:gridCol w="2553436"/>
              </a:tblGrid>
              <a:tr h="399499">
                <a:tc gridSpan="4">
                  <a:txBody>
                    <a:bodyPr/>
                    <a:lstStyle/>
                    <a:p>
                      <a:pPr algn="ctr"/>
                      <a:r>
                        <a:rPr lang="en-US" sz="2000" dirty="0">
                          <a:solidFill>
                            <a:schemeClr val="tx1"/>
                          </a:solidFill>
                          <a:latin typeface="+mn-lt"/>
                        </a:rPr>
                        <a:t>P802.1CF</a:t>
                      </a:r>
                      <a:r>
                        <a:rPr lang="en-US" sz="2000" baseline="0" dirty="0">
                          <a:solidFill>
                            <a:schemeClr val="tx1"/>
                          </a:solidFill>
                          <a:latin typeface="+mn-lt"/>
                        </a:rPr>
                        <a:t> </a:t>
                      </a:r>
                      <a:r>
                        <a:rPr lang="en-US" sz="2000" baseline="0" dirty="0" smtClean="0">
                          <a:solidFill>
                            <a:schemeClr val="tx1"/>
                          </a:solidFill>
                          <a:latin typeface="+mn-lt"/>
                        </a:rPr>
                        <a:t>NRM Discussions</a:t>
                      </a:r>
                      <a:endParaRPr lang="en-US" sz="2000" dirty="0">
                        <a:solidFill>
                          <a:schemeClr val="tx2"/>
                        </a:solidFill>
                        <a:latin typeface="+mj-lt"/>
                      </a:endParaRPr>
                    </a:p>
                  </a:txBody>
                  <a:tcPr marL="36000" marR="36000" marT="36000" marB="36000" anchor="ctr"/>
                </a:tc>
                <a:tc hMerge="1">
                  <a:txBody>
                    <a:bodyPr/>
                    <a:lstStyle/>
                    <a:p>
                      <a:endParaRPr lang="en-US" dirty="0"/>
                    </a:p>
                  </a:txBody>
                  <a:tcPr/>
                </a:tc>
                <a:tc hMerge="1">
                  <a:txBody>
                    <a:bodyPr/>
                    <a:lstStyle/>
                    <a:p>
                      <a:endParaRPr lang="en-US"/>
                    </a:p>
                  </a:txBody>
                  <a:tcPr/>
                </a:tc>
                <a:tc hMerge="1">
                  <a:txBody>
                    <a:bodyPr/>
                    <a:lstStyle/>
                    <a:p>
                      <a:endParaRPr lang="en-US" dirty="0"/>
                    </a:p>
                  </a:txBody>
                  <a:tcPr/>
                </a:tc>
              </a:tr>
              <a:tr h="270234">
                <a:tc gridSpan="4">
                  <a:txBody>
                    <a:bodyPr/>
                    <a:lstStyle/>
                    <a:p>
                      <a:pPr algn="ctr"/>
                      <a:r>
                        <a:rPr lang="en-US" sz="1200" dirty="0" smtClean="0"/>
                        <a:t>Date: </a:t>
                      </a:r>
                      <a:r>
                        <a:rPr lang="en-US" sz="1200" dirty="0" smtClean="0"/>
                        <a:t>2015-05-07</a:t>
                      </a:r>
                      <a:endParaRPr lang="en-US" sz="1200" dirty="0"/>
                    </a:p>
                  </a:txBody>
                  <a:tcPr marL="36000" marR="36000" marT="36000" marB="36000" anchor="ctr">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93897">
                <a:tc gridSpan="4">
                  <a:txBody>
                    <a:bodyPr/>
                    <a:lstStyle/>
                    <a:p>
                      <a:r>
                        <a:rPr lang="en-US" sz="1200" b="1" i="1" dirty="0" smtClean="0"/>
                        <a:t>Authors:</a:t>
                      </a:r>
                      <a:endParaRPr lang="en-US" sz="1200" b="1" i="1" dirty="0"/>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77280">
                <a:tc>
                  <a:txBody>
                    <a:bodyPr/>
                    <a:lstStyle/>
                    <a:p>
                      <a:r>
                        <a:rPr lang="en-US" sz="1000" b="0" i="1" dirty="0" smtClean="0"/>
                        <a:t>Name</a:t>
                      </a:r>
                      <a:endParaRPr lang="en-US" sz="1000" b="0" i="1"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Affiliation</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Phone</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Email</a:t>
                      </a:r>
                      <a:endParaRPr lang="en-US" sz="1000" b="0" i="1"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r>
                        <a:rPr lang="en-US" sz="1400" dirty="0" smtClean="0"/>
                        <a:t>Max Riegel</a:t>
                      </a:r>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smtClean="0"/>
                        <a:t>Nokia</a:t>
                      </a:r>
                      <a:r>
                        <a:rPr lang="en-US" sz="1400" baseline="0" dirty="0" smtClean="0"/>
                        <a:t> Networks</a:t>
                      </a:r>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smtClean="0"/>
                        <a:t>+49 173 293 8240</a:t>
                      </a:r>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smtClean="0"/>
                        <a:t>maximilian.riegel@nokia.com</a:t>
                      </a:r>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6323">
                <a:tc gridSpan="4">
                  <a:txBody>
                    <a:bodyPr/>
                    <a:lstStyle/>
                    <a:p>
                      <a:r>
                        <a:rPr lang="en-US" sz="1000" b="1" i="1" dirty="0" smtClean="0"/>
                        <a:t>Notice:</a:t>
                      </a:r>
                    </a:p>
                    <a:p>
                      <a:r>
                        <a:rPr lang="en-US" sz="1000" i="0" kern="1200" dirty="0" smtClean="0">
                          <a:solidFill>
                            <a:schemeClr val="tx1"/>
                          </a:solidFill>
                          <a:latin typeface="+mn-lt"/>
                          <a:ea typeface="+mn-ea"/>
                          <a:cs typeface="+mn-cs"/>
                        </a:rPr>
                        <a:t>This document does not represent the agreed view</a:t>
                      </a:r>
                      <a:r>
                        <a:rPr lang="en-US" sz="1000" i="0" kern="1200" baseline="0" dirty="0" smtClean="0">
                          <a:solidFill>
                            <a:schemeClr val="tx1"/>
                          </a:solidFill>
                          <a:latin typeface="+mn-lt"/>
                          <a:ea typeface="+mn-ea"/>
                          <a:cs typeface="+mn-cs"/>
                        </a:rPr>
                        <a:t> of the IEEE 802.1 OmniRAN TG</a:t>
                      </a:r>
                      <a:r>
                        <a:rPr lang="en-US" sz="1000" i="0" kern="1200" dirty="0" smtClean="0">
                          <a:solidFill>
                            <a:schemeClr val="tx1"/>
                          </a:solidFill>
                          <a:latin typeface="+mn-lt"/>
                          <a:ea typeface="+mn-ea"/>
                          <a:cs typeface="+mn-cs"/>
                        </a:rPr>
                        <a:t>. It represents only the views of the participants listed in the ‘Authors:’ field above. It is offered as a basis for discussion. It is not binding on the contributor, who reserve the right to add, amend or withdraw material contained herein.</a:t>
                      </a:r>
                      <a:endParaRPr lang="en-US" sz="1000" i="0" dirty="0"/>
                    </a:p>
                  </a:txBody>
                  <a:tcPr marL="36000" marR="36000" marT="0" marB="0" anchor="ctr">
                    <a:lnT w="12700" cap="flat" cmpd="sng" algn="ctr">
                      <a:solidFill>
                        <a:schemeClr val="tx1"/>
                      </a:solidFill>
                      <a:prstDash val="solid"/>
                      <a:round/>
                      <a:headEnd type="none" w="med" len="med"/>
                      <a:tailEnd type="none" w="med" len="med"/>
                    </a:lnT>
                  </a:tcP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383754">
                <a:tc gridSpan="4">
                  <a:txBody>
                    <a:bodyPr/>
                    <a:lstStyle/>
                    <a:p>
                      <a:r>
                        <a:rPr lang="en-US" sz="1000" b="1" i="1" dirty="0" smtClean="0"/>
                        <a:t>Copyright policy:</a:t>
                      </a:r>
                    </a:p>
                    <a:p>
                      <a:r>
                        <a:rPr lang="en-US" sz="1000" kern="1200" dirty="0" smtClean="0">
                          <a:solidFill>
                            <a:schemeClr val="tx1"/>
                          </a:solidFill>
                          <a:latin typeface="+mn-lt"/>
                          <a:ea typeface="+mn-ea"/>
                          <a:cs typeface="+mn-cs"/>
                        </a:rPr>
                        <a:t>The contributor is familiar with the IEEE-SA Copyright Policy &lt;</a:t>
                      </a:r>
                      <a:r>
                        <a:rPr lang="en-US" sz="1000" kern="1200" dirty="0" smtClean="0">
                          <a:solidFill>
                            <a:schemeClr val="tx1"/>
                          </a:solidFill>
                          <a:latin typeface="+mn-lt"/>
                          <a:ea typeface="+mn-ea"/>
                          <a:cs typeface="+mn-cs"/>
                          <a:hlinkClick r:id="rId2"/>
                        </a:rPr>
                        <a:t>http://standards.ieee.org/IPR/copyrightpolicy.html</a:t>
                      </a:r>
                      <a:r>
                        <a:rPr lang="en-US" sz="1000" kern="1200" dirty="0" smtClean="0">
                          <a:solidFill>
                            <a:schemeClr val="tx1"/>
                          </a:solidFill>
                          <a:latin typeface="+mn-lt"/>
                          <a:ea typeface="+mn-ea"/>
                          <a:cs typeface="+mn-cs"/>
                        </a:rPr>
                        <a:t>&gt;.</a:t>
                      </a:r>
                      <a:endParaRPr lang="en-US" sz="1000" dirty="0"/>
                    </a:p>
                  </a:txBody>
                  <a:tcPr marL="36000" marR="36000" marT="0" marB="0" anchor="ct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484742">
                <a:tc gridSpan="4">
                  <a:txBody>
                    <a:bodyPr/>
                    <a:lstStyle/>
                    <a:p>
                      <a:r>
                        <a:rPr lang="en-US" sz="1000" b="1" i="1" dirty="0" smtClean="0"/>
                        <a:t>Patent policy:</a:t>
                      </a:r>
                      <a:endParaRPr lang="en-US" sz="1000" b="1" i="1" dirty="0"/>
                    </a:p>
                    <a:p>
                      <a:r>
                        <a:rPr lang="en-US" sz="1000" kern="1200" dirty="0" smtClean="0">
                          <a:solidFill>
                            <a:schemeClr val="tx1"/>
                          </a:solidFill>
                          <a:latin typeface="+mn-lt"/>
                          <a:ea typeface="+mn-ea"/>
                          <a:cs typeface="+mn-cs"/>
                        </a:rPr>
                        <a:t>The contributor is familiar with the IEEE-SA Patent Policy and Procedures:</a:t>
                      </a:r>
                    </a:p>
                    <a:p>
                      <a:r>
                        <a:rPr lang="en-US" sz="1000" kern="1200" dirty="0" smtClean="0">
                          <a:solidFill>
                            <a:schemeClr val="tx1"/>
                          </a:solidFill>
                          <a:latin typeface="+mn-lt"/>
                          <a:ea typeface="+mn-ea"/>
                          <a:cs typeface="+mn-cs"/>
                        </a:rPr>
                        <a:t>&lt;</a:t>
                      </a:r>
                      <a:r>
                        <a:rPr lang="en-US" sz="1000" u="none" strike="noStrike" kern="1200" dirty="0" smtClean="0">
                          <a:solidFill>
                            <a:schemeClr val="tx1"/>
                          </a:solidFill>
                          <a:latin typeface="+mn-lt"/>
                          <a:ea typeface="+mn-ea"/>
                          <a:cs typeface="+mn-cs"/>
                          <a:hlinkClick r:id="rId3"/>
                        </a:rPr>
                        <a:t>http://standards.ieee.org/guides/bylaws/sect6-7.html#6</a:t>
                      </a:r>
                      <a:r>
                        <a:rPr lang="en-US" sz="1000" kern="1200" dirty="0" smtClean="0">
                          <a:solidFill>
                            <a:schemeClr val="tx1"/>
                          </a:solidFill>
                          <a:latin typeface="+mn-lt"/>
                          <a:ea typeface="+mn-ea"/>
                          <a:cs typeface="+mn-cs"/>
                        </a:rPr>
                        <a:t>&gt; and &lt;</a:t>
                      </a:r>
                      <a:r>
                        <a:rPr lang="en-US" sz="1000" u="none" strike="noStrike" kern="1200" dirty="0" smtClean="0">
                          <a:solidFill>
                            <a:schemeClr val="tx1"/>
                          </a:solidFill>
                          <a:latin typeface="+mn-lt"/>
                          <a:ea typeface="+mn-ea"/>
                          <a:cs typeface="+mn-cs"/>
                          <a:hlinkClick r:id="rId4"/>
                        </a:rPr>
                        <a:t>http://standards.ieee.org/guides/opman/sect6.html#6.3</a:t>
                      </a:r>
                      <a:r>
                        <a:rPr lang="en-US" sz="1000" kern="1200" dirty="0" smtClean="0">
                          <a:solidFill>
                            <a:schemeClr val="tx1"/>
                          </a:solidFill>
                          <a:latin typeface="+mn-lt"/>
                          <a:ea typeface="+mn-ea"/>
                          <a:cs typeface="+mn-cs"/>
                        </a:rPr>
                        <a:t>&gt;.</a:t>
                      </a:r>
                    </a:p>
                  </a:txBody>
                  <a:tcPr marL="36000" marR="36000" marT="0" marB="0" anchor="ctr"/>
                </a:tc>
                <a:tc hMerge="1">
                  <a:txBody>
                    <a:bodyPr/>
                    <a:lstStyle/>
                    <a:p>
                      <a:endParaRPr lang="en-US" sz="1200" kern="1200" dirty="0" smtClean="0">
                        <a:solidFill>
                          <a:schemeClr val="tx1"/>
                        </a:solidFill>
                        <a:latin typeface="+mn-lt"/>
                        <a:ea typeface="+mn-ea"/>
                        <a:cs typeface="+mn-cs"/>
                      </a:endParaRPr>
                    </a:p>
                  </a:txBody>
                  <a:tcPr marL="36000" marR="36000" marT="0" marB="0" anchor="ctr"/>
                </a:tc>
                <a:tc hMerge="1">
                  <a:txBody>
                    <a:bodyPr/>
                    <a:lstStyle/>
                    <a:p>
                      <a:endParaRPr lang="en-US" dirty="0"/>
                    </a:p>
                  </a:txBody>
                  <a:tcPr/>
                </a:tc>
                <a:tc hMerge="1">
                  <a:txBody>
                    <a:bodyPr/>
                    <a:lstStyle/>
                    <a:p>
                      <a:endParaRPr lang="en-US" dirty="0"/>
                    </a:p>
                  </a:txBody>
                  <a:tcPr/>
                </a:tc>
              </a:tr>
            </a:tbl>
          </a:graphicData>
        </a:graphic>
      </p:graphicFrame>
      <p:sp>
        <p:nvSpPr>
          <p:cNvPr id="8" name="TextBox 7"/>
          <p:cNvSpPr txBox="1"/>
          <p:nvPr/>
        </p:nvSpPr>
        <p:spPr>
          <a:xfrm>
            <a:off x="533400" y="4149080"/>
            <a:ext cx="8077200" cy="2099320"/>
          </a:xfrm>
          <a:prstGeom prst="rect">
            <a:avLst/>
          </a:prstGeom>
          <a:noFill/>
        </p:spPr>
        <p:txBody>
          <a:bodyPr wrap="square" lIns="36000" tIns="36000" rIns="36000" bIns="36000" rtlCol="0">
            <a:normAutofit/>
          </a:bodyPr>
          <a:lstStyle/>
          <a:p>
            <a:pPr algn="ctr"/>
            <a:r>
              <a:rPr lang="en-US" sz="2000" dirty="0" smtClean="0">
                <a:latin typeface="+mn-lt"/>
              </a:rPr>
              <a:t>Abstract</a:t>
            </a:r>
          </a:p>
          <a:p>
            <a:r>
              <a:rPr lang="en-US" sz="1600" b="1" dirty="0" smtClean="0">
                <a:latin typeface="+mn-lt"/>
              </a:rPr>
              <a:t>This revision:</a:t>
            </a:r>
          </a:p>
          <a:p>
            <a:r>
              <a:rPr lang="en-US" sz="1600" dirty="0" smtClean="0">
                <a:latin typeface="+mn-lt"/>
              </a:rPr>
              <a:t>The document provides further refinements for the specification of the NRM based on the results of the </a:t>
            </a:r>
            <a:r>
              <a:rPr lang="en-US" sz="1600" dirty="0" err="1" smtClean="0">
                <a:latin typeface="+mn-lt"/>
              </a:rPr>
              <a:t>confcall</a:t>
            </a:r>
            <a:r>
              <a:rPr lang="en-US" sz="1600" dirty="0" smtClean="0">
                <a:latin typeface="+mn-lt"/>
              </a:rPr>
              <a:t> on April 16</a:t>
            </a:r>
            <a:r>
              <a:rPr lang="en-US" sz="1600" baseline="30000" dirty="0" smtClean="0">
                <a:latin typeface="+mn-lt"/>
              </a:rPr>
              <a:t>th</a:t>
            </a:r>
            <a:r>
              <a:rPr lang="en-US" sz="1600" dirty="0" smtClean="0">
                <a:latin typeface="+mn-lt"/>
              </a:rPr>
              <a:t>.</a:t>
            </a:r>
          </a:p>
          <a:p>
            <a:endParaRPr lang="en-US" sz="1600" dirty="0" smtClean="0">
              <a:latin typeface="+mn-lt"/>
            </a:endParaRPr>
          </a:p>
          <a:p>
            <a:r>
              <a:rPr lang="en-US" sz="1600" b="1" dirty="0" smtClean="0">
                <a:latin typeface="+mn-lt"/>
              </a:rPr>
              <a:t>Initial revision:</a:t>
            </a:r>
          </a:p>
          <a:p>
            <a:r>
              <a:rPr lang="en-US" sz="1600" dirty="0" smtClean="0">
                <a:latin typeface="+mn-lt"/>
              </a:rPr>
              <a:t>This </a:t>
            </a:r>
            <a:r>
              <a:rPr lang="en-US" sz="1600" dirty="0" smtClean="0">
                <a:latin typeface="+mn-lt"/>
              </a:rPr>
              <a:t>document provides additional input on conclusions on the definitions of the NRM interfaces R1, R3, R8.</a:t>
            </a:r>
          </a:p>
        </p:txBody>
      </p:sp>
    </p:spTree>
    <p:extLst>
      <p:ext uri="{BB962C8B-B14F-4D97-AF65-F5344CB8AC3E}">
        <p14:creationId xmlns:p14="http://schemas.microsoft.com/office/powerpoint/2010/main" xmlns="" val="32311945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Rounded Rectangle 59"/>
          <p:cNvSpPr/>
          <p:nvPr/>
        </p:nvSpPr>
        <p:spPr bwMode="auto">
          <a:xfrm>
            <a:off x="838200" y="3504594"/>
            <a:ext cx="1600200" cy="1752600"/>
          </a:xfrm>
          <a:prstGeom prst="roundRect">
            <a:avLst>
              <a:gd name="adj" fmla="val 8545"/>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a:ln>
                <a:noFill/>
              </a:ln>
              <a:effectLst/>
              <a:latin typeface="+mn-lt"/>
            </a:endParaRPr>
          </a:p>
        </p:txBody>
      </p:sp>
      <p:sp>
        <p:nvSpPr>
          <p:cNvPr id="61" name="Rounded Rectangle 60"/>
          <p:cNvSpPr/>
          <p:nvPr/>
        </p:nvSpPr>
        <p:spPr bwMode="auto">
          <a:xfrm>
            <a:off x="3276600" y="3580794"/>
            <a:ext cx="2286000" cy="1676400"/>
          </a:xfrm>
          <a:prstGeom prst="roundRect">
            <a:avLst>
              <a:gd name="adj" fmla="val 10654"/>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a:ln>
                <a:noFill/>
              </a:ln>
              <a:effectLst/>
              <a:latin typeface="+mn-lt"/>
            </a:endParaRPr>
          </a:p>
        </p:txBody>
      </p:sp>
      <p:sp>
        <p:nvSpPr>
          <p:cNvPr id="62" name="TextBox 61"/>
          <p:cNvSpPr txBox="1"/>
          <p:nvPr/>
        </p:nvSpPr>
        <p:spPr>
          <a:xfrm>
            <a:off x="6400800" y="5257194"/>
            <a:ext cx="1685077" cy="369332"/>
          </a:xfrm>
          <a:prstGeom prst="rect">
            <a:avLst/>
          </a:prstGeom>
          <a:noFill/>
        </p:spPr>
        <p:txBody>
          <a:bodyPr wrap="none" rtlCol="0">
            <a:spAutoFit/>
          </a:bodyPr>
          <a:lstStyle/>
          <a:p>
            <a:r>
              <a:rPr lang="en-US" sz="1800" dirty="0" smtClean="0">
                <a:latin typeface="+mn-lt"/>
              </a:rPr>
              <a:t>Access Router</a:t>
            </a:r>
            <a:endParaRPr lang="en-US" sz="1800" dirty="0">
              <a:latin typeface="+mn-lt"/>
            </a:endParaRPr>
          </a:p>
        </p:txBody>
      </p:sp>
      <p:sp>
        <p:nvSpPr>
          <p:cNvPr id="69" name="TextBox 68"/>
          <p:cNvSpPr txBox="1"/>
          <p:nvPr/>
        </p:nvSpPr>
        <p:spPr>
          <a:xfrm>
            <a:off x="3581400" y="5257194"/>
            <a:ext cx="1852202" cy="369332"/>
          </a:xfrm>
          <a:prstGeom prst="rect">
            <a:avLst/>
          </a:prstGeom>
          <a:noFill/>
        </p:spPr>
        <p:txBody>
          <a:bodyPr wrap="none" rtlCol="0">
            <a:spAutoFit/>
          </a:bodyPr>
          <a:lstStyle/>
          <a:p>
            <a:r>
              <a:rPr lang="en-US" sz="1800" dirty="0">
                <a:latin typeface="+mn-lt"/>
              </a:rPr>
              <a:t>Access Network</a:t>
            </a:r>
          </a:p>
        </p:txBody>
      </p:sp>
      <p:sp>
        <p:nvSpPr>
          <p:cNvPr id="81" name="TextBox 80"/>
          <p:cNvSpPr txBox="1"/>
          <p:nvPr/>
        </p:nvSpPr>
        <p:spPr>
          <a:xfrm>
            <a:off x="1066800" y="5269468"/>
            <a:ext cx="1056937" cy="369332"/>
          </a:xfrm>
          <a:prstGeom prst="rect">
            <a:avLst/>
          </a:prstGeom>
          <a:noFill/>
        </p:spPr>
        <p:txBody>
          <a:bodyPr wrap="none" rtlCol="0">
            <a:spAutoFit/>
          </a:bodyPr>
          <a:lstStyle/>
          <a:p>
            <a:r>
              <a:rPr lang="en-US" sz="1800" dirty="0">
                <a:latin typeface="+mn-lt"/>
              </a:rPr>
              <a:t>Terminal</a:t>
            </a:r>
          </a:p>
        </p:txBody>
      </p:sp>
      <p:sp>
        <p:nvSpPr>
          <p:cNvPr id="49" name="Rounded Rectangle 48"/>
          <p:cNvSpPr/>
          <p:nvPr/>
        </p:nvSpPr>
        <p:spPr bwMode="auto">
          <a:xfrm>
            <a:off x="6477000" y="3504594"/>
            <a:ext cx="1676400" cy="1752600"/>
          </a:xfrm>
          <a:prstGeom prst="roundRect">
            <a:avLst>
              <a:gd name="adj" fmla="val 12471"/>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a:ln>
                <a:noFill/>
              </a:ln>
              <a:effectLst/>
              <a:latin typeface="+mn-lt"/>
            </a:endParaRPr>
          </a:p>
        </p:txBody>
      </p:sp>
      <p:sp>
        <p:nvSpPr>
          <p:cNvPr id="2" name="Title 1"/>
          <p:cNvSpPr>
            <a:spLocks noGrp="1"/>
          </p:cNvSpPr>
          <p:nvPr>
            <p:ph type="title"/>
          </p:nvPr>
        </p:nvSpPr>
        <p:spPr/>
        <p:txBody>
          <a:bodyPr/>
          <a:lstStyle/>
          <a:p>
            <a:r>
              <a:rPr lang="en-US" dirty="0" smtClean="0"/>
              <a:t>For </a:t>
            </a:r>
            <a:r>
              <a:rPr lang="en-US" dirty="0" smtClean="0"/>
              <a:t>confirmation</a:t>
            </a:r>
            <a:r>
              <a:rPr lang="en-US" dirty="0" smtClean="0"/>
              <a:t>:</a:t>
            </a:r>
            <a:r>
              <a:rPr lang="en-US" dirty="0" smtClean="0"/>
              <a:t/>
            </a:r>
            <a:br>
              <a:rPr lang="en-US" dirty="0" smtClean="0"/>
            </a:br>
            <a:r>
              <a:rPr lang="en-US" dirty="0" smtClean="0"/>
              <a:t>Basic</a:t>
            </a:r>
            <a:r>
              <a:rPr lang="en-US" dirty="0" smtClean="0"/>
              <a:t> </a:t>
            </a:r>
            <a:r>
              <a:rPr lang="en-US" dirty="0" smtClean="0"/>
              <a:t>NRM</a:t>
            </a:r>
            <a:endParaRPr lang="en-US" dirty="0"/>
          </a:p>
        </p:txBody>
      </p:sp>
      <p:cxnSp>
        <p:nvCxnSpPr>
          <p:cNvPr id="136" name="Straight Connector 135"/>
          <p:cNvCxnSpPr/>
          <p:nvPr/>
        </p:nvCxnSpPr>
        <p:spPr bwMode="auto">
          <a:xfrm>
            <a:off x="2362200" y="4799994"/>
            <a:ext cx="914400" cy="0"/>
          </a:xfrm>
          <a:prstGeom prst="line">
            <a:avLst/>
          </a:prstGeom>
          <a:solidFill>
            <a:schemeClr val="accent1"/>
          </a:solidFill>
          <a:ln w="19050" cap="flat" cmpd="sng" algn="ctr">
            <a:solidFill>
              <a:srgbClr val="000000"/>
            </a:solidFill>
            <a:prstDash val="solid"/>
            <a:round/>
            <a:headEnd type="none" w="sm" len="sm"/>
            <a:tailEnd type="none" w="sm" len="sm"/>
          </a:ln>
          <a:effectLst/>
        </p:spPr>
      </p:cxnSp>
      <p:sp>
        <p:nvSpPr>
          <p:cNvPr id="180" name="Rounded Rectangle 179"/>
          <p:cNvSpPr/>
          <p:nvPr/>
        </p:nvSpPr>
        <p:spPr bwMode="auto">
          <a:xfrm>
            <a:off x="1371600" y="4190394"/>
            <a:ext cx="990599" cy="914401"/>
          </a:xfrm>
          <a:prstGeom prst="roundRect">
            <a:avLst>
              <a:gd name="adj" fmla="val 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latin typeface="+mn-lt"/>
              </a:rPr>
              <a:t>Terminal</a:t>
            </a:r>
            <a:br>
              <a:rPr lang="en-US" sz="1600" dirty="0">
                <a:latin typeface="+mn-lt"/>
              </a:rPr>
            </a:br>
            <a:r>
              <a:rPr lang="en-US" sz="1600" dirty="0">
                <a:latin typeface="+mn-lt"/>
              </a:rPr>
              <a:t>Interface</a:t>
            </a:r>
            <a:endParaRPr kumimoji="0" lang="en-US" sz="1600" b="0" i="0" u="none" strike="noStrike" cap="none" normalizeH="0" dirty="0">
              <a:ln>
                <a:noFill/>
              </a:ln>
              <a:effectLst/>
              <a:latin typeface="+mn-lt"/>
            </a:endParaRPr>
          </a:p>
        </p:txBody>
      </p:sp>
      <p:grpSp>
        <p:nvGrpSpPr>
          <p:cNvPr id="3" name="Group 6"/>
          <p:cNvGrpSpPr/>
          <p:nvPr/>
        </p:nvGrpSpPr>
        <p:grpSpPr>
          <a:xfrm>
            <a:off x="2568382" y="4707226"/>
            <a:ext cx="479618" cy="461425"/>
            <a:chOff x="2729564" y="5063075"/>
            <a:chExt cx="479618" cy="461425"/>
          </a:xfrm>
        </p:grpSpPr>
        <p:sp>
          <p:nvSpPr>
            <p:cNvPr id="138" name="TextBox 137"/>
            <p:cNvSpPr txBox="1"/>
            <p:nvPr/>
          </p:nvSpPr>
          <p:spPr>
            <a:xfrm>
              <a:off x="2729564" y="5155168"/>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R1</a:t>
              </a:r>
              <a:endParaRPr lang="en-US" sz="1800" b="1" dirty="0">
                <a:latin typeface="Arial" pitchFamily="34" charset="0"/>
                <a:cs typeface="Arial" pitchFamily="34" charset="0"/>
              </a:endParaRPr>
            </a:p>
          </p:txBody>
        </p:sp>
        <p:sp>
          <p:nvSpPr>
            <p:cNvPr id="137" name="Oval 136"/>
            <p:cNvSpPr/>
            <p:nvPr/>
          </p:nvSpPr>
          <p:spPr bwMode="auto">
            <a:xfrm>
              <a:off x="286035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effectLst/>
                <a:latin typeface="Times New Roman" charset="0"/>
              </a:endParaRPr>
            </a:p>
          </p:txBody>
        </p:sp>
      </p:grpSp>
      <p:cxnSp>
        <p:nvCxnSpPr>
          <p:cNvPr id="12" name="Elbow Connector 11"/>
          <p:cNvCxnSpPr/>
          <p:nvPr/>
        </p:nvCxnSpPr>
        <p:spPr bwMode="auto">
          <a:xfrm flipV="1">
            <a:off x="2362200" y="1980594"/>
            <a:ext cx="4114800" cy="1853825"/>
          </a:xfrm>
          <a:prstGeom prst="bentConnector3">
            <a:avLst>
              <a:gd name="adj1" fmla="val 10438"/>
            </a:avLst>
          </a:prstGeom>
          <a:solidFill>
            <a:schemeClr val="accent1"/>
          </a:solidFill>
          <a:ln w="12700" cap="flat" cmpd="sng" algn="ctr">
            <a:solidFill>
              <a:schemeClr val="tx1"/>
            </a:solidFill>
            <a:prstDash val="dash"/>
            <a:round/>
            <a:headEnd type="none" w="sm" len="sm"/>
            <a:tailEnd type="none" w="sm" len="sm"/>
          </a:ln>
          <a:effectLst/>
        </p:spPr>
      </p:cxnSp>
      <p:grpSp>
        <p:nvGrpSpPr>
          <p:cNvPr id="4" name="Group 62"/>
          <p:cNvGrpSpPr/>
          <p:nvPr/>
        </p:nvGrpSpPr>
        <p:grpSpPr>
          <a:xfrm>
            <a:off x="2711328" y="3114709"/>
            <a:ext cx="570824" cy="369332"/>
            <a:chOff x="2837267" y="4952817"/>
            <a:chExt cx="570824" cy="369332"/>
          </a:xfrm>
        </p:grpSpPr>
        <p:sp>
          <p:nvSpPr>
            <p:cNvPr id="64" name="TextBox 63"/>
            <p:cNvSpPr txBox="1"/>
            <p:nvPr/>
          </p:nvSpPr>
          <p:spPr>
            <a:xfrm>
              <a:off x="2928473" y="4952817"/>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R2</a:t>
              </a:r>
              <a:endParaRPr lang="en-US" sz="1800" b="1" dirty="0">
                <a:latin typeface="Arial" pitchFamily="34" charset="0"/>
                <a:cs typeface="Arial" pitchFamily="34" charset="0"/>
              </a:endParaRPr>
            </a:p>
          </p:txBody>
        </p:sp>
        <p:sp>
          <p:nvSpPr>
            <p:cNvPr id="65" name="Oval 64"/>
            <p:cNvSpPr/>
            <p:nvPr/>
          </p:nvSpPr>
          <p:spPr bwMode="auto">
            <a:xfrm>
              <a:off x="283726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effectLst/>
                <a:latin typeface="Times New Roman" charset="0"/>
              </a:endParaRPr>
            </a:p>
          </p:txBody>
        </p:sp>
      </p:grpSp>
      <p:cxnSp>
        <p:nvCxnSpPr>
          <p:cNvPr id="71" name="Straight Connector 70"/>
          <p:cNvCxnSpPr/>
          <p:nvPr/>
        </p:nvCxnSpPr>
        <p:spPr bwMode="auto">
          <a:xfrm>
            <a:off x="2362200" y="3986819"/>
            <a:ext cx="990600" cy="0"/>
          </a:xfrm>
          <a:prstGeom prst="line">
            <a:avLst/>
          </a:prstGeom>
          <a:solidFill>
            <a:schemeClr val="accent1"/>
          </a:solidFill>
          <a:ln w="12700" cap="flat" cmpd="sng" algn="ctr">
            <a:solidFill>
              <a:schemeClr val="tx1"/>
            </a:solidFill>
            <a:prstDash val="dash"/>
            <a:round/>
            <a:headEnd type="none" w="sm" len="sm"/>
            <a:tailEnd type="none" w="sm" len="sm"/>
          </a:ln>
          <a:effectLst/>
        </p:spPr>
      </p:cxnSp>
      <p:grpSp>
        <p:nvGrpSpPr>
          <p:cNvPr id="6" name="Group 71"/>
          <p:cNvGrpSpPr/>
          <p:nvPr/>
        </p:nvGrpSpPr>
        <p:grpSpPr>
          <a:xfrm>
            <a:off x="2583180" y="3906394"/>
            <a:ext cx="479618" cy="478678"/>
            <a:chOff x="2731663" y="5063075"/>
            <a:chExt cx="479618" cy="478678"/>
          </a:xfrm>
        </p:grpSpPr>
        <p:sp>
          <p:nvSpPr>
            <p:cNvPr id="73" name="TextBox 72"/>
            <p:cNvSpPr txBox="1"/>
            <p:nvPr/>
          </p:nvSpPr>
          <p:spPr>
            <a:xfrm>
              <a:off x="2731663" y="5172421"/>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R8</a:t>
              </a:r>
              <a:endParaRPr lang="en-US" sz="1800" b="1" dirty="0">
                <a:latin typeface="Arial" pitchFamily="34" charset="0"/>
                <a:cs typeface="Arial" pitchFamily="34" charset="0"/>
              </a:endParaRPr>
            </a:p>
          </p:txBody>
        </p:sp>
        <p:sp>
          <p:nvSpPr>
            <p:cNvPr id="74" name="Oval 73"/>
            <p:cNvSpPr/>
            <p:nvPr/>
          </p:nvSpPr>
          <p:spPr bwMode="auto">
            <a:xfrm>
              <a:off x="286035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effectLst/>
                <a:latin typeface="Times New Roman" charset="0"/>
              </a:endParaRPr>
            </a:p>
          </p:txBody>
        </p:sp>
      </p:grpSp>
      <p:sp>
        <p:nvSpPr>
          <p:cNvPr id="36" name="Rounded Rectangle 35"/>
          <p:cNvSpPr/>
          <p:nvPr/>
        </p:nvSpPr>
        <p:spPr bwMode="auto">
          <a:xfrm>
            <a:off x="3356864" y="3656995"/>
            <a:ext cx="2129535" cy="533399"/>
          </a:xfrm>
          <a:prstGeom prst="roundRect">
            <a:avLst>
              <a:gd name="adj" fmla="val 27490"/>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latin typeface="+mn-lt"/>
              </a:rPr>
              <a:t>AN Ctrl</a:t>
            </a:r>
          </a:p>
        </p:txBody>
      </p:sp>
      <p:sp>
        <p:nvSpPr>
          <p:cNvPr id="39" name="Rounded Rectangle 38"/>
          <p:cNvSpPr/>
          <p:nvPr/>
        </p:nvSpPr>
        <p:spPr bwMode="auto">
          <a:xfrm>
            <a:off x="1371600" y="3656995"/>
            <a:ext cx="990600" cy="533400"/>
          </a:xfrm>
          <a:prstGeom prst="roundRect">
            <a:avLst>
              <a:gd name="adj" fmla="val 27490"/>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mn-lt"/>
              </a:rPr>
              <a:t>TE </a:t>
            </a:r>
            <a:r>
              <a:rPr lang="en-US" sz="1600" dirty="0">
                <a:latin typeface="+mn-lt"/>
              </a:rPr>
              <a:t>Ctrl</a:t>
            </a:r>
          </a:p>
        </p:txBody>
      </p:sp>
      <p:cxnSp>
        <p:nvCxnSpPr>
          <p:cNvPr id="11" name="Straight Connector 10"/>
          <p:cNvCxnSpPr/>
          <p:nvPr/>
        </p:nvCxnSpPr>
        <p:spPr bwMode="auto">
          <a:xfrm flipH="1">
            <a:off x="5448304" y="2590194"/>
            <a:ext cx="1028696" cy="1114422"/>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50" name="Rounded Rectangle 49"/>
          <p:cNvSpPr/>
          <p:nvPr/>
        </p:nvSpPr>
        <p:spPr bwMode="auto">
          <a:xfrm>
            <a:off x="6477000" y="1828194"/>
            <a:ext cx="1219200" cy="990600"/>
          </a:xfrm>
          <a:prstGeom prst="roundRect">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latin typeface="+mn-lt"/>
              </a:rPr>
              <a:t>Subscription</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dirty="0">
                <a:ln>
                  <a:noFill/>
                </a:ln>
                <a:effectLst/>
                <a:latin typeface="+mn-lt"/>
              </a:rPr>
              <a:t>Service</a:t>
            </a:r>
          </a:p>
        </p:txBody>
      </p:sp>
      <p:sp>
        <p:nvSpPr>
          <p:cNvPr id="51" name="Rounded Rectangle 50"/>
          <p:cNvSpPr/>
          <p:nvPr/>
        </p:nvSpPr>
        <p:spPr bwMode="auto">
          <a:xfrm>
            <a:off x="6553200" y="4190394"/>
            <a:ext cx="1066800" cy="914401"/>
          </a:xfrm>
          <a:prstGeom prst="roundRect">
            <a:avLst>
              <a:gd name="adj" fmla="val 0"/>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mn-lt"/>
              </a:rPr>
              <a:t>Access Router</a:t>
            </a:r>
            <a:r>
              <a:rPr lang="en-US" sz="1600" dirty="0">
                <a:latin typeface="+mn-lt"/>
              </a:rPr>
              <a:t/>
            </a:r>
            <a:br>
              <a:rPr lang="en-US" sz="1600" dirty="0">
                <a:latin typeface="+mn-lt"/>
              </a:rPr>
            </a:br>
            <a:r>
              <a:rPr lang="en-US" sz="1600" dirty="0">
                <a:latin typeface="+mn-lt"/>
              </a:rPr>
              <a:t>Interface</a:t>
            </a:r>
            <a:endParaRPr kumimoji="0" lang="en-US" sz="1600" b="0" i="0" u="none" strike="noStrike" cap="none" normalizeH="0" dirty="0">
              <a:ln>
                <a:noFill/>
              </a:ln>
              <a:effectLst/>
              <a:latin typeface="+mn-lt"/>
            </a:endParaRPr>
          </a:p>
        </p:txBody>
      </p:sp>
      <p:cxnSp>
        <p:nvCxnSpPr>
          <p:cNvPr id="52" name="Straight Connector 51"/>
          <p:cNvCxnSpPr/>
          <p:nvPr/>
        </p:nvCxnSpPr>
        <p:spPr bwMode="auto">
          <a:xfrm>
            <a:off x="5562600" y="4804866"/>
            <a:ext cx="990600" cy="0"/>
          </a:xfrm>
          <a:prstGeom prst="line">
            <a:avLst/>
          </a:prstGeom>
          <a:solidFill>
            <a:schemeClr val="accent1"/>
          </a:solidFill>
          <a:ln w="19050" cap="flat" cmpd="sng" algn="ctr">
            <a:solidFill>
              <a:srgbClr val="000000"/>
            </a:solidFill>
            <a:prstDash val="solid"/>
            <a:round/>
            <a:headEnd type="none" w="sm" len="sm"/>
            <a:tailEnd type="none" w="sm" len="sm"/>
          </a:ln>
          <a:effectLst/>
        </p:spPr>
      </p:cxnSp>
      <p:grpSp>
        <p:nvGrpSpPr>
          <p:cNvPr id="7" name="Group 52"/>
          <p:cNvGrpSpPr/>
          <p:nvPr/>
        </p:nvGrpSpPr>
        <p:grpSpPr>
          <a:xfrm>
            <a:off x="5742130" y="4714724"/>
            <a:ext cx="479618" cy="461425"/>
            <a:chOff x="2707957" y="5063075"/>
            <a:chExt cx="479618" cy="461425"/>
          </a:xfrm>
        </p:grpSpPr>
        <p:sp>
          <p:nvSpPr>
            <p:cNvPr id="54" name="TextBox 53"/>
            <p:cNvSpPr txBox="1"/>
            <p:nvPr/>
          </p:nvSpPr>
          <p:spPr>
            <a:xfrm>
              <a:off x="2707957" y="5155168"/>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sp>
          <p:nvSpPr>
            <p:cNvPr id="55" name="Oval 54"/>
            <p:cNvSpPr/>
            <p:nvPr/>
          </p:nvSpPr>
          <p:spPr bwMode="auto">
            <a:xfrm>
              <a:off x="2860357" y="5063075"/>
              <a:ext cx="152400" cy="152400"/>
            </a:xfrm>
            <a:prstGeom prst="ellipse">
              <a:avLst/>
            </a:prstGeom>
            <a:solidFill>
              <a:srgbClr val="00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effectLst/>
                <a:latin typeface="Times New Roman" charset="0"/>
              </a:endParaRPr>
            </a:p>
          </p:txBody>
        </p:sp>
      </p:grpSp>
      <p:grpSp>
        <p:nvGrpSpPr>
          <p:cNvPr id="8" name="Group 55"/>
          <p:cNvGrpSpPr/>
          <p:nvPr/>
        </p:nvGrpSpPr>
        <p:grpSpPr>
          <a:xfrm>
            <a:off x="5735472" y="3114709"/>
            <a:ext cx="572505" cy="369332"/>
            <a:chOff x="2860357" y="4955683"/>
            <a:chExt cx="572505" cy="369332"/>
          </a:xfrm>
        </p:grpSpPr>
        <p:sp>
          <p:nvSpPr>
            <p:cNvPr id="57" name="TextBox 56"/>
            <p:cNvSpPr txBox="1"/>
            <p:nvPr/>
          </p:nvSpPr>
          <p:spPr>
            <a:xfrm>
              <a:off x="2953244" y="4955683"/>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R4</a:t>
              </a:r>
              <a:endParaRPr lang="en-US" sz="1800" b="1" dirty="0">
                <a:latin typeface="Arial" pitchFamily="34" charset="0"/>
                <a:cs typeface="Arial" pitchFamily="34" charset="0"/>
              </a:endParaRPr>
            </a:p>
          </p:txBody>
        </p:sp>
        <p:sp>
          <p:nvSpPr>
            <p:cNvPr id="58" name="Oval 57"/>
            <p:cNvSpPr/>
            <p:nvPr/>
          </p:nvSpPr>
          <p:spPr bwMode="auto">
            <a:xfrm>
              <a:off x="286035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effectLst/>
                <a:latin typeface="Times New Roman" charset="0"/>
              </a:endParaRPr>
            </a:p>
          </p:txBody>
        </p:sp>
      </p:grpSp>
      <p:sp>
        <p:nvSpPr>
          <p:cNvPr id="59" name="Rounded Rectangle 58"/>
          <p:cNvSpPr/>
          <p:nvPr/>
        </p:nvSpPr>
        <p:spPr bwMode="auto">
          <a:xfrm>
            <a:off x="6553200" y="3656995"/>
            <a:ext cx="1066800" cy="533400"/>
          </a:xfrm>
          <a:prstGeom prst="roundRect">
            <a:avLst>
              <a:gd name="adj" fmla="val 27490"/>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mn-lt"/>
              </a:rPr>
              <a:t>AR</a:t>
            </a:r>
            <a:r>
              <a:rPr lang="en-US" sz="1600" dirty="0" smtClean="0">
                <a:latin typeface="+mn-lt"/>
              </a:rPr>
              <a:t> </a:t>
            </a:r>
            <a:r>
              <a:rPr lang="en-US" sz="1600" dirty="0">
                <a:latin typeface="+mn-lt"/>
              </a:rPr>
              <a:t>Ctrl</a:t>
            </a:r>
          </a:p>
        </p:txBody>
      </p:sp>
      <p:cxnSp>
        <p:nvCxnSpPr>
          <p:cNvPr id="70" name="Straight Connector 69"/>
          <p:cNvCxnSpPr>
            <a:stCxn id="50" idx="2"/>
            <a:endCxn id="59" idx="0"/>
          </p:cNvCxnSpPr>
          <p:nvPr/>
        </p:nvCxnSpPr>
        <p:spPr bwMode="auto">
          <a:xfrm>
            <a:off x="7086600" y="2818794"/>
            <a:ext cx="0" cy="838201"/>
          </a:xfrm>
          <a:prstGeom prst="line">
            <a:avLst/>
          </a:prstGeom>
          <a:solidFill>
            <a:schemeClr val="accent1"/>
          </a:solidFill>
          <a:ln w="12700" cap="flat" cmpd="sng" algn="ctr">
            <a:solidFill>
              <a:schemeClr val="tx1"/>
            </a:solidFill>
            <a:prstDash val="dash"/>
            <a:round/>
            <a:headEnd type="none" w="sm" len="sm"/>
            <a:tailEnd type="none" w="sm" len="sm"/>
          </a:ln>
          <a:effectLst/>
        </p:spPr>
      </p:cxnSp>
      <p:grpSp>
        <p:nvGrpSpPr>
          <p:cNvPr id="9" name="Group 74"/>
          <p:cNvGrpSpPr/>
          <p:nvPr/>
        </p:nvGrpSpPr>
        <p:grpSpPr>
          <a:xfrm>
            <a:off x="5764674" y="3842735"/>
            <a:ext cx="479618" cy="468622"/>
            <a:chOff x="2860357" y="5063075"/>
            <a:chExt cx="479618" cy="468622"/>
          </a:xfrm>
        </p:grpSpPr>
        <p:sp>
          <p:nvSpPr>
            <p:cNvPr id="76" name="TextBox 75"/>
            <p:cNvSpPr txBox="1"/>
            <p:nvPr/>
          </p:nvSpPr>
          <p:spPr>
            <a:xfrm>
              <a:off x="2860357" y="5162365"/>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R9</a:t>
              </a:r>
              <a:endParaRPr lang="en-US" sz="1800" b="1" dirty="0">
                <a:latin typeface="Arial" pitchFamily="34" charset="0"/>
                <a:cs typeface="Arial" pitchFamily="34" charset="0"/>
              </a:endParaRPr>
            </a:p>
          </p:txBody>
        </p:sp>
        <p:sp>
          <p:nvSpPr>
            <p:cNvPr id="77" name="Oval 76"/>
            <p:cNvSpPr/>
            <p:nvPr/>
          </p:nvSpPr>
          <p:spPr bwMode="auto">
            <a:xfrm>
              <a:off x="301275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effectLst/>
                <a:latin typeface="Times New Roman" charset="0"/>
              </a:endParaRPr>
            </a:p>
          </p:txBody>
        </p:sp>
      </p:grpSp>
      <p:cxnSp>
        <p:nvCxnSpPr>
          <p:cNvPr id="147" name="Straight Connector 146"/>
          <p:cNvCxnSpPr>
            <a:stCxn id="36" idx="3"/>
            <a:endCxn id="59" idx="1"/>
          </p:cNvCxnSpPr>
          <p:nvPr/>
        </p:nvCxnSpPr>
        <p:spPr bwMode="auto">
          <a:xfrm>
            <a:off x="5486399" y="3923695"/>
            <a:ext cx="1066801" cy="0"/>
          </a:xfrm>
          <a:prstGeom prst="line">
            <a:avLst/>
          </a:prstGeom>
          <a:solidFill>
            <a:schemeClr val="accent1"/>
          </a:solidFill>
          <a:ln w="12700" cap="flat" cmpd="sng" algn="ctr">
            <a:solidFill>
              <a:srgbClr val="000000"/>
            </a:solidFill>
            <a:prstDash val="dash"/>
            <a:round/>
            <a:headEnd type="none" w="sm" len="sm"/>
            <a:tailEnd type="none" w="sm" len="sm"/>
          </a:ln>
          <a:effectLst/>
        </p:spPr>
      </p:cxnSp>
      <p:grpSp>
        <p:nvGrpSpPr>
          <p:cNvPr id="10" name="Group 159"/>
          <p:cNvGrpSpPr/>
          <p:nvPr/>
        </p:nvGrpSpPr>
        <p:grpSpPr>
          <a:xfrm>
            <a:off x="7015163" y="3109946"/>
            <a:ext cx="687986" cy="369332"/>
            <a:chOff x="2860357" y="4955683"/>
            <a:chExt cx="687986" cy="369332"/>
          </a:xfrm>
        </p:grpSpPr>
        <p:sp>
          <p:nvSpPr>
            <p:cNvPr id="161" name="TextBox 160"/>
            <p:cNvSpPr txBox="1"/>
            <p:nvPr/>
          </p:nvSpPr>
          <p:spPr>
            <a:xfrm>
              <a:off x="2953244" y="4955683"/>
              <a:ext cx="595099" cy="369332"/>
            </a:xfrm>
            <a:prstGeom prst="rect">
              <a:avLst/>
            </a:prstGeom>
            <a:noFill/>
          </p:spPr>
          <p:txBody>
            <a:bodyPr wrap="none" rtlCol="0">
              <a:spAutoFit/>
            </a:bodyPr>
            <a:lstStyle/>
            <a:p>
              <a:r>
                <a:rPr lang="en-US" sz="1800" b="1" dirty="0" smtClean="0">
                  <a:latin typeface="Arial" pitchFamily="34" charset="0"/>
                  <a:cs typeface="Arial" pitchFamily="34" charset="0"/>
                </a:rPr>
                <a:t>R11</a:t>
              </a:r>
              <a:endParaRPr lang="en-US" sz="1800" b="1" dirty="0">
                <a:latin typeface="Arial" pitchFamily="34" charset="0"/>
                <a:cs typeface="Arial" pitchFamily="34" charset="0"/>
              </a:endParaRPr>
            </a:p>
          </p:txBody>
        </p:sp>
        <p:sp>
          <p:nvSpPr>
            <p:cNvPr id="162" name="Oval 161"/>
            <p:cNvSpPr/>
            <p:nvPr/>
          </p:nvSpPr>
          <p:spPr bwMode="auto">
            <a:xfrm>
              <a:off x="286035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effectLst/>
                <a:latin typeface="Times New Roman" charset="0"/>
              </a:endParaRPr>
            </a:p>
          </p:txBody>
        </p:sp>
      </p:grpSp>
    </p:spTree>
    <p:extLst>
      <p:ext uri="{BB962C8B-B14F-4D97-AF65-F5344CB8AC3E}">
        <p14:creationId xmlns:p14="http://schemas.microsoft.com/office/powerpoint/2010/main" xmlns="" val="10584419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Rounded Rectangle 59"/>
          <p:cNvSpPr/>
          <p:nvPr/>
        </p:nvSpPr>
        <p:spPr bwMode="auto">
          <a:xfrm>
            <a:off x="838200" y="3504594"/>
            <a:ext cx="1600200" cy="1752600"/>
          </a:xfrm>
          <a:prstGeom prst="roundRect">
            <a:avLst>
              <a:gd name="adj" fmla="val 8545"/>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a:ln>
                <a:noFill/>
              </a:ln>
              <a:effectLst/>
              <a:latin typeface="+mn-lt"/>
            </a:endParaRPr>
          </a:p>
        </p:txBody>
      </p:sp>
      <p:sp>
        <p:nvSpPr>
          <p:cNvPr id="61" name="Rounded Rectangle 60"/>
          <p:cNvSpPr/>
          <p:nvPr/>
        </p:nvSpPr>
        <p:spPr bwMode="auto">
          <a:xfrm>
            <a:off x="3276600" y="3580794"/>
            <a:ext cx="2286000" cy="1676400"/>
          </a:xfrm>
          <a:prstGeom prst="roundRect">
            <a:avLst>
              <a:gd name="adj" fmla="val 10654"/>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a:ln>
                <a:noFill/>
              </a:ln>
              <a:effectLst/>
              <a:latin typeface="+mn-lt"/>
            </a:endParaRPr>
          </a:p>
        </p:txBody>
      </p:sp>
      <p:sp>
        <p:nvSpPr>
          <p:cNvPr id="62" name="TextBox 61"/>
          <p:cNvSpPr txBox="1"/>
          <p:nvPr/>
        </p:nvSpPr>
        <p:spPr>
          <a:xfrm>
            <a:off x="6400800" y="5257194"/>
            <a:ext cx="1685077" cy="369332"/>
          </a:xfrm>
          <a:prstGeom prst="rect">
            <a:avLst/>
          </a:prstGeom>
          <a:noFill/>
        </p:spPr>
        <p:txBody>
          <a:bodyPr wrap="none" rtlCol="0">
            <a:spAutoFit/>
          </a:bodyPr>
          <a:lstStyle/>
          <a:p>
            <a:r>
              <a:rPr lang="en-US" sz="1800" dirty="0" smtClean="0">
                <a:latin typeface="+mn-lt"/>
              </a:rPr>
              <a:t>Access Router</a:t>
            </a:r>
            <a:endParaRPr lang="en-US" sz="1800" dirty="0">
              <a:latin typeface="+mn-lt"/>
            </a:endParaRPr>
          </a:p>
        </p:txBody>
      </p:sp>
      <p:sp>
        <p:nvSpPr>
          <p:cNvPr id="69" name="TextBox 68"/>
          <p:cNvSpPr txBox="1"/>
          <p:nvPr/>
        </p:nvSpPr>
        <p:spPr>
          <a:xfrm>
            <a:off x="3581400" y="5257194"/>
            <a:ext cx="1852202" cy="369332"/>
          </a:xfrm>
          <a:prstGeom prst="rect">
            <a:avLst/>
          </a:prstGeom>
          <a:noFill/>
        </p:spPr>
        <p:txBody>
          <a:bodyPr wrap="none" rtlCol="0">
            <a:spAutoFit/>
          </a:bodyPr>
          <a:lstStyle/>
          <a:p>
            <a:r>
              <a:rPr lang="en-US" sz="1800" dirty="0">
                <a:latin typeface="+mn-lt"/>
              </a:rPr>
              <a:t>Access Network</a:t>
            </a:r>
          </a:p>
        </p:txBody>
      </p:sp>
      <p:sp>
        <p:nvSpPr>
          <p:cNvPr id="81" name="TextBox 80"/>
          <p:cNvSpPr txBox="1"/>
          <p:nvPr/>
        </p:nvSpPr>
        <p:spPr>
          <a:xfrm>
            <a:off x="1066800" y="5269468"/>
            <a:ext cx="1056937" cy="369332"/>
          </a:xfrm>
          <a:prstGeom prst="rect">
            <a:avLst/>
          </a:prstGeom>
          <a:noFill/>
        </p:spPr>
        <p:txBody>
          <a:bodyPr wrap="none" rtlCol="0">
            <a:spAutoFit/>
          </a:bodyPr>
          <a:lstStyle/>
          <a:p>
            <a:r>
              <a:rPr lang="en-US" sz="1800" dirty="0">
                <a:latin typeface="+mn-lt"/>
              </a:rPr>
              <a:t>Terminal</a:t>
            </a:r>
          </a:p>
        </p:txBody>
      </p:sp>
      <p:sp>
        <p:nvSpPr>
          <p:cNvPr id="49" name="Rounded Rectangle 48"/>
          <p:cNvSpPr/>
          <p:nvPr/>
        </p:nvSpPr>
        <p:spPr bwMode="auto">
          <a:xfrm>
            <a:off x="6477000" y="3504594"/>
            <a:ext cx="1676400" cy="1752600"/>
          </a:xfrm>
          <a:prstGeom prst="roundRect">
            <a:avLst>
              <a:gd name="adj" fmla="val 12471"/>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a:ln>
                <a:noFill/>
              </a:ln>
              <a:effectLst/>
              <a:latin typeface="+mn-lt"/>
            </a:endParaRPr>
          </a:p>
        </p:txBody>
      </p:sp>
      <p:sp>
        <p:nvSpPr>
          <p:cNvPr id="2" name="Title 1"/>
          <p:cNvSpPr>
            <a:spLocks noGrp="1"/>
          </p:cNvSpPr>
          <p:nvPr>
            <p:ph type="title"/>
          </p:nvPr>
        </p:nvSpPr>
        <p:spPr/>
        <p:txBody>
          <a:bodyPr/>
          <a:lstStyle/>
          <a:p>
            <a:r>
              <a:rPr lang="en-US" dirty="0" smtClean="0"/>
              <a:t>For </a:t>
            </a:r>
            <a:r>
              <a:rPr lang="en-US" dirty="0" smtClean="0"/>
              <a:t>confirmation</a:t>
            </a:r>
            <a:r>
              <a:rPr lang="en-US" dirty="0" smtClean="0"/>
              <a:t>:</a:t>
            </a:r>
            <a:r>
              <a:rPr lang="en-US" dirty="0" smtClean="0"/>
              <a:t/>
            </a:r>
            <a:br>
              <a:rPr lang="en-US" dirty="0" smtClean="0"/>
            </a:br>
            <a:r>
              <a:rPr lang="en-US" dirty="0" smtClean="0"/>
              <a:t>Basic</a:t>
            </a:r>
            <a:r>
              <a:rPr lang="en-US" dirty="0" smtClean="0"/>
              <a:t> </a:t>
            </a:r>
            <a:r>
              <a:rPr lang="en-US" dirty="0" smtClean="0"/>
              <a:t>NRM w/ CIS</a:t>
            </a:r>
            <a:endParaRPr lang="en-US" dirty="0"/>
          </a:p>
        </p:txBody>
      </p:sp>
      <p:cxnSp>
        <p:nvCxnSpPr>
          <p:cNvPr id="136" name="Straight Connector 135"/>
          <p:cNvCxnSpPr/>
          <p:nvPr/>
        </p:nvCxnSpPr>
        <p:spPr bwMode="auto">
          <a:xfrm>
            <a:off x="2362200" y="4799994"/>
            <a:ext cx="914400" cy="0"/>
          </a:xfrm>
          <a:prstGeom prst="line">
            <a:avLst/>
          </a:prstGeom>
          <a:solidFill>
            <a:schemeClr val="accent1"/>
          </a:solidFill>
          <a:ln w="19050" cap="flat" cmpd="sng" algn="ctr">
            <a:solidFill>
              <a:srgbClr val="000000"/>
            </a:solidFill>
            <a:prstDash val="solid"/>
            <a:round/>
            <a:headEnd type="none" w="sm" len="sm"/>
            <a:tailEnd type="none" w="sm" len="sm"/>
          </a:ln>
          <a:effectLst/>
        </p:spPr>
      </p:cxnSp>
      <p:sp>
        <p:nvSpPr>
          <p:cNvPr id="180" name="Rounded Rectangle 179"/>
          <p:cNvSpPr/>
          <p:nvPr/>
        </p:nvSpPr>
        <p:spPr bwMode="auto">
          <a:xfrm>
            <a:off x="1371600" y="4190394"/>
            <a:ext cx="990599" cy="914401"/>
          </a:xfrm>
          <a:prstGeom prst="roundRect">
            <a:avLst>
              <a:gd name="adj" fmla="val 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latin typeface="+mn-lt"/>
              </a:rPr>
              <a:t>Terminal</a:t>
            </a:r>
            <a:br>
              <a:rPr lang="en-US" sz="1600" dirty="0">
                <a:latin typeface="+mn-lt"/>
              </a:rPr>
            </a:br>
            <a:r>
              <a:rPr lang="en-US" sz="1600" dirty="0">
                <a:latin typeface="+mn-lt"/>
              </a:rPr>
              <a:t>Interface</a:t>
            </a:r>
            <a:endParaRPr kumimoji="0" lang="en-US" sz="1600" b="0" i="0" u="none" strike="noStrike" cap="none" normalizeH="0" dirty="0">
              <a:ln>
                <a:noFill/>
              </a:ln>
              <a:effectLst/>
              <a:latin typeface="+mn-lt"/>
            </a:endParaRPr>
          </a:p>
        </p:txBody>
      </p:sp>
      <p:grpSp>
        <p:nvGrpSpPr>
          <p:cNvPr id="3" name="Group 6"/>
          <p:cNvGrpSpPr/>
          <p:nvPr/>
        </p:nvGrpSpPr>
        <p:grpSpPr>
          <a:xfrm>
            <a:off x="2568382" y="4707226"/>
            <a:ext cx="479618" cy="461425"/>
            <a:chOff x="2729564" y="5063075"/>
            <a:chExt cx="479618" cy="461425"/>
          </a:xfrm>
        </p:grpSpPr>
        <p:sp>
          <p:nvSpPr>
            <p:cNvPr id="138" name="TextBox 137"/>
            <p:cNvSpPr txBox="1"/>
            <p:nvPr/>
          </p:nvSpPr>
          <p:spPr>
            <a:xfrm>
              <a:off x="2729564" y="5155168"/>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R1</a:t>
              </a:r>
              <a:endParaRPr lang="en-US" sz="1800" b="1" dirty="0">
                <a:latin typeface="Arial" pitchFamily="34" charset="0"/>
                <a:cs typeface="Arial" pitchFamily="34" charset="0"/>
              </a:endParaRPr>
            </a:p>
          </p:txBody>
        </p:sp>
        <p:sp>
          <p:nvSpPr>
            <p:cNvPr id="137" name="Oval 136"/>
            <p:cNvSpPr/>
            <p:nvPr/>
          </p:nvSpPr>
          <p:spPr bwMode="auto">
            <a:xfrm>
              <a:off x="286035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effectLst/>
                <a:latin typeface="Times New Roman" charset="0"/>
              </a:endParaRPr>
            </a:p>
          </p:txBody>
        </p:sp>
      </p:grpSp>
      <p:sp>
        <p:nvSpPr>
          <p:cNvPr id="44" name="Rounded Rectangle 43"/>
          <p:cNvSpPr/>
          <p:nvPr/>
        </p:nvSpPr>
        <p:spPr bwMode="auto">
          <a:xfrm>
            <a:off x="3733800" y="2056794"/>
            <a:ext cx="1371600" cy="990600"/>
          </a:xfrm>
          <a:prstGeom prst="roundRect">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latin typeface="+mn-lt"/>
              </a:rPr>
              <a:t>Coordination and Information</a:t>
            </a:r>
            <a:br>
              <a:rPr lang="en-US" sz="1600" dirty="0">
                <a:latin typeface="+mn-lt"/>
              </a:rPr>
            </a:br>
            <a:r>
              <a:rPr lang="en-US" sz="1600" dirty="0">
                <a:latin typeface="+mn-lt"/>
              </a:rPr>
              <a:t>Service</a:t>
            </a:r>
          </a:p>
        </p:txBody>
      </p:sp>
      <p:cxnSp>
        <p:nvCxnSpPr>
          <p:cNvPr id="12" name="Elbow Connector 11"/>
          <p:cNvCxnSpPr/>
          <p:nvPr/>
        </p:nvCxnSpPr>
        <p:spPr bwMode="auto">
          <a:xfrm flipV="1">
            <a:off x="2362200" y="1980594"/>
            <a:ext cx="4114800" cy="1853825"/>
          </a:xfrm>
          <a:prstGeom prst="bentConnector3">
            <a:avLst>
              <a:gd name="adj1" fmla="val 10438"/>
            </a:avLst>
          </a:prstGeom>
          <a:solidFill>
            <a:schemeClr val="accent1"/>
          </a:solidFill>
          <a:ln w="12700" cap="flat" cmpd="sng" algn="ctr">
            <a:solidFill>
              <a:schemeClr val="tx1"/>
            </a:solidFill>
            <a:prstDash val="dash"/>
            <a:round/>
            <a:headEnd type="none" w="sm" len="sm"/>
            <a:tailEnd type="none" w="sm" len="sm"/>
          </a:ln>
          <a:effectLst/>
        </p:spPr>
      </p:cxnSp>
      <p:grpSp>
        <p:nvGrpSpPr>
          <p:cNvPr id="4" name="Group 62"/>
          <p:cNvGrpSpPr/>
          <p:nvPr/>
        </p:nvGrpSpPr>
        <p:grpSpPr>
          <a:xfrm>
            <a:off x="2711328" y="3114709"/>
            <a:ext cx="570824" cy="369332"/>
            <a:chOff x="2837267" y="4952817"/>
            <a:chExt cx="570824" cy="369332"/>
          </a:xfrm>
        </p:grpSpPr>
        <p:sp>
          <p:nvSpPr>
            <p:cNvPr id="64" name="TextBox 63"/>
            <p:cNvSpPr txBox="1"/>
            <p:nvPr/>
          </p:nvSpPr>
          <p:spPr>
            <a:xfrm>
              <a:off x="2928473" y="4952817"/>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R2</a:t>
              </a:r>
              <a:endParaRPr lang="en-US" sz="1800" b="1" dirty="0">
                <a:latin typeface="Arial" pitchFamily="34" charset="0"/>
                <a:cs typeface="Arial" pitchFamily="34" charset="0"/>
              </a:endParaRPr>
            </a:p>
          </p:txBody>
        </p:sp>
        <p:sp>
          <p:nvSpPr>
            <p:cNvPr id="65" name="Oval 64"/>
            <p:cNvSpPr/>
            <p:nvPr/>
          </p:nvSpPr>
          <p:spPr bwMode="auto">
            <a:xfrm>
              <a:off x="283726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effectLst/>
                <a:latin typeface="Times New Roman" charset="0"/>
              </a:endParaRPr>
            </a:p>
          </p:txBody>
        </p:sp>
      </p:grpSp>
      <p:grpSp>
        <p:nvGrpSpPr>
          <p:cNvPr id="5" name="Group 65"/>
          <p:cNvGrpSpPr/>
          <p:nvPr/>
        </p:nvGrpSpPr>
        <p:grpSpPr>
          <a:xfrm>
            <a:off x="4346975" y="3114709"/>
            <a:ext cx="703828" cy="369332"/>
            <a:chOff x="2837267" y="4952817"/>
            <a:chExt cx="703828" cy="369332"/>
          </a:xfrm>
        </p:grpSpPr>
        <p:sp>
          <p:nvSpPr>
            <p:cNvPr id="67" name="TextBox 66"/>
            <p:cNvSpPr txBox="1"/>
            <p:nvPr/>
          </p:nvSpPr>
          <p:spPr>
            <a:xfrm>
              <a:off x="2933236" y="4952817"/>
              <a:ext cx="607859" cy="369332"/>
            </a:xfrm>
            <a:prstGeom prst="rect">
              <a:avLst/>
            </a:prstGeom>
            <a:noFill/>
          </p:spPr>
          <p:txBody>
            <a:bodyPr wrap="none" rtlCol="0">
              <a:spAutoFit/>
            </a:bodyPr>
            <a:lstStyle/>
            <a:p>
              <a:r>
                <a:rPr lang="en-US" sz="1800" b="1" dirty="0" smtClean="0">
                  <a:latin typeface="Arial" pitchFamily="34" charset="0"/>
                  <a:cs typeface="Arial" pitchFamily="34" charset="0"/>
                </a:rPr>
                <a:t>R10</a:t>
              </a:r>
              <a:endParaRPr lang="en-US" sz="1800" b="1" dirty="0">
                <a:latin typeface="Arial" pitchFamily="34" charset="0"/>
                <a:cs typeface="Arial" pitchFamily="34" charset="0"/>
              </a:endParaRPr>
            </a:p>
          </p:txBody>
        </p:sp>
        <p:sp>
          <p:nvSpPr>
            <p:cNvPr id="68" name="Oval 67"/>
            <p:cNvSpPr/>
            <p:nvPr/>
          </p:nvSpPr>
          <p:spPr bwMode="auto">
            <a:xfrm>
              <a:off x="283726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effectLst/>
                <a:latin typeface="Times New Roman" charset="0"/>
              </a:endParaRPr>
            </a:p>
          </p:txBody>
        </p:sp>
      </p:grpSp>
      <p:cxnSp>
        <p:nvCxnSpPr>
          <p:cNvPr id="71" name="Straight Connector 70"/>
          <p:cNvCxnSpPr/>
          <p:nvPr/>
        </p:nvCxnSpPr>
        <p:spPr bwMode="auto">
          <a:xfrm>
            <a:off x="2362200" y="3986819"/>
            <a:ext cx="990600" cy="0"/>
          </a:xfrm>
          <a:prstGeom prst="line">
            <a:avLst/>
          </a:prstGeom>
          <a:solidFill>
            <a:schemeClr val="accent1"/>
          </a:solidFill>
          <a:ln w="12700" cap="flat" cmpd="sng" algn="ctr">
            <a:solidFill>
              <a:schemeClr val="tx1"/>
            </a:solidFill>
            <a:prstDash val="dash"/>
            <a:round/>
            <a:headEnd type="none" w="sm" len="sm"/>
            <a:tailEnd type="none" w="sm" len="sm"/>
          </a:ln>
          <a:effectLst/>
        </p:spPr>
      </p:cxnSp>
      <p:grpSp>
        <p:nvGrpSpPr>
          <p:cNvPr id="6" name="Group 71"/>
          <p:cNvGrpSpPr/>
          <p:nvPr/>
        </p:nvGrpSpPr>
        <p:grpSpPr>
          <a:xfrm>
            <a:off x="2583180" y="3906394"/>
            <a:ext cx="479618" cy="478678"/>
            <a:chOff x="2731663" y="5063075"/>
            <a:chExt cx="479618" cy="478678"/>
          </a:xfrm>
        </p:grpSpPr>
        <p:sp>
          <p:nvSpPr>
            <p:cNvPr id="73" name="TextBox 72"/>
            <p:cNvSpPr txBox="1"/>
            <p:nvPr/>
          </p:nvSpPr>
          <p:spPr>
            <a:xfrm>
              <a:off x="2731663" y="5172421"/>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R8</a:t>
              </a:r>
              <a:endParaRPr lang="en-US" sz="1800" b="1" dirty="0">
                <a:latin typeface="Arial" pitchFamily="34" charset="0"/>
                <a:cs typeface="Arial" pitchFamily="34" charset="0"/>
              </a:endParaRPr>
            </a:p>
          </p:txBody>
        </p:sp>
        <p:sp>
          <p:nvSpPr>
            <p:cNvPr id="74" name="Oval 73"/>
            <p:cNvSpPr/>
            <p:nvPr/>
          </p:nvSpPr>
          <p:spPr bwMode="auto">
            <a:xfrm>
              <a:off x="286035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effectLst/>
                <a:latin typeface="Times New Roman" charset="0"/>
              </a:endParaRPr>
            </a:p>
          </p:txBody>
        </p:sp>
      </p:grpSp>
      <p:cxnSp>
        <p:nvCxnSpPr>
          <p:cNvPr id="26" name="Straight Connector 25"/>
          <p:cNvCxnSpPr>
            <a:stCxn id="44" idx="2"/>
            <a:endCxn id="36" idx="0"/>
          </p:cNvCxnSpPr>
          <p:nvPr/>
        </p:nvCxnSpPr>
        <p:spPr bwMode="auto">
          <a:xfrm>
            <a:off x="4419600" y="3047394"/>
            <a:ext cx="2032" cy="609601"/>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6" name="Rounded Rectangle 35"/>
          <p:cNvSpPr/>
          <p:nvPr/>
        </p:nvSpPr>
        <p:spPr bwMode="auto">
          <a:xfrm>
            <a:off x="3356864" y="3656995"/>
            <a:ext cx="2129535" cy="533399"/>
          </a:xfrm>
          <a:prstGeom prst="roundRect">
            <a:avLst>
              <a:gd name="adj" fmla="val 27490"/>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latin typeface="+mn-lt"/>
              </a:rPr>
              <a:t>AN Ctrl</a:t>
            </a:r>
          </a:p>
        </p:txBody>
      </p:sp>
      <p:sp>
        <p:nvSpPr>
          <p:cNvPr id="39" name="Rounded Rectangle 38"/>
          <p:cNvSpPr/>
          <p:nvPr/>
        </p:nvSpPr>
        <p:spPr bwMode="auto">
          <a:xfrm>
            <a:off x="1371600" y="3656995"/>
            <a:ext cx="990600" cy="533400"/>
          </a:xfrm>
          <a:prstGeom prst="roundRect">
            <a:avLst>
              <a:gd name="adj" fmla="val 27490"/>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mn-lt"/>
              </a:rPr>
              <a:t>TE </a:t>
            </a:r>
            <a:r>
              <a:rPr lang="en-US" sz="1600" dirty="0">
                <a:latin typeface="+mn-lt"/>
              </a:rPr>
              <a:t>Ctrl</a:t>
            </a:r>
          </a:p>
        </p:txBody>
      </p:sp>
      <p:cxnSp>
        <p:nvCxnSpPr>
          <p:cNvPr id="11" name="Straight Connector 10"/>
          <p:cNvCxnSpPr/>
          <p:nvPr/>
        </p:nvCxnSpPr>
        <p:spPr bwMode="auto">
          <a:xfrm flipH="1">
            <a:off x="5448304" y="2590194"/>
            <a:ext cx="1028696" cy="1114422"/>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50" name="Rounded Rectangle 49"/>
          <p:cNvSpPr/>
          <p:nvPr/>
        </p:nvSpPr>
        <p:spPr bwMode="auto">
          <a:xfrm>
            <a:off x="6477000" y="1828194"/>
            <a:ext cx="1219200" cy="990600"/>
          </a:xfrm>
          <a:prstGeom prst="roundRect">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latin typeface="+mn-lt"/>
              </a:rPr>
              <a:t>Subscription</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dirty="0">
                <a:ln>
                  <a:noFill/>
                </a:ln>
                <a:effectLst/>
                <a:latin typeface="+mn-lt"/>
              </a:rPr>
              <a:t>Service</a:t>
            </a:r>
          </a:p>
        </p:txBody>
      </p:sp>
      <p:sp>
        <p:nvSpPr>
          <p:cNvPr id="51" name="Rounded Rectangle 50"/>
          <p:cNvSpPr/>
          <p:nvPr/>
        </p:nvSpPr>
        <p:spPr bwMode="auto">
          <a:xfrm>
            <a:off x="6553200" y="4190394"/>
            <a:ext cx="1066800" cy="914401"/>
          </a:xfrm>
          <a:prstGeom prst="roundRect">
            <a:avLst>
              <a:gd name="adj" fmla="val 0"/>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mn-lt"/>
              </a:rPr>
              <a:t>Access Router</a:t>
            </a:r>
            <a:r>
              <a:rPr lang="en-US" sz="1600" dirty="0">
                <a:latin typeface="+mn-lt"/>
              </a:rPr>
              <a:t/>
            </a:r>
            <a:br>
              <a:rPr lang="en-US" sz="1600" dirty="0">
                <a:latin typeface="+mn-lt"/>
              </a:rPr>
            </a:br>
            <a:r>
              <a:rPr lang="en-US" sz="1600" dirty="0">
                <a:latin typeface="+mn-lt"/>
              </a:rPr>
              <a:t>Interface</a:t>
            </a:r>
            <a:endParaRPr kumimoji="0" lang="en-US" sz="1600" b="0" i="0" u="none" strike="noStrike" cap="none" normalizeH="0" dirty="0">
              <a:ln>
                <a:noFill/>
              </a:ln>
              <a:effectLst/>
              <a:latin typeface="+mn-lt"/>
            </a:endParaRPr>
          </a:p>
        </p:txBody>
      </p:sp>
      <p:cxnSp>
        <p:nvCxnSpPr>
          <p:cNvPr id="52" name="Straight Connector 51"/>
          <p:cNvCxnSpPr/>
          <p:nvPr/>
        </p:nvCxnSpPr>
        <p:spPr bwMode="auto">
          <a:xfrm>
            <a:off x="5562600" y="4804866"/>
            <a:ext cx="990600" cy="0"/>
          </a:xfrm>
          <a:prstGeom prst="line">
            <a:avLst/>
          </a:prstGeom>
          <a:solidFill>
            <a:schemeClr val="accent1"/>
          </a:solidFill>
          <a:ln w="19050" cap="flat" cmpd="sng" algn="ctr">
            <a:solidFill>
              <a:srgbClr val="000000"/>
            </a:solidFill>
            <a:prstDash val="solid"/>
            <a:round/>
            <a:headEnd type="none" w="sm" len="sm"/>
            <a:tailEnd type="none" w="sm" len="sm"/>
          </a:ln>
          <a:effectLst/>
        </p:spPr>
      </p:cxnSp>
      <p:grpSp>
        <p:nvGrpSpPr>
          <p:cNvPr id="7" name="Group 52"/>
          <p:cNvGrpSpPr/>
          <p:nvPr/>
        </p:nvGrpSpPr>
        <p:grpSpPr>
          <a:xfrm>
            <a:off x="5742130" y="4714724"/>
            <a:ext cx="479618" cy="461425"/>
            <a:chOff x="2707957" y="5063075"/>
            <a:chExt cx="479618" cy="461425"/>
          </a:xfrm>
        </p:grpSpPr>
        <p:sp>
          <p:nvSpPr>
            <p:cNvPr id="54" name="TextBox 53"/>
            <p:cNvSpPr txBox="1"/>
            <p:nvPr/>
          </p:nvSpPr>
          <p:spPr>
            <a:xfrm>
              <a:off x="2707957" y="5155168"/>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sp>
          <p:nvSpPr>
            <p:cNvPr id="55" name="Oval 54"/>
            <p:cNvSpPr/>
            <p:nvPr/>
          </p:nvSpPr>
          <p:spPr bwMode="auto">
            <a:xfrm>
              <a:off x="2860357" y="5063075"/>
              <a:ext cx="152400" cy="152400"/>
            </a:xfrm>
            <a:prstGeom prst="ellipse">
              <a:avLst/>
            </a:prstGeom>
            <a:solidFill>
              <a:srgbClr val="00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effectLst/>
                <a:latin typeface="Times New Roman" charset="0"/>
              </a:endParaRPr>
            </a:p>
          </p:txBody>
        </p:sp>
      </p:grpSp>
      <p:grpSp>
        <p:nvGrpSpPr>
          <p:cNvPr id="8" name="Group 55"/>
          <p:cNvGrpSpPr/>
          <p:nvPr/>
        </p:nvGrpSpPr>
        <p:grpSpPr>
          <a:xfrm>
            <a:off x="5735472" y="3114709"/>
            <a:ext cx="572505" cy="369332"/>
            <a:chOff x="2860357" y="4955683"/>
            <a:chExt cx="572505" cy="369332"/>
          </a:xfrm>
        </p:grpSpPr>
        <p:sp>
          <p:nvSpPr>
            <p:cNvPr id="57" name="TextBox 56"/>
            <p:cNvSpPr txBox="1"/>
            <p:nvPr/>
          </p:nvSpPr>
          <p:spPr>
            <a:xfrm>
              <a:off x="2953244" y="4955683"/>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R4</a:t>
              </a:r>
              <a:endParaRPr lang="en-US" sz="1800" b="1" dirty="0">
                <a:latin typeface="Arial" pitchFamily="34" charset="0"/>
                <a:cs typeface="Arial" pitchFamily="34" charset="0"/>
              </a:endParaRPr>
            </a:p>
          </p:txBody>
        </p:sp>
        <p:sp>
          <p:nvSpPr>
            <p:cNvPr id="58" name="Oval 57"/>
            <p:cNvSpPr/>
            <p:nvPr/>
          </p:nvSpPr>
          <p:spPr bwMode="auto">
            <a:xfrm>
              <a:off x="286035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effectLst/>
                <a:latin typeface="Times New Roman" charset="0"/>
              </a:endParaRPr>
            </a:p>
          </p:txBody>
        </p:sp>
      </p:grpSp>
      <p:sp>
        <p:nvSpPr>
          <p:cNvPr id="59" name="Rounded Rectangle 58"/>
          <p:cNvSpPr/>
          <p:nvPr/>
        </p:nvSpPr>
        <p:spPr bwMode="auto">
          <a:xfrm>
            <a:off x="6553200" y="3656995"/>
            <a:ext cx="1066800" cy="533400"/>
          </a:xfrm>
          <a:prstGeom prst="roundRect">
            <a:avLst>
              <a:gd name="adj" fmla="val 27490"/>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mn-lt"/>
              </a:rPr>
              <a:t>AR</a:t>
            </a:r>
            <a:r>
              <a:rPr lang="en-US" sz="1600" dirty="0" smtClean="0">
                <a:latin typeface="+mn-lt"/>
              </a:rPr>
              <a:t> </a:t>
            </a:r>
            <a:r>
              <a:rPr lang="en-US" sz="1600" dirty="0">
                <a:latin typeface="+mn-lt"/>
              </a:rPr>
              <a:t>Ctrl</a:t>
            </a:r>
          </a:p>
        </p:txBody>
      </p:sp>
      <p:cxnSp>
        <p:nvCxnSpPr>
          <p:cNvPr id="70" name="Straight Connector 69"/>
          <p:cNvCxnSpPr>
            <a:stCxn id="50" idx="2"/>
            <a:endCxn id="59" idx="0"/>
          </p:cNvCxnSpPr>
          <p:nvPr/>
        </p:nvCxnSpPr>
        <p:spPr bwMode="auto">
          <a:xfrm>
            <a:off x="7086600" y="2818794"/>
            <a:ext cx="0" cy="838201"/>
          </a:xfrm>
          <a:prstGeom prst="line">
            <a:avLst/>
          </a:prstGeom>
          <a:solidFill>
            <a:schemeClr val="accent1"/>
          </a:solidFill>
          <a:ln w="12700" cap="flat" cmpd="sng" algn="ctr">
            <a:solidFill>
              <a:schemeClr val="tx1"/>
            </a:solidFill>
            <a:prstDash val="dash"/>
            <a:round/>
            <a:headEnd type="none" w="sm" len="sm"/>
            <a:tailEnd type="none" w="sm" len="sm"/>
          </a:ln>
          <a:effectLst/>
        </p:spPr>
      </p:cxnSp>
      <p:grpSp>
        <p:nvGrpSpPr>
          <p:cNvPr id="9" name="Group 74"/>
          <p:cNvGrpSpPr/>
          <p:nvPr/>
        </p:nvGrpSpPr>
        <p:grpSpPr>
          <a:xfrm>
            <a:off x="5764674" y="3842735"/>
            <a:ext cx="479618" cy="468622"/>
            <a:chOff x="2860357" y="5063075"/>
            <a:chExt cx="479618" cy="468622"/>
          </a:xfrm>
        </p:grpSpPr>
        <p:sp>
          <p:nvSpPr>
            <p:cNvPr id="76" name="TextBox 75"/>
            <p:cNvSpPr txBox="1"/>
            <p:nvPr/>
          </p:nvSpPr>
          <p:spPr>
            <a:xfrm>
              <a:off x="2860357" y="5162365"/>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R9</a:t>
              </a:r>
              <a:endParaRPr lang="en-US" sz="1800" b="1" dirty="0">
                <a:latin typeface="Arial" pitchFamily="34" charset="0"/>
                <a:cs typeface="Arial" pitchFamily="34" charset="0"/>
              </a:endParaRPr>
            </a:p>
          </p:txBody>
        </p:sp>
        <p:sp>
          <p:nvSpPr>
            <p:cNvPr id="77" name="Oval 76"/>
            <p:cNvSpPr/>
            <p:nvPr/>
          </p:nvSpPr>
          <p:spPr bwMode="auto">
            <a:xfrm>
              <a:off x="301275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effectLst/>
                <a:latin typeface="Times New Roman" charset="0"/>
              </a:endParaRPr>
            </a:p>
          </p:txBody>
        </p:sp>
      </p:grpSp>
      <p:cxnSp>
        <p:nvCxnSpPr>
          <p:cNvPr id="147" name="Straight Connector 146"/>
          <p:cNvCxnSpPr>
            <a:stCxn id="36" idx="3"/>
            <a:endCxn id="59" idx="1"/>
          </p:cNvCxnSpPr>
          <p:nvPr/>
        </p:nvCxnSpPr>
        <p:spPr bwMode="auto">
          <a:xfrm>
            <a:off x="5486399" y="3923695"/>
            <a:ext cx="1066801" cy="0"/>
          </a:xfrm>
          <a:prstGeom prst="line">
            <a:avLst/>
          </a:prstGeom>
          <a:solidFill>
            <a:schemeClr val="accent1"/>
          </a:solidFill>
          <a:ln w="12700" cap="flat" cmpd="sng" algn="ctr">
            <a:solidFill>
              <a:srgbClr val="000000"/>
            </a:solidFill>
            <a:prstDash val="dash"/>
            <a:round/>
            <a:headEnd type="none" w="sm" len="sm"/>
            <a:tailEnd type="none" w="sm" len="sm"/>
          </a:ln>
          <a:effectLst/>
        </p:spPr>
      </p:cxnSp>
      <p:grpSp>
        <p:nvGrpSpPr>
          <p:cNvPr id="15" name="Group 159"/>
          <p:cNvGrpSpPr/>
          <p:nvPr/>
        </p:nvGrpSpPr>
        <p:grpSpPr>
          <a:xfrm>
            <a:off x="7015163" y="3109946"/>
            <a:ext cx="687986" cy="369332"/>
            <a:chOff x="2860357" y="4955683"/>
            <a:chExt cx="687986" cy="369332"/>
          </a:xfrm>
        </p:grpSpPr>
        <p:sp>
          <p:nvSpPr>
            <p:cNvPr id="161" name="TextBox 160"/>
            <p:cNvSpPr txBox="1"/>
            <p:nvPr/>
          </p:nvSpPr>
          <p:spPr>
            <a:xfrm>
              <a:off x="2953244" y="4955683"/>
              <a:ext cx="595099" cy="369332"/>
            </a:xfrm>
            <a:prstGeom prst="rect">
              <a:avLst/>
            </a:prstGeom>
            <a:noFill/>
          </p:spPr>
          <p:txBody>
            <a:bodyPr wrap="none" rtlCol="0">
              <a:spAutoFit/>
            </a:bodyPr>
            <a:lstStyle/>
            <a:p>
              <a:r>
                <a:rPr lang="en-US" sz="1800" b="1" dirty="0" smtClean="0">
                  <a:latin typeface="Arial" pitchFamily="34" charset="0"/>
                  <a:cs typeface="Arial" pitchFamily="34" charset="0"/>
                </a:rPr>
                <a:t>R11</a:t>
              </a:r>
              <a:endParaRPr lang="en-US" sz="1800" b="1" dirty="0">
                <a:latin typeface="Arial" pitchFamily="34" charset="0"/>
                <a:cs typeface="Arial" pitchFamily="34" charset="0"/>
              </a:endParaRPr>
            </a:p>
          </p:txBody>
        </p:sp>
        <p:sp>
          <p:nvSpPr>
            <p:cNvPr id="162" name="Oval 161"/>
            <p:cNvSpPr/>
            <p:nvPr/>
          </p:nvSpPr>
          <p:spPr bwMode="auto">
            <a:xfrm>
              <a:off x="286035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effectLst/>
                <a:latin typeface="Times New Roman" charset="0"/>
              </a:endParaRPr>
            </a:p>
          </p:txBody>
        </p:sp>
      </p:grpSp>
    </p:spTree>
    <p:extLst>
      <p:ext uri="{BB962C8B-B14F-4D97-AF65-F5344CB8AC3E}">
        <p14:creationId xmlns:p14="http://schemas.microsoft.com/office/powerpoint/2010/main" xmlns="" val="10584419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Rounded Rectangle 59"/>
          <p:cNvSpPr/>
          <p:nvPr/>
        </p:nvSpPr>
        <p:spPr bwMode="auto">
          <a:xfrm>
            <a:off x="838200" y="3504594"/>
            <a:ext cx="1600200" cy="1752600"/>
          </a:xfrm>
          <a:prstGeom prst="roundRect">
            <a:avLst>
              <a:gd name="adj" fmla="val 8545"/>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a:ln>
                <a:noFill/>
              </a:ln>
              <a:effectLst/>
              <a:latin typeface="+mn-lt"/>
            </a:endParaRPr>
          </a:p>
        </p:txBody>
      </p:sp>
      <p:sp>
        <p:nvSpPr>
          <p:cNvPr id="61" name="Rounded Rectangle 60"/>
          <p:cNvSpPr/>
          <p:nvPr/>
        </p:nvSpPr>
        <p:spPr bwMode="auto">
          <a:xfrm>
            <a:off x="3276600" y="3580794"/>
            <a:ext cx="2286000" cy="1676400"/>
          </a:xfrm>
          <a:prstGeom prst="roundRect">
            <a:avLst>
              <a:gd name="adj" fmla="val 10654"/>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a:ln>
                <a:noFill/>
              </a:ln>
              <a:effectLst/>
              <a:latin typeface="+mn-lt"/>
            </a:endParaRPr>
          </a:p>
        </p:txBody>
      </p:sp>
      <p:sp>
        <p:nvSpPr>
          <p:cNvPr id="62" name="TextBox 61"/>
          <p:cNvSpPr txBox="1"/>
          <p:nvPr/>
        </p:nvSpPr>
        <p:spPr>
          <a:xfrm>
            <a:off x="6400800" y="5257194"/>
            <a:ext cx="1685077" cy="369332"/>
          </a:xfrm>
          <a:prstGeom prst="rect">
            <a:avLst/>
          </a:prstGeom>
          <a:noFill/>
        </p:spPr>
        <p:txBody>
          <a:bodyPr wrap="none" rtlCol="0">
            <a:spAutoFit/>
          </a:bodyPr>
          <a:lstStyle/>
          <a:p>
            <a:r>
              <a:rPr lang="en-US" sz="1800" dirty="0" smtClean="0">
                <a:latin typeface="+mn-lt"/>
              </a:rPr>
              <a:t>Access Router</a:t>
            </a:r>
            <a:endParaRPr lang="en-US" sz="1800" dirty="0">
              <a:latin typeface="+mn-lt"/>
            </a:endParaRPr>
          </a:p>
        </p:txBody>
      </p:sp>
      <p:sp>
        <p:nvSpPr>
          <p:cNvPr id="69" name="TextBox 68"/>
          <p:cNvSpPr txBox="1"/>
          <p:nvPr/>
        </p:nvSpPr>
        <p:spPr>
          <a:xfrm>
            <a:off x="3581400" y="5257194"/>
            <a:ext cx="1852202" cy="369332"/>
          </a:xfrm>
          <a:prstGeom prst="rect">
            <a:avLst/>
          </a:prstGeom>
          <a:noFill/>
        </p:spPr>
        <p:txBody>
          <a:bodyPr wrap="none" rtlCol="0">
            <a:spAutoFit/>
          </a:bodyPr>
          <a:lstStyle/>
          <a:p>
            <a:r>
              <a:rPr lang="en-US" sz="1800" dirty="0">
                <a:latin typeface="+mn-lt"/>
              </a:rPr>
              <a:t>Access Network</a:t>
            </a:r>
          </a:p>
        </p:txBody>
      </p:sp>
      <p:sp>
        <p:nvSpPr>
          <p:cNvPr id="81" name="TextBox 80"/>
          <p:cNvSpPr txBox="1"/>
          <p:nvPr/>
        </p:nvSpPr>
        <p:spPr>
          <a:xfrm>
            <a:off x="1066800" y="5269468"/>
            <a:ext cx="1056937" cy="369332"/>
          </a:xfrm>
          <a:prstGeom prst="rect">
            <a:avLst/>
          </a:prstGeom>
          <a:noFill/>
        </p:spPr>
        <p:txBody>
          <a:bodyPr wrap="none" rtlCol="0">
            <a:spAutoFit/>
          </a:bodyPr>
          <a:lstStyle/>
          <a:p>
            <a:r>
              <a:rPr lang="en-US" sz="1800" dirty="0">
                <a:latin typeface="+mn-lt"/>
              </a:rPr>
              <a:t>Terminal</a:t>
            </a:r>
          </a:p>
        </p:txBody>
      </p:sp>
      <p:sp>
        <p:nvSpPr>
          <p:cNvPr id="49" name="Rounded Rectangle 48"/>
          <p:cNvSpPr/>
          <p:nvPr/>
        </p:nvSpPr>
        <p:spPr bwMode="auto">
          <a:xfrm>
            <a:off x="6477000" y="3504594"/>
            <a:ext cx="1676400" cy="1752600"/>
          </a:xfrm>
          <a:prstGeom prst="roundRect">
            <a:avLst>
              <a:gd name="adj" fmla="val 12471"/>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a:ln>
                <a:noFill/>
              </a:ln>
              <a:effectLst/>
              <a:latin typeface="+mn-lt"/>
            </a:endParaRPr>
          </a:p>
        </p:txBody>
      </p:sp>
      <p:sp>
        <p:nvSpPr>
          <p:cNvPr id="2" name="Title 1"/>
          <p:cNvSpPr>
            <a:spLocks noGrp="1"/>
          </p:cNvSpPr>
          <p:nvPr>
            <p:ph type="title"/>
          </p:nvPr>
        </p:nvSpPr>
        <p:spPr/>
        <p:txBody>
          <a:bodyPr/>
          <a:lstStyle/>
          <a:p>
            <a:r>
              <a:rPr lang="en-US" dirty="0" smtClean="0"/>
              <a:t>For </a:t>
            </a:r>
            <a:r>
              <a:rPr lang="en-US" dirty="0" smtClean="0"/>
              <a:t>confirmation</a:t>
            </a:r>
            <a:r>
              <a:rPr lang="en-US" dirty="0" smtClean="0"/>
              <a:t>:</a:t>
            </a:r>
            <a:r>
              <a:rPr lang="en-US" dirty="0" smtClean="0"/>
              <a:t/>
            </a:r>
            <a:br>
              <a:rPr lang="en-US" dirty="0" smtClean="0"/>
            </a:br>
            <a:r>
              <a:rPr lang="en-US" dirty="0" smtClean="0"/>
              <a:t>NRM</a:t>
            </a:r>
            <a:endParaRPr lang="en-US" dirty="0"/>
          </a:p>
        </p:txBody>
      </p:sp>
      <p:cxnSp>
        <p:nvCxnSpPr>
          <p:cNvPr id="136" name="Straight Connector 135"/>
          <p:cNvCxnSpPr>
            <a:endCxn id="78" idx="1"/>
          </p:cNvCxnSpPr>
          <p:nvPr/>
        </p:nvCxnSpPr>
        <p:spPr bwMode="auto">
          <a:xfrm>
            <a:off x="2362200" y="4799994"/>
            <a:ext cx="990600" cy="0"/>
          </a:xfrm>
          <a:prstGeom prst="line">
            <a:avLst/>
          </a:prstGeom>
          <a:solidFill>
            <a:schemeClr val="accent1"/>
          </a:solidFill>
          <a:ln w="19050" cap="flat" cmpd="sng" algn="ctr">
            <a:solidFill>
              <a:srgbClr val="000000"/>
            </a:solidFill>
            <a:prstDash val="solid"/>
            <a:round/>
            <a:headEnd type="none" w="sm" len="sm"/>
            <a:tailEnd type="none" w="sm" len="sm"/>
          </a:ln>
          <a:effectLst/>
        </p:spPr>
      </p:cxnSp>
      <p:sp>
        <p:nvSpPr>
          <p:cNvPr id="180" name="Rounded Rectangle 179"/>
          <p:cNvSpPr/>
          <p:nvPr/>
        </p:nvSpPr>
        <p:spPr bwMode="auto">
          <a:xfrm>
            <a:off x="1371600" y="4190394"/>
            <a:ext cx="990599" cy="914401"/>
          </a:xfrm>
          <a:prstGeom prst="roundRect">
            <a:avLst>
              <a:gd name="adj" fmla="val 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latin typeface="+mn-lt"/>
              </a:rPr>
              <a:t>Terminal</a:t>
            </a:r>
            <a:br>
              <a:rPr lang="en-US" sz="1600" dirty="0">
                <a:latin typeface="+mn-lt"/>
              </a:rPr>
            </a:br>
            <a:r>
              <a:rPr lang="en-US" sz="1600" dirty="0">
                <a:latin typeface="+mn-lt"/>
              </a:rPr>
              <a:t>Interface</a:t>
            </a:r>
            <a:endParaRPr kumimoji="0" lang="en-US" sz="1600" b="0" i="0" u="none" strike="noStrike" cap="none" normalizeH="0" dirty="0">
              <a:ln>
                <a:noFill/>
              </a:ln>
              <a:effectLst/>
              <a:latin typeface="+mn-lt"/>
            </a:endParaRPr>
          </a:p>
        </p:txBody>
      </p:sp>
      <p:grpSp>
        <p:nvGrpSpPr>
          <p:cNvPr id="3" name="Group 6"/>
          <p:cNvGrpSpPr/>
          <p:nvPr/>
        </p:nvGrpSpPr>
        <p:grpSpPr>
          <a:xfrm>
            <a:off x="2568382" y="4707226"/>
            <a:ext cx="479618" cy="461425"/>
            <a:chOff x="2729564" y="5063075"/>
            <a:chExt cx="479618" cy="461425"/>
          </a:xfrm>
        </p:grpSpPr>
        <p:sp>
          <p:nvSpPr>
            <p:cNvPr id="138" name="TextBox 137"/>
            <p:cNvSpPr txBox="1"/>
            <p:nvPr/>
          </p:nvSpPr>
          <p:spPr>
            <a:xfrm>
              <a:off x="2729564" y="5155168"/>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R1</a:t>
              </a:r>
              <a:endParaRPr lang="en-US" sz="1800" b="1" dirty="0">
                <a:latin typeface="Arial" pitchFamily="34" charset="0"/>
                <a:cs typeface="Arial" pitchFamily="34" charset="0"/>
              </a:endParaRPr>
            </a:p>
          </p:txBody>
        </p:sp>
        <p:sp>
          <p:nvSpPr>
            <p:cNvPr id="137" name="Oval 136"/>
            <p:cNvSpPr/>
            <p:nvPr/>
          </p:nvSpPr>
          <p:spPr bwMode="auto">
            <a:xfrm>
              <a:off x="286035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effectLst/>
                <a:latin typeface="Times New Roman" charset="0"/>
              </a:endParaRPr>
            </a:p>
          </p:txBody>
        </p:sp>
      </p:grpSp>
      <p:sp>
        <p:nvSpPr>
          <p:cNvPr id="44" name="Rounded Rectangle 43"/>
          <p:cNvSpPr/>
          <p:nvPr/>
        </p:nvSpPr>
        <p:spPr bwMode="auto">
          <a:xfrm>
            <a:off x="3733800" y="2056794"/>
            <a:ext cx="1371600" cy="990600"/>
          </a:xfrm>
          <a:prstGeom prst="roundRect">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latin typeface="+mn-lt"/>
              </a:rPr>
              <a:t>Coordination and Information</a:t>
            </a:r>
            <a:br>
              <a:rPr lang="en-US" sz="1600" dirty="0">
                <a:latin typeface="+mn-lt"/>
              </a:rPr>
            </a:br>
            <a:r>
              <a:rPr lang="en-US" sz="1600" dirty="0">
                <a:latin typeface="+mn-lt"/>
              </a:rPr>
              <a:t>Service</a:t>
            </a:r>
          </a:p>
        </p:txBody>
      </p:sp>
      <p:cxnSp>
        <p:nvCxnSpPr>
          <p:cNvPr id="12" name="Elbow Connector 11"/>
          <p:cNvCxnSpPr/>
          <p:nvPr/>
        </p:nvCxnSpPr>
        <p:spPr bwMode="auto">
          <a:xfrm flipV="1">
            <a:off x="2362200" y="1980594"/>
            <a:ext cx="4114800" cy="1853825"/>
          </a:xfrm>
          <a:prstGeom prst="bentConnector3">
            <a:avLst>
              <a:gd name="adj1" fmla="val 10438"/>
            </a:avLst>
          </a:prstGeom>
          <a:solidFill>
            <a:schemeClr val="accent1"/>
          </a:solidFill>
          <a:ln w="12700" cap="flat" cmpd="sng" algn="ctr">
            <a:solidFill>
              <a:schemeClr val="tx1"/>
            </a:solidFill>
            <a:prstDash val="dash"/>
            <a:round/>
            <a:headEnd type="none" w="sm" len="sm"/>
            <a:tailEnd type="none" w="sm" len="sm"/>
          </a:ln>
          <a:effectLst/>
        </p:spPr>
      </p:cxnSp>
      <p:grpSp>
        <p:nvGrpSpPr>
          <p:cNvPr id="4" name="Group 62"/>
          <p:cNvGrpSpPr/>
          <p:nvPr/>
        </p:nvGrpSpPr>
        <p:grpSpPr>
          <a:xfrm>
            <a:off x="2711328" y="3114709"/>
            <a:ext cx="570824" cy="369332"/>
            <a:chOff x="2837267" y="4952817"/>
            <a:chExt cx="570824" cy="369332"/>
          </a:xfrm>
        </p:grpSpPr>
        <p:sp>
          <p:nvSpPr>
            <p:cNvPr id="64" name="TextBox 63"/>
            <p:cNvSpPr txBox="1"/>
            <p:nvPr/>
          </p:nvSpPr>
          <p:spPr>
            <a:xfrm>
              <a:off x="2928473" y="4952817"/>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R2</a:t>
              </a:r>
              <a:endParaRPr lang="en-US" sz="1800" b="1" dirty="0">
                <a:latin typeface="Arial" pitchFamily="34" charset="0"/>
                <a:cs typeface="Arial" pitchFamily="34" charset="0"/>
              </a:endParaRPr>
            </a:p>
          </p:txBody>
        </p:sp>
        <p:sp>
          <p:nvSpPr>
            <p:cNvPr id="65" name="Oval 64"/>
            <p:cNvSpPr/>
            <p:nvPr/>
          </p:nvSpPr>
          <p:spPr bwMode="auto">
            <a:xfrm>
              <a:off x="283726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effectLst/>
                <a:latin typeface="Times New Roman" charset="0"/>
              </a:endParaRPr>
            </a:p>
          </p:txBody>
        </p:sp>
      </p:grpSp>
      <p:grpSp>
        <p:nvGrpSpPr>
          <p:cNvPr id="5" name="Group 65"/>
          <p:cNvGrpSpPr/>
          <p:nvPr/>
        </p:nvGrpSpPr>
        <p:grpSpPr>
          <a:xfrm>
            <a:off x="4346975" y="3114709"/>
            <a:ext cx="703828" cy="369332"/>
            <a:chOff x="2837267" y="4952817"/>
            <a:chExt cx="703828" cy="369332"/>
          </a:xfrm>
        </p:grpSpPr>
        <p:sp>
          <p:nvSpPr>
            <p:cNvPr id="67" name="TextBox 66"/>
            <p:cNvSpPr txBox="1"/>
            <p:nvPr/>
          </p:nvSpPr>
          <p:spPr>
            <a:xfrm>
              <a:off x="2933236" y="4952817"/>
              <a:ext cx="607859" cy="369332"/>
            </a:xfrm>
            <a:prstGeom prst="rect">
              <a:avLst/>
            </a:prstGeom>
            <a:noFill/>
          </p:spPr>
          <p:txBody>
            <a:bodyPr wrap="none" rtlCol="0">
              <a:spAutoFit/>
            </a:bodyPr>
            <a:lstStyle/>
            <a:p>
              <a:r>
                <a:rPr lang="en-US" sz="1800" b="1" dirty="0" smtClean="0">
                  <a:latin typeface="Arial" pitchFamily="34" charset="0"/>
                  <a:cs typeface="Arial" pitchFamily="34" charset="0"/>
                </a:rPr>
                <a:t>R10</a:t>
              </a:r>
              <a:endParaRPr lang="en-US" sz="1800" b="1" dirty="0">
                <a:latin typeface="Arial" pitchFamily="34" charset="0"/>
                <a:cs typeface="Arial" pitchFamily="34" charset="0"/>
              </a:endParaRPr>
            </a:p>
          </p:txBody>
        </p:sp>
        <p:sp>
          <p:nvSpPr>
            <p:cNvPr id="68" name="Oval 67"/>
            <p:cNvSpPr/>
            <p:nvPr/>
          </p:nvSpPr>
          <p:spPr bwMode="auto">
            <a:xfrm>
              <a:off x="283726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effectLst/>
                <a:latin typeface="Times New Roman" charset="0"/>
              </a:endParaRPr>
            </a:p>
          </p:txBody>
        </p:sp>
      </p:grpSp>
      <p:cxnSp>
        <p:nvCxnSpPr>
          <p:cNvPr id="71" name="Straight Connector 70"/>
          <p:cNvCxnSpPr/>
          <p:nvPr/>
        </p:nvCxnSpPr>
        <p:spPr bwMode="auto">
          <a:xfrm>
            <a:off x="2362200" y="3986819"/>
            <a:ext cx="990600" cy="0"/>
          </a:xfrm>
          <a:prstGeom prst="line">
            <a:avLst/>
          </a:prstGeom>
          <a:solidFill>
            <a:schemeClr val="accent1"/>
          </a:solidFill>
          <a:ln w="12700" cap="flat" cmpd="sng" algn="ctr">
            <a:solidFill>
              <a:schemeClr val="tx1"/>
            </a:solidFill>
            <a:prstDash val="dash"/>
            <a:round/>
            <a:headEnd type="none" w="sm" len="sm"/>
            <a:tailEnd type="none" w="sm" len="sm"/>
          </a:ln>
          <a:effectLst/>
        </p:spPr>
      </p:cxnSp>
      <p:grpSp>
        <p:nvGrpSpPr>
          <p:cNvPr id="6" name="Group 71"/>
          <p:cNvGrpSpPr/>
          <p:nvPr/>
        </p:nvGrpSpPr>
        <p:grpSpPr>
          <a:xfrm>
            <a:off x="2583180" y="3906394"/>
            <a:ext cx="479618" cy="478678"/>
            <a:chOff x="2731663" y="5063075"/>
            <a:chExt cx="479618" cy="478678"/>
          </a:xfrm>
        </p:grpSpPr>
        <p:sp>
          <p:nvSpPr>
            <p:cNvPr id="73" name="TextBox 72"/>
            <p:cNvSpPr txBox="1"/>
            <p:nvPr/>
          </p:nvSpPr>
          <p:spPr>
            <a:xfrm>
              <a:off x="2731663" y="5172421"/>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R8</a:t>
              </a:r>
              <a:endParaRPr lang="en-US" sz="1800" b="1" dirty="0">
                <a:latin typeface="Arial" pitchFamily="34" charset="0"/>
                <a:cs typeface="Arial" pitchFamily="34" charset="0"/>
              </a:endParaRPr>
            </a:p>
          </p:txBody>
        </p:sp>
        <p:sp>
          <p:nvSpPr>
            <p:cNvPr id="74" name="Oval 73"/>
            <p:cNvSpPr/>
            <p:nvPr/>
          </p:nvSpPr>
          <p:spPr bwMode="auto">
            <a:xfrm>
              <a:off x="286035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effectLst/>
                <a:latin typeface="Times New Roman" charset="0"/>
              </a:endParaRPr>
            </a:p>
          </p:txBody>
        </p:sp>
      </p:grpSp>
      <p:cxnSp>
        <p:nvCxnSpPr>
          <p:cNvPr id="26" name="Straight Connector 25"/>
          <p:cNvCxnSpPr>
            <a:stCxn id="44" idx="2"/>
            <a:endCxn id="36" idx="0"/>
          </p:cNvCxnSpPr>
          <p:nvPr/>
        </p:nvCxnSpPr>
        <p:spPr bwMode="auto">
          <a:xfrm>
            <a:off x="4419600" y="3047394"/>
            <a:ext cx="2032" cy="609601"/>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6" name="Rounded Rectangle 35"/>
          <p:cNvSpPr/>
          <p:nvPr/>
        </p:nvSpPr>
        <p:spPr bwMode="auto">
          <a:xfrm>
            <a:off x="3356864" y="3656995"/>
            <a:ext cx="2129535" cy="533399"/>
          </a:xfrm>
          <a:prstGeom prst="roundRect">
            <a:avLst>
              <a:gd name="adj" fmla="val 27490"/>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latin typeface="+mn-lt"/>
              </a:rPr>
              <a:t>AN Ctrl</a:t>
            </a:r>
          </a:p>
        </p:txBody>
      </p:sp>
      <p:sp>
        <p:nvSpPr>
          <p:cNvPr id="39" name="Rounded Rectangle 38"/>
          <p:cNvSpPr/>
          <p:nvPr/>
        </p:nvSpPr>
        <p:spPr bwMode="auto">
          <a:xfrm>
            <a:off x="1371600" y="3656995"/>
            <a:ext cx="990600" cy="533400"/>
          </a:xfrm>
          <a:prstGeom prst="roundRect">
            <a:avLst>
              <a:gd name="adj" fmla="val 27490"/>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mn-lt"/>
              </a:rPr>
              <a:t>TE </a:t>
            </a:r>
            <a:r>
              <a:rPr lang="en-US" sz="1600" dirty="0">
                <a:latin typeface="+mn-lt"/>
              </a:rPr>
              <a:t>Ctrl</a:t>
            </a:r>
          </a:p>
        </p:txBody>
      </p:sp>
      <p:cxnSp>
        <p:nvCxnSpPr>
          <p:cNvPr id="11" name="Straight Connector 10"/>
          <p:cNvCxnSpPr/>
          <p:nvPr/>
        </p:nvCxnSpPr>
        <p:spPr bwMode="auto">
          <a:xfrm flipH="1">
            <a:off x="5448304" y="2590194"/>
            <a:ext cx="1028696" cy="1114422"/>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50" name="Rounded Rectangle 49"/>
          <p:cNvSpPr/>
          <p:nvPr/>
        </p:nvSpPr>
        <p:spPr bwMode="auto">
          <a:xfrm>
            <a:off x="6477000" y="1828194"/>
            <a:ext cx="1219200" cy="990600"/>
          </a:xfrm>
          <a:prstGeom prst="roundRect">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latin typeface="+mn-lt"/>
              </a:rPr>
              <a:t>Subscription</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dirty="0">
                <a:ln>
                  <a:noFill/>
                </a:ln>
                <a:effectLst/>
                <a:latin typeface="+mn-lt"/>
              </a:rPr>
              <a:t>Service</a:t>
            </a:r>
          </a:p>
        </p:txBody>
      </p:sp>
      <p:sp>
        <p:nvSpPr>
          <p:cNvPr id="51" name="Rounded Rectangle 50"/>
          <p:cNvSpPr/>
          <p:nvPr/>
        </p:nvSpPr>
        <p:spPr bwMode="auto">
          <a:xfrm>
            <a:off x="6553200" y="4190394"/>
            <a:ext cx="1066800" cy="914401"/>
          </a:xfrm>
          <a:prstGeom prst="roundRect">
            <a:avLst>
              <a:gd name="adj" fmla="val 0"/>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mn-lt"/>
              </a:rPr>
              <a:t>Access Router</a:t>
            </a:r>
            <a:r>
              <a:rPr lang="en-US" sz="1600" dirty="0">
                <a:latin typeface="+mn-lt"/>
              </a:rPr>
              <a:t/>
            </a:r>
            <a:br>
              <a:rPr lang="en-US" sz="1600" dirty="0">
                <a:latin typeface="+mn-lt"/>
              </a:rPr>
            </a:br>
            <a:r>
              <a:rPr lang="en-US" sz="1600" dirty="0">
                <a:latin typeface="+mn-lt"/>
              </a:rPr>
              <a:t>Interface</a:t>
            </a:r>
            <a:endParaRPr kumimoji="0" lang="en-US" sz="1600" b="0" i="0" u="none" strike="noStrike" cap="none" normalizeH="0" dirty="0">
              <a:ln>
                <a:noFill/>
              </a:ln>
              <a:effectLst/>
              <a:latin typeface="+mn-lt"/>
            </a:endParaRPr>
          </a:p>
        </p:txBody>
      </p:sp>
      <p:cxnSp>
        <p:nvCxnSpPr>
          <p:cNvPr id="52" name="Straight Connector 51"/>
          <p:cNvCxnSpPr>
            <a:stCxn id="79" idx="3"/>
          </p:cNvCxnSpPr>
          <p:nvPr/>
        </p:nvCxnSpPr>
        <p:spPr bwMode="auto">
          <a:xfrm>
            <a:off x="5486399" y="4799994"/>
            <a:ext cx="1066801" cy="4872"/>
          </a:xfrm>
          <a:prstGeom prst="line">
            <a:avLst/>
          </a:prstGeom>
          <a:solidFill>
            <a:schemeClr val="accent1"/>
          </a:solidFill>
          <a:ln w="19050" cap="flat" cmpd="sng" algn="ctr">
            <a:solidFill>
              <a:srgbClr val="000000"/>
            </a:solidFill>
            <a:prstDash val="solid"/>
            <a:round/>
            <a:headEnd type="none" w="sm" len="sm"/>
            <a:tailEnd type="none" w="sm" len="sm"/>
          </a:ln>
          <a:effectLst/>
        </p:spPr>
      </p:cxnSp>
      <p:grpSp>
        <p:nvGrpSpPr>
          <p:cNvPr id="7" name="Group 52"/>
          <p:cNvGrpSpPr/>
          <p:nvPr/>
        </p:nvGrpSpPr>
        <p:grpSpPr>
          <a:xfrm>
            <a:off x="5742130" y="4714724"/>
            <a:ext cx="479618" cy="461425"/>
            <a:chOff x="2707957" y="5063075"/>
            <a:chExt cx="479618" cy="461425"/>
          </a:xfrm>
        </p:grpSpPr>
        <p:sp>
          <p:nvSpPr>
            <p:cNvPr id="54" name="TextBox 53"/>
            <p:cNvSpPr txBox="1"/>
            <p:nvPr/>
          </p:nvSpPr>
          <p:spPr>
            <a:xfrm>
              <a:off x="2707957" y="5155168"/>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sp>
          <p:nvSpPr>
            <p:cNvPr id="55" name="Oval 54"/>
            <p:cNvSpPr/>
            <p:nvPr/>
          </p:nvSpPr>
          <p:spPr bwMode="auto">
            <a:xfrm>
              <a:off x="2860357" y="5063075"/>
              <a:ext cx="152400" cy="152400"/>
            </a:xfrm>
            <a:prstGeom prst="ellipse">
              <a:avLst/>
            </a:prstGeom>
            <a:solidFill>
              <a:srgbClr val="00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effectLst/>
                <a:latin typeface="Times New Roman" charset="0"/>
              </a:endParaRPr>
            </a:p>
          </p:txBody>
        </p:sp>
      </p:grpSp>
      <p:grpSp>
        <p:nvGrpSpPr>
          <p:cNvPr id="8" name="Group 55"/>
          <p:cNvGrpSpPr/>
          <p:nvPr/>
        </p:nvGrpSpPr>
        <p:grpSpPr>
          <a:xfrm>
            <a:off x="5735472" y="3114709"/>
            <a:ext cx="572505" cy="369332"/>
            <a:chOff x="2860357" y="4955683"/>
            <a:chExt cx="572505" cy="369332"/>
          </a:xfrm>
        </p:grpSpPr>
        <p:sp>
          <p:nvSpPr>
            <p:cNvPr id="57" name="TextBox 56"/>
            <p:cNvSpPr txBox="1"/>
            <p:nvPr/>
          </p:nvSpPr>
          <p:spPr>
            <a:xfrm>
              <a:off x="2953244" y="4955683"/>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R4</a:t>
              </a:r>
              <a:endParaRPr lang="en-US" sz="1800" b="1" dirty="0">
                <a:latin typeface="Arial" pitchFamily="34" charset="0"/>
                <a:cs typeface="Arial" pitchFamily="34" charset="0"/>
              </a:endParaRPr>
            </a:p>
          </p:txBody>
        </p:sp>
        <p:sp>
          <p:nvSpPr>
            <p:cNvPr id="58" name="Oval 57"/>
            <p:cNvSpPr/>
            <p:nvPr/>
          </p:nvSpPr>
          <p:spPr bwMode="auto">
            <a:xfrm>
              <a:off x="286035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effectLst/>
                <a:latin typeface="Times New Roman" charset="0"/>
              </a:endParaRPr>
            </a:p>
          </p:txBody>
        </p:sp>
      </p:grpSp>
      <p:sp>
        <p:nvSpPr>
          <p:cNvPr id="59" name="Rounded Rectangle 58"/>
          <p:cNvSpPr/>
          <p:nvPr/>
        </p:nvSpPr>
        <p:spPr bwMode="auto">
          <a:xfrm>
            <a:off x="6553200" y="3656995"/>
            <a:ext cx="1066800" cy="533400"/>
          </a:xfrm>
          <a:prstGeom prst="roundRect">
            <a:avLst>
              <a:gd name="adj" fmla="val 27490"/>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mn-lt"/>
              </a:rPr>
              <a:t>AR</a:t>
            </a:r>
            <a:r>
              <a:rPr lang="en-US" sz="1600" dirty="0" smtClean="0">
                <a:latin typeface="+mn-lt"/>
              </a:rPr>
              <a:t> </a:t>
            </a:r>
            <a:r>
              <a:rPr lang="en-US" sz="1600" dirty="0">
                <a:latin typeface="+mn-lt"/>
              </a:rPr>
              <a:t>Ctrl</a:t>
            </a:r>
          </a:p>
        </p:txBody>
      </p:sp>
      <p:cxnSp>
        <p:nvCxnSpPr>
          <p:cNvPr id="70" name="Straight Connector 69"/>
          <p:cNvCxnSpPr>
            <a:stCxn id="50" idx="2"/>
            <a:endCxn id="59" idx="0"/>
          </p:cNvCxnSpPr>
          <p:nvPr/>
        </p:nvCxnSpPr>
        <p:spPr bwMode="auto">
          <a:xfrm>
            <a:off x="7086600" y="2818794"/>
            <a:ext cx="0" cy="838201"/>
          </a:xfrm>
          <a:prstGeom prst="line">
            <a:avLst/>
          </a:prstGeom>
          <a:solidFill>
            <a:schemeClr val="accent1"/>
          </a:solidFill>
          <a:ln w="12700" cap="flat" cmpd="sng" algn="ctr">
            <a:solidFill>
              <a:schemeClr val="tx1"/>
            </a:solidFill>
            <a:prstDash val="dash"/>
            <a:round/>
            <a:headEnd type="none" w="sm" len="sm"/>
            <a:tailEnd type="none" w="sm" len="sm"/>
          </a:ln>
          <a:effectLst/>
        </p:spPr>
      </p:cxnSp>
      <p:grpSp>
        <p:nvGrpSpPr>
          <p:cNvPr id="9" name="Group 74"/>
          <p:cNvGrpSpPr/>
          <p:nvPr/>
        </p:nvGrpSpPr>
        <p:grpSpPr>
          <a:xfrm>
            <a:off x="5764674" y="3842735"/>
            <a:ext cx="479618" cy="468622"/>
            <a:chOff x="2860357" y="5063075"/>
            <a:chExt cx="479618" cy="468622"/>
          </a:xfrm>
        </p:grpSpPr>
        <p:sp>
          <p:nvSpPr>
            <p:cNvPr id="76" name="TextBox 75"/>
            <p:cNvSpPr txBox="1"/>
            <p:nvPr/>
          </p:nvSpPr>
          <p:spPr>
            <a:xfrm>
              <a:off x="2860357" y="5162365"/>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R9</a:t>
              </a:r>
              <a:endParaRPr lang="en-US" sz="1800" b="1" dirty="0">
                <a:latin typeface="Arial" pitchFamily="34" charset="0"/>
                <a:cs typeface="Arial" pitchFamily="34" charset="0"/>
              </a:endParaRPr>
            </a:p>
          </p:txBody>
        </p:sp>
        <p:sp>
          <p:nvSpPr>
            <p:cNvPr id="77" name="Oval 76"/>
            <p:cNvSpPr/>
            <p:nvPr/>
          </p:nvSpPr>
          <p:spPr bwMode="auto">
            <a:xfrm>
              <a:off x="301275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effectLst/>
                <a:latin typeface="Times New Roman" charset="0"/>
              </a:endParaRPr>
            </a:p>
          </p:txBody>
        </p:sp>
      </p:grpSp>
      <p:sp>
        <p:nvSpPr>
          <p:cNvPr id="78" name="Rounded Rectangle 77"/>
          <p:cNvSpPr/>
          <p:nvPr/>
        </p:nvSpPr>
        <p:spPr bwMode="auto">
          <a:xfrm>
            <a:off x="3352800" y="4495194"/>
            <a:ext cx="685800" cy="609600"/>
          </a:xfrm>
          <a:prstGeom prst="roundRect">
            <a:avLst>
              <a:gd name="adj" fmla="val 0"/>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a:latin typeface="+mn-lt"/>
              </a:rPr>
              <a:t>NA</a:t>
            </a:r>
          </a:p>
        </p:txBody>
      </p:sp>
      <p:sp>
        <p:nvSpPr>
          <p:cNvPr id="79" name="Rounded Rectangle 78"/>
          <p:cNvSpPr/>
          <p:nvPr/>
        </p:nvSpPr>
        <p:spPr bwMode="auto">
          <a:xfrm>
            <a:off x="4526994" y="4495194"/>
            <a:ext cx="959405" cy="609600"/>
          </a:xfrm>
          <a:prstGeom prst="roundRect">
            <a:avLst>
              <a:gd name="adj" fmla="val 0"/>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latin typeface="+mn-lt"/>
              </a:rPr>
              <a:t>Backhaul</a:t>
            </a:r>
          </a:p>
        </p:txBody>
      </p:sp>
      <p:cxnSp>
        <p:nvCxnSpPr>
          <p:cNvPr id="80" name="Straight Connector 79"/>
          <p:cNvCxnSpPr>
            <a:stCxn id="78" idx="3"/>
            <a:endCxn id="79" idx="1"/>
          </p:cNvCxnSpPr>
          <p:nvPr/>
        </p:nvCxnSpPr>
        <p:spPr bwMode="auto">
          <a:xfrm>
            <a:off x="4038600" y="4799994"/>
            <a:ext cx="488394" cy="0"/>
          </a:xfrm>
          <a:prstGeom prst="line">
            <a:avLst/>
          </a:prstGeom>
          <a:solidFill>
            <a:schemeClr val="accent1"/>
          </a:solidFill>
          <a:ln w="19050" cap="flat" cmpd="sng" algn="ctr">
            <a:solidFill>
              <a:srgbClr val="000000"/>
            </a:solidFill>
            <a:prstDash val="solid"/>
            <a:round/>
            <a:headEnd type="none" w="sm" len="sm"/>
            <a:tailEnd type="none" w="sm" len="sm"/>
          </a:ln>
          <a:effectLst/>
        </p:spPr>
      </p:cxnSp>
      <p:grpSp>
        <p:nvGrpSpPr>
          <p:cNvPr id="10" name="Group 91"/>
          <p:cNvGrpSpPr/>
          <p:nvPr/>
        </p:nvGrpSpPr>
        <p:grpSpPr>
          <a:xfrm>
            <a:off x="4061902" y="4719569"/>
            <a:ext cx="479618" cy="461425"/>
            <a:chOff x="2691882" y="5063075"/>
            <a:chExt cx="479618" cy="461425"/>
          </a:xfrm>
        </p:grpSpPr>
        <p:sp>
          <p:nvSpPr>
            <p:cNvPr id="93" name="TextBox 92"/>
            <p:cNvSpPr txBox="1"/>
            <p:nvPr/>
          </p:nvSpPr>
          <p:spPr>
            <a:xfrm>
              <a:off x="2691882" y="5155168"/>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R6</a:t>
              </a:r>
              <a:endParaRPr lang="en-US" sz="1800" b="1" dirty="0">
                <a:latin typeface="Arial" pitchFamily="34" charset="0"/>
                <a:cs typeface="Arial" pitchFamily="34" charset="0"/>
              </a:endParaRPr>
            </a:p>
          </p:txBody>
        </p:sp>
        <p:sp>
          <p:nvSpPr>
            <p:cNvPr id="94" name="Oval 93"/>
            <p:cNvSpPr/>
            <p:nvPr/>
          </p:nvSpPr>
          <p:spPr bwMode="auto">
            <a:xfrm>
              <a:off x="2860357" y="5063075"/>
              <a:ext cx="152400" cy="152400"/>
            </a:xfrm>
            <a:prstGeom prst="ellipse">
              <a:avLst/>
            </a:prstGeom>
            <a:solidFill>
              <a:srgbClr val="00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effectLst/>
                <a:latin typeface="Times New Roman" charset="0"/>
              </a:endParaRPr>
            </a:p>
          </p:txBody>
        </p:sp>
      </p:grpSp>
      <p:cxnSp>
        <p:nvCxnSpPr>
          <p:cNvPr id="89" name="Straight Connector 88"/>
          <p:cNvCxnSpPr>
            <a:stCxn id="78" idx="0"/>
          </p:cNvCxnSpPr>
          <p:nvPr/>
        </p:nvCxnSpPr>
        <p:spPr bwMode="auto">
          <a:xfrm flipV="1">
            <a:off x="3695700" y="4189906"/>
            <a:ext cx="21205" cy="305288"/>
          </a:xfrm>
          <a:prstGeom prst="line">
            <a:avLst/>
          </a:prstGeom>
          <a:solidFill>
            <a:schemeClr val="accent1"/>
          </a:solidFill>
          <a:ln w="12700" cap="flat" cmpd="sng" algn="ctr">
            <a:solidFill>
              <a:schemeClr val="tx1"/>
            </a:solidFill>
            <a:prstDash val="dash"/>
            <a:round/>
            <a:headEnd type="none" w="sm" len="sm"/>
            <a:tailEnd type="none" w="sm" len="sm"/>
          </a:ln>
          <a:effectLst/>
        </p:spPr>
      </p:cxnSp>
      <p:grpSp>
        <p:nvGrpSpPr>
          <p:cNvPr id="13" name="Group 103"/>
          <p:cNvGrpSpPr/>
          <p:nvPr/>
        </p:nvGrpSpPr>
        <p:grpSpPr>
          <a:xfrm>
            <a:off x="3626895" y="4168049"/>
            <a:ext cx="608928" cy="369332"/>
            <a:chOff x="2837267" y="4956915"/>
            <a:chExt cx="608928" cy="369332"/>
          </a:xfrm>
        </p:grpSpPr>
        <p:sp>
          <p:nvSpPr>
            <p:cNvPr id="105" name="TextBox 104"/>
            <p:cNvSpPr txBox="1"/>
            <p:nvPr/>
          </p:nvSpPr>
          <p:spPr>
            <a:xfrm>
              <a:off x="2966577" y="4956915"/>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R5</a:t>
              </a:r>
              <a:endParaRPr lang="en-US" sz="1800" b="1" dirty="0">
                <a:latin typeface="Arial" pitchFamily="34" charset="0"/>
                <a:cs typeface="Arial" pitchFamily="34" charset="0"/>
              </a:endParaRPr>
            </a:p>
          </p:txBody>
        </p:sp>
        <p:sp>
          <p:nvSpPr>
            <p:cNvPr id="106" name="Oval 105"/>
            <p:cNvSpPr/>
            <p:nvPr/>
          </p:nvSpPr>
          <p:spPr bwMode="auto">
            <a:xfrm>
              <a:off x="283726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effectLst/>
                <a:latin typeface="Times New Roman" charset="0"/>
              </a:endParaRPr>
            </a:p>
          </p:txBody>
        </p:sp>
      </p:grpSp>
      <p:cxnSp>
        <p:nvCxnSpPr>
          <p:cNvPr id="325" name="Straight Connector 324"/>
          <p:cNvCxnSpPr/>
          <p:nvPr/>
        </p:nvCxnSpPr>
        <p:spPr bwMode="auto">
          <a:xfrm flipV="1">
            <a:off x="4797025" y="4190394"/>
            <a:ext cx="0" cy="314546"/>
          </a:xfrm>
          <a:prstGeom prst="line">
            <a:avLst/>
          </a:prstGeom>
          <a:solidFill>
            <a:schemeClr val="accent1"/>
          </a:solidFill>
          <a:ln w="12700" cap="flat" cmpd="sng" algn="ctr">
            <a:solidFill>
              <a:schemeClr val="tx1"/>
            </a:solidFill>
            <a:prstDash val="dash"/>
            <a:round/>
            <a:headEnd type="none" w="sm" len="sm"/>
            <a:tailEnd type="none" w="sm" len="sm"/>
          </a:ln>
          <a:effectLst/>
        </p:spPr>
      </p:cxnSp>
      <p:grpSp>
        <p:nvGrpSpPr>
          <p:cNvPr id="14" name="Group 108"/>
          <p:cNvGrpSpPr/>
          <p:nvPr/>
        </p:nvGrpSpPr>
        <p:grpSpPr>
          <a:xfrm>
            <a:off x="4707015" y="4168049"/>
            <a:ext cx="608928" cy="369332"/>
            <a:chOff x="2837267" y="4956915"/>
            <a:chExt cx="608928" cy="369332"/>
          </a:xfrm>
        </p:grpSpPr>
        <p:sp>
          <p:nvSpPr>
            <p:cNvPr id="110" name="TextBox 109"/>
            <p:cNvSpPr txBox="1"/>
            <p:nvPr/>
          </p:nvSpPr>
          <p:spPr>
            <a:xfrm>
              <a:off x="2966577" y="4956915"/>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R7</a:t>
              </a:r>
              <a:endParaRPr lang="en-US" sz="1800" b="1" dirty="0">
                <a:latin typeface="Arial" pitchFamily="34" charset="0"/>
                <a:cs typeface="Arial" pitchFamily="34" charset="0"/>
              </a:endParaRPr>
            </a:p>
          </p:txBody>
        </p:sp>
        <p:sp>
          <p:nvSpPr>
            <p:cNvPr id="111" name="Oval 110"/>
            <p:cNvSpPr/>
            <p:nvPr/>
          </p:nvSpPr>
          <p:spPr bwMode="auto">
            <a:xfrm>
              <a:off x="283726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effectLst/>
                <a:latin typeface="Times New Roman" charset="0"/>
              </a:endParaRPr>
            </a:p>
          </p:txBody>
        </p:sp>
      </p:grpSp>
      <p:cxnSp>
        <p:nvCxnSpPr>
          <p:cNvPr id="147" name="Straight Connector 146"/>
          <p:cNvCxnSpPr>
            <a:stCxn id="36" idx="3"/>
            <a:endCxn id="59" idx="1"/>
          </p:cNvCxnSpPr>
          <p:nvPr/>
        </p:nvCxnSpPr>
        <p:spPr bwMode="auto">
          <a:xfrm>
            <a:off x="5486399" y="3923695"/>
            <a:ext cx="1066801" cy="0"/>
          </a:xfrm>
          <a:prstGeom prst="line">
            <a:avLst/>
          </a:prstGeom>
          <a:solidFill>
            <a:schemeClr val="accent1"/>
          </a:solidFill>
          <a:ln w="12700" cap="flat" cmpd="sng" algn="ctr">
            <a:solidFill>
              <a:srgbClr val="000000"/>
            </a:solidFill>
            <a:prstDash val="dash"/>
            <a:round/>
            <a:headEnd type="none" w="sm" len="sm"/>
            <a:tailEnd type="none" w="sm" len="sm"/>
          </a:ln>
          <a:effectLst/>
        </p:spPr>
      </p:cxnSp>
      <p:grpSp>
        <p:nvGrpSpPr>
          <p:cNvPr id="15" name="Group 159"/>
          <p:cNvGrpSpPr/>
          <p:nvPr/>
        </p:nvGrpSpPr>
        <p:grpSpPr>
          <a:xfrm>
            <a:off x="7015163" y="3109946"/>
            <a:ext cx="687986" cy="369332"/>
            <a:chOff x="2860357" y="4955683"/>
            <a:chExt cx="687986" cy="369332"/>
          </a:xfrm>
        </p:grpSpPr>
        <p:sp>
          <p:nvSpPr>
            <p:cNvPr id="161" name="TextBox 160"/>
            <p:cNvSpPr txBox="1"/>
            <p:nvPr/>
          </p:nvSpPr>
          <p:spPr>
            <a:xfrm>
              <a:off x="2953244" y="4955683"/>
              <a:ext cx="595099" cy="369332"/>
            </a:xfrm>
            <a:prstGeom prst="rect">
              <a:avLst/>
            </a:prstGeom>
            <a:noFill/>
          </p:spPr>
          <p:txBody>
            <a:bodyPr wrap="none" rtlCol="0">
              <a:spAutoFit/>
            </a:bodyPr>
            <a:lstStyle/>
            <a:p>
              <a:r>
                <a:rPr lang="en-US" sz="1800" b="1" dirty="0" smtClean="0">
                  <a:latin typeface="Arial" pitchFamily="34" charset="0"/>
                  <a:cs typeface="Arial" pitchFamily="34" charset="0"/>
                </a:rPr>
                <a:t>R11</a:t>
              </a:r>
              <a:endParaRPr lang="en-US" sz="1800" b="1" dirty="0">
                <a:latin typeface="Arial" pitchFamily="34" charset="0"/>
                <a:cs typeface="Arial" pitchFamily="34" charset="0"/>
              </a:endParaRPr>
            </a:p>
          </p:txBody>
        </p:sp>
        <p:sp>
          <p:nvSpPr>
            <p:cNvPr id="162" name="Oval 161"/>
            <p:cNvSpPr/>
            <p:nvPr/>
          </p:nvSpPr>
          <p:spPr bwMode="auto">
            <a:xfrm>
              <a:off x="286035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effectLst/>
                <a:latin typeface="Times New Roman" charset="0"/>
              </a:endParaRPr>
            </a:p>
          </p:txBody>
        </p:sp>
      </p:grpSp>
    </p:spTree>
    <p:extLst>
      <p:ext uri="{BB962C8B-B14F-4D97-AF65-F5344CB8AC3E}">
        <p14:creationId xmlns:p14="http://schemas.microsoft.com/office/powerpoint/2010/main" xmlns="" val="10584419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P802.1CF NRM </a:t>
            </a:r>
            <a:r>
              <a:rPr lang="en-US" dirty="0" smtClean="0"/>
              <a:t>discussions</a:t>
            </a:r>
            <a:endParaRPr lang="en-US" dirty="0"/>
          </a:p>
        </p:txBody>
      </p:sp>
      <p:sp>
        <p:nvSpPr>
          <p:cNvPr id="3" name="Subtitle 2"/>
          <p:cNvSpPr>
            <a:spLocks noGrp="1"/>
          </p:cNvSpPr>
          <p:nvPr>
            <p:ph type="subTitle" idx="1"/>
          </p:nvPr>
        </p:nvSpPr>
        <p:spPr/>
        <p:txBody>
          <a:bodyPr/>
          <a:lstStyle/>
          <a:p>
            <a:r>
              <a:rPr lang="en-US" dirty="0" smtClean="0"/>
              <a:t>2015-05-07</a:t>
            </a:r>
            <a:endParaRPr lang="en-US" dirty="0" smtClean="0"/>
          </a:p>
          <a:p>
            <a:r>
              <a:rPr lang="en-US" dirty="0"/>
              <a:t>Max </a:t>
            </a:r>
            <a:r>
              <a:rPr lang="en-US" dirty="0" smtClean="0"/>
              <a:t>Riegel</a:t>
            </a:r>
          </a:p>
          <a:p>
            <a:r>
              <a:rPr lang="en-US" dirty="0"/>
              <a:t>(</a:t>
            </a:r>
            <a:r>
              <a:rPr lang="en-US" dirty="0" smtClean="0"/>
              <a:t>Nokia Networks)</a:t>
            </a:r>
            <a:endParaRPr lang="en-US" dirty="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NRM discussions at March 2015 F2F</a:t>
            </a:r>
            <a:br>
              <a:rPr lang="en-US" dirty="0" smtClean="0"/>
            </a:br>
            <a:r>
              <a:rPr lang="en-US" dirty="0" smtClean="0"/>
              <a:t>as captured by the minutes</a:t>
            </a:r>
            <a:endParaRPr lang="en-US" dirty="0"/>
          </a:p>
        </p:txBody>
      </p:sp>
      <p:sp>
        <p:nvSpPr>
          <p:cNvPr id="3" name="Content Placeholder 2"/>
          <p:cNvSpPr>
            <a:spLocks noGrp="1"/>
          </p:cNvSpPr>
          <p:nvPr>
            <p:ph idx="1"/>
          </p:nvPr>
        </p:nvSpPr>
        <p:spPr/>
        <p:txBody>
          <a:bodyPr>
            <a:normAutofit fontScale="47500" lnSpcReduction="20000"/>
          </a:bodyPr>
          <a:lstStyle/>
          <a:p>
            <a:pPr>
              <a:buNone/>
            </a:pPr>
            <a:r>
              <a:rPr lang="en-US" b="1" dirty="0" smtClean="0"/>
              <a:t>P802.1CF Network reference model</a:t>
            </a:r>
            <a:endParaRPr lang="en-US" dirty="0" smtClean="0"/>
          </a:p>
          <a:p>
            <a:pPr lvl="0"/>
            <a:r>
              <a:rPr lang="en-US" dirty="0" smtClean="0">
                <a:hlinkClick r:id="rId2"/>
              </a:rPr>
              <a:t>https://mentor.ieee.org/omniran/dcn/15/omniran-15-0008-02-CF00-nrm-refinements.pptx</a:t>
            </a:r>
            <a:endParaRPr lang="en-US" dirty="0" smtClean="0"/>
          </a:p>
          <a:p>
            <a:pPr lvl="1"/>
            <a:r>
              <a:rPr lang="en-US" dirty="0" smtClean="0"/>
              <a:t>No final conclusion about the content of the R8c/R1c reference point in relation to the R1d reference point</a:t>
            </a:r>
          </a:p>
          <a:p>
            <a:pPr lvl="2"/>
            <a:r>
              <a:rPr lang="en-US" dirty="0" smtClean="0"/>
              <a:t>What functionality belongs to the “data path” reference point?</a:t>
            </a:r>
          </a:p>
          <a:p>
            <a:pPr lvl="1"/>
            <a:r>
              <a:rPr lang="en-US" dirty="0" smtClean="0"/>
              <a:t>Agreement reached that R1 and R3 should become symmetric, as both may be either wired or wireless</a:t>
            </a:r>
          </a:p>
          <a:p>
            <a:pPr lvl="2"/>
            <a:r>
              <a:rPr lang="en-US" dirty="0" smtClean="0"/>
              <a:t>No conclusion about which label should be used for R3c; group did not like the idea to introduce 2-digit reference point indices, i.e. R10c</a:t>
            </a:r>
          </a:p>
          <a:p>
            <a:pPr lvl="0"/>
            <a:r>
              <a:rPr lang="en-US" dirty="0" smtClean="0">
                <a:hlinkClick r:id="rId3"/>
              </a:rPr>
              <a:t>https://mentor.ieee.org/omniran/dcn/15/omniran-15-0014-00-CF00-revision-proposal-of-omniran-14-0083.docx</a:t>
            </a:r>
            <a:endParaRPr lang="en-US" dirty="0" smtClean="0"/>
          </a:p>
          <a:p>
            <a:pPr lvl="1"/>
            <a:r>
              <a:rPr lang="en-US" dirty="0" smtClean="0"/>
              <a:t>Edits presented to the group, but no final conclusion was reached, as no conclusion was reached either for treating the reference points between TEC – ANC – CNC, nor on replacement of term “Core Network”</a:t>
            </a:r>
          </a:p>
          <a:p>
            <a:pPr lvl="1"/>
            <a:r>
              <a:rPr lang="en-US" dirty="0" smtClean="0"/>
              <a:t>Introductory section appreciated, as well as presentation of fewer variations. More details required on treating control interfaces as well as definition of functional content of data path interfaces.</a:t>
            </a:r>
          </a:p>
          <a:p>
            <a:pPr lvl="0"/>
            <a:r>
              <a:rPr lang="en-US" dirty="0" smtClean="0">
                <a:hlinkClick r:id="rId4"/>
              </a:rPr>
              <a:t>https://mentor.ieee.org/omniran/dcn/15/omniran-15-0013-00-CF00-r9c-reference-point-discussion.pptx</a:t>
            </a:r>
            <a:endParaRPr lang="en-US" dirty="0" smtClean="0"/>
          </a:p>
          <a:p>
            <a:pPr lvl="1"/>
            <a:r>
              <a:rPr lang="en-US" dirty="0" smtClean="0"/>
              <a:t>Usage of “Core network” for the endpoint of the data path leads to ambiguities regards location of CIS</a:t>
            </a:r>
          </a:p>
          <a:p>
            <a:pPr lvl="2"/>
            <a:r>
              <a:rPr lang="en-US" dirty="0" smtClean="0"/>
              <a:t>Chair proposed to look for other term replacing “Core Network,” e.g. by “Network Service”</a:t>
            </a:r>
          </a:p>
          <a:p>
            <a:pPr lvl="1"/>
            <a:r>
              <a:rPr lang="en-US" dirty="0" smtClean="0"/>
              <a:t>It remains unclear to which 802.19.1 interface the R9c reference point refers. Further clarifications necessary.</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Rounded Rectangle 59"/>
          <p:cNvSpPr/>
          <p:nvPr/>
        </p:nvSpPr>
        <p:spPr bwMode="auto">
          <a:xfrm>
            <a:off x="838200" y="3504594"/>
            <a:ext cx="1600200" cy="1752600"/>
          </a:xfrm>
          <a:prstGeom prst="roundRect">
            <a:avLst>
              <a:gd name="adj" fmla="val 8545"/>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a:ln>
                <a:noFill/>
              </a:ln>
              <a:solidFill>
                <a:schemeClr val="tx1"/>
              </a:solidFill>
              <a:effectLst/>
              <a:latin typeface="+mn-lt"/>
            </a:endParaRPr>
          </a:p>
        </p:txBody>
      </p:sp>
      <p:sp>
        <p:nvSpPr>
          <p:cNvPr id="61" name="Rounded Rectangle 60"/>
          <p:cNvSpPr/>
          <p:nvPr/>
        </p:nvSpPr>
        <p:spPr bwMode="auto">
          <a:xfrm>
            <a:off x="3276600" y="3580794"/>
            <a:ext cx="2286000" cy="1676400"/>
          </a:xfrm>
          <a:prstGeom prst="roundRect">
            <a:avLst>
              <a:gd name="adj" fmla="val 10654"/>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a:ln>
                <a:noFill/>
              </a:ln>
              <a:solidFill>
                <a:schemeClr val="tx1"/>
              </a:solidFill>
              <a:effectLst/>
              <a:latin typeface="+mn-lt"/>
            </a:endParaRPr>
          </a:p>
        </p:txBody>
      </p:sp>
      <p:sp>
        <p:nvSpPr>
          <p:cNvPr id="62" name="TextBox 61"/>
          <p:cNvSpPr txBox="1"/>
          <p:nvPr/>
        </p:nvSpPr>
        <p:spPr>
          <a:xfrm>
            <a:off x="6545980" y="5257194"/>
            <a:ext cx="1864613" cy="646331"/>
          </a:xfrm>
          <a:prstGeom prst="rect">
            <a:avLst/>
          </a:prstGeom>
          <a:noFill/>
        </p:spPr>
        <p:txBody>
          <a:bodyPr wrap="none" rtlCol="0">
            <a:spAutoFit/>
          </a:bodyPr>
          <a:lstStyle/>
          <a:p>
            <a:r>
              <a:rPr lang="en-US" sz="1800" dirty="0">
                <a:solidFill>
                  <a:schemeClr val="accent2"/>
                </a:solidFill>
                <a:latin typeface="+mn-lt"/>
              </a:rPr>
              <a:t>Core </a:t>
            </a:r>
            <a:r>
              <a:rPr lang="en-US" sz="1800" dirty="0" smtClean="0">
                <a:solidFill>
                  <a:schemeClr val="accent2"/>
                </a:solidFill>
                <a:latin typeface="+mn-lt"/>
              </a:rPr>
              <a:t>Network/</a:t>
            </a:r>
            <a:br>
              <a:rPr lang="en-US" sz="1800" dirty="0" smtClean="0">
                <a:solidFill>
                  <a:schemeClr val="accent2"/>
                </a:solidFill>
                <a:latin typeface="+mn-lt"/>
              </a:rPr>
            </a:br>
            <a:r>
              <a:rPr lang="en-US" sz="1800" dirty="0" smtClean="0">
                <a:solidFill>
                  <a:schemeClr val="accent2"/>
                </a:solidFill>
                <a:latin typeface="+mn-lt"/>
              </a:rPr>
              <a:t>Network Service</a:t>
            </a:r>
            <a:endParaRPr lang="en-US" sz="1800" dirty="0">
              <a:solidFill>
                <a:schemeClr val="accent2"/>
              </a:solidFill>
              <a:latin typeface="+mn-lt"/>
            </a:endParaRPr>
          </a:p>
        </p:txBody>
      </p:sp>
      <p:sp>
        <p:nvSpPr>
          <p:cNvPr id="69" name="TextBox 68"/>
          <p:cNvSpPr txBox="1"/>
          <p:nvPr/>
        </p:nvSpPr>
        <p:spPr>
          <a:xfrm>
            <a:off x="3581400" y="5257194"/>
            <a:ext cx="1852202" cy="369332"/>
          </a:xfrm>
          <a:prstGeom prst="rect">
            <a:avLst/>
          </a:prstGeom>
          <a:noFill/>
        </p:spPr>
        <p:txBody>
          <a:bodyPr wrap="none" rtlCol="0">
            <a:spAutoFit/>
          </a:bodyPr>
          <a:lstStyle/>
          <a:p>
            <a:r>
              <a:rPr lang="en-US" sz="1800" dirty="0">
                <a:solidFill>
                  <a:srgbClr val="000000"/>
                </a:solidFill>
                <a:latin typeface="+mn-lt"/>
              </a:rPr>
              <a:t>Access Network</a:t>
            </a:r>
          </a:p>
        </p:txBody>
      </p:sp>
      <p:sp>
        <p:nvSpPr>
          <p:cNvPr id="81" name="TextBox 80"/>
          <p:cNvSpPr txBox="1"/>
          <p:nvPr/>
        </p:nvSpPr>
        <p:spPr>
          <a:xfrm>
            <a:off x="1066800" y="5269468"/>
            <a:ext cx="1056937" cy="369332"/>
          </a:xfrm>
          <a:prstGeom prst="rect">
            <a:avLst/>
          </a:prstGeom>
          <a:noFill/>
        </p:spPr>
        <p:txBody>
          <a:bodyPr wrap="none" rtlCol="0">
            <a:spAutoFit/>
          </a:bodyPr>
          <a:lstStyle/>
          <a:p>
            <a:r>
              <a:rPr lang="en-US" sz="1800" dirty="0">
                <a:solidFill>
                  <a:srgbClr val="000000"/>
                </a:solidFill>
                <a:latin typeface="+mn-lt"/>
              </a:rPr>
              <a:t>Terminal</a:t>
            </a:r>
          </a:p>
        </p:txBody>
      </p:sp>
      <p:sp>
        <p:nvSpPr>
          <p:cNvPr id="49" name="Rounded Rectangle 48"/>
          <p:cNvSpPr/>
          <p:nvPr/>
        </p:nvSpPr>
        <p:spPr bwMode="auto">
          <a:xfrm>
            <a:off x="6477000" y="3504594"/>
            <a:ext cx="1676400" cy="1752600"/>
          </a:xfrm>
          <a:prstGeom prst="roundRect">
            <a:avLst>
              <a:gd name="adj" fmla="val 12471"/>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a:ln>
                <a:noFill/>
              </a:ln>
              <a:solidFill>
                <a:schemeClr val="tx1"/>
              </a:solidFill>
              <a:effectLst/>
              <a:latin typeface="+mn-lt"/>
            </a:endParaRPr>
          </a:p>
        </p:txBody>
      </p:sp>
      <p:sp>
        <p:nvSpPr>
          <p:cNvPr id="2" name="Title 1"/>
          <p:cNvSpPr>
            <a:spLocks noGrp="1"/>
          </p:cNvSpPr>
          <p:nvPr>
            <p:ph type="title"/>
          </p:nvPr>
        </p:nvSpPr>
        <p:spPr/>
        <p:txBody>
          <a:bodyPr/>
          <a:lstStyle/>
          <a:p>
            <a:r>
              <a:rPr lang="en-US" dirty="0" smtClean="0"/>
              <a:t>Discussion status of the NRM</a:t>
            </a:r>
            <a:endParaRPr lang="en-US" dirty="0"/>
          </a:p>
        </p:txBody>
      </p:sp>
      <p:cxnSp>
        <p:nvCxnSpPr>
          <p:cNvPr id="136" name="Straight Connector 135"/>
          <p:cNvCxnSpPr>
            <a:endCxn id="78" idx="1"/>
          </p:cNvCxnSpPr>
          <p:nvPr/>
        </p:nvCxnSpPr>
        <p:spPr bwMode="auto">
          <a:xfrm>
            <a:off x="2362200" y="4799994"/>
            <a:ext cx="990600" cy="0"/>
          </a:xfrm>
          <a:prstGeom prst="line">
            <a:avLst/>
          </a:prstGeom>
          <a:solidFill>
            <a:schemeClr val="accent1"/>
          </a:solidFill>
          <a:ln w="19050" cap="flat" cmpd="sng" algn="ctr">
            <a:solidFill>
              <a:srgbClr val="000000"/>
            </a:solidFill>
            <a:prstDash val="solid"/>
            <a:round/>
            <a:headEnd type="none" w="sm" len="sm"/>
            <a:tailEnd type="none" w="sm" len="sm"/>
          </a:ln>
          <a:effectLst/>
        </p:spPr>
      </p:cxnSp>
      <p:sp>
        <p:nvSpPr>
          <p:cNvPr id="180" name="Rounded Rectangle 179"/>
          <p:cNvSpPr/>
          <p:nvPr/>
        </p:nvSpPr>
        <p:spPr bwMode="auto">
          <a:xfrm>
            <a:off x="1371600" y="4190394"/>
            <a:ext cx="990599" cy="914401"/>
          </a:xfrm>
          <a:prstGeom prst="roundRect">
            <a:avLst>
              <a:gd name="adj" fmla="val 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latin typeface="+mn-lt"/>
              </a:rPr>
              <a:t>Terminal</a:t>
            </a:r>
            <a:br>
              <a:rPr lang="en-US" sz="1600" dirty="0">
                <a:latin typeface="+mn-lt"/>
              </a:rPr>
            </a:br>
            <a:r>
              <a:rPr lang="en-US" sz="1600" dirty="0">
                <a:latin typeface="+mn-lt"/>
              </a:rPr>
              <a:t>Interface</a:t>
            </a:r>
            <a:endParaRPr kumimoji="0" lang="en-US" sz="1600" b="0" i="0" u="none" strike="noStrike" cap="none" normalizeH="0" dirty="0">
              <a:ln>
                <a:noFill/>
              </a:ln>
              <a:solidFill>
                <a:schemeClr val="tx1"/>
              </a:solidFill>
              <a:effectLst/>
              <a:latin typeface="+mn-lt"/>
            </a:endParaRPr>
          </a:p>
        </p:txBody>
      </p:sp>
      <p:grpSp>
        <p:nvGrpSpPr>
          <p:cNvPr id="7" name="Group 6"/>
          <p:cNvGrpSpPr/>
          <p:nvPr/>
        </p:nvGrpSpPr>
        <p:grpSpPr>
          <a:xfrm>
            <a:off x="2546775" y="4707226"/>
            <a:ext cx="620683" cy="461425"/>
            <a:chOff x="2707957" y="5063075"/>
            <a:chExt cx="620683" cy="461425"/>
          </a:xfrm>
        </p:grpSpPr>
        <p:sp>
          <p:nvSpPr>
            <p:cNvPr id="138" name="TextBox 137"/>
            <p:cNvSpPr txBox="1"/>
            <p:nvPr/>
          </p:nvSpPr>
          <p:spPr>
            <a:xfrm>
              <a:off x="2707957" y="5155168"/>
              <a:ext cx="620683" cy="369332"/>
            </a:xfrm>
            <a:prstGeom prst="rect">
              <a:avLst/>
            </a:prstGeom>
            <a:noFill/>
          </p:spPr>
          <p:txBody>
            <a:bodyPr wrap="none" rtlCol="0">
              <a:spAutoFit/>
            </a:bodyPr>
            <a:lstStyle/>
            <a:p>
              <a:r>
                <a:rPr lang="en-US" sz="1800" b="1" dirty="0" smtClean="0">
                  <a:solidFill>
                    <a:schemeClr val="accent2"/>
                  </a:solidFill>
                  <a:latin typeface="Arial" pitchFamily="34" charset="0"/>
                  <a:cs typeface="Arial" pitchFamily="34" charset="0"/>
                </a:rPr>
                <a:t>R1d</a:t>
              </a:r>
              <a:endParaRPr lang="en-US" sz="1800" b="1" dirty="0">
                <a:solidFill>
                  <a:schemeClr val="accent2"/>
                </a:solidFill>
                <a:latin typeface="Arial" pitchFamily="34" charset="0"/>
                <a:cs typeface="Arial" pitchFamily="34" charset="0"/>
              </a:endParaRPr>
            </a:p>
          </p:txBody>
        </p:sp>
        <p:sp>
          <p:nvSpPr>
            <p:cNvPr id="137" name="Oval 136"/>
            <p:cNvSpPr/>
            <p:nvPr/>
          </p:nvSpPr>
          <p:spPr bwMode="auto">
            <a:xfrm>
              <a:off x="286035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effectLst/>
                <a:latin typeface="Times New Roman" charset="0"/>
              </a:endParaRPr>
            </a:p>
          </p:txBody>
        </p:sp>
      </p:grpSp>
      <p:sp>
        <p:nvSpPr>
          <p:cNvPr id="44" name="Rounded Rectangle 43"/>
          <p:cNvSpPr/>
          <p:nvPr/>
        </p:nvSpPr>
        <p:spPr bwMode="auto">
          <a:xfrm>
            <a:off x="3733800" y="2056794"/>
            <a:ext cx="1371600" cy="990600"/>
          </a:xfrm>
          <a:prstGeom prst="roundRect">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latin typeface="+mn-lt"/>
              </a:rPr>
              <a:t>Coordination and Information</a:t>
            </a:r>
            <a:br>
              <a:rPr lang="en-US" sz="1600" dirty="0">
                <a:latin typeface="+mn-lt"/>
              </a:rPr>
            </a:br>
            <a:r>
              <a:rPr lang="en-US" sz="1600" dirty="0">
                <a:latin typeface="+mn-lt"/>
              </a:rPr>
              <a:t>Service</a:t>
            </a:r>
          </a:p>
        </p:txBody>
      </p:sp>
      <p:cxnSp>
        <p:nvCxnSpPr>
          <p:cNvPr id="12" name="Elbow Connector 11"/>
          <p:cNvCxnSpPr/>
          <p:nvPr/>
        </p:nvCxnSpPr>
        <p:spPr bwMode="auto">
          <a:xfrm flipV="1">
            <a:off x="2362200" y="1980594"/>
            <a:ext cx="4114800" cy="1853825"/>
          </a:xfrm>
          <a:prstGeom prst="bentConnector3">
            <a:avLst>
              <a:gd name="adj1" fmla="val 10438"/>
            </a:avLst>
          </a:prstGeom>
          <a:solidFill>
            <a:schemeClr val="accent1"/>
          </a:solidFill>
          <a:ln w="12700" cap="flat" cmpd="sng" algn="ctr">
            <a:solidFill>
              <a:schemeClr val="tx1"/>
            </a:solidFill>
            <a:prstDash val="solid"/>
            <a:round/>
            <a:headEnd type="none" w="sm" len="sm"/>
            <a:tailEnd type="none" w="sm" len="sm"/>
          </a:ln>
          <a:effectLst/>
        </p:spPr>
      </p:cxnSp>
      <p:grpSp>
        <p:nvGrpSpPr>
          <p:cNvPr id="63" name="Group 62"/>
          <p:cNvGrpSpPr/>
          <p:nvPr/>
        </p:nvGrpSpPr>
        <p:grpSpPr>
          <a:xfrm>
            <a:off x="2711328" y="3114709"/>
            <a:ext cx="699065" cy="369332"/>
            <a:chOff x="2837267" y="4952817"/>
            <a:chExt cx="699065" cy="369332"/>
          </a:xfrm>
        </p:grpSpPr>
        <p:sp>
          <p:nvSpPr>
            <p:cNvPr id="64" name="TextBox 63"/>
            <p:cNvSpPr txBox="1"/>
            <p:nvPr/>
          </p:nvSpPr>
          <p:spPr>
            <a:xfrm>
              <a:off x="2928473" y="4952817"/>
              <a:ext cx="607859" cy="369332"/>
            </a:xfrm>
            <a:prstGeom prst="rect">
              <a:avLst/>
            </a:prstGeom>
            <a:noFill/>
          </p:spPr>
          <p:txBody>
            <a:bodyPr wrap="none" rtlCol="0">
              <a:spAutoFit/>
            </a:bodyPr>
            <a:lstStyle/>
            <a:p>
              <a:r>
                <a:rPr lang="en-US" sz="1800" b="1" dirty="0" smtClean="0">
                  <a:latin typeface="Arial" pitchFamily="34" charset="0"/>
                  <a:cs typeface="Arial" pitchFamily="34" charset="0"/>
                </a:rPr>
                <a:t>R2c</a:t>
              </a:r>
              <a:endParaRPr lang="en-US" sz="1800" b="1" dirty="0">
                <a:latin typeface="Arial" pitchFamily="34" charset="0"/>
                <a:cs typeface="Arial" pitchFamily="34" charset="0"/>
              </a:endParaRPr>
            </a:p>
          </p:txBody>
        </p:sp>
        <p:sp>
          <p:nvSpPr>
            <p:cNvPr id="65" name="Oval 64"/>
            <p:cNvSpPr/>
            <p:nvPr/>
          </p:nvSpPr>
          <p:spPr bwMode="auto">
            <a:xfrm>
              <a:off x="283726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grpSp>
      <p:grpSp>
        <p:nvGrpSpPr>
          <p:cNvPr id="66" name="Group 65"/>
          <p:cNvGrpSpPr/>
          <p:nvPr/>
        </p:nvGrpSpPr>
        <p:grpSpPr>
          <a:xfrm>
            <a:off x="4346975" y="3114709"/>
            <a:ext cx="704091" cy="369332"/>
            <a:chOff x="2837267" y="4952817"/>
            <a:chExt cx="704091" cy="369332"/>
          </a:xfrm>
        </p:grpSpPr>
        <p:sp>
          <p:nvSpPr>
            <p:cNvPr id="67" name="TextBox 66"/>
            <p:cNvSpPr txBox="1"/>
            <p:nvPr/>
          </p:nvSpPr>
          <p:spPr>
            <a:xfrm>
              <a:off x="2933236" y="4952817"/>
              <a:ext cx="608122" cy="369332"/>
            </a:xfrm>
            <a:prstGeom prst="rect">
              <a:avLst/>
            </a:prstGeom>
            <a:noFill/>
          </p:spPr>
          <p:txBody>
            <a:bodyPr wrap="none" rtlCol="0">
              <a:spAutoFit/>
            </a:bodyPr>
            <a:lstStyle/>
            <a:p>
              <a:r>
                <a:rPr lang="en-US" sz="1800" b="1" dirty="0" smtClean="0">
                  <a:latin typeface="Arial" pitchFamily="34" charset="0"/>
                  <a:cs typeface="Arial" pitchFamily="34" charset="0"/>
                </a:rPr>
                <a:t>R9c</a:t>
              </a:r>
              <a:endParaRPr lang="en-US" sz="1800" b="1" dirty="0">
                <a:latin typeface="Arial" pitchFamily="34" charset="0"/>
                <a:cs typeface="Arial" pitchFamily="34" charset="0"/>
              </a:endParaRPr>
            </a:p>
          </p:txBody>
        </p:sp>
        <p:sp>
          <p:nvSpPr>
            <p:cNvPr id="68" name="Oval 67"/>
            <p:cNvSpPr/>
            <p:nvPr/>
          </p:nvSpPr>
          <p:spPr bwMode="auto">
            <a:xfrm>
              <a:off x="283726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grpSp>
      <p:cxnSp>
        <p:nvCxnSpPr>
          <p:cNvPr id="71" name="Straight Connector 70"/>
          <p:cNvCxnSpPr/>
          <p:nvPr/>
        </p:nvCxnSpPr>
        <p:spPr bwMode="auto">
          <a:xfrm>
            <a:off x="2362200" y="3986819"/>
            <a:ext cx="9906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72" name="Group 71"/>
          <p:cNvGrpSpPr/>
          <p:nvPr/>
        </p:nvGrpSpPr>
        <p:grpSpPr>
          <a:xfrm>
            <a:off x="2438400" y="3906394"/>
            <a:ext cx="928459" cy="461425"/>
            <a:chOff x="2586883" y="5063075"/>
            <a:chExt cx="928459" cy="461425"/>
          </a:xfrm>
        </p:grpSpPr>
        <p:sp>
          <p:nvSpPr>
            <p:cNvPr id="73" name="TextBox 72"/>
            <p:cNvSpPr txBox="1"/>
            <p:nvPr/>
          </p:nvSpPr>
          <p:spPr>
            <a:xfrm>
              <a:off x="2586883" y="5155168"/>
              <a:ext cx="928459" cy="369332"/>
            </a:xfrm>
            <a:prstGeom prst="rect">
              <a:avLst/>
            </a:prstGeom>
            <a:noFill/>
          </p:spPr>
          <p:txBody>
            <a:bodyPr wrap="none" rtlCol="0">
              <a:spAutoFit/>
            </a:bodyPr>
            <a:lstStyle/>
            <a:p>
              <a:r>
                <a:rPr lang="en-US" sz="1800" b="1" dirty="0" smtClean="0">
                  <a:solidFill>
                    <a:schemeClr val="accent2"/>
                  </a:solidFill>
                  <a:latin typeface="Arial" pitchFamily="34" charset="0"/>
                  <a:cs typeface="Arial" pitchFamily="34" charset="0"/>
                </a:rPr>
                <a:t>R8c/1c</a:t>
              </a:r>
              <a:endParaRPr lang="en-US" sz="1800" b="1" dirty="0">
                <a:solidFill>
                  <a:schemeClr val="accent2"/>
                </a:solidFill>
                <a:latin typeface="Arial" pitchFamily="34" charset="0"/>
                <a:cs typeface="Arial" pitchFamily="34" charset="0"/>
              </a:endParaRPr>
            </a:p>
          </p:txBody>
        </p:sp>
        <p:sp>
          <p:nvSpPr>
            <p:cNvPr id="74" name="Oval 73"/>
            <p:cNvSpPr/>
            <p:nvPr/>
          </p:nvSpPr>
          <p:spPr bwMode="auto">
            <a:xfrm>
              <a:off x="286035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grpSp>
      <p:cxnSp>
        <p:nvCxnSpPr>
          <p:cNvPr id="26" name="Straight Connector 25"/>
          <p:cNvCxnSpPr>
            <a:stCxn id="44" idx="2"/>
            <a:endCxn id="36" idx="0"/>
          </p:cNvCxnSpPr>
          <p:nvPr/>
        </p:nvCxnSpPr>
        <p:spPr bwMode="auto">
          <a:xfrm>
            <a:off x="4419600" y="3047394"/>
            <a:ext cx="2032" cy="609601"/>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6" name="Rounded Rectangle 35"/>
          <p:cNvSpPr/>
          <p:nvPr/>
        </p:nvSpPr>
        <p:spPr bwMode="auto">
          <a:xfrm>
            <a:off x="3356864" y="3656995"/>
            <a:ext cx="2129535" cy="533399"/>
          </a:xfrm>
          <a:prstGeom prst="roundRect">
            <a:avLst>
              <a:gd name="adj" fmla="val 27490"/>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latin typeface="+mn-lt"/>
              </a:rPr>
              <a:t>AN Ctrl</a:t>
            </a:r>
          </a:p>
        </p:txBody>
      </p:sp>
      <p:sp>
        <p:nvSpPr>
          <p:cNvPr id="39" name="Rounded Rectangle 38"/>
          <p:cNvSpPr/>
          <p:nvPr/>
        </p:nvSpPr>
        <p:spPr bwMode="auto">
          <a:xfrm>
            <a:off x="1371600" y="3656995"/>
            <a:ext cx="990600" cy="533400"/>
          </a:xfrm>
          <a:prstGeom prst="roundRect">
            <a:avLst>
              <a:gd name="adj" fmla="val 27490"/>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mn-lt"/>
              </a:rPr>
              <a:t>TE </a:t>
            </a:r>
            <a:r>
              <a:rPr lang="en-US" sz="1600" dirty="0">
                <a:latin typeface="+mn-lt"/>
              </a:rPr>
              <a:t>Ctrl</a:t>
            </a:r>
          </a:p>
        </p:txBody>
      </p:sp>
      <p:cxnSp>
        <p:nvCxnSpPr>
          <p:cNvPr id="11" name="Straight Connector 10"/>
          <p:cNvCxnSpPr/>
          <p:nvPr/>
        </p:nvCxnSpPr>
        <p:spPr bwMode="auto">
          <a:xfrm flipH="1">
            <a:off x="5448304" y="2590194"/>
            <a:ext cx="1028696" cy="1114422"/>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0" name="Rounded Rectangle 49"/>
          <p:cNvSpPr/>
          <p:nvPr/>
        </p:nvSpPr>
        <p:spPr bwMode="auto">
          <a:xfrm>
            <a:off x="6477000" y="1828194"/>
            <a:ext cx="1219200" cy="990600"/>
          </a:xfrm>
          <a:prstGeom prst="roundRect">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latin typeface="+mn-lt"/>
              </a:rPr>
              <a:t>Subscription</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dirty="0">
                <a:ln>
                  <a:noFill/>
                </a:ln>
                <a:solidFill>
                  <a:schemeClr val="tx1"/>
                </a:solidFill>
                <a:effectLst/>
                <a:latin typeface="+mn-lt"/>
              </a:rPr>
              <a:t>Service</a:t>
            </a:r>
          </a:p>
        </p:txBody>
      </p:sp>
      <p:sp>
        <p:nvSpPr>
          <p:cNvPr id="51" name="Rounded Rectangle 50"/>
          <p:cNvSpPr/>
          <p:nvPr/>
        </p:nvSpPr>
        <p:spPr bwMode="auto">
          <a:xfrm>
            <a:off x="6553200" y="4190394"/>
            <a:ext cx="1066800" cy="914401"/>
          </a:xfrm>
          <a:prstGeom prst="roundRect">
            <a:avLst>
              <a:gd name="adj" fmla="val 0"/>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latin typeface="+mn-lt"/>
              </a:rPr>
              <a:t>Core</a:t>
            </a:r>
            <a:br>
              <a:rPr lang="en-US" sz="1600" dirty="0">
                <a:latin typeface="+mn-lt"/>
              </a:rPr>
            </a:br>
            <a:r>
              <a:rPr lang="en-US" sz="1600" dirty="0">
                <a:latin typeface="+mn-lt"/>
              </a:rPr>
              <a:t>Network</a:t>
            </a:r>
            <a:br>
              <a:rPr lang="en-US" sz="1600" dirty="0">
                <a:latin typeface="+mn-lt"/>
              </a:rPr>
            </a:br>
            <a:r>
              <a:rPr lang="en-US" sz="1600" dirty="0">
                <a:latin typeface="+mn-lt"/>
              </a:rPr>
              <a:t>Interface</a:t>
            </a:r>
            <a:endParaRPr kumimoji="0" lang="en-US" sz="1600" b="0" i="0" u="none" strike="noStrike" cap="none" normalizeH="0" dirty="0">
              <a:ln>
                <a:noFill/>
              </a:ln>
              <a:solidFill>
                <a:schemeClr val="tx1"/>
              </a:solidFill>
              <a:effectLst/>
              <a:latin typeface="+mn-lt"/>
            </a:endParaRPr>
          </a:p>
        </p:txBody>
      </p:sp>
      <p:cxnSp>
        <p:nvCxnSpPr>
          <p:cNvPr id="52" name="Straight Connector 51"/>
          <p:cNvCxnSpPr>
            <a:stCxn id="79" idx="3"/>
          </p:cNvCxnSpPr>
          <p:nvPr/>
        </p:nvCxnSpPr>
        <p:spPr bwMode="auto">
          <a:xfrm>
            <a:off x="5486399" y="4799994"/>
            <a:ext cx="1066801" cy="4872"/>
          </a:xfrm>
          <a:prstGeom prst="line">
            <a:avLst/>
          </a:prstGeom>
          <a:solidFill>
            <a:schemeClr val="accent1"/>
          </a:solidFill>
          <a:ln w="19050" cap="flat" cmpd="sng" algn="ctr">
            <a:solidFill>
              <a:srgbClr val="000000"/>
            </a:solidFill>
            <a:prstDash val="solid"/>
            <a:round/>
            <a:headEnd type="none" w="sm" len="sm"/>
            <a:tailEnd type="none" w="sm" len="sm"/>
          </a:ln>
          <a:effectLst/>
        </p:spPr>
      </p:cxnSp>
      <p:grpSp>
        <p:nvGrpSpPr>
          <p:cNvPr id="53" name="Group 52"/>
          <p:cNvGrpSpPr/>
          <p:nvPr/>
        </p:nvGrpSpPr>
        <p:grpSpPr>
          <a:xfrm>
            <a:off x="5742130" y="4714724"/>
            <a:ext cx="620745" cy="461425"/>
            <a:chOff x="2707957" y="5063075"/>
            <a:chExt cx="620745" cy="461425"/>
          </a:xfrm>
        </p:grpSpPr>
        <p:sp>
          <p:nvSpPr>
            <p:cNvPr id="54" name="TextBox 53"/>
            <p:cNvSpPr txBox="1"/>
            <p:nvPr/>
          </p:nvSpPr>
          <p:spPr>
            <a:xfrm>
              <a:off x="2707957" y="5155168"/>
              <a:ext cx="620745" cy="369332"/>
            </a:xfrm>
            <a:prstGeom prst="rect">
              <a:avLst/>
            </a:prstGeom>
            <a:noFill/>
          </p:spPr>
          <p:txBody>
            <a:bodyPr wrap="none" rtlCol="0">
              <a:spAutoFit/>
            </a:bodyPr>
            <a:lstStyle/>
            <a:p>
              <a:r>
                <a:rPr lang="en-US" sz="1800" b="1" dirty="0" smtClean="0">
                  <a:solidFill>
                    <a:schemeClr val="accent2"/>
                  </a:solidFill>
                  <a:latin typeface="Arial" pitchFamily="34" charset="0"/>
                  <a:cs typeface="Arial" pitchFamily="34" charset="0"/>
                </a:rPr>
                <a:t>R3d</a:t>
              </a:r>
              <a:endParaRPr lang="en-US" sz="1800" b="1" dirty="0">
                <a:solidFill>
                  <a:schemeClr val="accent2"/>
                </a:solidFill>
                <a:latin typeface="Arial" pitchFamily="34" charset="0"/>
                <a:cs typeface="Arial" pitchFamily="34" charset="0"/>
              </a:endParaRPr>
            </a:p>
          </p:txBody>
        </p:sp>
        <p:sp>
          <p:nvSpPr>
            <p:cNvPr id="55" name="Oval 54"/>
            <p:cNvSpPr/>
            <p:nvPr/>
          </p:nvSpPr>
          <p:spPr bwMode="auto">
            <a:xfrm>
              <a:off x="2860357" y="5063075"/>
              <a:ext cx="152400" cy="152400"/>
            </a:xfrm>
            <a:prstGeom prst="ellipse">
              <a:avLst/>
            </a:prstGeom>
            <a:solidFill>
              <a:srgbClr val="00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effectLst/>
                <a:latin typeface="Times New Roman" charset="0"/>
              </a:endParaRPr>
            </a:p>
          </p:txBody>
        </p:sp>
      </p:grpSp>
      <p:grpSp>
        <p:nvGrpSpPr>
          <p:cNvPr id="56" name="Group 55"/>
          <p:cNvGrpSpPr/>
          <p:nvPr/>
        </p:nvGrpSpPr>
        <p:grpSpPr>
          <a:xfrm>
            <a:off x="5735472" y="3114709"/>
            <a:ext cx="700746" cy="369332"/>
            <a:chOff x="2860357" y="4955683"/>
            <a:chExt cx="700746" cy="369332"/>
          </a:xfrm>
        </p:grpSpPr>
        <p:sp>
          <p:nvSpPr>
            <p:cNvPr id="57" name="TextBox 56"/>
            <p:cNvSpPr txBox="1"/>
            <p:nvPr/>
          </p:nvSpPr>
          <p:spPr>
            <a:xfrm>
              <a:off x="2953244" y="4955683"/>
              <a:ext cx="607859" cy="369332"/>
            </a:xfrm>
            <a:prstGeom prst="rect">
              <a:avLst/>
            </a:prstGeom>
            <a:noFill/>
          </p:spPr>
          <p:txBody>
            <a:bodyPr wrap="none" rtlCol="0">
              <a:spAutoFit/>
            </a:bodyPr>
            <a:lstStyle/>
            <a:p>
              <a:r>
                <a:rPr lang="en-US" sz="1800" b="1" dirty="0" smtClean="0">
                  <a:latin typeface="Arial" pitchFamily="34" charset="0"/>
                  <a:cs typeface="Arial" pitchFamily="34" charset="0"/>
                </a:rPr>
                <a:t>R4c</a:t>
              </a:r>
              <a:endParaRPr lang="en-US" sz="1800" b="1" dirty="0">
                <a:latin typeface="Arial" pitchFamily="34" charset="0"/>
                <a:cs typeface="Arial" pitchFamily="34" charset="0"/>
              </a:endParaRPr>
            </a:p>
          </p:txBody>
        </p:sp>
        <p:sp>
          <p:nvSpPr>
            <p:cNvPr id="58" name="Oval 57"/>
            <p:cNvSpPr/>
            <p:nvPr/>
          </p:nvSpPr>
          <p:spPr bwMode="auto">
            <a:xfrm>
              <a:off x="286035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grpSp>
      <p:sp>
        <p:nvSpPr>
          <p:cNvPr id="59" name="Rounded Rectangle 58"/>
          <p:cNvSpPr/>
          <p:nvPr/>
        </p:nvSpPr>
        <p:spPr bwMode="auto">
          <a:xfrm>
            <a:off x="6553200" y="3656995"/>
            <a:ext cx="1066800" cy="533400"/>
          </a:xfrm>
          <a:prstGeom prst="roundRect">
            <a:avLst>
              <a:gd name="adj" fmla="val 27490"/>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mn-lt"/>
              </a:rPr>
              <a:t>CN </a:t>
            </a:r>
            <a:r>
              <a:rPr lang="en-US" sz="1600" dirty="0">
                <a:latin typeface="+mn-lt"/>
              </a:rPr>
              <a:t>Ctrl</a:t>
            </a:r>
          </a:p>
        </p:txBody>
      </p:sp>
      <p:cxnSp>
        <p:nvCxnSpPr>
          <p:cNvPr id="70" name="Straight Connector 69"/>
          <p:cNvCxnSpPr>
            <a:stCxn id="50" idx="2"/>
            <a:endCxn id="59" idx="0"/>
          </p:cNvCxnSpPr>
          <p:nvPr/>
        </p:nvCxnSpPr>
        <p:spPr bwMode="auto">
          <a:xfrm>
            <a:off x="7086600" y="2818794"/>
            <a:ext cx="0" cy="838201"/>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75" name="Group 74"/>
          <p:cNvGrpSpPr/>
          <p:nvPr/>
        </p:nvGrpSpPr>
        <p:grpSpPr>
          <a:xfrm>
            <a:off x="5764674" y="3842735"/>
            <a:ext cx="608122" cy="468622"/>
            <a:chOff x="2860357" y="5063075"/>
            <a:chExt cx="608122" cy="468622"/>
          </a:xfrm>
        </p:grpSpPr>
        <p:sp>
          <p:nvSpPr>
            <p:cNvPr id="76" name="TextBox 75"/>
            <p:cNvSpPr txBox="1"/>
            <p:nvPr/>
          </p:nvSpPr>
          <p:spPr>
            <a:xfrm>
              <a:off x="2860357" y="5162365"/>
              <a:ext cx="608122" cy="369332"/>
            </a:xfrm>
            <a:prstGeom prst="rect">
              <a:avLst/>
            </a:prstGeom>
            <a:noFill/>
          </p:spPr>
          <p:txBody>
            <a:bodyPr wrap="none" rtlCol="0">
              <a:spAutoFit/>
            </a:bodyPr>
            <a:lstStyle/>
            <a:p>
              <a:r>
                <a:rPr lang="en-US" sz="1800" b="1" dirty="0" smtClean="0">
                  <a:solidFill>
                    <a:schemeClr val="accent2"/>
                  </a:solidFill>
                  <a:latin typeface="Arial" pitchFamily="34" charset="0"/>
                  <a:cs typeface="Arial" pitchFamily="34" charset="0"/>
                </a:rPr>
                <a:t>R3c</a:t>
              </a:r>
              <a:endParaRPr lang="en-US" sz="1800" b="1" dirty="0">
                <a:solidFill>
                  <a:schemeClr val="accent2"/>
                </a:solidFill>
                <a:latin typeface="Arial" pitchFamily="34" charset="0"/>
                <a:cs typeface="Arial" pitchFamily="34" charset="0"/>
              </a:endParaRPr>
            </a:p>
          </p:txBody>
        </p:sp>
        <p:sp>
          <p:nvSpPr>
            <p:cNvPr id="77" name="Oval 76"/>
            <p:cNvSpPr/>
            <p:nvPr/>
          </p:nvSpPr>
          <p:spPr bwMode="auto">
            <a:xfrm>
              <a:off x="301275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grpSp>
      <p:sp>
        <p:nvSpPr>
          <p:cNvPr id="78" name="Rounded Rectangle 77"/>
          <p:cNvSpPr/>
          <p:nvPr/>
        </p:nvSpPr>
        <p:spPr bwMode="auto">
          <a:xfrm>
            <a:off x="3352800" y="4495194"/>
            <a:ext cx="685800" cy="609600"/>
          </a:xfrm>
          <a:prstGeom prst="roundRect">
            <a:avLst>
              <a:gd name="adj" fmla="val 0"/>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a:latin typeface="+mn-lt"/>
              </a:rPr>
              <a:t>NA</a:t>
            </a:r>
          </a:p>
        </p:txBody>
      </p:sp>
      <p:sp>
        <p:nvSpPr>
          <p:cNvPr id="79" name="Rounded Rectangle 78"/>
          <p:cNvSpPr/>
          <p:nvPr/>
        </p:nvSpPr>
        <p:spPr bwMode="auto">
          <a:xfrm>
            <a:off x="4526994" y="4495194"/>
            <a:ext cx="959405" cy="609600"/>
          </a:xfrm>
          <a:prstGeom prst="roundRect">
            <a:avLst>
              <a:gd name="adj" fmla="val 0"/>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latin typeface="+mn-lt"/>
              </a:rPr>
              <a:t>Backhaul</a:t>
            </a:r>
          </a:p>
        </p:txBody>
      </p:sp>
      <p:cxnSp>
        <p:nvCxnSpPr>
          <p:cNvPr id="80" name="Straight Connector 79"/>
          <p:cNvCxnSpPr>
            <a:stCxn id="78" idx="3"/>
            <a:endCxn id="79" idx="1"/>
          </p:cNvCxnSpPr>
          <p:nvPr/>
        </p:nvCxnSpPr>
        <p:spPr bwMode="auto">
          <a:xfrm>
            <a:off x="4038600" y="4799994"/>
            <a:ext cx="488394" cy="0"/>
          </a:xfrm>
          <a:prstGeom prst="line">
            <a:avLst/>
          </a:prstGeom>
          <a:solidFill>
            <a:schemeClr val="accent1"/>
          </a:solidFill>
          <a:ln w="19050" cap="flat" cmpd="sng" algn="ctr">
            <a:solidFill>
              <a:srgbClr val="000000"/>
            </a:solidFill>
            <a:prstDash val="solid"/>
            <a:round/>
            <a:headEnd type="none" w="sm" len="sm"/>
            <a:tailEnd type="none" w="sm" len="sm"/>
          </a:ln>
          <a:effectLst/>
        </p:spPr>
      </p:cxnSp>
      <p:grpSp>
        <p:nvGrpSpPr>
          <p:cNvPr id="92" name="Group 91"/>
          <p:cNvGrpSpPr/>
          <p:nvPr/>
        </p:nvGrpSpPr>
        <p:grpSpPr>
          <a:xfrm>
            <a:off x="3970145" y="4719569"/>
            <a:ext cx="620745" cy="461425"/>
            <a:chOff x="2646162" y="5063075"/>
            <a:chExt cx="620745" cy="461425"/>
          </a:xfrm>
        </p:grpSpPr>
        <p:sp>
          <p:nvSpPr>
            <p:cNvPr id="93" name="TextBox 92"/>
            <p:cNvSpPr txBox="1"/>
            <p:nvPr/>
          </p:nvSpPr>
          <p:spPr>
            <a:xfrm>
              <a:off x="2646162" y="5155168"/>
              <a:ext cx="620745" cy="369332"/>
            </a:xfrm>
            <a:prstGeom prst="rect">
              <a:avLst/>
            </a:prstGeom>
            <a:noFill/>
          </p:spPr>
          <p:txBody>
            <a:bodyPr wrap="none" rtlCol="0">
              <a:spAutoFit/>
            </a:bodyPr>
            <a:lstStyle/>
            <a:p>
              <a:r>
                <a:rPr lang="en-US" sz="1800" b="1" dirty="0" smtClean="0">
                  <a:latin typeface="Arial" pitchFamily="34" charset="0"/>
                  <a:cs typeface="Arial" pitchFamily="34" charset="0"/>
                </a:rPr>
                <a:t>R6d</a:t>
              </a:r>
              <a:endParaRPr lang="en-US" sz="1800" b="1" dirty="0">
                <a:latin typeface="Arial" pitchFamily="34" charset="0"/>
                <a:cs typeface="Arial" pitchFamily="34" charset="0"/>
              </a:endParaRPr>
            </a:p>
          </p:txBody>
        </p:sp>
        <p:sp>
          <p:nvSpPr>
            <p:cNvPr id="94" name="Oval 93"/>
            <p:cNvSpPr/>
            <p:nvPr/>
          </p:nvSpPr>
          <p:spPr bwMode="auto">
            <a:xfrm>
              <a:off x="2860357" y="5063075"/>
              <a:ext cx="152400" cy="152400"/>
            </a:xfrm>
            <a:prstGeom prst="ellipse">
              <a:avLst/>
            </a:prstGeom>
            <a:solidFill>
              <a:srgbClr val="00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effectLst/>
                <a:latin typeface="Times New Roman" charset="0"/>
              </a:endParaRPr>
            </a:p>
          </p:txBody>
        </p:sp>
      </p:grpSp>
      <p:cxnSp>
        <p:nvCxnSpPr>
          <p:cNvPr id="89" name="Straight Connector 88"/>
          <p:cNvCxnSpPr>
            <a:stCxn id="78" idx="0"/>
          </p:cNvCxnSpPr>
          <p:nvPr/>
        </p:nvCxnSpPr>
        <p:spPr bwMode="auto">
          <a:xfrm flipV="1">
            <a:off x="3695700" y="4189906"/>
            <a:ext cx="21205" cy="305288"/>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104" name="Group 103"/>
          <p:cNvGrpSpPr/>
          <p:nvPr/>
        </p:nvGrpSpPr>
        <p:grpSpPr>
          <a:xfrm>
            <a:off x="3626895" y="4168049"/>
            <a:ext cx="737432" cy="369332"/>
            <a:chOff x="2837267" y="4956915"/>
            <a:chExt cx="737432" cy="369332"/>
          </a:xfrm>
        </p:grpSpPr>
        <p:sp>
          <p:nvSpPr>
            <p:cNvPr id="105" name="TextBox 104"/>
            <p:cNvSpPr txBox="1"/>
            <p:nvPr/>
          </p:nvSpPr>
          <p:spPr>
            <a:xfrm>
              <a:off x="2966577" y="4956915"/>
              <a:ext cx="608122" cy="369332"/>
            </a:xfrm>
            <a:prstGeom prst="rect">
              <a:avLst/>
            </a:prstGeom>
            <a:noFill/>
          </p:spPr>
          <p:txBody>
            <a:bodyPr wrap="none" rtlCol="0">
              <a:spAutoFit/>
            </a:bodyPr>
            <a:lstStyle/>
            <a:p>
              <a:r>
                <a:rPr lang="en-US" sz="1800" b="1" dirty="0" smtClean="0">
                  <a:latin typeface="Arial" pitchFamily="34" charset="0"/>
                  <a:cs typeface="Arial" pitchFamily="34" charset="0"/>
                </a:rPr>
                <a:t>R6c</a:t>
              </a:r>
              <a:endParaRPr lang="en-US" sz="1800" b="1" dirty="0">
                <a:latin typeface="Arial" pitchFamily="34" charset="0"/>
                <a:cs typeface="Arial" pitchFamily="34" charset="0"/>
              </a:endParaRPr>
            </a:p>
          </p:txBody>
        </p:sp>
        <p:sp>
          <p:nvSpPr>
            <p:cNvPr id="106" name="Oval 105"/>
            <p:cNvSpPr/>
            <p:nvPr/>
          </p:nvSpPr>
          <p:spPr bwMode="auto">
            <a:xfrm>
              <a:off x="283726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grpSp>
      <p:cxnSp>
        <p:nvCxnSpPr>
          <p:cNvPr id="325" name="Straight Connector 324"/>
          <p:cNvCxnSpPr/>
          <p:nvPr/>
        </p:nvCxnSpPr>
        <p:spPr bwMode="auto">
          <a:xfrm flipV="1">
            <a:off x="4797025" y="4190394"/>
            <a:ext cx="0" cy="314546"/>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109" name="Group 108"/>
          <p:cNvGrpSpPr/>
          <p:nvPr/>
        </p:nvGrpSpPr>
        <p:grpSpPr>
          <a:xfrm>
            <a:off x="4707015" y="4168049"/>
            <a:ext cx="737432" cy="369332"/>
            <a:chOff x="2837267" y="4956915"/>
            <a:chExt cx="737432" cy="369332"/>
          </a:xfrm>
        </p:grpSpPr>
        <p:sp>
          <p:nvSpPr>
            <p:cNvPr id="110" name="TextBox 109"/>
            <p:cNvSpPr txBox="1"/>
            <p:nvPr/>
          </p:nvSpPr>
          <p:spPr>
            <a:xfrm>
              <a:off x="2966577" y="4956915"/>
              <a:ext cx="608122" cy="369332"/>
            </a:xfrm>
            <a:prstGeom prst="rect">
              <a:avLst/>
            </a:prstGeom>
            <a:noFill/>
          </p:spPr>
          <p:txBody>
            <a:bodyPr wrap="none" rtlCol="0">
              <a:spAutoFit/>
            </a:bodyPr>
            <a:lstStyle/>
            <a:p>
              <a:r>
                <a:rPr lang="en-US" sz="1800" b="1" dirty="0" smtClean="0">
                  <a:latin typeface="Arial" pitchFamily="34" charset="0"/>
                  <a:cs typeface="Arial" pitchFamily="34" charset="0"/>
                </a:rPr>
                <a:t>R7c</a:t>
              </a:r>
              <a:endParaRPr lang="en-US" sz="1800" b="1" dirty="0">
                <a:latin typeface="Arial" pitchFamily="34" charset="0"/>
                <a:cs typeface="Arial" pitchFamily="34" charset="0"/>
              </a:endParaRPr>
            </a:p>
          </p:txBody>
        </p:sp>
        <p:sp>
          <p:nvSpPr>
            <p:cNvPr id="111" name="Oval 110"/>
            <p:cNvSpPr/>
            <p:nvPr/>
          </p:nvSpPr>
          <p:spPr bwMode="auto">
            <a:xfrm>
              <a:off x="283726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grpSp>
      <p:cxnSp>
        <p:nvCxnSpPr>
          <p:cNvPr id="147" name="Straight Connector 146"/>
          <p:cNvCxnSpPr>
            <a:stCxn id="36" idx="3"/>
            <a:endCxn id="59" idx="1"/>
          </p:cNvCxnSpPr>
          <p:nvPr/>
        </p:nvCxnSpPr>
        <p:spPr bwMode="auto">
          <a:xfrm>
            <a:off x="5486399" y="3923695"/>
            <a:ext cx="1066801" cy="0"/>
          </a:xfrm>
          <a:prstGeom prst="line">
            <a:avLst/>
          </a:prstGeom>
          <a:solidFill>
            <a:schemeClr val="accent1"/>
          </a:solidFill>
          <a:ln w="19050" cap="flat" cmpd="sng" algn="ctr">
            <a:solidFill>
              <a:srgbClr val="000000"/>
            </a:solidFill>
            <a:prstDash val="solid"/>
            <a:round/>
            <a:headEnd type="none" w="sm" len="sm"/>
            <a:tailEnd type="none" w="sm" len="sm"/>
          </a:ln>
          <a:effectLst/>
        </p:spPr>
      </p:cxnSp>
      <p:grpSp>
        <p:nvGrpSpPr>
          <p:cNvPr id="160" name="Group 159"/>
          <p:cNvGrpSpPr/>
          <p:nvPr/>
        </p:nvGrpSpPr>
        <p:grpSpPr>
          <a:xfrm>
            <a:off x="7015163" y="3109946"/>
            <a:ext cx="700746" cy="369332"/>
            <a:chOff x="2860357" y="4955683"/>
            <a:chExt cx="700746" cy="369332"/>
          </a:xfrm>
        </p:grpSpPr>
        <p:sp>
          <p:nvSpPr>
            <p:cNvPr id="161" name="TextBox 160"/>
            <p:cNvSpPr txBox="1"/>
            <p:nvPr/>
          </p:nvSpPr>
          <p:spPr>
            <a:xfrm>
              <a:off x="2953244" y="4955683"/>
              <a:ext cx="607859" cy="369332"/>
            </a:xfrm>
            <a:prstGeom prst="rect">
              <a:avLst/>
            </a:prstGeom>
            <a:noFill/>
          </p:spPr>
          <p:txBody>
            <a:bodyPr wrap="none" rtlCol="0">
              <a:spAutoFit/>
            </a:bodyPr>
            <a:lstStyle/>
            <a:p>
              <a:r>
                <a:rPr lang="en-US" sz="1800" b="1" dirty="0" smtClean="0">
                  <a:latin typeface="Arial" pitchFamily="34" charset="0"/>
                  <a:cs typeface="Arial" pitchFamily="34" charset="0"/>
                </a:rPr>
                <a:t>R5c</a:t>
              </a:r>
              <a:endParaRPr lang="en-US" sz="1800" b="1" dirty="0">
                <a:latin typeface="Arial" pitchFamily="34" charset="0"/>
                <a:cs typeface="Arial" pitchFamily="34" charset="0"/>
              </a:endParaRPr>
            </a:p>
          </p:txBody>
        </p:sp>
        <p:sp>
          <p:nvSpPr>
            <p:cNvPr id="162" name="Oval 161"/>
            <p:cNvSpPr/>
            <p:nvPr/>
          </p:nvSpPr>
          <p:spPr bwMode="auto">
            <a:xfrm>
              <a:off x="286035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grpSp>
    </p:spTree>
    <p:extLst>
      <p:ext uri="{BB962C8B-B14F-4D97-AF65-F5344CB8AC3E}">
        <p14:creationId xmlns:p14="http://schemas.microsoft.com/office/powerpoint/2010/main" xmlns="" val="10584419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Some thoughts on differentiation between R1/R8c and R3d/R3c, respectively</a:t>
            </a:r>
            <a:endParaRPr lang="en-US" dirty="0"/>
          </a:p>
        </p:txBody>
      </p:sp>
      <p:sp>
        <p:nvSpPr>
          <p:cNvPr id="8" name="Content Placeholder 7"/>
          <p:cNvSpPr>
            <a:spLocks noGrp="1"/>
          </p:cNvSpPr>
          <p:nvPr>
            <p:ph idx="1"/>
          </p:nvPr>
        </p:nvSpPr>
        <p:spPr/>
        <p:txBody>
          <a:bodyPr>
            <a:normAutofit lnSpcReduction="10000"/>
          </a:bodyPr>
          <a:lstStyle/>
          <a:p>
            <a:r>
              <a:rPr lang="en-US" dirty="0" smtClean="0"/>
              <a:t>R1 should comprise the whole PHY+MAC+LLC interface as specified by IEEE 802 specification</a:t>
            </a:r>
          </a:p>
          <a:p>
            <a:r>
              <a:rPr lang="en-US" dirty="0" smtClean="0"/>
              <a:t>R8c covers information exchanges related to managed objects</a:t>
            </a:r>
          </a:p>
          <a:p>
            <a:endParaRPr lang="en-US" dirty="0" smtClean="0"/>
          </a:p>
          <a:p>
            <a:r>
              <a:rPr lang="en-US" dirty="0" smtClean="0"/>
              <a:t>R3d should become R3, respectively.</a:t>
            </a:r>
          </a:p>
          <a:p>
            <a:r>
              <a:rPr lang="en-US" dirty="0" smtClean="0"/>
              <a:t>R3c should be identified by a different suffix.</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Rounded Rectangle 59"/>
          <p:cNvSpPr/>
          <p:nvPr/>
        </p:nvSpPr>
        <p:spPr bwMode="auto">
          <a:xfrm>
            <a:off x="838200" y="3504594"/>
            <a:ext cx="1600200" cy="1752600"/>
          </a:xfrm>
          <a:prstGeom prst="roundRect">
            <a:avLst>
              <a:gd name="adj" fmla="val 8545"/>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a:ln>
                <a:noFill/>
              </a:ln>
              <a:effectLst/>
              <a:latin typeface="+mn-lt"/>
            </a:endParaRPr>
          </a:p>
        </p:txBody>
      </p:sp>
      <p:sp>
        <p:nvSpPr>
          <p:cNvPr id="61" name="Rounded Rectangle 60"/>
          <p:cNvSpPr/>
          <p:nvPr/>
        </p:nvSpPr>
        <p:spPr bwMode="auto">
          <a:xfrm>
            <a:off x="3276600" y="3580794"/>
            <a:ext cx="2286000" cy="1676400"/>
          </a:xfrm>
          <a:prstGeom prst="roundRect">
            <a:avLst>
              <a:gd name="adj" fmla="val 10654"/>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a:ln>
                <a:noFill/>
              </a:ln>
              <a:effectLst/>
              <a:latin typeface="+mn-lt"/>
            </a:endParaRPr>
          </a:p>
        </p:txBody>
      </p:sp>
      <p:sp>
        <p:nvSpPr>
          <p:cNvPr id="62" name="TextBox 61"/>
          <p:cNvSpPr txBox="1"/>
          <p:nvPr/>
        </p:nvSpPr>
        <p:spPr>
          <a:xfrm>
            <a:off x="6400800" y="5257194"/>
            <a:ext cx="1864613" cy="369332"/>
          </a:xfrm>
          <a:prstGeom prst="rect">
            <a:avLst/>
          </a:prstGeom>
          <a:noFill/>
        </p:spPr>
        <p:txBody>
          <a:bodyPr wrap="none" rtlCol="0">
            <a:spAutoFit/>
          </a:bodyPr>
          <a:lstStyle/>
          <a:p>
            <a:r>
              <a:rPr lang="en-US" sz="1800" dirty="0" smtClean="0">
                <a:latin typeface="+mn-lt"/>
              </a:rPr>
              <a:t>Network Service</a:t>
            </a:r>
            <a:endParaRPr lang="en-US" sz="1800" dirty="0">
              <a:latin typeface="+mn-lt"/>
            </a:endParaRPr>
          </a:p>
        </p:txBody>
      </p:sp>
      <p:sp>
        <p:nvSpPr>
          <p:cNvPr id="69" name="TextBox 68"/>
          <p:cNvSpPr txBox="1"/>
          <p:nvPr/>
        </p:nvSpPr>
        <p:spPr>
          <a:xfrm>
            <a:off x="3581400" y="5257194"/>
            <a:ext cx="1852202" cy="369332"/>
          </a:xfrm>
          <a:prstGeom prst="rect">
            <a:avLst/>
          </a:prstGeom>
          <a:noFill/>
        </p:spPr>
        <p:txBody>
          <a:bodyPr wrap="none" rtlCol="0">
            <a:spAutoFit/>
          </a:bodyPr>
          <a:lstStyle/>
          <a:p>
            <a:r>
              <a:rPr lang="en-US" sz="1800" dirty="0">
                <a:latin typeface="+mn-lt"/>
              </a:rPr>
              <a:t>Access Network</a:t>
            </a:r>
          </a:p>
        </p:txBody>
      </p:sp>
      <p:sp>
        <p:nvSpPr>
          <p:cNvPr id="81" name="TextBox 80"/>
          <p:cNvSpPr txBox="1"/>
          <p:nvPr/>
        </p:nvSpPr>
        <p:spPr>
          <a:xfrm>
            <a:off x="1066800" y="5269468"/>
            <a:ext cx="1056937" cy="369332"/>
          </a:xfrm>
          <a:prstGeom prst="rect">
            <a:avLst/>
          </a:prstGeom>
          <a:noFill/>
        </p:spPr>
        <p:txBody>
          <a:bodyPr wrap="none" rtlCol="0">
            <a:spAutoFit/>
          </a:bodyPr>
          <a:lstStyle/>
          <a:p>
            <a:r>
              <a:rPr lang="en-US" sz="1800" dirty="0">
                <a:latin typeface="+mn-lt"/>
              </a:rPr>
              <a:t>Terminal</a:t>
            </a:r>
          </a:p>
        </p:txBody>
      </p:sp>
      <p:sp>
        <p:nvSpPr>
          <p:cNvPr id="49" name="Rounded Rectangle 48"/>
          <p:cNvSpPr/>
          <p:nvPr/>
        </p:nvSpPr>
        <p:spPr bwMode="auto">
          <a:xfrm>
            <a:off x="6477000" y="3504594"/>
            <a:ext cx="1676400" cy="1752600"/>
          </a:xfrm>
          <a:prstGeom prst="roundRect">
            <a:avLst>
              <a:gd name="adj" fmla="val 12471"/>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a:ln>
                <a:noFill/>
              </a:ln>
              <a:effectLst/>
              <a:latin typeface="+mn-lt"/>
            </a:endParaRPr>
          </a:p>
        </p:txBody>
      </p:sp>
      <p:sp>
        <p:nvSpPr>
          <p:cNvPr id="2" name="Title 1"/>
          <p:cNvSpPr>
            <a:spLocks noGrp="1"/>
          </p:cNvSpPr>
          <p:nvPr>
            <p:ph type="title"/>
          </p:nvPr>
        </p:nvSpPr>
        <p:spPr/>
        <p:txBody>
          <a:bodyPr/>
          <a:lstStyle/>
          <a:p>
            <a:r>
              <a:rPr lang="en-US" dirty="0" smtClean="0"/>
              <a:t>For discussion:</a:t>
            </a:r>
            <a:br>
              <a:rPr lang="en-US" dirty="0" smtClean="0"/>
            </a:br>
            <a:r>
              <a:rPr lang="en-US" dirty="0" smtClean="0"/>
              <a:t>Re-labeling the NRM</a:t>
            </a:r>
            <a:endParaRPr lang="en-US" dirty="0"/>
          </a:p>
        </p:txBody>
      </p:sp>
      <p:cxnSp>
        <p:nvCxnSpPr>
          <p:cNvPr id="136" name="Straight Connector 135"/>
          <p:cNvCxnSpPr>
            <a:endCxn id="78" idx="1"/>
          </p:cNvCxnSpPr>
          <p:nvPr/>
        </p:nvCxnSpPr>
        <p:spPr bwMode="auto">
          <a:xfrm>
            <a:off x="2362200" y="4799994"/>
            <a:ext cx="990600" cy="0"/>
          </a:xfrm>
          <a:prstGeom prst="line">
            <a:avLst/>
          </a:prstGeom>
          <a:solidFill>
            <a:schemeClr val="accent1"/>
          </a:solidFill>
          <a:ln w="19050" cap="flat" cmpd="sng" algn="ctr">
            <a:solidFill>
              <a:srgbClr val="000000"/>
            </a:solidFill>
            <a:prstDash val="solid"/>
            <a:round/>
            <a:headEnd type="none" w="sm" len="sm"/>
            <a:tailEnd type="none" w="sm" len="sm"/>
          </a:ln>
          <a:effectLst/>
        </p:spPr>
      </p:cxnSp>
      <p:sp>
        <p:nvSpPr>
          <p:cNvPr id="180" name="Rounded Rectangle 179"/>
          <p:cNvSpPr/>
          <p:nvPr/>
        </p:nvSpPr>
        <p:spPr bwMode="auto">
          <a:xfrm>
            <a:off x="1371600" y="4190394"/>
            <a:ext cx="990599" cy="914401"/>
          </a:xfrm>
          <a:prstGeom prst="roundRect">
            <a:avLst>
              <a:gd name="adj" fmla="val 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latin typeface="+mn-lt"/>
              </a:rPr>
              <a:t>Terminal</a:t>
            </a:r>
            <a:br>
              <a:rPr lang="en-US" sz="1600" dirty="0">
                <a:latin typeface="+mn-lt"/>
              </a:rPr>
            </a:br>
            <a:r>
              <a:rPr lang="en-US" sz="1600" dirty="0">
                <a:latin typeface="+mn-lt"/>
              </a:rPr>
              <a:t>Interface</a:t>
            </a:r>
            <a:endParaRPr kumimoji="0" lang="en-US" sz="1600" b="0" i="0" u="none" strike="noStrike" cap="none" normalizeH="0" dirty="0">
              <a:ln>
                <a:noFill/>
              </a:ln>
              <a:effectLst/>
              <a:latin typeface="+mn-lt"/>
            </a:endParaRPr>
          </a:p>
        </p:txBody>
      </p:sp>
      <p:grpSp>
        <p:nvGrpSpPr>
          <p:cNvPr id="3" name="Group 6"/>
          <p:cNvGrpSpPr/>
          <p:nvPr/>
        </p:nvGrpSpPr>
        <p:grpSpPr>
          <a:xfrm>
            <a:off x="2568382" y="4707226"/>
            <a:ext cx="479618" cy="461425"/>
            <a:chOff x="2729564" y="5063075"/>
            <a:chExt cx="479618" cy="461425"/>
          </a:xfrm>
        </p:grpSpPr>
        <p:sp>
          <p:nvSpPr>
            <p:cNvPr id="138" name="TextBox 137"/>
            <p:cNvSpPr txBox="1"/>
            <p:nvPr/>
          </p:nvSpPr>
          <p:spPr>
            <a:xfrm>
              <a:off x="2729564" y="5155168"/>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R1</a:t>
              </a:r>
              <a:endParaRPr lang="en-US" sz="1800" b="1" dirty="0">
                <a:latin typeface="Arial" pitchFamily="34" charset="0"/>
                <a:cs typeface="Arial" pitchFamily="34" charset="0"/>
              </a:endParaRPr>
            </a:p>
          </p:txBody>
        </p:sp>
        <p:sp>
          <p:nvSpPr>
            <p:cNvPr id="137" name="Oval 136"/>
            <p:cNvSpPr/>
            <p:nvPr/>
          </p:nvSpPr>
          <p:spPr bwMode="auto">
            <a:xfrm>
              <a:off x="286035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effectLst/>
                <a:latin typeface="Times New Roman" charset="0"/>
              </a:endParaRPr>
            </a:p>
          </p:txBody>
        </p:sp>
      </p:grpSp>
      <p:sp>
        <p:nvSpPr>
          <p:cNvPr id="44" name="Rounded Rectangle 43"/>
          <p:cNvSpPr/>
          <p:nvPr/>
        </p:nvSpPr>
        <p:spPr bwMode="auto">
          <a:xfrm>
            <a:off x="3733800" y="2056794"/>
            <a:ext cx="1371600" cy="990600"/>
          </a:xfrm>
          <a:prstGeom prst="roundRect">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latin typeface="+mn-lt"/>
              </a:rPr>
              <a:t>Coordination and Information</a:t>
            </a:r>
            <a:br>
              <a:rPr lang="en-US" sz="1600" dirty="0">
                <a:latin typeface="+mn-lt"/>
              </a:rPr>
            </a:br>
            <a:r>
              <a:rPr lang="en-US" sz="1600" dirty="0">
                <a:latin typeface="+mn-lt"/>
              </a:rPr>
              <a:t>Service</a:t>
            </a:r>
          </a:p>
        </p:txBody>
      </p:sp>
      <p:cxnSp>
        <p:nvCxnSpPr>
          <p:cNvPr id="12" name="Elbow Connector 11"/>
          <p:cNvCxnSpPr/>
          <p:nvPr/>
        </p:nvCxnSpPr>
        <p:spPr bwMode="auto">
          <a:xfrm flipV="1">
            <a:off x="2362200" y="1980594"/>
            <a:ext cx="4114800" cy="1853825"/>
          </a:xfrm>
          <a:prstGeom prst="bentConnector3">
            <a:avLst>
              <a:gd name="adj1" fmla="val 10438"/>
            </a:avLst>
          </a:prstGeom>
          <a:solidFill>
            <a:schemeClr val="accent1"/>
          </a:solidFill>
          <a:ln w="12700" cap="flat" cmpd="sng" algn="ctr">
            <a:solidFill>
              <a:schemeClr val="tx1"/>
            </a:solidFill>
            <a:prstDash val="solid"/>
            <a:round/>
            <a:headEnd type="none" w="sm" len="sm"/>
            <a:tailEnd type="none" w="sm" len="sm"/>
          </a:ln>
          <a:effectLst/>
        </p:spPr>
      </p:cxnSp>
      <p:grpSp>
        <p:nvGrpSpPr>
          <p:cNvPr id="4" name="Group 62"/>
          <p:cNvGrpSpPr/>
          <p:nvPr/>
        </p:nvGrpSpPr>
        <p:grpSpPr>
          <a:xfrm>
            <a:off x="2711328" y="3114709"/>
            <a:ext cx="570824" cy="369332"/>
            <a:chOff x="2837267" y="4952817"/>
            <a:chExt cx="570824" cy="369332"/>
          </a:xfrm>
        </p:grpSpPr>
        <p:sp>
          <p:nvSpPr>
            <p:cNvPr id="64" name="TextBox 63"/>
            <p:cNvSpPr txBox="1"/>
            <p:nvPr/>
          </p:nvSpPr>
          <p:spPr>
            <a:xfrm>
              <a:off x="2928473" y="4952817"/>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R2</a:t>
              </a:r>
              <a:endParaRPr lang="en-US" sz="1800" b="1" dirty="0">
                <a:latin typeface="Arial" pitchFamily="34" charset="0"/>
                <a:cs typeface="Arial" pitchFamily="34" charset="0"/>
              </a:endParaRPr>
            </a:p>
          </p:txBody>
        </p:sp>
        <p:sp>
          <p:nvSpPr>
            <p:cNvPr id="65" name="Oval 64"/>
            <p:cNvSpPr/>
            <p:nvPr/>
          </p:nvSpPr>
          <p:spPr bwMode="auto">
            <a:xfrm>
              <a:off x="283726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effectLst/>
                <a:latin typeface="Times New Roman" charset="0"/>
              </a:endParaRPr>
            </a:p>
          </p:txBody>
        </p:sp>
      </p:grpSp>
      <p:grpSp>
        <p:nvGrpSpPr>
          <p:cNvPr id="5" name="Group 65"/>
          <p:cNvGrpSpPr/>
          <p:nvPr/>
        </p:nvGrpSpPr>
        <p:grpSpPr>
          <a:xfrm>
            <a:off x="4346975" y="3114709"/>
            <a:ext cx="703828" cy="369332"/>
            <a:chOff x="2837267" y="4952817"/>
            <a:chExt cx="703828" cy="369332"/>
          </a:xfrm>
        </p:grpSpPr>
        <p:sp>
          <p:nvSpPr>
            <p:cNvPr id="67" name="TextBox 66"/>
            <p:cNvSpPr txBox="1"/>
            <p:nvPr/>
          </p:nvSpPr>
          <p:spPr>
            <a:xfrm>
              <a:off x="2933236" y="4952817"/>
              <a:ext cx="607859" cy="369332"/>
            </a:xfrm>
            <a:prstGeom prst="rect">
              <a:avLst/>
            </a:prstGeom>
            <a:noFill/>
          </p:spPr>
          <p:txBody>
            <a:bodyPr wrap="none" rtlCol="0">
              <a:spAutoFit/>
            </a:bodyPr>
            <a:lstStyle/>
            <a:p>
              <a:r>
                <a:rPr lang="en-US" sz="1800" b="1" dirty="0" smtClean="0">
                  <a:latin typeface="Arial" pitchFamily="34" charset="0"/>
                  <a:cs typeface="Arial" pitchFamily="34" charset="0"/>
                </a:rPr>
                <a:t>R10</a:t>
              </a:r>
              <a:endParaRPr lang="en-US" sz="1800" b="1" dirty="0">
                <a:latin typeface="Arial" pitchFamily="34" charset="0"/>
                <a:cs typeface="Arial" pitchFamily="34" charset="0"/>
              </a:endParaRPr>
            </a:p>
          </p:txBody>
        </p:sp>
        <p:sp>
          <p:nvSpPr>
            <p:cNvPr id="68" name="Oval 67"/>
            <p:cNvSpPr/>
            <p:nvPr/>
          </p:nvSpPr>
          <p:spPr bwMode="auto">
            <a:xfrm>
              <a:off x="283726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effectLst/>
                <a:latin typeface="Times New Roman" charset="0"/>
              </a:endParaRPr>
            </a:p>
          </p:txBody>
        </p:sp>
      </p:grpSp>
      <p:cxnSp>
        <p:nvCxnSpPr>
          <p:cNvPr id="71" name="Straight Connector 70"/>
          <p:cNvCxnSpPr/>
          <p:nvPr/>
        </p:nvCxnSpPr>
        <p:spPr bwMode="auto">
          <a:xfrm>
            <a:off x="2362200" y="3986819"/>
            <a:ext cx="9906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6" name="Group 71"/>
          <p:cNvGrpSpPr/>
          <p:nvPr/>
        </p:nvGrpSpPr>
        <p:grpSpPr>
          <a:xfrm>
            <a:off x="2583180" y="3906394"/>
            <a:ext cx="479618" cy="478678"/>
            <a:chOff x="2731663" y="5063075"/>
            <a:chExt cx="479618" cy="478678"/>
          </a:xfrm>
        </p:grpSpPr>
        <p:sp>
          <p:nvSpPr>
            <p:cNvPr id="73" name="TextBox 72"/>
            <p:cNvSpPr txBox="1"/>
            <p:nvPr/>
          </p:nvSpPr>
          <p:spPr>
            <a:xfrm>
              <a:off x="2731663" y="5172421"/>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R8</a:t>
              </a:r>
              <a:endParaRPr lang="en-US" sz="1800" b="1" dirty="0">
                <a:latin typeface="Arial" pitchFamily="34" charset="0"/>
                <a:cs typeface="Arial" pitchFamily="34" charset="0"/>
              </a:endParaRPr>
            </a:p>
          </p:txBody>
        </p:sp>
        <p:sp>
          <p:nvSpPr>
            <p:cNvPr id="74" name="Oval 73"/>
            <p:cNvSpPr/>
            <p:nvPr/>
          </p:nvSpPr>
          <p:spPr bwMode="auto">
            <a:xfrm>
              <a:off x="286035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effectLst/>
                <a:latin typeface="Times New Roman" charset="0"/>
              </a:endParaRPr>
            </a:p>
          </p:txBody>
        </p:sp>
      </p:grpSp>
      <p:cxnSp>
        <p:nvCxnSpPr>
          <p:cNvPr id="26" name="Straight Connector 25"/>
          <p:cNvCxnSpPr>
            <a:stCxn id="44" idx="2"/>
            <a:endCxn id="36" idx="0"/>
          </p:cNvCxnSpPr>
          <p:nvPr/>
        </p:nvCxnSpPr>
        <p:spPr bwMode="auto">
          <a:xfrm>
            <a:off x="4419600" y="3047394"/>
            <a:ext cx="2032" cy="609601"/>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6" name="Rounded Rectangle 35"/>
          <p:cNvSpPr/>
          <p:nvPr/>
        </p:nvSpPr>
        <p:spPr bwMode="auto">
          <a:xfrm>
            <a:off x="3356864" y="3656995"/>
            <a:ext cx="2129535" cy="533399"/>
          </a:xfrm>
          <a:prstGeom prst="roundRect">
            <a:avLst>
              <a:gd name="adj" fmla="val 27490"/>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latin typeface="+mn-lt"/>
              </a:rPr>
              <a:t>AN Ctrl</a:t>
            </a:r>
          </a:p>
        </p:txBody>
      </p:sp>
      <p:sp>
        <p:nvSpPr>
          <p:cNvPr id="39" name="Rounded Rectangle 38"/>
          <p:cNvSpPr/>
          <p:nvPr/>
        </p:nvSpPr>
        <p:spPr bwMode="auto">
          <a:xfrm>
            <a:off x="1371600" y="3656995"/>
            <a:ext cx="990600" cy="533400"/>
          </a:xfrm>
          <a:prstGeom prst="roundRect">
            <a:avLst>
              <a:gd name="adj" fmla="val 27490"/>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mn-lt"/>
              </a:rPr>
              <a:t>TE </a:t>
            </a:r>
            <a:r>
              <a:rPr lang="en-US" sz="1600" dirty="0">
                <a:latin typeface="+mn-lt"/>
              </a:rPr>
              <a:t>Ctrl</a:t>
            </a:r>
          </a:p>
        </p:txBody>
      </p:sp>
      <p:cxnSp>
        <p:nvCxnSpPr>
          <p:cNvPr id="11" name="Straight Connector 10"/>
          <p:cNvCxnSpPr/>
          <p:nvPr/>
        </p:nvCxnSpPr>
        <p:spPr bwMode="auto">
          <a:xfrm flipH="1">
            <a:off x="5448304" y="2590194"/>
            <a:ext cx="1028696" cy="1114422"/>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0" name="Rounded Rectangle 49"/>
          <p:cNvSpPr/>
          <p:nvPr/>
        </p:nvSpPr>
        <p:spPr bwMode="auto">
          <a:xfrm>
            <a:off x="6477000" y="1828194"/>
            <a:ext cx="1219200" cy="990600"/>
          </a:xfrm>
          <a:prstGeom prst="roundRect">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latin typeface="+mn-lt"/>
              </a:rPr>
              <a:t>Subscription</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dirty="0">
                <a:ln>
                  <a:noFill/>
                </a:ln>
                <a:effectLst/>
                <a:latin typeface="+mn-lt"/>
              </a:rPr>
              <a:t>Service</a:t>
            </a:r>
          </a:p>
        </p:txBody>
      </p:sp>
      <p:sp>
        <p:nvSpPr>
          <p:cNvPr id="51" name="Rounded Rectangle 50"/>
          <p:cNvSpPr/>
          <p:nvPr/>
        </p:nvSpPr>
        <p:spPr bwMode="auto">
          <a:xfrm>
            <a:off x="6553200" y="4190394"/>
            <a:ext cx="1066800" cy="914401"/>
          </a:xfrm>
          <a:prstGeom prst="roundRect">
            <a:avLst>
              <a:gd name="adj" fmla="val 0"/>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mn-lt"/>
              </a:rPr>
              <a:t>Network Service</a:t>
            </a:r>
            <a:r>
              <a:rPr lang="en-US" sz="1600" dirty="0">
                <a:latin typeface="+mn-lt"/>
              </a:rPr>
              <a:t/>
            </a:r>
            <a:br>
              <a:rPr lang="en-US" sz="1600" dirty="0">
                <a:latin typeface="+mn-lt"/>
              </a:rPr>
            </a:br>
            <a:r>
              <a:rPr lang="en-US" sz="1600" dirty="0">
                <a:latin typeface="+mn-lt"/>
              </a:rPr>
              <a:t>Interface</a:t>
            </a:r>
            <a:endParaRPr kumimoji="0" lang="en-US" sz="1600" b="0" i="0" u="none" strike="noStrike" cap="none" normalizeH="0" dirty="0">
              <a:ln>
                <a:noFill/>
              </a:ln>
              <a:effectLst/>
              <a:latin typeface="+mn-lt"/>
            </a:endParaRPr>
          </a:p>
        </p:txBody>
      </p:sp>
      <p:cxnSp>
        <p:nvCxnSpPr>
          <p:cNvPr id="52" name="Straight Connector 51"/>
          <p:cNvCxnSpPr>
            <a:stCxn id="79" idx="3"/>
          </p:cNvCxnSpPr>
          <p:nvPr/>
        </p:nvCxnSpPr>
        <p:spPr bwMode="auto">
          <a:xfrm>
            <a:off x="5486399" y="4799994"/>
            <a:ext cx="1066801" cy="4872"/>
          </a:xfrm>
          <a:prstGeom prst="line">
            <a:avLst/>
          </a:prstGeom>
          <a:solidFill>
            <a:schemeClr val="accent1"/>
          </a:solidFill>
          <a:ln w="19050" cap="flat" cmpd="sng" algn="ctr">
            <a:solidFill>
              <a:srgbClr val="000000"/>
            </a:solidFill>
            <a:prstDash val="solid"/>
            <a:round/>
            <a:headEnd type="none" w="sm" len="sm"/>
            <a:tailEnd type="none" w="sm" len="sm"/>
          </a:ln>
          <a:effectLst/>
        </p:spPr>
      </p:cxnSp>
      <p:grpSp>
        <p:nvGrpSpPr>
          <p:cNvPr id="7" name="Group 52"/>
          <p:cNvGrpSpPr/>
          <p:nvPr/>
        </p:nvGrpSpPr>
        <p:grpSpPr>
          <a:xfrm>
            <a:off x="5742130" y="4714724"/>
            <a:ext cx="479618" cy="461425"/>
            <a:chOff x="2707957" y="5063075"/>
            <a:chExt cx="479618" cy="461425"/>
          </a:xfrm>
        </p:grpSpPr>
        <p:sp>
          <p:nvSpPr>
            <p:cNvPr id="54" name="TextBox 53"/>
            <p:cNvSpPr txBox="1"/>
            <p:nvPr/>
          </p:nvSpPr>
          <p:spPr>
            <a:xfrm>
              <a:off x="2707957" y="5155168"/>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sp>
          <p:nvSpPr>
            <p:cNvPr id="55" name="Oval 54"/>
            <p:cNvSpPr/>
            <p:nvPr/>
          </p:nvSpPr>
          <p:spPr bwMode="auto">
            <a:xfrm>
              <a:off x="2860357" y="5063075"/>
              <a:ext cx="152400" cy="152400"/>
            </a:xfrm>
            <a:prstGeom prst="ellipse">
              <a:avLst/>
            </a:prstGeom>
            <a:solidFill>
              <a:srgbClr val="00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effectLst/>
                <a:latin typeface="Times New Roman" charset="0"/>
              </a:endParaRPr>
            </a:p>
          </p:txBody>
        </p:sp>
      </p:grpSp>
      <p:grpSp>
        <p:nvGrpSpPr>
          <p:cNvPr id="8" name="Group 55"/>
          <p:cNvGrpSpPr/>
          <p:nvPr/>
        </p:nvGrpSpPr>
        <p:grpSpPr>
          <a:xfrm>
            <a:off x="5735472" y="3114709"/>
            <a:ext cx="572505" cy="369332"/>
            <a:chOff x="2860357" y="4955683"/>
            <a:chExt cx="572505" cy="369332"/>
          </a:xfrm>
        </p:grpSpPr>
        <p:sp>
          <p:nvSpPr>
            <p:cNvPr id="57" name="TextBox 56"/>
            <p:cNvSpPr txBox="1"/>
            <p:nvPr/>
          </p:nvSpPr>
          <p:spPr>
            <a:xfrm>
              <a:off x="2953244" y="4955683"/>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R4</a:t>
              </a:r>
              <a:endParaRPr lang="en-US" sz="1800" b="1" dirty="0">
                <a:latin typeface="Arial" pitchFamily="34" charset="0"/>
                <a:cs typeface="Arial" pitchFamily="34" charset="0"/>
              </a:endParaRPr>
            </a:p>
          </p:txBody>
        </p:sp>
        <p:sp>
          <p:nvSpPr>
            <p:cNvPr id="58" name="Oval 57"/>
            <p:cNvSpPr/>
            <p:nvPr/>
          </p:nvSpPr>
          <p:spPr bwMode="auto">
            <a:xfrm>
              <a:off x="286035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effectLst/>
                <a:latin typeface="Times New Roman" charset="0"/>
              </a:endParaRPr>
            </a:p>
          </p:txBody>
        </p:sp>
      </p:grpSp>
      <p:sp>
        <p:nvSpPr>
          <p:cNvPr id="59" name="Rounded Rectangle 58"/>
          <p:cNvSpPr/>
          <p:nvPr/>
        </p:nvSpPr>
        <p:spPr bwMode="auto">
          <a:xfrm>
            <a:off x="6553200" y="3656995"/>
            <a:ext cx="1066800" cy="533400"/>
          </a:xfrm>
          <a:prstGeom prst="roundRect">
            <a:avLst>
              <a:gd name="adj" fmla="val 27490"/>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mn-lt"/>
              </a:rPr>
              <a:t>NS </a:t>
            </a:r>
            <a:r>
              <a:rPr lang="en-US" sz="1600" dirty="0">
                <a:latin typeface="+mn-lt"/>
              </a:rPr>
              <a:t>Ctrl</a:t>
            </a:r>
          </a:p>
        </p:txBody>
      </p:sp>
      <p:cxnSp>
        <p:nvCxnSpPr>
          <p:cNvPr id="70" name="Straight Connector 69"/>
          <p:cNvCxnSpPr>
            <a:stCxn id="50" idx="2"/>
            <a:endCxn id="59" idx="0"/>
          </p:cNvCxnSpPr>
          <p:nvPr/>
        </p:nvCxnSpPr>
        <p:spPr bwMode="auto">
          <a:xfrm>
            <a:off x="7086600" y="2818794"/>
            <a:ext cx="0" cy="838201"/>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9" name="Group 74"/>
          <p:cNvGrpSpPr/>
          <p:nvPr/>
        </p:nvGrpSpPr>
        <p:grpSpPr>
          <a:xfrm>
            <a:off x="5764674" y="3842735"/>
            <a:ext cx="479618" cy="468622"/>
            <a:chOff x="2860357" y="5063075"/>
            <a:chExt cx="479618" cy="468622"/>
          </a:xfrm>
        </p:grpSpPr>
        <p:sp>
          <p:nvSpPr>
            <p:cNvPr id="76" name="TextBox 75"/>
            <p:cNvSpPr txBox="1"/>
            <p:nvPr/>
          </p:nvSpPr>
          <p:spPr>
            <a:xfrm>
              <a:off x="2860357" y="5162365"/>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R9</a:t>
              </a:r>
              <a:endParaRPr lang="en-US" sz="1800" b="1" dirty="0">
                <a:latin typeface="Arial" pitchFamily="34" charset="0"/>
                <a:cs typeface="Arial" pitchFamily="34" charset="0"/>
              </a:endParaRPr>
            </a:p>
          </p:txBody>
        </p:sp>
        <p:sp>
          <p:nvSpPr>
            <p:cNvPr id="77" name="Oval 76"/>
            <p:cNvSpPr/>
            <p:nvPr/>
          </p:nvSpPr>
          <p:spPr bwMode="auto">
            <a:xfrm>
              <a:off x="301275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effectLst/>
                <a:latin typeface="Times New Roman" charset="0"/>
              </a:endParaRPr>
            </a:p>
          </p:txBody>
        </p:sp>
      </p:grpSp>
      <p:sp>
        <p:nvSpPr>
          <p:cNvPr id="78" name="Rounded Rectangle 77"/>
          <p:cNvSpPr/>
          <p:nvPr/>
        </p:nvSpPr>
        <p:spPr bwMode="auto">
          <a:xfrm>
            <a:off x="3352800" y="4495194"/>
            <a:ext cx="685800" cy="609600"/>
          </a:xfrm>
          <a:prstGeom prst="roundRect">
            <a:avLst>
              <a:gd name="adj" fmla="val 0"/>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a:latin typeface="+mn-lt"/>
              </a:rPr>
              <a:t>NA</a:t>
            </a:r>
          </a:p>
        </p:txBody>
      </p:sp>
      <p:sp>
        <p:nvSpPr>
          <p:cNvPr id="79" name="Rounded Rectangle 78"/>
          <p:cNvSpPr/>
          <p:nvPr/>
        </p:nvSpPr>
        <p:spPr bwMode="auto">
          <a:xfrm>
            <a:off x="4526994" y="4495194"/>
            <a:ext cx="959405" cy="609600"/>
          </a:xfrm>
          <a:prstGeom prst="roundRect">
            <a:avLst>
              <a:gd name="adj" fmla="val 0"/>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latin typeface="+mn-lt"/>
              </a:rPr>
              <a:t>Backhaul</a:t>
            </a:r>
          </a:p>
        </p:txBody>
      </p:sp>
      <p:cxnSp>
        <p:nvCxnSpPr>
          <p:cNvPr id="80" name="Straight Connector 79"/>
          <p:cNvCxnSpPr>
            <a:stCxn id="78" idx="3"/>
            <a:endCxn id="79" idx="1"/>
          </p:cNvCxnSpPr>
          <p:nvPr/>
        </p:nvCxnSpPr>
        <p:spPr bwMode="auto">
          <a:xfrm>
            <a:off x="4038600" y="4799994"/>
            <a:ext cx="488394" cy="0"/>
          </a:xfrm>
          <a:prstGeom prst="line">
            <a:avLst/>
          </a:prstGeom>
          <a:solidFill>
            <a:schemeClr val="accent1"/>
          </a:solidFill>
          <a:ln w="19050" cap="flat" cmpd="sng" algn="ctr">
            <a:solidFill>
              <a:srgbClr val="000000"/>
            </a:solidFill>
            <a:prstDash val="solid"/>
            <a:round/>
            <a:headEnd type="none" w="sm" len="sm"/>
            <a:tailEnd type="none" w="sm" len="sm"/>
          </a:ln>
          <a:effectLst/>
        </p:spPr>
      </p:cxnSp>
      <p:grpSp>
        <p:nvGrpSpPr>
          <p:cNvPr id="10" name="Group 91"/>
          <p:cNvGrpSpPr/>
          <p:nvPr/>
        </p:nvGrpSpPr>
        <p:grpSpPr>
          <a:xfrm>
            <a:off x="4061902" y="4719569"/>
            <a:ext cx="479618" cy="461425"/>
            <a:chOff x="2691882" y="5063075"/>
            <a:chExt cx="479618" cy="461425"/>
          </a:xfrm>
        </p:grpSpPr>
        <p:sp>
          <p:nvSpPr>
            <p:cNvPr id="93" name="TextBox 92"/>
            <p:cNvSpPr txBox="1"/>
            <p:nvPr/>
          </p:nvSpPr>
          <p:spPr>
            <a:xfrm>
              <a:off x="2691882" y="5155168"/>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R6</a:t>
              </a:r>
              <a:endParaRPr lang="en-US" sz="1800" b="1" dirty="0">
                <a:latin typeface="Arial" pitchFamily="34" charset="0"/>
                <a:cs typeface="Arial" pitchFamily="34" charset="0"/>
              </a:endParaRPr>
            </a:p>
          </p:txBody>
        </p:sp>
        <p:sp>
          <p:nvSpPr>
            <p:cNvPr id="94" name="Oval 93"/>
            <p:cNvSpPr/>
            <p:nvPr/>
          </p:nvSpPr>
          <p:spPr bwMode="auto">
            <a:xfrm>
              <a:off x="2860357" y="5063075"/>
              <a:ext cx="152400" cy="152400"/>
            </a:xfrm>
            <a:prstGeom prst="ellipse">
              <a:avLst/>
            </a:prstGeom>
            <a:solidFill>
              <a:srgbClr val="00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effectLst/>
                <a:latin typeface="Times New Roman" charset="0"/>
              </a:endParaRPr>
            </a:p>
          </p:txBody>
        </p:sp>
      </p:grpSp>
      <p:cxnSp>
        <p:nvCxnSpPr>
          <p:cNvPr id="89" name="Straight Connector 88"/>
          <p:cNvCxnSpPr>
            <a:stCxn id="78" idx="0"/>
          </p:cNvCxnSpPr>
          <p:nvPr/>
        </p:nvCxnSpPr>
        <p:spPr bwMode="auto">
          <a:xfrm flipV="1">
            <a:off x="3695700" y="4189906"/>
            <a:ext cx="21205" cy="305288"/>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13" name="Group 103"/>
          <p:cNvGrpSpPr/>
          <p:nvPr/>
        </p:nvGrpSpPr>
        <p:grpSpPr>
          <a:xfrm>
            <a:off x="3626895" y="4168049"/>
            <a:ext cx="608928" cy="369332"/>
            <a:chOff x="2837267" y="4956915"/>
            <a:chExt cx="608928" cy="369332"/>
          </a:xfrm>
        </p:grpSpPr>
        <p:sp>
          <p:nvSpPr>
            <p:cNvPr id="105" name="TextBox 104"/>
            <p:cNvSpPr txBox="1"/>
            <p:nvPr/>
          </p:nvSpPr>
          <p:spPr>
            <a:xfrm>
              <a:off x="2966577" y="4956915"/>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R5</a:t>
              </a:r>
              <a:endParaRPr lang="en-US" sz="1800" b="1" dirty="0">
                <a:latin typeface="Arial" pitchFamily="34" charset="0"/>
                <a:cs typeface="Arial" pitchFamily="34" charset="0"/>
              </a:endParaRPr>
            </a:p>
          </p:txBody>
        </p:sp>
        <p:sp>
          <p:nvSpPr>
            <p:cNvPr id="106" name="Oval 105"/>
            <p:cNvSpPr/>
            <p:nvPr/>
          </p:nvSpPr>
          <p:spPr bwMode="auto">
            <a:xfrm>
              <a:off x="283726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effectLst/>
                <a:latin typeface="Times New Roman" charset="0"/>
              </a:endParaRPr>
            </a:p>
          </p:txBody>
        </p:sp>
      </p:grpSp>
      <p:cxnSp>
        <p:nvCxnSpPr>
          <p:cNvPr id="325" name="Straight Connector 324"/>
          <p:cNvCxnSpPr/>
          <p:nvPr/>
        </p:nvCxnSpPr>
        <p:spPr bwMode="auto">
          <a:xfrm flipV="1">
            <a:off x="4797025" y="4190394"/>
            <a:ext cx="0" cy="314546"/>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14" name="Group 108"/>
          <p:cNvGrpSpPr/>
          <p:nvPr/>
        </p:nvGrpSpPr>
        <p:grpSpPr>
          <a:xfrm>
            <a:off x="4707015" y="4168049"/>
            <a:ext cx="608928" cy="369332"/>
            <a:chOff x="2837267" y="4956915"/>
            <a:chExt cx="608928" cy="369332"/>
          </a:xfrm>
        </p:grpSpPr>
        <p:sp>
          <p:nvSpPr>
            <p:cNvPr id="110" name="TextBox 109"/>
            <p:cNvSpPr txBox="1"/>
            <p:nvPr/>
          </p:nvSpPr>
          <p:spPr>
            <a:xfrm>
              <a:off x="2966577" y="4956915"/>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R7</a:t>
              </a:r>
              <a:endParaRPr lang="en-US" sz="1800" b="1" dirty="0">
                <a:latin typeface="Arial" pitchFamily="34" charset="0"/>
                <a:cs typeface="Arial" pitchFamily="34" charset="0"/>
              </a:endParaRPr>
            </a:p>
          </p:txBody>
        </p:sp>
        <p:sp>
          <p:nvSpPr>
            <p:cNvPr id="111" name="Oval 110"/>
            <p:cNvSpPr/>
            <p:nvPr/>
          </p:nvSpPr>
          <p:spPr bwMode="auto">
            <a:xfrm>
              <a:off x="283726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effectLst/>
                <a:latin typeface="Times New Roman" charset="0"/>
              </a:endParaRPr>
            </a:p>
          </p:txBody>
        </p:sp>
      </p:grpSp>
      <p:cxnSp>
        <p:nvCxnSpPr>
          <p:cNvPr id="147" name="Straight Connector 146"/>
          <p:cNvCxnSpPr>
            <a:stCxn id="36" idx="3"/>
            <a:endCxn id="59" idx="1"/>
          </p:cNvCxnSpPr>
          <p:nvPr/>
        </p:nvCxnSpPr>
        <p:spPr bwMode="auto">
          <a:xfrm>
            <a:off x="5486399" y="3923695"/>
            <a:ext cx="1066801" cy="0"/>
          </a:xfrm>
          <a:prstGeom prst="line">
            <a:avLst/>
          </a:prstGeom>
          <a:solidFill>
            <a:schemeClr val="accent1"/>
          </a:solidFill>
          <a:ln w="19050" cap="flat" cmpd="sng" algn="ctr">
            <a:solidFill>
              <a:srgbClr val="000000"/>
            </a:solidFill>
            <a:prstDash val="solid"/>
            <a:round/>
            <a:headEnd type="none" w="sm" len="sm"/>
            <a:tailEnd type="none" w="sm" len="sm"/>
          </a:ln>
          <a:effectLst/>
        </p:spPr>
      </p:cxnSp>
      <p:grpSp>
        <p:nvGrpSpPr>
          <p:cNvPr id="15" name="Group 159"/>
          <p:cNvGrpSpPr/>
          <p:nvPr/>
        </p:nvGrpSpPr>
        <p:grpSpPr>
          <a:xfrm>
            <a:off x="7015163" y="3109946"/>
            <a:ext cx="687986" cy="369332"/>
            <a:chOff x="2860357" y="4955683"/>
            <a:chExt cx="687986" cy="369332"/>
          </a:xfrm>
        </p:grpSpPr>
        <p:sp>
          <p:nvSpPr>
            <p:cNvPr id="161" name="TextBox 160"/>
            <p:cNvSpPr txBox="1"/>
            <p:nvPr/>
          </p:nvSpPr>
          <p:spPr>
            <a:xfrm>
              <a:off x="2953244" y="4955683"/>
              <a:ext cx="595099" cy="369332"/>
            </a:xfrm>
            <a:prstGeom prst="rect">
              <a:avLst/>
            </a:prstGeom>
            <a:noFill/>
          </p:spPr>
          <p:txBody>
            <a:bodyPr wrap="none" rtlCol="0">
              <a:spAutoFit/>
            </a:bodyPr>
            <a:lstStyle/>
            <a:p>
              <a:r>
                <a:rPr lang="en-US" sz="1800" b="1" dirty="0" smtClean="0">
                  <a:latin typeface="Arial" pitchFamily="34" charset="0"/>
                  <a:cs typeface="Arial" pitchFamily="34" charset="0"/>
                </a:rPr>
                <a:t>R11</a:t>
              </a:r>
              <a:endParaRPr lang="en-US" sz="1800" b="1" dirty="0">
                <a:latin typeface="Arial" pitchFamily="34" charset="0"/>
                <a:cs typeface="Arial" pitchFamily="34" charset="0"/>
              </a:endParaRPr>
            </a:p>
          </p:txBody>
        </p:sp>
        <p:sp>
          <p:nvSpPr>
            <p:cNvPr id="162" name="Oval 161"/>
            <p:cNvSpPr/>
            <p:nvPr/>
          </p:nvSpPr>
          <p:spPr bwMode="auto">
            <a:xfrm>
              <a:off x="286035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effectLst/>
                <a:latin typeface="Times New Roman" charset="0"/>
              </a:endParaRPr>
            </a:p>
          </p:txBody>
        </p:sp>
      </p:grpSp>
    </p:spTree>
    <p:extLst>
      <p:ext uri="{BB962C8B-B14F-4D97-AF65-F5344CB8AC3E}">
        <p14:creationId xmlns:p14="http://schemas.microsoft.com/office/powerpoint/2010/main" xmlns="" val="10584419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NRM discussions at April 16</a:t>
            </a:r>
            <a:r>
              <a:rPr lang="en-US" baseline="30000" dirty="0" smtClean="0"/>
              <a:t>th</a:t>
            </a:r>
            <a:r>
              <a:rPr lang="en-US" dirty="0" smtClean="0"/>
              <a:t> 2015 </a:t>
            </a:r>
            <a:r>
              <a:rPr lang="en-US" dirty="0" err="1" smtClean="0"/>
              <a:t>confcall</a:t>
            </a:r>
            <a:r>
              <a:rPr lang="en-US" dirty="0" smtClean="0"/>
              <a:t/>
            </a:r>
            <a:br>
              <a:rPr lang="en-US" dirty="0" smtClean="0"/>
            </a:br>
            <a:r>
              <a:rPr lang="en-US" dirty="0" smtClean="0"/>
              <a:t>as captured by the minutes</a:t>
            </a:r>
            <a:endParaRPr lang="en-US" dirty="0"/>
          </a:p>
        </p:txBody>
      </p:sp>
      <p:sp>
        <p:nvSpPr>
          <p:cNvPr id="3" name="Content Placeholder 2"/>
          <p:cNvSpPr>
            <a:spLocks noGrp="1"/>
          </p:cNvSpPr>
          <p:nvPr>
            <p:ph idx="1"/>
          </p:nvPr>
        </p:nvSpPr>
        <p:spPr/>
        <p:txBody>
          <a:bodyPr>
            <a:normAutofit fontScale="62500" lnSpcReduction="20000"/>
          </a:bodyPr>
          <a:lstStyle/>
          <a:p>
            <a:r>
              <a:rPr lang="en-US" b="1" dirty="0" smtClean="0"/>
              <a:t>P802.1CF Network reference model</a:t>
            </a:r>
            <a:endParaRPr lang="en-CA" dirty="0" smtClean="0"/>
          </a:p>
          <a:p>
            <a:pPr lvl="1"/>
            <a:r>
              <a:rPr lang="en-CA" dirty="0" smtClean="0"/>
              <a:t>NRM amendment </a:t>
            </a:r>
            <a:endParaRPr lang="en-US" dirty="0" smtClean="0"/>
          </a:p>
          <a:p>
            <a:pPr lvl="2"/>
            <a:r>
              <a:rPr lang="en-CA" u="sng" dirty="0" smtClean="0">
                <a:hlinkClick r:id="rId2"/>
              </a:rPr>
              <a:t>https://mentor.ieee.org/omniran/dcn/15/omniran-15-0024-00-CF00-nrm-amendment.pptx</a:t>
            </a:r>
            <a:r>
              <a:rPr lang="en-GB" dirty="0" smtClean="0"/>
              <a:t> </a:t>
            </a:r>
            <a:endParaRPr lang="en-US" dirty="0" smtClean="0"/>
          </a:p>
          <a:p>
            <a:pPr lvl="2"/>
            <a:r>
              <a:rPr lang="en-CA" dirty="0" smtClean="0"/>
              <a:t>Group discussion:</a:t>
            </a:r>
            <a:endParaRPr lang="en-US" dirty="0" smtClean="0"/>
          </a:p>
          <a:p>
            <a:pPr lvl="3"/>
            <a:r>
              <a:rPr lang="en-CA" dirty="0" smtClean="0"/>
              <a:t>The current NRM does not cover the use case when the AN control function is distributed throughout the AN. This use case could potentially require a new Reference point definition or an explanation in the text considering a collocation of ANC and NA functions in a single box. The situation of the Backhaul would still need to be considered for the latter case. The fat AP case can be accommodated with current NRM, in which all interfaces are internal.</a:t>
            </a:r>
            <a:endParaRPr lang="en-US" dirty="0" smtClean="0"/>
          </a:p>
          <a:p>
            <a:pPr lvl="3"/>
            <a:r>
              <a:rPr lang="en-CA" dirty="0" smtClean="0"/>
              <a:t>Discussion on CNC CIS interface. Doubts on the need of such interface. Open still for discussion. </a:t>
            </a:r>
            <a:endParaRPr lang="en-US" dirty="0" smtClean="0"/>
          </a:p>
          <a:p>
            <a:pPr lvl="1"/>
            <a:r>
              <a:rPr lang="en-CA" dirty="0" smtClean="0"/>
              <a:t>Further discussion on definition of reference points R1, R3</a:t>
            </a:r>
            <a:endParaRPr lang="en-US" dirty="0" smtClean="0"/>
          </a:p>
          <a:p>
            <a:pPr lvl="2"/>
            <a:r>
              <a:rPr lang="en-CA" u="sng" dirty="0" smtClean="0">
                <a:hlinkClick r:id="rId3"/>
              </a:rPr>
              <a:t>https://mentor.ieee.org/omniran/dcn/15/omniran-15-0026-00-CF00-nrm-discussions.pptx</a:t>
            </a:r>
            <a:r>
              <a:rPr lang="en-GB" dirty="0" smtClean="0"/>
              <a:t> </a:t>
            </a:r>
            <a:endParaRPr lang="en-US" dirty="0" smtClean="0"/>
          </a:p>
          <a:p>
            <a:pPr lvl="3"/>
            <a:r>
              <a:rPr lang="en-CA" dirty="0" smtClean="0"/>
              <a:t>The proposal is to change the naming convention on the Reference points and remove the letters. This change together with a text definition should help in clarifying confusions about the functionalities of each one of the Reference points. A new document will be worked out in preparation for the teleconference on May 8.</a:t>
            </a:r>
            <a:endParaRPr lang="en-US" dirty="0" smtClean="0"/>
          </a:p>
          <a:p>
            <a:pPr lvl="3"/>
            <a:r>
              <a:rPr lang="en-CA" dirty="0" smtClean="0"/>
              <a:t>Author of the contribution to provide a clearer description in written regarding the different reference points.</a:t>
            </a:r>
            <a:endParaRPr lang="en-US" dirty="0" smtClean="0"/>
          </a:p>
          <a:p>
            <a:pPr lvl="1"/>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Some thoughts on resolving the remaining issues</a:t>
            </a:r>
            <a:endParaRPr lang="en-US" dirty="0"/>
          </a:p>
        </p:txBody>
      </p:sp>
      <p:sp>
        <p:nvSpPr>
          <p:cNvPr id="8" name="Content Placeholder 7"/>
          <p:cNvSpPr>
            <a:spLocks noGrp="1"/>
          </p:cNvSpPr>
          <p:nvPr>
            <p:ph idx="1"/>
          </p:nvPr>
        </p:nvSpPr>
        <p:spPr/>
        <p:txBody>
          <a:bodyPr>
            <a:normAutofit fontScale="92500" lnSpcReduction="20000"/>
          </a:bodyPr>
          <a:lstStyle/>
          <a:p>
            <a:r>
              <a:rPr lang="en-US" dirty="0" smtClean="0"/>
              <a:t>Definition of reference points</a:t>
            </a:r>
          </a:p>
          <a:p>
            <a:pPr lvl="1"/>
            <a:r>
              <a:rPr lang="en-US" dirty="0" smtClean="0"/>
              <a:t>R1, R3, R6 represent ports according to IEEE 802 </a:t>
            </a:r>
            <a:r>
              <a:rPr lang="en-US" dirty="0" smtClean="0"/>
              <a:t>understanding</a:t>
            </a:r>
          </a:p>
          <a:p>
            <a:pPr lvl="2"/>
            <a:r>
              <a:rPr lang="en-US" dirty="0" smtClean="0"/>
              <a:t>Addition of a general introductory section may help to understand the meaning</a:t>
            </a:r>
            <a:endParaRPr lang="en-US" dirty="0" smtClean="0"/>
          </a:p>
          <a:p>
            <a:pPr lvl="1"/>
            <a:r>
              <a:rPr lang="en-US" dirty="0" smtClean="0"/>
              <a:t>R2, R4, R5, R7, R8, R9, R10, R11 address functionalities represented by the Layer Management Interfaces</a:t>
            </a:r>
          </a:p>
          <a:p>
            <a:r>
              <a:rPr lang="en-US" dirty="0" smtClean="0"/>
              <a:t>Terminology </a:t>
            </a:r>
            <a:r>
              <a:rPr lang="en-US" dirty="0" smtClean="0"/>
              <a:t>adjustment for </a:t>
            </a:r>
            <a:r>
              <a:rPr lang="en-US" dirty="0" smtClean="0"/>
              <a:t>‘core network/network service’</a:t>
            </a:r>
          </a:p>
          <a:p>
            <a:pPr lvl="1"/>
            <a:r>
              <a:rPr lang="en-US" dirty="0" smtClean="0"/>
              <a:t>‘Access Router</a:t>
            </a:r>
            <a:r>
              <a:rPr lang="en-US" dirty="0" smtClean="0"/>
              <a:t>’</a:t>
            </a:r>
          </a:p>
          <a:p>
            <a:pPr lvl="2"/>
            <a:r>
              <a:rPr lang="en-US" dirty="0" smtClean="0"/>
              <a:t>Or would ‘Access Gateway’ be better?</a:t>
            </a:r>
            <a:endParaRPr lang="en-US" dirty="0" smtClean="0"/>
          </a:p>
          <a:p>
            <a:pPr lvl="1"/>
            <a:endParaRPr lang="en-US"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auto">
          <a:xfrm>
            <a:off x="831376" y="3899848"/>
            <a:ext cx="5569424" cy="1129352"/>
          </a:xfrm>
          <a:prstGeom prst="rect">
            <a:avLst/>
          </a:prstGeom>
          <a:solidFill>
            <a:schemeClr val="accent1">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6" name="AutoShape 13"/>
          <p:cNvSpPr>
            <a:spLocks noChangeArrowheads="1"/>
          </p:cNvSpPr>
          <p:nvPr/>
        </p:nvSpPr>
        <p:spPr bwMode="auto">
          <a:xfrm>
            <a:off x="5715000" y="1143000"/>
            <a:ext cx="1219200" cy="618134"/>
          </a:xfrm>
          <a:prstGeom prst="flowChartAlternateProcess">
            <a:avLst/>
          </a:prstGeom>
          <a:solidFill>
            <a:srgbClr val="8BB2FF"/>
          </a:solidFill>
          <a:ln w="9525">
            <a:noFill/>
            <a:miter lim="800000"/>
            <a:headEnd/>
            <a:tailEnd/>
          </a:ln>
          <a:effectLst/>
        </p:spPr>
        <p:txBody>
          <a:bodyPr wrap="none" lIns="0" tIns="0" anchor="ctr"/>
          <a:lstStyle/>
          <a:p>
            <a:endParaRPr lang="en-US" dirty="0"/>
          </a:p>
        </p:txBody>
      </p:sp>
      <p:sp>
        <p:nvSpPr>
          <p:cNvPr id="7" name="Rounded Rectangle 6"/>
          <p:cNvSpPr/>
          <p:nvPr/>
        </p:nvSpPr>
        <p:spPr bwMode="auto">
          <a:xfrm>
            <a:off x="3356866" y="3901909"/>
            <a:ext cx="1935214" cy="741528"/>
          </a:xfrm>
          <a:prstGeom prst="roundRect">
            <a:avLst>
              <a:gd name="adj" fmla="val 10396"/>
            </a:avLst>
          </a:prstGeom>
          <a:noFill/>
          <a:ln w="12700" cap="flat" cmpd="sng" algn="ctr">
            <a:solidFill>
              <a:schemeClr val="tx1"/>
            </a:solidFill>
            <a:prstDash val="lgDashDot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8" name="Rounded Rectangle 7"/>
          <p:cNvSpPr/>
          <p:nvPr/>
        </p:nvSpPr>
        <p:spPr bwMode="auto">
          <a:xfrm>
            <a:off x="2249411" y="1508805"/>
            <a:ext cx="2895653" cy="788515"/>
          </a:xfrm>
          <a:prstGeom prst="roundRect">
            <a:avLst>
              <a:gd name="adj" fmla="val 12403"/>
            </a:avLst>
          </a:prstGeom>
          <a:solidFill>
            <a:srgbClr val="A7E8FF"/>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9" name="Rounded Rectangle 8"/>
          <p:cNvSpPr/>
          <p:nvPr/>
        </p:nvSpPr>
        <p:spPr bwMode="auto">
          <a:xfrm>
            <a:off x="3491880" y="1822631"/>
            <a:ext cx="1575175" cy="450050"/>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0" name="Rectangle 9"/>
          <p:cNvSpPr/>
          <p:nvPr/>
        </p:nvSpPr>
        <p:spPr bwMode="auto">
          <a:xfrm>
            <a:off x="849022" y="4489466"/>
            <a:ext cx="1922977" cy="98134"/>
          </a:xfrm>
          <a:prstGeom prst="rect">
            <a:avLst/>
          </a:prstGeom>
          <a:solidFill>
            <a:schemeClr val="accent1"/>
          </a:solidFill>
          <a:ln w="12700" cap="flat" cmpd="sng" algn="ctr">
            <a:no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700" dirty="0" smtClean="0">
                <a:latin typeface="+mn-lt"/>
              </a:rPr>
              <a:t>Medium</a:t>
            </a:r>
            <a:endParaRPr kumimoji="0" lang="en-US" sz="700" b="0" i="0" u="none" strike="noStrike" cap="none" normalizeH="0" baseline="0" dirty="0">
              <a:ln>
                <a:noFill/>
              </a:ln>
              <a:solidFill>
                <a:schemeClr val="tx1"/>
              </a:solidFill>
              <a:effectLst/>
              <a:latin typeface="+mn-lt"/>
            </a:endParaRPr>
          </a:p>
        </p:txBody>
      </p:sp>
      <p:sp>
        <p:nvSpPr>
          <p:cNvPr id="11" name="Rectangle 10"/>
          <p:cNvSpPr/>
          <p:nvPr/>
        </p:nvSpPr>
        <p:spPr bwMode="auto">
          <a:xfrm>
            <a:off x="2817000" y="4503574"/>
            <a:ext cx="989915" cy="84341"/>
          </a:xfrm>
          <a:prstGeom prst="rect">
            <a:avLst/>
          </a:prstGeom>
          <a:solidFill>
            <a:schemeClr val="bg1">
              <a:lumMod val="75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700" dirty="0" smtClean="0">
                <a:latin typeface="+mn-lt"/>
              </a:rPr>
              <a:t>Medium</a:t>
            </a:r>
            <a:endParaRPr kumimoji="0" lang="en-US" sz="700" b="0" i="0" u="none" strike="noStrike" cap="none" normalizeH="0" baseline="0" dirty="0">
              <a:ln>
                <a:noFill/>
              </a:ln>
              <a:solidFill>
                <a:schemeClr val="tx1"/>
              </a:solidFill>
              <a:effectLst/>
              <a:latin typeface="+mn-lt"/>
            </a:endParaRPr>
          </a:p>
        </p:txBody>
      </p:sp>
      <p:grpSp>
        <p:nvGrpSpPr>
          <p:cNvPr id="2" name="Group 11"/>
          <p:cNvGrpSpPr/>
          <p:nvPr/>
        </p:nvGrpSpPr>
        <p:grpSpPr>
          <a:xfrm>
            <a:off x="829866" y="3014658"/>
            <a:ext cx="708533" cy="1481185"/>
            <a:chOff x="971599" y="3514117"/>
            <a:chExt cx="1080121" cy="1355043"/>
          </a:xfrm>
        </p:grpSpPr>
        <p:sp>
          <p:nvSpPr>
            <p:cNvPr id="193" name="Rectangle 2"/>
            <p:cNvSpPr/>
            <p:nvPr/>
          </p:nvSpPr>
          <p:spPr bwMode="auto">
            <a:xfrm>
              <a:off x="971599" y="4329100"/>
              <a:ext cx="1080121"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194" name="Rectangle 3"/>
            <p:cNvSpPr/>
            <p:nvPr/>
          </p:nvSpPr>
          <p:spPr bwMode="auto">
            <a:xfrm>
              <a:off x="971600" y="4599130"/>
              <a:ext cx="1080120"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195" name="Rectangle 4"/>
            <p:cNvSpPr/>
            <p:nvPr/>
          </p:nvSpPr>
          <p:spPr bwMode="auto">
            <a:xfrm>
              <a:off x="971600" y="4059070"/>
              <a:ext cx="1080120"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Network</a:t>
              </a:r>
              <a:endParaRPr kumimoji="0" lang="en-US" sz="1200" b="0" i="0" u="none" strike="noStrike" cap="none" normalizeH="0" baseline="0" dirty="0">
                <a:ln>
                  <a:noFill/>
                </a:ln>
                <a:solidFill>
                  <a:schemeClr val="tx1"/>
                </a:solidFill>
                <a:effectLst/>
                <a:latin typeface="+mn-lt"/>
              </a:endParaRPr>
            </a:p>
          </p:txBody>
        </p:sp>
        <p:sp>
          <p:nvSpPr>
            <p:cNvPr id="196" name="Rectangle 5"/>
            <p:cNvSpPr/>
            <p:nvPr/>
          </p:nvSpPr>
          <p:spPr bwMode="auto">
            <a:xfrm>
              <a:off x="971600" y="3789040"/>
              <a:ext cx="1080120"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Transport</a:t>
              </a:r>
              <a:endParaRPr kumimoji="0" lang="en-US" sz="1200" b="0" i="0" u="none" strike="noStrike" cap="none" normalizeH="0" baseline="0" dirty="0">
                <a:ln>
                  <a:noFill/>
                </a:ln>
                <a:solidFill>
                  <a:schemeClr val="tx1"/>
                </a:solidFill>
                <a:effectLst/>
                <a:latin typeface="+mn-lt"/>
              </a:endParaRPr>
            </a:p>
          </p:txBody>
        </p:sp>
        <p:sp>
          <p:nvSpPr>
            <p:cNvPr id="197" name="Rectangle 8"/>
            <p:cNvSpPr/>
            <p:nvPr/>
          </p:nvSpPr>
          <p:spPr bwMode="auto">
            <a:xfrm>
              <a:off x="971601" y="3514117"/>
              <a:ext cx="1080119"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Arial Narrow" panose="020B0606020202030204" pitchFamily="34" charset="0"/>
                </a:rPr>
                <a:t>Application</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grpSp>
      <p:grpSp>
        <p:nvGrpSpPr>
          <p:cNvPr id="3" name="Group 6"/>
          <p:cNvGrpSpPr/>
          <p:nvPr/>
        </p:nvGrpSpPr>
        <p:grpSpPr>
          <a:xfrm>
            <a:off x="2387228" y="3905508"/>
            <a:ext cx="744612" cy="590335"/>
            <a:chOff x="2252213" y="5581908"/>
            <a:chExt cx="1086386" cy="590335"/>
          </a:xfrm>
        </p:grpSpPr>
        <p:sp>
          <p:nvSpPr>
            <p:cNvPr id="188" name="Rectangle 31"/>
            <p:cNvSpPr/>
            <p:nvPr/>
          </p:nvSpPr>
          <p:spPr bwMode="auto">
            <a:xfrm>
              <a:off x="2252213" y="5581908"/>
              <a:ext cx="544303" cy="2951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Narrow" panose="020B0606020202030204" pitchFamily="34" charset="0"/>
                </a:rPr>
                <a:t>DL</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189" name="Rectangle 188"/>
            <p:cNvSpPr/>
            <p:nvPr/>
          </p:nvSpPr>
          <p:spPr bwMode="auto">
            <a:xfrm>
              <a:off x="2252213" y="5877076"/>
              <a:ext cx="544303" cy="2951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Arial Narrow" panose="020B0606020202030204" pitchFamily="34" charset="0"/>
                </a:rPr>
                <a:t>Phy</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190" name="Rectangle 189"/>
            <p:cNvSpPr/>
            <p:nvPr/>
          </p:nvSpPr>
          <p:spPr bwMode="auto">
            <a:xfrm>
              <a:off x="2796516" y="5586416"/>
              <a:ext cx="542083" cy="29260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Narrow" panose="020B0606020202030204" pitchFamily="34" charset="0"/>
                </a:rPr>
                <a:t>DL</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191" name="Rectangle 190"/>
            <p:cNvSpPr/>
            <p:nvPr/>
          </p:nvSpPr>
          <p:spPr bwMode="auto">
            <a:xfrm>
              <a:off x="2796514" y="5875018"/>
              <a:ext cx="542085" cy="2951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Arial Narrow" panose="020B0606020202030204" pitchFamily="34" charset="0"/>
                </a:rPr>
                <a:t>Phy</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192" name="Isosceles Triangle 33"/>
            <p:cNvSpPr/>
            <p:nvPr/>
          </p:nvSpPr>
          <p:spPr bwMode="auto">
            <a:xfrm flipV="1">
              <a:off x="2252213" y="5588405"/>
              <a:ext cx="1086386" cy="71123"/>
            </a:xfrm>
            <a:prstGeom prst="triangle">
              <a:avLst>
                <a:gd name="adj" fmla="val 49569"/>
              </a:avLst>
            </a:prstGeom>
            <a:solidFill>
              <a:schemeClr val="bg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Narrow" panose="020B0606020202030204" pitchFamily="34" charset="0"/>
              </a:endParaRPr>
            </a:p>
          </p:txBody>
        </p:sp>
      </p:grpSp>
      <p:grpSp>
        <p:nvGrpSpPr>
          <p:cNvPr id="4" name="Group 231"/>
          <p:cNvGrpSpPr/>
          <p:nvPr/>
        </p:nvGrpSpPr>
        <p:grpSpPr>
          <a:xfrm>
            <a:off x="7667161" y="3012600"/>
            <a:ext cx="708533" cy="1481185"/>
            <a:chOff x="971599" y="3514117"/>
            <a:chExt cx="1080121" cy="1355043"/>
          </a:xfrm>
        </p:grpSpPr>
        <p:sp>
          <p:nvSpPr>
            <p:cNvPr id="183" name="Rectangle 182"/>
            <p:cNvSpPr/>
            <p:nvPr/>
          </p:nvSpPr>
          <p:spPr bwMode="auto">
            <a:xfrm>
              <a:off x="971599" y="4329100"/>
              <a:ext cx="1080121"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184" name="Rectangle 183"/>
            <p:cNvSpPr/>
            <p:nvPr/>
          </p:nvSpPr>
          <p:spPr bwMode="auto">
            <a:xfrm>
              <a:off x="971600" y="4599130"/>
              <a:ext cx="1080120"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185" name="Rectangle 184"/>
            <p:cNvSpPr/>
            <p:nvPr/>
          </p:nvSpPr>
          <p:spPr bwMode="auto">
            <a:xfrm>
              <a:off x="971600" y="4059070"/>
              <a:ext cx="1080120"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Network</a:t>
              </a:r>
              <a:endParaRPr kumimoji="0" lang="en-US" sz="1200" b="0" i="0" u="none" strike="noStrike" cap="none" normalizeH="0" baseline="0" dirty="0">
                <a:ln>
                  <a:noFill/>
                </a:ln>
                <a:solidFill>
                  <a:schemeClr val="tx1"/>
                </a:solidFill>
                <a:effectLst/>
                <a:latin typeface="+mn-lt"/>
              </a:endParaRPr>
            </a:p>
          </p:txBody>
        </p:sp>
        <p:sp>
          <p:nvSpPr>
            <p:cNvPr id="186" name="Rectangle 185"/>
            <p:cNvSpPr/>
            <p:nvPr/>
          </p:nvSpPr>
          <p:spPr bwMode="auto">
            <a:xfrm>
              <a:off x="971600" y="3789040"/>
              <a:ext cx="1080120"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Transport</a:t>
              </a:r>
              <a:endParaRPr kumimoji="0" lang="en-US" sz="1200" b="0" i="0" u="none" strike="noStrike" cap="none" normalizeH="0" baseline="0" dirty="0">
                <a:ln>
                  <a:noFill/>
                </a:ln>
                <a:solidFill>
                  <a:schemeClr val="tx1"/>
                </a:solidFill>
                <a:effectLst/>
                <a:latin typeface="+mn-lt"/>
              </a:endParaRPr>
            </a:p>
          </p:txBody>
        </p:sp>
        <p:sp>
          <p:nvSpPr>
            <p:cNvPr id="187" name="Rectangle 186"/>
            <p:cNvSpPr/>
            <p:nvPr/>
          </p:nvSpPr>
          <p:spPr bwMode="auto">
            <a:xfrm>
              <a:off x="971601" y="3514117"/>
              <a:ext cx="1080119"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Arial Narrow" panose="020B0606020202030204" pitchFamily="34" charset="0"/>
                </a:rPr>
                <a:t>Application</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grpSp>
      <p:sp>
        <p:nvSpPr>
          <p:cNvPr id="15" name="Rectangle 14"/>
          <p:cNvSpPr/>
          <p:nvPr/>
        </p:nvSpPr>
        <p:spPr bwMode="auto">
          <a:xfrm>
            <a:off x="6388104" y="3608284"/>
            <a:ext cx="553982" cy="311993"/>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Narrow" panose="020B0606020202030204" pitchFamily="34" charset="0"/>
              </a:rPr>
              <a:t>Network</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16" name="Rectangle 15"/>
          <p:cNvSpPr/>
          <p:nvPr/>
        </p:nvSpPr>
        <p:spPr bwMode="auto">
          <a:xfrm>
            <a:off x="5850948" y="3608284"/>
            <a:ext cx="544304" cy="30887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Narrow" panose="020B0606020202030204" pitchFamily="34" charset="0"/>
              </a:rPr>
              <a:t>Network</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17" name="Isosceles Triangle 16"/>
          <p:cNvSpPr/>
          <p:nvPr/>
        </p:nvSpPr>
        <p:spPr bwMode="auto">
          <a:xfrm flipV="1">
            <a:off x="5850948" y="3603964"/>
            <a:ext cx="1091137" cy="111178"/>
          </a:xfrm>
          <a:prstGeom prst="triangle">
            <a:avLst>
              <a:gd name="adj" fmla="val 49569"/>
            </a:avLst>
          </a:prstGeom>
          <a:solidFill>
            <a:schemeClr val="bg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18" name="Rectangle 17"/>
          <p:cNvSpPr/>
          <p:nvPr/>
        </p:nvSpPr>
        <p:spPr bwMode="auto">
          <a:xfrm>
            <a:off x="4842030" y="4497905"/>
            <a:ext cx="1539056" cy="90010"/>
          </a:xfrm>
          <a:prstGeom prst="rect">
            <a:avLst/>
          </a:prstGeom>
          <a:solidFill>
            <a:schemeClr val="bg1">
              <a:lumMod val="75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700" dirty="0" smtClean="0">
                <a:latin typeface="+mn-lt"/>
              </a:rPr>
              <a:t>Medium</a:t>
            </a:r>
            <a:endParaRPr kumimoji="0" lang="en-US" sz="700" b="0" i="0" u="none" strike="noStrike" cap="none" normalizeH="0" baseline="0" dirty="0">
              <a:ln>
                <a:noFill/>
              </a:ln>
              <a:solidFill>
                <a:schemeClr val="tx1"/>
              </a:solidFill>
              <a:effectLst/>
              <a:latin typeface="+mn-lt"/>
            </a:endParaRPr>
          </a:p>
        </p:txBody>
      </p:sp>
      <p:sp>
        <p:nvSpPr>
          <p:cNvPr id="19" name="Rectangle 18"/>
          <p:cNvSpPr/>
          <p:nvPr/>
        </p:nvSpPr>
        <p:spPr bwMode="auto">
          <a:xfrm>
            <a:off x="6437594" y="4497901"/>
            <a:ext cx="1930051" cy="88816"/>
          </a:xfrm>
          <a:prstGeom prst="rect">
            <a:avLst/>
          </a:prstGeom>
          <a:solidFill>
            <a:schemeClr val="bg1">
              <a:lumMod val="75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700" dirty="0" smtClean="0">
                <a:latin typeface="+mn-lt"/>
              </a:rPr>
              <a:t>Medium</a:t>
            </a:r>
            <a:endParaRPr kumimoji="0" lang="en-US" sz="700" b="0" i="0" u="none" strike="noStrike" cap="none" normalizeH="0" baseline="0" dirty="0">
              <a:ln>
                <a:noFill/>
              </a:ln>
              <a:solidFill>
                <a:schemeClr val="tx1"/>
              </a:solidFill>
              <a:effectLst/>
              <a:latin typeface="+mn-lt"/>
            </a:endParaRPr>
          </a:p>
        </p:txBody>
      </p:sp>
      <p:sp>
        <p:nvSpPr>
          <p:cNvPr id="20" name="Rectangle 19"/>
          <p:cNvSpPr/>
          <p:nvPr/>
        </p:nvSpPr>
        <p:spPr bwMode="auto">
          <a:xfrm>
            <a:off x="5855699" y="3917163"/>
            <a:ext cx="544303" cy="28873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Narrow" panose="020B0606020202030204" pitchFamily="34" charset="0"/>
              </a:rPr>
              <a:t>Data Link</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21" name="Rectangle 20"/>
          <p:cNvSpPr/>
          <p:nvPr/>
        </p:nvSpPr>
        <p:spPr bwMode="auto">
          <a:xfrm>
            <a:off x="5855699" y="4205901"/>
            <a:ext cx="544303" cy="2951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Arial Narrow" panose="020B0606020202030204" pitchFamily="34" charset="0"/>
              </a:rPr>
              <a:t>Physical</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22" name="Rectangle 21"/>
          <p:cNvSpPr/>
          <p:nvPr/>
        </p:nvSpPr>
        <p:spPr bwMode="auto">
          <a:xfrm>
            <a:off x="6400003" y="3917164"/>
            <a:ext cx="542082" cy="28236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Narrow" panose="020B0606020202030204" pitchFamily="34" charset="0"/>
              </a:rPr>
              <a:t>Data Link</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23" name="Rectangle 22"/>
          <p:cNvSpPr/>
          <p:nvPr/>
        </p:nvSpPr>
        <p:spPr bwMode="auto">
          <a:xfrm>
            <a:off x="6400000" y="4203843"/>
            <a:ext cx="542085" cy="2951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Arial Narrow" panose="020B0606020202030204" pitchFamily="34" charset="0"/>
              </a:rPr>
              <a:t>Physical</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24" name="Rounded Rectangle 23"/>
          <p:cNvSpPr/>
          <p:nvPr/>
        </p:nvSpPr>
        <p:spPr bwMode="auto">
          <a:xfrm>
            <a:off x="7467600" y="1219200"/>
            <a:ext cx="1066800" cy="1075335"/>
          </a:xfrm>
          <a:prstGeom prst="roundRect">
            <a:avLst>
              <a:gd name="adj" fmla="val 12403"/>
            </a:avLst>
          </a:prstGeom>
          <a:solidFill>
            <a:schemeClr val="accent4">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25" name="AutoShape 11"/>
          <p:cNvSpPr>
            <a:spLocks noChangeArrowheads="1"/>
          </p:cNvSpPr>
          <p:nvPr/>
        </p:nvSpPr>
        <p:spPr bwMode="auto">
          <a:xfrm>
            <a:off x="746575" y="1508806"/>
            <a:ext cx="881834" cy="785730"/>
          </a:xfrm>
          <a:prstGeom prst="flowChartAlternateProcess">
            <a:avLst/>
          </a:prstGeom>
          <a:solidFill>
            <a:srgbClr val="6DC0FF"/>
          </a:solidFill>
          <a:ln w="9525">
            <a:noFill/>
            <a:miter lim="800000"/>
            <a:headEnd/>
            <a:tailEnd/>
          </a:ln>
          <a:effectLst/>
        </p:spPr>
        <p:txBody>
          <a:bodyPr wrap="none" lIns="0" tIns="0" anchor="ctr"/>
          <a:lstStyle/>
          <a:p>
            <a:endParaRPr lang="en-US" dirty="0"/>
          </a:p>
        </p:txBody>
      </p:sp>
      <p:sp>
        <p:nvSpPr>
          <p:cNvPr id="26" name="AutoShape 13"/>
          <p:cNvSpPr>
            <a:spLocks noChangeArrowheads="1"/>
          </p:cNvSpPr>
          <p:nvPr/>
        </p:nvSpPr>
        <p:spPr bwMode="auto">
          <a:xfrm>
            <a:off x="5715000" y="1828800"/>
            <a:ext cx="1219200" cy="465735"/>
          </a:xfrm>
          <a:prstGeom prst="flowChartAlternateProcess">
            <a:avLst/>
          </a:prstGeom>
          <a:solidFill>
            <a:srgbClr val="8BB2FF"/>
          </a:solidFill>
          <a:ln w="9525">
            <a:noFill/>
            <a:miter lim="800000"/>
            <a:headEnd/>
            <a:tailEnd/>
          </a:ln>
          <a:effectLst/>
        </p:spPr>
        <p:txBody>
          <a:bodyPr wrap="none" lIns="0" tIns="0" anchor="ctr"/>
          <a:lstStyle/>
          <a:p>
            <a:endParaRPr lang="en-US" dirty="0"/>
          </a:p>
        </p:txBody>
      </p:sp>
      <p:sp>
        <p:nvSpPr>
          <p:cNvPr id="27" name="Freeform 14"/>
          <p:cNvSpPr>
            <a:spLocks/>
          </p:cNvSpPr>
          <p:nvPr/>
        </p:nvSpPr>
        <p:spPr bwMode="auto">
          <a:xfrm>
            <a:off x="6071353" y="1577343"/>
            <a:ext cx="560632" cy="147961"/>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dirty="0"/>
          </a:p>
        </p:txBody>
      </p:sp>
      <p:sp>
        <p:nvSpPr>
          <p:cNvPr id="28" name="Line 18"/>
          <p:cNvSpPr>
            <a:spLocks noChangeShapeType="1"/>
          </p:cNvSpPr>
          <p:nvPr/>
        </p:nvSpPr>
        <p:spPr bwMode="auto">
          <a:xfrm>
            <a:off x="2819400" y="1752600"/>
            <a:ext cx="762490" cy="250050"/>
          </a:xfrm>
          <a:prstGeom prst="line">
            <a:avLst/>
          </a:prstGeom>
          <a:noFill/>
          <a:ln w="12700">
            <a:solidFill>
              <a:schemeClr val="tx1"/>
            </a:solidFill>
            <a:round/>
            <a:headEnd/>
            <a:tailEnd/>
          </a:ln>
          <a:effectLst/>
        </p:spPr>
        <p:txBody>
          <a:bodyPr lIns="0" tIns="0"/>
          <a:lstStyle/>
          <a:p>
            <a:endParaRPr lang="en-US" dirty="0"/>
          </a:p>
        </p:txBody>
      </p:sp>
      <p:sp>
        <p:nvSpPr>
          <p:cNvPr id="29" name="Line 19"/>
          <p:cNvSpPr>
            <a:spLocks noChangeShapeType="1"/>
          </p:cNvSpPr>
          <p:nvPr/>
        </p:nvSpPr>
        <p:spPr bwMode="auto">
          <a:xfrm flipH="1">
            <a:off x="2743200" y="2133848"/>
            <a:ext cx="838688" cy="99294"/>
          </a:xfrm>
          <a:prstGeom prst="line">
            <a:avLst/>
          </a:prstGeom>
          <a:noFill/>
          <a:ln w="12700">
            <a:solidFill>
              <a:schemeClr val="tx1"/>
            </a:solidFill>
            <a:round/>
            <a:headEnd/>
            <a:tailEnd/>
          </a:ln>
          <a:effectLst/>
        </p:spPr>
        <p:txBody>
          <a:bodyPr lIns="0" tIns="0"/>
          <a:lstStyle/>
          <a:p>
            <a:endParaRPr lang="en-US" dirty="0"/>
          </a:p>
        </p:txBody>
      </p:sp>
      <p:sp>
        <p:nvSpPr>
          <p:cNvPr id="31" name="AutoShape 22"/>
          <p:cNvSpPr>
            <a:spLocks noChangeArrowheads="1"/>
          </p:cNvSpPr>
          <p:nvPr/>
        </p:nvSpPr>
        <p:spPr bwMode="auto">
          <a:xfrm>
            <a:off x="5877876" y="1496704"/>
            <a:ext cx="360362" cy="197779"/>
          </a:xfrm>
          <a:prstGeom prst="can">
            <a:avLst>
              <a:gd name="adj" fmla="val 25000"/>
            </a:avLst>
          </a:prstGeom>
          <a:solidFill>
            <a:schemeClr val="bg1">
              <a:lumMod val="50000"/>
            </a:schemeClr>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pic>
        <p:nvPicPr>
          <p:cNvPr id="32" name="Picture 23" descr="x_big_image2"/>
          <p:cNvPicPr>
            <a:picLocks noChangeAspect="1" noChangeArrowheads="1"/>
          </p:cNvPicPr>
          <p:nvPr/>
        </p:nvPicPr>
        <p:blipFill>
          <a:blip r:embed="rId2">
            <a:lum bright="10000" contrast="40000"/>
          </a:blip>
          <a:srcRect/>
          <a:stretch>
            <a:fillRect/>
          </a:stretch>
        </p:blipFill>
        <p:spPr bwMode="auto">
          <a:xfrm>
            <a:off x="849023" y="1730095"/>
            <a:ext cx="548641" cy="584366"/>
          </a:xfrm>
          <a:prstGeom prst="rect">
            <a:avLst/>
          </a:prstGeom>
          <a:noFill/>
          <a:ln w="9525">
            <a:noFill/>
            <a:miter lim="800000"/>
            <a:headEnd/>
            <a:tailEnd/>
          </a:ln>
        </p:spPr>
      </p:pic>
      <p:sp>
        <p:nvSpPr>
          <p:cNvPr id="35" name="Text Box 82"/>
          <p:cNvSpPr txBox="1">
            <a:spLocks noChangeArrowheads="1"/>
          </p:cNvSpPr>
          <p:nvPr/>
        </p:nvSpPr>
        <p:spPr bwMode="auto">
          <a:xfrm>
            <a:off x="3117460" y="1508805"/>
            <a:ext cx="1335302" cy="204671"/>
          </a:xfrm>
          <a:prstGeom prst="rect">
            <a:avLst/>
          </a:prstGeom>
          <a:noFill/>
          <a:ln w="9525">
            <a:noFill/>
            <a:miter lim="800000"/>
            <a:headEnd/>
            <a:tailEnd/>
          </a:ln>
          <a:effectLst/>
        </p:spPr>
        <p:txBody>
          <a:bodyPr wrap="none" lIns="0" tIns="0" rIns="0" bIns="0">
            <a:spAutoFit/>
          </a:bodyPr>
          <a:lstStyle/>
          <a:p>
            <a:pPr algn="ctr" eaLnBrk="0" hangingPunct="0">
              <a:lnSpc>
                <a:spcPct val="95000"/>
              </a:lnSpc>
              <a:spcBef>
                <a:spcPct val="0"/>
              </a:spcBef>
              <a:buFontTx/>
              <a:buNone/>
            </a:pPr>
            <a:r>
              <a:rPr lang="hr-HR" sz="1400" dirty="0" smtClean="0">
                <a:latin typeface="+mn-lt"/>
                <a:cs typeface="Arial" pitchFamily="34" charset="0"/>
              </a:rPr>
              <a:t>Access</a:t>
            </a:r>
            <a:r>
              <a:rPr lang="en-US" sz="1400" dirty="0" smtClean="0">
                <a:latin typeface="+mn-lt"/>
                <a:cs typeface="Arial" pitchFamily="34" charset="0"/>
              </a:rPr>
              <a:t> Network</a:t>
            </a:r>
            <a:r>
              <a:rPr lang="hr-HR" sz="1400" dirty="0" smtClean="0">
                <a:latin typeface="+mn-lt"/>
                <a:cs typeface="Arial" pitchFamily="34" charset="0"/>
              </a:rPr>
              <a:t> </a:t>
            </a:r>
            <a:endParaRPr lang="en-US" sz="1400" dirty="0">
              <a:latin typeface="+mn-lt"/>
              <a:cs typeface="Arial" pitchFamily="34" charset="0"/>
            </a:endParaRPr>
          </a:p>
        </p:txBody>
      </p:sp>
      <p:grpSp>
        <p:nvGrpSpPr>
          <p:cNvPr id="12" name="Group 136"/>
          <p:cNvGrpSpPr>
            <a:grpSpLocks/>
          </p:cNvGrpSpPr>
          <p:nvPr/>
        </p:nvGrpSpPr>
        <p:grpSpPr bwMode="auto">
          <a:xfrm rot="7624109" flipV="1">
            <a:off x="1400419" y="1693385"/>
            <a:ext cx="1009161" cy="956629"/>
            <a:chOff x="2870" y="2211"/>
            <a:chExt cx="690" cy="728"/>
          </a:xfrm>
        </p:grpSpPr>
        <p:sp>
          <p:nvSpPr>
            <p:cNvPr id="94" name="Freeform 137"/>
            <p:cNvSpPr>
              <a:spLocks/>
            </p:cNvSpPr>
            <p:nvPr/>
          </p:nvSpPr>
          <p:spPr bwMode="auto">
            <a:xfrm>
              <a:off x="2870" y="2551"/>
              <a:ext cx="461" cy="388"/>
            </a:xfrm>
            <a:custGeom>
              <a:avLst/>
              <a:gdLst/>
              <a:ahLst/>
              <a:cxnLst>
                <a:cxn ang="0">
                  <a:pos x="111" y="28"/>
                </a:cxn>
                <a:cxn ang="0">
                  <a:pos x="116" y="30"/>
                </a:cxn>
                <a:cxn ang="0">
                  <a:pos x="128" y="0"/>
                </a:cxn>
                <a:cxn ang="0">
                  <a:pos x="149" y="5"/>
                </a:cxn>
                <a:cxn ang="0">
                  <a:pos x="0" y="247"/>
                </a:cxn>
                <a:cxn ang="0">
                  <a:pos x="111" y="28"/>
                </a:cxn>
              </a:cxnLst>
              <a:rect l="0" t="0" r="r" b="b"/>
              <a:pathLst>
                <a:path w="149" h="247">
                  <a:moveTo>
                    <a:pt x="111" y="28"/>
                  </a:moveTo>
                  <a:lnTo>
                    <a:pt x="116" y="30"/>
                  </a:lnTo>
                  <a:lnTo>
                    <a:pt x="128" y="0"/>
                  </a:lnTo>
                  <a:lnTo>
                    <a:pt x="149" y="5"/>
                  </a:lnTo>
                  <a:lnTo>
                    <a:pt x="0" y="247"/>
                  </a:lnTo>
                  <a:lnTo>
                    <a:pt x="111" y="28"/>
                  </a:lnTo>
                  <a:close/>
                </a:path>
              </a:pathLst>
            </a:custGeom>
            <a:solidFill>
              <a:srgbClr val="F2BD1F"/>
            </a:solidFill>
            <a:ln w="9525">
              <a:noFill/>
              <a:round/>
              <a:headEnd/>
              <a:tailEnd/>
            </a:ln>
          </p:spPr>
          <p:txBody>
            <a:bodyPr/>
            <a:lstStyle/>
            <a:p>
              <a:endParaRPr lang="en-US" dirty="0"/>
            </a:p>
          </p:txBody>
        </p:sp>
        <p:sp>
          <p:nvSpPr>
            <p:cNvPr id="95" name="Freeform 138"/>
            <p:cNvSpPr>
              <a:spLocks/>
            </p:cNvSpPr>
            <p:nvPr/>
          </p:nvSpPr>
          <p:spPr bwMode="auto">
            <a:xfrm>
              <a:off x="3158" y="2211"/>
              <a:ext cx="402" cy="384"/>
            </a:xfrm>
            <a:custGeom>
              <a:avLst/>
              <a:gdLst/>
              <a:ahLst/>
              <a:cxnLst>
                <a:cxn ang="0">
                  <a:pos x="0" y="239"/>
                </a:cxn>
                <a:cxn ang="0">
                  <a:pos x="130" y="0"/>
                </a:cxn>
                <a:cxn ang="0">
                  <a:pos x="35" y="216"/>
                </a:cxn>
                <a:cxn ang="0">
                  <a:pos x="32" y="216"/>
                </a:cxn>
                <a:cxn ang="0">
                  <a:pos x="18" y="244"/>
                </a:cxn>
                <a:cxn ang="0">
                  <a:pos x="0" y="239"/>
                </a:cxn>
              </a:cxnLst>
              <a:rect l="0" t="0" r="r" b="b"/>
              <a:pathLst>
                <a:path w="130" h="244">
                  <a:moveTo>
                    <a:pt x="0" y="239"/>
                  </a:moveTo>
                  <a:lnTo>
                    <a:pt x="130" y="0"/>
                  </a:lnTo>
                  <a:lnTo>
                    <a:pt x="35" y="216"/>
                  </a:lnTo>
                  <a:lnTo>
                    <a:pt x="32" y="216"/>
                  </a:lnTo>
                  <a:lnTo>
                    <a:pt x="18" y="244"/>
                  </a:lnTo>
                  <a:lnTo>
                    <a:pt x="0" y="239"/>
                  </a:lnTo>
                  <a:close/>
                </a:path>
              </a:pathLst>
            </a:custGeom>
            <a:solidFill>
              <a:srgbClr val="F2BD1F"/>
            </a:solidFill>
            <a:ln w="9525">
              <a:noFill/>
              <a:round/>
              <a:headEnd/>
              <a:tailEnd/>
            </a:ln>
          </p:spPr>
          <p:txBody>
            <a:bodyPr/>
            <a:lstStyle/>
            <a:p>
              <a:endParaRPr lang="en-US" dirty="0"/>
            </a:p>
          </p:txBody>
        </p:sp>
      </p:grpSp>
      <p:sp>
        <p:nvSpPr>
          <p:cNvPr id="41" name="Text Box 82"/>
          <p:cNvSpPr txBox="1">
            <a:spLocks noChangeArrowheads="1"/>
          </p:cNvSpPr>
          <p:nvPr/>
        </p:nvSpPr>
        <p:spPr bwMode="auto">
          <a:xfrm>
            <a:off x="851920" y="1508730"/>
            <a:ext cx="675826" cy="204671"/>
          </a:xfrm>
          <a:prstGeom prst="rect">
            <a:avLst/>
          </a:prstGeom>
          <a:noFill/>
          <a:ln w="9525">
            <a:noFill/>
            <a:miter lim="800000"/>
            <a:headEnd/>
            <a:tailEnd/>
          </a:ln>
          <a:effectLst/>
        </p:spPr>
        <p:txBody>
          <a:bodyPr wrap="none" lIns="0" tIns="0" rIns="0" bIns="0">
            <a:spAutoFit/>
          </a:bodyPr>
          <a:lstStyle/>
          <a:p>
            <a:pPr algn="ctr" eaLnBrk="0" hangingPunct="0">
              <a:lnSpc>
                <a:spcPct val="95000"/>
              </a:lnSpc>
              <a:spcBef>
                <a:spcPct val="0"/>
              </a:spcBef>
              <a:buFontTx/>
              <a:buNone/>
            </a:pPr>
            <a:r>
              <a:rPr lang="en-US" sz="1400" dirty="0" smtClean="0">
                <a:latin typeface="+mn-lt"/>
                <a:cs typeface="Arial" pitchFamily="34" charset="0"/>
              </a:rPr>
              <a:t>Terminal</a:t>
            </a:r>
            <a:endParaRPr lang="en-US" sz="1400" dirty="0">
              <a:latin typeface="+mn-lt"/>
              <a:cs typeface="Arial" pitchFamily="34" charset="0"/>
            </a:endParaRPr>
          </a:p>
        </p:txBody>
      </p:sp>
      <p:pic>
        <p:nvPicPr>
          <p:cNvPr id="42" name="Picture 372" descr="switch"/>
          <p:cNvPicPr>
            <a:picLocks noChangeAspect="1" noChangeArrowheads="1"/>
          </p:cNvPicPr>
          <p:nvPr/>
        </p:nvPicPr>
        <p:blipFill>
          <a:blip r:embed="rId3">
            <a:grayscl/>
          </a:blip>
          <a:srcRect/>
          <a:stretch>
            <a:fillRect/>
          </a:stretch>
        </p:blipFill>
        <p:spPr bwMode="auto">
          <a:xfrm>
            <a:off x="3581890" y="1981200"/>
            <a:ext cx="503237" cy="183852"/>
          </a:xfrm>
          <a:prstGeom prst="rect">
            <a:avLst/>
          </a:prstGeom>
          <a:noFill/>
        </p:spPr>
      </p:pic>
      <p:sp>
        <p:nvSpPr>
          <p:cNvPr id="43" name="Text Box 82"/>
          <p:cNvSpPr txBox="1">
            <a:spLocks noChangeArrowheads="1"/>
          </p:cNvSpPr>
          <p:nvPr/>
        </p:nvSpPr>
        <p:spPr bwMode="auto">
          <a:xfrm>
            <a:off x="5733279" y="1849272"/>
            <a:ext cx="1165384" cy="204671"/>
          </a:xfrm>
          <a:prstGeom prst="rect">
            <a:avLst/>
          </a:prstGeom>
          <a:noFill/>
          <a:ln w="9525">
            <a:noFill/>
            <a:miter lim="800000"/>
            <a:headEnd/>
            <a:tailEnd/>
          </a:ln>
          <a:effectLst/>
        </p:spPr>
        <p:txBody>
          <a:bodyPr wrap="none" lIns="0" tIns="0" rIns="0" bIns="0">
            <a:spAutoFit/>
          </a:bodyPr>
          <a:lstStyle/>
          <a:p>
            <a:pPr algn="ctr" eaLnBrk="0" hangingPunct="0">
              <a:lnSpc>
                <a:spcPct val="95000"/>
              </a:lnSpc>
              <a:spcBef>
                <a:spcPct val="0"/>
              </a:spcBef>
              <a:buFontTx/>
              <a:buNone/>
            </a:pPr>
            <a:r>
              <a:rPr lang="en-US" sz="1400" dirty="0" smtClean="0">
                <a:latin typeface="+mn-lt"/>
                <a:cs typeface="Arial" pitchFamily="34" charset="0"/>
              </a:rPr>
              <a:t>Access Router</a:t>
            </a:r>
            <a:endParaRPr lang="en-US" sz="1400" dirty="0">
              <a:latin typeface="+mn-lt"/>
              <a:cs typeface="Arial" pitchFamily="34" charset="0"/>
            </a:endParaRPr>
          </a:p>
        </p:txBody>
      </p:sp>
      <p:sp>
        <p:nvSpPr>
          <p:cNvPr id="44" name="Text Box 82"/>
          <p:cNvSpPr txBox="1">
            <a:spLocks noChangeArrowheads="1"/>
          </p:cNvSpPr>
          <p:nvPr/>
        </p:nvSpPr>
        <p:spPr bwMode="auto">
          <a:xfrm>
            <a:off x="7549144" y="1267057"/>
            <a:ext cx="894476" cy="409343"/>
          </a:xfrm>
          <a:prstGeom prst="rect">
            <a:avLst/>
          </a:prstGeom>
          <a:noFill/>
          <a:ln w="9525">
            <a:noFill/>
            <a:miter lim="800000"/>
            <a:headEnd/>
            <a:tailEnd/>
          </a:ln>
          <a:effectLst/>
        </p:spPr>
        <p:txBody>
          <a:bodyPr wrap="none" lIns="0" tIns="0" rIns="0" bIns="0">
            <a:spAutoFit/>
          </a:bodyPr>
          <a:lstStyle/>
          <a:p>
            <a:pPr algn="ctr" eaLnBrk="0" hangingPunct="0">
              <a:lnSpc>
                <a:spcPct val="95000"/>
              </a:lnSpc>
              <a:spcBef>
                <a:spcPct val="0"/>
              </a:spcBef>
              <a:buFontTx/>
              <a:buNone/>
            </a:pPr>
            <a:r>
              <a:rPr lang="en-US" sz="1400" dirty="0" smtClean="0">
                <a:latin typeface="+mn-lt"/>
                <a:cs typeface="Arial" pitchFamily="34" charset="0"/>
              </a:rPr>
              <a:t>Information</a:t>
            </a:r>
            <a:br>
              <a:rPr lang="en-US" sz="1400" dirty="0" smtClean="0">
                <a:latin typeface="+mn-lt"/>
                <a:cs typeface="Arial" pitchFamily="34" charset="0"/>
              </a:rPr>
            </a:br>
            <a:r>
              <a:rPr lang="en-US" sz="1400" dirty="0" smtClean="0">
                <a:latin typeface="+mn-lt"/>
                <a:cs typeface="Arial" pitchFamily="34" charset="0"/>
              </a:rPr>
              <a:t>Server</a:t>
            </a:r>
            <a:endParaRPr lang="en-US" sz="1400" dirty="0">
              <a:latin typeface="+mn-lt"/>
              <a:cs typeface="Arial" pitchFamily="34" charset="0"/>
            </a:endParaRPr>
          </a:p>
        </p:txBody>
      </p:sp>
      <p:grpSp>
        <p:nvGrpSpPr>
          <p:cNvPr id="13" name="Group 176"/>
          <p:cNvGrpSpPr/>
          <p:nvPr/>
        </p:nvGrpSpPr>
        <p:grpSpPr>
          <a:xfrm>
            <a:off x="3446875" y="3907570"/>
            <a:ext cx="744612" cy="590335"/>
            <a:chOff x="2252213" y="5581908"/>
            <a:chExt cx="1086386" cy="590335"/>
          </a:xfrm>
        </p:grpSpPr>
        <p:sp>
          <p:nvSpPr>
            <p:cNvPr id="87" name="Rectangle 86"/>
            <p:cNvSpPr/>
            <p:nvPr/>
          </p:nvSpPr>
          <p:spPr bwMode="auto">
            <a:xfrm>
              <a:off x="2252213" y="5581908"/>
              <a:ext cx="544303" cy="2951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Narrow" panose="020B0606020202030204" pitchFamily="34" charset="0"/>
                </a:rPr>
                <a:t>DL</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88" name="Rectangle 87"/>
            <p:cNvSpPr/>
            <p:nvPr/>
          </p:nvSpPr>
          <p:spPr bwMode="auto">
            <a:xfrm>
              <a:off x="2252213" y="5877076"/>
              <a:ext cx="544303" cy="2951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Arial Narrow" panose="020B0606020202030204" pitchFamily="34" charset="0"/>
                </a:rPr>
                <a:t>Phy</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89" name="Rectangle 88"/>
            <p:cNvSpPr/>
            <p:nvPr/>
          </p:nvSpPr>
          <p:spPr bwMode="auto">
            <a:xfrm>
              <a:off x="2796516" y="5582556"/>
              <a:ext cx="542083" cy="292906"/>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Narrow" panose="020B0606020202030204" pitchFamily="34" charset="0"/>
                </a:rPr>
                <a:t>DL</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90" name="Rectangle 89"/>
            <p:cNvSpPr/>
            <p:nvPr/>
          </p:nvSpPr>
          <p:spPr bwMode="auto">
            <a:xfrm>
              <a:off x="2796514" y="5875018"/>
              <a:ext cx="542085" cy="2951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Arial Narrow" panose="020B0606020202030204" pitchFamily="34" charset="0"/>
                </a:rPr>
                <a:t>Phy</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91" name="Isosceles Triangle 90"/>
            <p:cNvSpPr/>
            <p:nvPr/>
          </p:nvSpPr>
          <p:spPr bwMode="auto">
            <a:xfrm flipV="1">
              <a:off x="2252213" y="5588405"/>
              <a:ext cx="1086386" cy="71123"/>
            </a:xfrm>
            <a:prstGeom prst="triangle">
              <a:avLst>
                <a:gd name="adj" fmla="val 49569"/>
              </a:avLst>
            </a:prstGeom>
            <a:solidFill>
              <a:schemeClr val="bg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Narrow" panose="020B0606020202030204" pitchFamily="34" charset="0"/>
              </a:endParaRPr>
            </a:p>
          </p:txBody>
        </p:sp>
      </p:grpSp>
      <p:grpSp>
        <p:nvGrpSpPr>
          <p:cNvPr id="14" name="Group 182"/>
          <p:cNvGrpSpPr/>
          <p:nvPr/>
        </p:nvGrpSpPr>
        <p:grpSpPr>
          <a:xfrm>
            <a:off x="4436985" y="3907570"/>
            <a:ext cx="744612" cy="590335"/>
            <a:chOff x="2252213" y="5581908"/>
            <a:chExt cx="1086386" cy="590335"/>
          </a:xfrm>
        </p:grpSpPr>
        <p:sp>
          <p:nvSpPr>
            <p:cNvPr id="82" name="Rectangle 81"/>
            <p:cNvSpPr/>
            <p:nvPr/>
          </p:nvSpPr>
          <p:spPr bwMode="auto">
            <a:xfrm>
              <a:off x="2252213" y="5581908"/>
              <a:ext cx="544303" cy="2951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Narrow" panose="020B0606020202030204" pitchFamily="34" charset="0"/>
                </a:rPr>
                <a:t>DL</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83" name="Rectangle 82"/>
            <p:cNvSpPr/>
            <p:nvPr/>
          </p:nvSpPr>
          <p:spPr bwMode="auto">
            <a:xfrm>
              <a:off x="2252213" y="5877076"/>
              <a:ext cx="544303" cy="2951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Arial Narrow" panose="020B0606020202030204" pitchFamily="34" charset="0"/>
                </a:rPr>
                <a:t>Phy</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84" name="Rectangle 83"/>
            <p:cNvSpPr/>
            <p:nvPr/>
          </p:nvSpPr>
          <p:spPr bwMode="auto">
            <a:xfrm>
              <a:off x="2796516" y="5583403"/>
              <a:ext cx="542083" cy="292906"/>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Narrow" panose="020B0606020202030204" pitchFamily="34" charset="0"/>
                </a:rPr>
                <a:t>DL</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85" name="Rectangle 84"/>
            <p:cNvSpPr/>
            <p:nvPr/>
          </p:nvSpPr>
          <p:spPr bwMode="auto">
            <a:xfrm>
              <a:off x="2796514" y="5875018"/>
              <a:ext cx="542085" cy="2951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Arial Narrow" panose="020B0606020202030204" pitchFamily="34" charset="0"/>
                </a:rPr>
                <a:t>Phy</a:t>
              </a:r>
              <a:endParaRPr kumimoji="0" lang="en-US" sz="1200" b="0" i="0" u="none" strike="noStrike" cap="none" normalizeH="0" baseline="0" dirty="0">
                <a:ln>
                  <a:noFill/>
                </a:ln>
                <a:solidFill>
                  <a:schemeClr val="tx1"/>
                </a:solidFill>
                <a:effectLst/>
                <a:latin typeface="Arial Narrow" panose="020B0606020202030204" pitchFamily="34" charset="0"/>
              </a:endParaRPr>
            </a:p>
          </p:txBody>
        </p:sp>
        <p:sp>
          <p:nvSpPr>
            <p:cNvPr id="86" name="Isosceles Triangle 85"/>
            <p:cNvSpPr/>
            <p:nvPr/>
          </p:nvSpPr>
          <p:spPr bwMode="auto">
            <a:xfrm flipV="1">
              <a:off x="2252213" y="5588405"/>
              <a:ext cx="1086386" cy="71123"/>
            </a:xfrm>
            <a:prstGeom prst="triangle">
              <a:avLst>
                <a:gd name="adj" fmla="val 49569"/>
              </a:avLst>
            </a:prstGeom>
            <a:solidFill>
              <a:schemeClr val="bg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Narrow" panose="020B0606020202030204" pitchFamily="34" charset="0"/>
              </a:endParaRPr>
            </a:p>
          </p:txBody>
        </p:sp>
      </p:grpSp>
      <p:sp>
        <p:nvSpPr>
          <p:cNvPr id="50" name="Rectangle 49"/>
          <p:cNvSpPr/>
          <p:nvPr/>
        </p:nvSpPr>
        <p:spPr bwMode="auto">
          <a:xfrm>
            <a:off x="3851921" y="4497905"/>
            <a:ext cx="945104" cy="90010"/>
          </a:xfrm>
          <a:prstGeom prst="rect">
            <a:avLst/>
          </a:prstGeom>
          <a:solidFill>
            <a:schemeClr val="bg1">
              <a:lumMod val="75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700" dirty="0" smtClean="0">
                <a:latin typeface="+mn-lt"/>
              </a:rPr>
              <a:t>Medium</a:t>
            </a:r>
            <a:endParaRPr kumimoji="0" lang="en-US" sz="700" b="0" i="0" u="none" strike="noStrike" cap="none" normalizeH="0" baseline="0" dirty="0">
              <a:ln>
                <a:noFill/>
              </a:ln>
              <a:solidFill>
                <a:schemeClr val="tx1"/>
              </a:solidFill>
              <a:effectLst/>
              <a:latin typeface="+mn-lt"/>
            </a:endParaRPr>
          </a:p>
        </p:txBody>
      </p:sp>
      <p:pic>
        <p:nvPicPr>
          <p:cNvPr id="51" name="Picture 372" descr="switch"/>
          <p:cNvPicPr>
            <a:picLocks noChangeAspect="1" noChangeArrowheads="1"/>
          </p:cNvPicPr>
          <p:nvPr/>
        </p:nvPicPr>
        <p:blipFill>
          <a:blip r:embed="rId3">
            <a:grayscl/>
          </a:blip>
          <a:srcRect/>
          <a:stretch>
            <a:fillRect/>
          </a:stretch>
        </p:blipFill>
        <p:spPr bwMode="auto">
          <a:xfrm>
            <a:off x="4481990" y="2030241"/>
            <a:ext cx="503237" cy="197662"/>
          </a:xfrm>
          <a:prstGeom prst="rect">
            <a:avLst/>
          </a:prstGeom>
          <a:noFill/>
        </p:spPr>
      </p:pic>
      <p:sp>
        <p:nvSpPr>
          <p:cNvPr id="52" name="Line 19"/>
          <p:cNvSpPr>
            <a:spLocks noChangeShapeType="1"/>
          </p:cNvSpPr>
          <p:nvPr/>
        </p:nvSpPr>
        <p:spPr bwMode="auto">
          <a:xfrm flipH="1" flipV="1">
            <a:off x="4043362" y="2066925"/>
            <a:ext cx="443388" cy="80264"/>
          </a:xfrm>
          <a:prstGeom prst="line">
            <a:avLst/>
          </a:prstGeom>
          <a:noFill/>
          <a:ln w="12700">
            <a:solidFill>
              <a:schemeClr val="tx1"/>
            </a:solidFill>
            <a:round/>
            <a:headEnd/>
            <a:tailEnd/>
          </a:ln>
          <a:effectLst/>
        </p:spPr>
        <p:txBody>
          <a:bodyPr lIns="0" tIns="0"/>
          <a:lstStyle/>
          <a:p>
            <a:endParaRPr lang="en-US" dirty="0"/>
          </a:p>
        </p:txBody>
      </p:sp>
      <p:sp>
        <p:nvSpPr>
          <p:cNvPr id="53" name="Text Box 82"/>
          <p:cNvSpPr txBox="1">
            <a:spLocks noChangeArrowheads="1"/>
          </p:cNvSpPr>
          <p:nvPr/>
        </p:nvSpPr>
        <p:spPr bwMode="auto">
          <a:xfrm>
            <a:off x="4166955" y="1812470"/>
            <a:ext cx="798270" cy="206467"/>
          </a:xfrm>
          <a:prstGeom prst="rect">
            <a:avLst/>
          </a:prstGeom>
          <a:noFill/>
          <a:ln w="9525">
            <a:noFill/>
            <a:miter lim="800000"/>
            <a:headEnd/>
            <a:tailEnd/>
          </a:ln>
          <a:effectLst/>
        </p:spPr>
        <p:txBody>
          <a:bodyPr wrap="none" lIns="0" tIns="0" rIns="0" bIns="0">
            <a:spAutoFit/>
          </a:bodyPr>
          <a:lstStyle/>
          <a:p>
            <a:pPr algn="ctr" eaLnBrk="0" hangingPunct="0">
              <a:lnSpc>
                <a:spcPct val="95000"/>
              </a:lnSpc>
              <a:spcBef>
                <a:spcPct val="0"/>
              </a:spcBef>
              <a:buFontTx/>
              <a:buNone/>
            </a:pPr>
            <a:r>
              <a:rPr lang="hr-HR" sz="1400" dirty="0">
                <a:latin typeface="+mn-lt"/>
                <a:cs typeface="Arial" pitchFamily="34" charset="0"/>
              </a:rPr>
              <a:t>Backhaul</a:t>
            </a:r>
            <a:r>
              <a:rPr lang="hr-HR" sz="1400" dirty="0" smtClean="0">
                <a:latin typeface="+mn-lt"/>
                <a:cs typeface="Arial" pitchFamily="34" charset="0"/>
              </a:rPr>
              <a:t> </a:t>
            </a:r>
            <a:endParaRPr lang="en-US" sz="1400" dirty="0">
              <a:latin typeface="+mn-lt"/>
              <a:cs typeface="Arial" pitchFamily="34" charset="0"/>
            </a:endParaRPr>
          </a:p>
        </p:txBody>
      </p:sp>
      <p:sp>
        <p:nvSpPr>
          <p:cNvPr id="54" name="Text Box 82"/>
          <p:cNvSpPr txBox="1">
            <a:spLocks noChangeArrowheads="1"/>
          </p:cNvSpPr>
          <p:nvPr/>
        </p:nvSpPr>
        <p:spPr bwMode="auto">
          <a:xfrm>
            <a:off x="4055089" y="4648200"/>
            <a:ext cx="593111" cy="153504"/>
          </a:xfrm>
          <a:prstGeom prst="rect">
            <a:avLst/>
          </a:prstGeom>
          <a:noFill/>
          <a:ln w="9525">
            <a:noFill/>
            <a:miter lim="800000"/>
            <a:headEnd/>
            <a:tailEnd/>
          </a:ln>
          <a:effectLst/>
        </p:spPr>
        <p:txBody>
          <a:bodyPr wrap="none" lIns="0" tIns="0" rIns="0" bIns="0">
            <a:spAutoFit/>
          </a:bodyPr>
          <a:lstStyle/>
          <a:p>
            <a:pPr algn="ctr" eaLnBrk="0" hangingPunct="0">
              <a:lnSpc>
                <a:spcPct val="95000"/>
              </a:lnSpc>
              <a:spcBef>
                <a:spcPct val="0"/>
              </a:spcBef>
              <a:buFontTx/>
              <a:buNone/>
            </a:pPr>
            <a:r>
              <a:rPr lang="hr-HR" sz="1050" i="1" dirty="0">
                <a:latin typeface="Arial" pitchFamily="34" charset="0"/>
                <a:cs typeface="Arial" pitchFamily="34" charset="0"/>
              </a:rPr>
              <a:t>Backhaul</a:t>
            </a:r>
            <a:r>
              <a:rPr lang="hr-HR" sz="1050" i="1" dirty="0" smtClean="0">
                <a:latin typeface="Arial" pitchFamily="34" charset="0"/>
                <a:cs typeface="Arial" pitchFamily="34" charset="0"/>
              </a:rPr>
              <a:t> </a:t>
            </a:r>
            <a:endParaRPr lang="en-US" sz="1050" i="1" dirty="0">
              <a:latin typeface="Arial" pitchFamily="34" charset="0"/>
              <a:cs typeface="Arial" pitchFamily="34" charset="0"/>
            </a:endParaRPr>
          </a:p>
        </p:txBody>
      </p:sp>
      <p:sp>
        <p:nvSpPr>
          <p:cNvPr id="55" name="TextBox 54"/>
          <p:cNvSpPr txBox="1"/>
          <p:nvPr/>
        </p:nvSpPr>
        <p:spPr>
          <a:xfrm>
            <a:off x="228600" y="990600"/>
            <a:ext cx="5160387" cy="369332"/>
          </a:xfrm>
          <a:prstGeom prst="rect">
            <a:avLst/>
          </a:prstGeom>
          <a:noFill/>
        </p:spPr>
        <p:txBody>
          <a:bodyPr wrap="none" rtlCol="0">
            <a:spAutoFit/>
          </a:bodyPr>
          <a:lstStyle/>
          <a:p>
            <a:r>
              <a:rPr lang="en-US" sz="1800" b="1" dirty="0" smtClean="0">
                <a:latin typeface="+mn-lt"/>
              </a:rPr>
              <a:t>End-to-end communication network topology</a:t>
            </a:r>
            <a:endParaRPr lang="en-US" sz="1800" b="1" dirty="0">
              <a:latin typeface="+mn-lt"/>
            </a:endParaRPr>
          </a:p>
        </p:txBody>
      </p:sp>
      <p:sp>
        <p:nvSpPr>
          <p:cNvPr id="56" name="Text Box 82"/>
          <p:cNvSpPr txBox="1">
            <a:spLocks noChangeArrowheads="1"/>
          </p:cNvSpPr>
          <p:nvPr/>
        </p:nvSpPr>
        <p:spPr bwMode="auto">
          <a:xfrm>
            <a:off x="5764716" y="1178256"/>
            <a:ext cx="985847" cy="344710"/>
          </a:xfrm>
          <a:prstGeom prst="rect">
            <a:avLst/>
          </a:prstGeom>
          <a:noFill/>
          <a:ln w="9525">
            <a:noFill/>
            <a:miter lim="800000"/>
            <a:headEnd/>
            <a:tailEnd/>
          </a:ln>
          <a:effectLst/>
        </p:spPr>
        <p:txBody>
          <a:bodyPr wrap="none" lIns="0" tIns="0" rIns="0" bIns="0">
            <a:spAutoFit/>
          </a:bodyPr>
          <a:lstStyle/>
          <a:p>
            <a:pPr eaLnBrk="0" hangingPunct="0">
              <a:lnSpc>
                <a:spcPct val="80000"/>
              </a:lnSpc>
              <a:spcBef>
                <a:spcPct val="0"/>
              </a:spcBef>
              <a:buFontTx/>
              <a:buNone/>
            </a:pPr>
            <a:r>
              <a:rPr lang="en-US" sz="1400" dirty="0" smtClean="0">
                <a:latin typeface="+mn-lt"/>
                <a:cs typeface="Arial" pitchFamily="34" charset="0"/>
              </a:rPr>
              <a:t>Subscription</a:t>
            </a:r>
            <a:br>
              <a:rPr lang="en-US" sz="1400" dirty="0" smtClean="0">
                <a:latin typeface="+mn-lt"/>
                <a:cs typeface="Arial" pitchFamily="34" charset="0"/>
              </a:rPr>
            </a:br>
            <a:r>
              <a:rPr lang="en-US" sz="1400" dirty="0" smtClean="0">
                <a:latin typeface="+mn-lt"/>
                <a:cs typeface="Arial" pitchFamily="34" charset="0"/>
              </a:rPr>
              <a:t>Service</a:t>
            </a:r>
            <a:endParaRPr lang="en-US" sz="1400" dirty="0">
              <a:latin typeface="+mn-lt"/>
              <a:cs typeface="Arial" pitchFamily="34" charset="0"/>
            </a:endParaRPr>
          </a:p>
        </p:txBody>
      </p:sp>
      <p:cxnSp>
        <p:nvCxnSpPr>
          <p:cNvPr id="45" name="Straight Connector 44"/>
          <p:cNvCxnSpPr/>
          <p:nvPr/>
        </p:nvCxnSpPr>
        <p:spPr bwMode="auto">
          <a:xfrm>
            <a:off x="1600200" y="6346588"/>
            <a:ext cx="6858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225" name="Group 95"/>
          <p:cNvGrpSpPr/>
          <p:nvPr/>
        </p:nvGrpSpPr>
        <p:grpSpPr>
          <a:xfrm>
            <a:off x="1768948" y="6298953"/>
            <a:ext cx="380232" cy="310275"/>
            <a:chOff x="1544472" y="2237096"/>
            <a:chExt cx="380232" cy="310275"/>
          </a:xfrm>
        </p:grpSpPr>
        <p:sp>
          <p:nvSpPr>
            <p:cNvPr id="92" name="Oval 91"/>
            <p:cNvSpPr>
              <a:spLocks noChangeAspect="1"/>
            </p:cNvSpPr>
            <p:nvPr/>
          </p:nvSpPr>
          <p:spPr bwMode="auto">
            <a:xfrm>
              <a:off x="1676400" y="2237096"/>
              <a:ext cx="91440" cy="9144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93" name="TextBox 92"/>
            <p:cNvSpPr txBox="1"/>
            <p:nvPr/>
          </p:nvSpPr>
          <p:spPr>
            <a:xfrm>
              <a:off x="1544472" y="2270372"/>
              <a:ext cx="380232" cy="276999"/>
            </a:xfrm>
            <a:prstGeom prst="rect">
              <a:avLst/>
            </a:prstGeom>
            <a:noFill/>
          </p:spPr>
          <p:txBody>
            <a:bodyPr wrap="none" rtlCol="0">
              <a:spAutoFit/>
            </a:bodyPr>
            <a:lstStyle/>
            <a:p>
              <a:r>
                <a:rPr lang="en-US" b="1" dirty="0" smtClean="0">
                  <a:latin typeface="Arial" pitchFamily="34" charset="0"/>
                  <a:cs typeface="Arial" pitchFamily="34" charset="0"/>
                </a:rPr>
                <a:t>R1</a:t>
              </a:r>
              <a:endParaRPr lang="en-US" b="1" dirty="0">
                <a:latin typeface="Arial" pitchFamily="34" charset="0"/>
                <a:cs typeface="Arial" pitchFamily="34" charset="0"/>
              </a:endParaRPr>
            </a:p>
          </p:txBody>
        </p:sp>
      </p:grpSp>
      <p:sp>
        <p:nvSpPr>
          <p:cNvPr id="47" name="TextBox 46"/>
          <p:cNvSpPr txBox="1"/>
          <p:nvPr/>
        </p:nvSpPr>
        <p:spPr>
          <a:xfrm>
            <a:off x="216991" y="5338808"/>
            <a:ext cx="4224233" cy="369332"/>
          </a:xfrm>
          <a:prstGeom prst="rect">
            <a:avLst/>
          </a:prstGeom>
          <a:noFill/>
        </p:spPr>
        <p:txBody>
          <a:bodyPr wrap="none" rtlCol="0">
            <a:spAutoFit/>
          </a:bodyPr>
          <a:lstStyle/>
          <a:p>
            <a:r>
              <a:rPr lang="en-US" sz="1800" b="1" dirty="0" smtClean="0">
                <a:latin typeface="+mn-lt"/>
              </a:rPr>
              <a:t>Network Reference Model Schematic</a:t>
            </a:r>
            <a:endParaRPr lang="en-US" sz="1800" b="1" dirty="0">
              <a:latin typeface="+mn-lt"/>
            </a:endParaRPr>
          </a:p>
        </p:txBody>
      </p:sp>
      <p:sp>
        <p:nvSpPr>
          <p:cNvPr id="57" name="Rounded Rectangle 56"/>
          <p:cNvSpPr/>
          <p:nvPr/>
        </p:nvSpPr>
        <p:spPr bwMode="auto">
          <a:xfrm>
            <a:off x="762000" y="5890657"/>
            <a:ext cx="838200" cy="609600"/>
          </a:xfrm>
          <a:prstGeom prst="roundRect">
            <a:avLst/>
          </a:prstGeom>
          <a:noFill/>
          <a:ln w="12700" cap="flat" cmpd="sng" algn="ctr">
            <a:solidFill>
              <a:schemeClr val="tx1"/>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Terminal</a:t>
            </a:r>
            <a:endParaRPr kumimoji="0" lang="en-US" sz="1400" b="1" i="0" u="none" strike="noStrike" cap="none" normalizeH="0" baseline="0" dirty="0">
              <a:ln>
                <a:noFill/>
              </a:ln>
              <a:solidFill>
                <a:schemeClr val="tx1"/>
              </a:solidFill>
              <a:effectLst/>
              <a:latin typeface="+mn-lt"/>
            </a:endParaRPr>
          </a:p>
        </p:txBody>
      </p:sp>
      <p:sp>
        <p:nvSpPr>
          <p:cNvPr id="58" name="Rounded Rectangle 57"/>
          <p:cNvSpPr/>
          <p:nvPr/>
        </p:nvSpPr>
        <p:spPr bwMode="auto">
          <a:xfrm>
            <a:off x="2286000" y="5966857"/>
            <a:ext cx="2895600" cy="533400"/>
          </a:xfrm>
          <a:prstGeom prst="roundRect">
            <a:avLst/>
          </a:prstGeom>
          <a:noFill/>
          <a:ln w="12700" cap="flat" cmpd="sng" algn="ctr">
            <a:solidFill>
              <a:schemeClr val="tx1"/>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400" b="1" dirty="0" smtClean="0">
                <a:latin typeface="+mn-lt"/>
              </a:rPr>
              <a:t>Access Network</a:t>
            </a:r>
            <a:endParaRPr kumimoji="0" lang="en-US" sz="1400" b="1" i="0" u="none" strike="noStrike" cap="none" normalizeH="0" baseline="0" dirty="0">
              <a:ln>
                <a:noFill/>
              </a:ln>
              <a:solidFill>
                <a:schemeClr val="tx1"/>
              </a:solidFill>
              <a:effectLst/>
              <a:latin typeface="+mn-lt"/>
            </a:endParaRPr>
          </a:p>
        </p:txBody>
      </p:sp>
      <p:sp>
        <p:nvSpPr>
          <p:cNvPr id="59" name="Rounded Rectangle 58"/>
          <p:cNvSpPr/>
          <p:nvPr/>
        </p:nvSpPr>
        <p:spPr bwMode="auto">
          <a:xfrm>
            <a:off x="5791200" y="6043057"/>
            <a:ext cx="1219200" cy="457200"/>
          </a:xfrm>
          <a:prstGeom prst="roundRect">
            <a:avLst/>
          </a:prstGeom>
          <a:noFill/>
          <a:ln w="12700" cap="flat" cmpd="sng" algn="ctr">
            <a:solidFill>
              <a:schemeClr val="tx1"/>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400" b="1" dirty="0" smtClean="0">
                <a:latin typeface="+mn-lt"/>
              </a:rPr>
              <a:t>Access Router</a:t>
            </a:r>
            <a:endParaRPr kumimoji="0" lang="en-US" sz="1400" b="1" i="0" u="none" strike="noStrike" cap="none" normalizeH="0" baseline="0" dirty="0">
              <a:ln>
                <a:noFill/>
              </a:ln>
              <a:solidFill>
                <a:schemeClr val="tx1"/>
              </a:solidFill>
              <a:effectLst/>
              <a:latin typeface="+mn-lt"/>
            </a:endParaRPr>
          </a:p>
        </p:txBody>
      </p:sp>
      <p:sp>
        <p:nvSpPr>
          <p:cNvPr id="60" name="Rounded Rectangle 59"/>
          <p:cNvSpPr/>
          <p:nvPr/>
        </p:nvSpPr>
        <p:spPr bwMode="auto">
          <a:xfrm>
            <a:off x="5791200" y="5585857"/>
            <a:ext cx="1219200" cy="381000"/>
          </a:xfrm>
          <a:prstGeom prst="roundRect">
            <a:avLst/>
          </a:prstGeom>
          <a:noFill/>
          <a:ln w="12700" cap="flat" cmpd="sng" algn="ctr">
            <a:solidFill>
              <a:schemeClr val="tx1"/>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80000"/>
              </a:lnSpc>
              <a:spcBef>
                <a:spcPct val="0"/>
              </a:spcBef>
              <a:spcAft>
                <a:spcPct val="0"/>
              </a:spcAft>
              <a:buClrTx/>
              <a:buSzTx/>
              <a:buFontTx/>
              <a:buNone/>
              <a:tabLst/>
            </a:pPr>
            <a:r>
              <a:rPr lang="en-US" sz="1400" b="1" dirty="0" smtClean="0">
                <a:latin typeface="+mn-lt"/>
              </a:rPr>
              <a:t>Subscription</a:t>
            </a:r>
            <a:br>
              <a:rPr lang="en-US" sz="1400" b="1" dirty="0" smtClean="0">
                <a:latin typeface="+mn-lt"/>
              </a:rPr>
            </a:br>
            <a:r>
              <a:rPr lang="en-US" sz="1400" b="1" dirty="0" smtClean="0">
                <a:latin typeface="+mn-lt"/>
              </a:rPr>
              <a:t>Service</a:t>
            </a:r>
            <a:endParaRPr kumimoji="0" lang="en-US" sz="1400" b="1" i="0" u="none" strike="noStrike" cap="none" normalizeH="0" baseline="0" dirty="0">
              <a:ln>
                <a:noFill/>
              </a:ln>
              <a:solidFill>
                <a:schemeClr val="tx1"/>
              </a:solidFill>
              <a:effectLst/>
              <a:latin typeface="+mn-lt"/>
            </a:endParaRPr>
          </a:p>
        </p:txBody>
      </p:sp>
      <p:cxnSp>
        <p:nvCxnSpPr>
          <p:cNvPr id="61" name="Straight Connector 60"/>
          <p:cNvCxnSpPr/>
          <p:nvPr/>
        </p:nvCxnSpPr>
        <p:spPr bwMode="auto">
          <a:xfrm>
            <a:off x="5181600" y="6347857"/>
            <a:ext cx="6096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229" name="Group 95"/>
          <p:cNvGrpSpPr/>
          <p:nvPr/>
        </p:nvGrpSpPr>
        <p:grpSpPr>
          <a:xfrm>
            <a:off x="5350348" y="6305777"/>
            <a:ext cx="380232" cy="310275"/>
            <a:chOff x="1544472" y="2237096"/>
            <a:chExt cx="380232" cy="310275"/>
          </a:xfrm>
        </p:grpSpPr>
        <p:sp>
          <p:nvSpPr>
            <p:cNvPr id="80" name="Oval 79"/>
            <p:cNvSpPr>
              <a:spLocks noChangeAspect="1"/>
            </p:cNvSpPr>
            <p:nvPr/>
          </p:nvSpPr>
          <p:spPr bwMode="auto">
            <a:xfrm>
              <a:off x="1676400" y="2237096"/>
              <a:ext cx="91440" cy="9144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81" name="TextBox 80"/>
            <p:cNvSpPr txBox="1"/>
            <p:nvPr/>
          </p:nvSpPr>
          <p:spPr>
            <a:xfrm>
              <a:off x="1544472" y="2270372"/>
              <a:ext cx="380232" cy="276999"/>
            </a:xfrm>
            <a:prstGeom prst="rect">
              <a:avLst/>
            </a:prstGeom>
            <a:noFill/>
          </p:spPr>
          <p:txBody>
            <a:bodyPr wrap="none" rtlCol="0">
              <a:spAutoFit/>
            </a:bodyPr>
            <a:lstStyle/>
            <a:p>
              <a:r>
                <a:rPr lang="en-US" b="1" dirty="0" smtClean="0">
                  <a:latin typeface="Arial" pitchFamily="34" charset="0"/>
                  <a:cs typeface="Arial" pitchFamily="34" charset="0"/>
                </a:rPr>
                <a:t>R3</a:t>
              </a:r>
              <a:endParaRPr lang="en-US" b="1" dirty="0">
                <a:latin typeface="Arial" pitchFamily="34" charset="0"/>
                <a:cs typeface="Arial" pitchFamily="34" charset="0"/>
              </a:endParaRPr>
            </a:p>
          </p:txBody>
        </p:sp>
      </p:grpSp>
      <p:grpSp>
        <p:nvGrpSpPr>
          <p:cNvPr id="237" name="Group 95"/>
          <p:cNvGrpSpPr/>
          <p:nvPr/>
        </p:nvGrpSpPr>
        <p:grpSpPr>
          <a:xfrm>
            <a:off x="5441332" y="5814962"/>
            <a:ext cx="411652" cy="276999"/>
            <a:chOff x="1676400" y="2137939"/>
            <a:chExt cx="411652" cy="276999"/>
          </a:xfrm>
        </p:grpSpPr>
        <p:sp>
          <p:nvSpPr>
            <p:cNvPr id="78" name="Oval 77"/>
            <p:cNvSpPr>
              <a:spLocks noChangeAspect="1"/>
            </p:cNvSpPr>
            <p:nvPr/>
          </p:nvSpPr>
          <p:spPr bwMode="auto">
            <a:xfrm>
              <a:off x="1676400" y="2237096"/>
              <a:ext cx="91440" cy="9144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79" name="TextBox 78"/>
            <p:cNvSpPr txBox="1"/>
            <p:nvPr/>
          </p:nvSpPr>
          <p:spPr>
            <a:xfrm>
              <a:off x="1707820" y="2137939"/>
              <a:ext cx="380232" cy="276999"/>
            </a:xfrm>
            <a:prstGeom prst="rect">
              <a:avLst/>
            </a:prstGeom>
            <a:noFill/>
          </p:spPr>
          <p:txBody>
            <a:bodyPr wrap="none" rtlCol="0">
              <a:spAutoFit/>
            </a:bodyPr>
            <a:lstStyle/>
            <a:p>
              <a:r>
                <a:rPr lang="en-US" b="1" dirty="0" smtClean="0">
                  <a:latin typeface="Arial" pitchFamily="34" charset="0"/>
                  <a:cs typeface="Arial" pitchFamily="34" charset="0"/>
                </a:rPr>
                <a:t>R4</a:t>
              </a:r>
              <a:endParaRPr lang="en-US" b="1" dirty="0">
                <a:latin typeface="Arial" pitchFamily="34" charset="0"/>
                <a:cs typeface="Arial" pitchFamily="34" charset="0"/>
              </a:endParaRPr>
            </a:p>
          </p:txBody>
        </p:sp>
      </p:grpSp>
      <p:cxnSp>
        <p:nvCxnSpPr>
          <p:cNvPr id="64" name="Elbow Connector 63"/>
          <p:cNvCxnSpPr>
            <a:endCxn id="60" idx="1"/>
          </p:cNvCxnSpPr>
          <p:nvPr/>
        </p:nvCxnSpPr>
        <p:spPr bwMode="auto">
          <a:xfrm flipV="1">
            <a:off x="1600200" y="5776357"/>
            <a:ext cx="4191000" cy="266700"/>
          </a:xfrm>
          <a:prstGeom prst="bentConnector3">
            <a:avLst>
              <a:gd name="adj1" fmla="val 7829"/>
            </a:avLst>
          </a:prstGeom>
          <a:solidFill>
            <a:schemeClr val="accent1"/>
          </a:solidFill>
          <a:ln w="12700" cap="flat" cmpd="sng" algn="ctr">
            <a:solidFill>
              <a:schemeClr val="tx1"/>
            </a:solidFill>
            <a:prstDash val="sysDash"/>
            <a:round/>
            <a:headEnd type="none" w="sm" len="sm"/>
            <a:tailEnd type="none" w="sm" len="sm"/>
          </a:ln>
          <a:effectLst/>
        </p:spPr>
      </p:cxnSp>
      <p:grpSp>
        <p:nvGrpSpPr>
          <p:cNvPr id="238" name="Group 95"/>
          <p:cNvGrpSpPr/>
          <p:nvPr/>
        </p:nvGrpSpPr>
        <p:grpSpPr>
          <a:xfrm>
            <a:off x="1884528" y="5793985"/>
            <a:ext cx="407528" cy="276999"/>
            <a:chOff x="1676400" y="2140424"/>
            <a:chExt cx="407528" cy="276999"/>
          </a:xfrm>
        </p:grpSpPr>
        <p:sp>
          <p:nvSpPr>
            <p:cNvPr id="76" name="Oval 75"/>
            <p:cNvSpPr>
              <a:spLocks noChangeAspect="1"/>
            </p:cNvSpPr>
            <p:nvPr/>
          </p:nvSpPr>
          <p:spPr bwMode="auto">
            <a:xfrm>
              <a:off x="1676400" y="2237096"/>
              <a:ext cx="91440" cy="9144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77" name="TextBox 76"/>
            <p:cNvSpPr txBox="1"/>
            <p:nvPr/>
          </p:nvSpPr>
          <p:spPr>
            <a:xfrm>
              <a:off x="1703696" y="2140424"/>
              <a:ext cx="380232" cy="276999"/>
            </a:xfrm>
            <a:prstGeom prst="rect">
              <a:avLst/>
            </a:prstGeom>
            <a:noFill/>
          </p:spPr>
          <p:txBody>
            <a:bodyPr wrap="none" rtlCol="0">
              <a:spAutoFit/>
            </a:bodyPr>
            <a:lstStyle/>
            <a:p>
              <a:r>
                <a:rPr lang="en-US" b="1" dirty="0" smtClean="0">
                  <a:latin typeface="Arial" pitchFamily="34" charset="0"/>
                  <a:cs typeface="Arial" pitchFamily="34" charset="0"/>
                </a:rPr>
                <a:t>R2</a:t>
              </a:r>
              <a:endParaRPr lang="en-US" b="1" dirty="0">
                <a:latin typeface="Arial" pitchFamily="34" charset="0"/>
                <a:cs typeface="Arial" pitchFamily="34" charset="0"/>
              </a:endParaRPr>
            </a:p>
          </p:txBody>
        </p:sp>
      </p:grpSp>
      <p:cxnSp>
        <p:nvCxnSpPr>
          <p:cNvPr id="66" name="Elbow Connector 65"/>
          <p:cNvCxnSpPr/>
          <p:nvPr/>
        </p:nvCxnSpPr>
        <p:spPr bwMode="auto">
          <a:xfrm flipV="1">
            <a:off x="5181600" y="5842889"/>
            <a:ext cx="609600" cy="276368"/>
          </a:xfrm>
          <a:prstGeom prst="bentConnector3">
            <a:avLst>
              <a:gd name="adj1" fmla="val 50000"/>
            </a:avLst>
          </a:prstGeom>
          <a:solidFill>
            <a:schemeClr val="accent1"/>
          </a:solidFill>
          <a:ln w="12700" cap="flat" cmpd="sng" algn="ctr">
            <a:solidFill>
              <a:schemeClr val="tx1"/>
            </a:solidFill>
            <a:prstDash val="sysDash"/>
            <a:round/>
            <a:headEnd type="none" w="sm" len="sm"/>
            <a:tailEnd type="none" w="sm" len="sm"/>
          </a:ln>
          <a:effectLst/>
        </p:spPr>
      </p:cxnSp>
      <p:cxnSp>
        <p:nvCxnSpPr>
          <p:cNvPr id="67" name="Straight Connector 66"/>
          <p:cNvCxnSpPr>
            <a:stCxn id="60" idx="2"/>
            <a:endCxn id="59" idx="0"/>
          </p:cNvCxnSpPr>
          <p:nvPr/>
        </p:nvCxnSpPr>
        <p:spPr bwMode="auto">
          <a:xfrm>
            <a:off x="6400800" y="5966857"/>
            <a:ext cx="0" cy="76200"/>
          </a:xfrm>
          <a:prstGeom prst="line">
            <a:avLst/>
          </a:prstGeom>
          <a:solidFill>
            <a:schemeClr val="accent1"/>
          </a:solidFill>
          <a:ln w="12700" cap="flat" cmpd="sng" algn="ctr">
            <a:solidFill>
              <a:schemeClr val="tx1"/>
            </a:solidFill>
            <a:prstDash val="sysDash"/>
            <a:round/>
            <a:headEnd type="none" w="sm" len="sm"/>
            <a:tailEnd type="none" w="sm" len="sm"/>
          </a:ln>
          <a:effectLst/>
        </p:spPr>
      </p:cxnSp>
      <p:sp>
        <p:nvSpPr>
          <p:cNvPr id="68" name="TextBox 67"/>
          <p:cNvSpPr txBox="1"/>
          <p:nvPr/>
        </p:nvSpPr>
        <p:spPr>
          <a:xfrm>
            <a:off x="228600" y="2590800"/>
            <a:ext cx="7635424" cy="369332"/>
          </a:xfrm>
          <a:prstGeom prst="rect">
            <a:avLst/>
          </a:prstGeom>
          <a:noFill/>
        </p:spPr>
        <p:txBody>
          <a:bodyPr wrap="none" rtlCol="0">
            <a:spAutoFit/>
          </a:bodyPr>
          <a:lstStyle/>
          <a:p>
            <a:r>
              <a:rPr lang="en-US" sz="1800" b="1" dirty="0" smtClean="0">
                <a:latin typeface="+mn-lt"/>
              </a:rPr>
              <a:t>Scope of Network Reference Model in the protocol layer architecture</a:t>
            </a:r>
            <a:endParaRPr lang="en-US" sz="1800" b="1" dirty="0">
              <a:latin typeface="+mn-lt"/>
            </a:endParaRPr>
          </a:p>
        </p:txBody>
      </p:sp>
      <p:sp>
        <p:nvSpPr>
          <p:cNvPr id="69" name="Rounded Rectangle 68"/>
          <p:cNvSpPr/>
          <p:nvPr/>
        </p:nvSpPr>
        <p:spPr bwMode="auto">
          <a:xfrm>
            <a:off x="2313296" y="3901910"/>
            <a:ext cx="887104" cy="741528"/>
          </a:xfrm>
          <a:prstGeom prst="roundRect">
            <a:avLst>
              <a:gd name="adj" fmla="val 10396"/>
            </a:avLst>
          </a:prstGeom>
          <a:noFill/>
          <a:ln w="12700" cap="flat" cmpd="sng" algn="ctr">
            <a:solidFill>
              <a:schemeClr val="tx1"/>
            </a:solidFill>
            <a:prstDash val="lgDashDot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70" name="Text Box 82"/>
          <p:cNvSpPr txBox="1">
            <a:spLocks noChangeArrowheads="1"/>
          </p:cNvSpPr>
          <p:nvPr/>
        </p:nvSpPr>
        <p:spPr bwMode="auto">
          <a:xfrm>
            <a:off x="2409212" y="4668672"/>
            <a:ext cx="718145" cy="258532"/>
          </a:xfrm>
          <a:prstGeom prst="rect">
            <a:avLst/>
          </a:prstGeom>
          <a:noFill/>
          <a:ln w="9525">
            <a:noFill/>
            <a:miter lim="800000"/>
            <a:headEnd/>
            <a:tailEnd/>
          </a:ln>
          <a:effectLst/>
        </p:spPr>
        <p:txBody>
          <a:bodyPr wrap="none" lIns="0" tIns="0" rIns="0" bIns="0">
            <a:spAutoFit/>
          </a:bodyPr>
          <a:lstStyle/>
          <a:p>
            <a:pPr algn="ctr" eaLnBrk="0" hangingPunct="0">
              <a:lnSpc>
                <a:spcPct val="80000"/>
              </a:lnSpc>
              <a:spcBef>
                <a:spcPct val="0"/>
              </a:spcBef>
              <a:buFontTx/>
              <a:buNone/>
            </a:pPr>
            <a:r>
              <a:rPr lang="de-DE" sz="1050" i="1" dirty="0" err="1" smtClean="0">
                <a:latin typeface="Arial" pitchFamily="34" charset="0"/>
                <a:cs typeface="Arial" pitchFamily="34" charset="0"/>
              </a:rPr>
              <a:t>Node</a:t>
            </a:r>
            <a:r>
              <a:rPr lang="de-DE" sz="1050" i="1" dirty="0" smtClean="0">
                <a:latin typeface="Arial" pitchFamily="34" charset="0"/>
                <a:cs typeface="Arial" pitchFamily="34" charset="0"/>
              </a:rPr>
              <a:t> </a:t>
            </a:r>
            <a:r>
              <a:rPr lang="de-DE" sz="1050" i="1" dirty="0" err="1" smtClean="0">
                <a:latin typeface="Arial" pitchFamily="34" charset="0"/>
                <a:cs typeface="Arial" pitchFamily="34" charset="0"/>
              </a:rPr>
              <a:t>of</a:t>
            </a:r>
            <a:r>
              <a:rPr lang="de-DE" sz="1050" i="1" dirty="0" smtClean="0">
                <a:latin typeface="Arial" pitchFamily="34" charset="0"/>
                <a:cs typeface="Arial" pitchFamily="34" charset="0"/>
              </a:rPr>
              <a:t/>
            </a:r>
            <a:br>
              <a:rPr lang="de-DE" sz="1050" i="1" dirty="0" smtClean="0">
                <a:latin typeface="Arial" pitchFamily="34" charset="0"/>
                <a:cs typeface="Arial" pitchFamily="34" charset="0"/>
              </a:rPr>
            </a:br>
            <a:r>
              <a:rPr lang="de-DE" sz="1050" i="1" dirty="0" err="1" smtClean="0">
                <a:latin typeface="Arial" pitchFamily="34" charset="0"/>
                <a:cs typeface="Arial" pitchFamily="34" charset="0"/>
              </a:rPr>
              <a:t>Attachment</a:t>
            </a:r>
            <a:r>
              <a:rPr lang="hr-HR" sz="1050" i="1" dirty="0" smtClean="0">
                <a:latin typeface="Arial" pitchFamily="34" charset="0"/>
                <a:cs typeface="Arial" pitchFamily="34" charset="0"/>
              </a:rPr>
              <a:t> </a:t>
            </a:r>
            <a:endParaRPr lang="en-US" sz="1050" i="1" dirty="0">
              <a:latin typeface="Arial" pitchFamily="34" charset="0"/>
              <a:cs typeface="Arial" pitchFamily="34" charset="0"/>
            </a:endParaRPr>
          </a:p>
        </p:txBody>
      </p:sp>
      <p:sp>
        <p:nvSpPr>
          <p:cNvPr id="71" name="Rounded Rectangle 70"/>
          <p:cNvSpPr/>
          <p:nvPr/>
        </p:nvSpPr>
        <p:spPr bwMode="auto">
          <a:xfrm>
            <a:off x="838200" y="3906673"/>
            <a:ext cx="762000" cy="741528"/>
          </a:xfrm>
          <a:prstGeom prst="roundRect">
            <a:avLst>
              <a:gd name="adj" fmla="val 10396"/>
            </a:avLst>
          </a:prstGeom>
          <a:noFill/>
          <a:ln w="12700" cap="flat" cmpd="sng" algn="ctr">
            <a:solidFill>
              <a:schemeClr val="tx1"/>
            </a:solidFill>
            <a:prstDash val="lgDashDot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72" name="Text Box 82"/>
          <p:cNvSpPr txBox="1">
            <a:spLocks noChangeArrowheads="1"/>
          </p:cNvSpPr>
          <p:nvPr/>
        </p:nvSpPr>
        <p:spPr bwMode="auto">
          <a:xfrm>
            <a:off x="914927" y="4668672"/>
            <a:ext cx="561051" cy="258532"/>
          </a:xfrm>
          <a:prstGeom prst="rect">
            <a:avLst/>
          </a:prstGeom>
          <a:noFill/>
          <a:ln w="9525">
            <a:noFill/>
            <a:miter lim="800000"/>
            <a:headEnd/>
            <a:tailEnd/>
          </a:ln>
          <a:effectLst/>
        </p:spPr>
        <p:txBody>
          <a:bodyPr wrap="none" lIns="0" tIns="0" rIns="0" bIns="0">
            <a:spAutoFit/>
          </a:bodyPr>
          <a:lstStyle/>
          <a:p>
            <a:pPr algn="ctr" eaLnBrk="0" hangingPunct="0">
              <a:lnSpc>
                <a:spcPct val="80000"/>
              </a:lnSpc>
              <a:spcBef>
                <a:spcPct val="0"/>
              </a:spcBef>
              <a:buFontTx/>
              <a:buNone/>
            </a:pPr>
            <a:r>
              <a:rPr lang="de-DE" sz="1050" i="1" dirty="0" smtClean="0">
                <a:latin typeface="Arial" pitchFamily="34" charset="0"/>
                <a:cs typeface="Arial" pitchFamily="34" charset="0"/>
              </a:rPr>
              <a:t>Terminal</a:t>
            </a:r>
            <a:br>
              <a:rPr lang="de-DE" sz="1050" i="1" dirty="0" smtClean="0">
                <a:latin typeface="Arial" pitchFamily="34" charset="0"/>
                <a:cs typeface="Arial" pitchFamily="34" charset="0"/>
              </a:rPr>
            </a:br>
            <a:r>
              <a:rPr lang="de-DE" sz="1050" i="1" dirty="0" smtClean="0">
                <a:latin typeface="Arial" pitchFamily="34" charset="0"/>
                <a:cs typeface="Arial" pitchFamily="34" charset="0"/>
              </a:rPr>
              <a:t>Interface</a:t>
            </a:r>
            <a:r>
              <a:rPr lang="hr-HR" sz="1050" i="1" dirty="0" smtClean="0">
                <a:latin typeface="Arial" pitchFamily="34" charset="0"/>
                <a:cs typeface="Arial" pitchFamily="34" charset="0"/>
              </a:rPr>
              <a:t> </a:t>
            </a:r>
            <a:endParaRPr lang="en-US" sz="1050" i="1" dirty="0">
              <a:latin typeface="Arial" pitchFamily="34" charset="0"/>
              <a:cs typeface="Arial" pitchFamily="34" charset="0"/>
            </a:endParaRPr>
          </a:p>
        </p:txBody>
      </p:sp>
      <p:sp>
        <p:nvSpPr>
          <p:cNvPr id="73" name="Text Box 82"/>
          <p:cNvSpPr txBox="1">
            <a:spLocks noChangeArrowheads="1"/>
          </p:cNvSpPr>
          <p:nvPr/>
        </p:nvSpPr>
        <p:spPr bwMode="auto">
          <a:xfrm>
            <a:off x="5460387" y="4668672"/>
            <a:ext cx="876843" cy="258532"/>
          </a:xfrm>
          <a:prstGeom prst="rect">
            <a:avLst/>
          </a:prstGeom>
          <a:noFill/>
          <a:ln w="9525">
            <a:noFill/>
            <a:miter lim="800000"/>
            <a:headEnd/>
            <a:tailEnd/>
          </a:ln>
          <a:effectLst/>
        </p:spPr>
        <p:txBody>
          <a:bodyPr wrap="none" lIns="0" tIns="0" rIns="0" bIns="0">
            <a:spAutoFit/>
          </a:bodyPr>
          <a:lstStyle/>
          <a:p>
            <a:pPr algn="r" eaLnBrk="0" hangingPunct="0">
              <a:lnSpc>
                <a:spcPct val="80000"/>
              </a:lnSpc>
              <a:spcBef>
                <a:spcPct val="0"/>
              </a:spcBef>
              <a:buFontTx/>
              <a:buNone/>
            </a:pPr>
            <a:r>
              <a:rPr lang="de-DE" sz="1050" i="1" dirty="0" smtClean="0">
                <a:latin typeface="Arial" pitchFamily="34" charset="0"/>
                <a:cs typeface="Arial" pitchFamily="34" charset="0"/>
              </a:rPr>
              <a:t>Access Router</a:t>
            </a:r>
            <a:br>
              <a:rPr lang="de-DE" sz="1050" i="1" dirty="0" smtClean="0">
                <a:latin typeface="Arial" pitchFamily="34" charset="0"/>
                <a:cs typeface="Arial" pitchFamily="34" charset="0"/>
              </a:rPr>
            </a:br>
            <a:r>
              <a:rPr lang="de-DE" sz="1050" i="1" dirty="0" smtClean="0">
                <a:latin typeface="Arial" pitchFamily="34" charset="0"/>
                <a:cs typeface="Arial" pitchFamily="34" charset="0"/>
              </a:rPr>
              <a:t>Interface</a:t>
            </a:r>
            <a:r>
              <a:rPr lang="hr-HR" sz="1050" i="1" dirty="0" smtClean="0">
                <a:latin typeface="Arial" pitchFamily="34" charset="0"/>
                <a:cs typeface="Arial" pitchFamily="34" charset="0"/>
              </a:rPr>
              <a:t> </a:t>
            </a:r>
            <a:endParaRPr lang="en-US" sz="1050" i="1" dirty="0">
              <a:latin typeface="Arial" pitchFamily="34" charset="0"/>
              <a:cs typeface="Arial" pitchFamily="34" charset="0"/>
            </a:endParaRPr>
          </a:p>
        </p:txBody>
      </p:sp>
      <p:sp>
        <p:nvSpPr>
          <p:cNvPr id="74" name="Rounded Rectangle 73"/>
          <p:cNvSpPr/>
          <p:nvPr/>
        </p:nvSpPr>
        <p:spPr bwMode="auto">
          <a:xfrm>
            <a:off x="5784526" y="3920320"/>
            <a:ext cx="609600" cy="727880"/>
          </a:xfrm>
          <a:prstGeom prst="roundRect">
            <a:avLst>
              <a:gd name="adj" fmla="val 10396"/>
            </a:avLst>
          </a:prstGeom>
          <a:noFill/>
          <a:ln w="12700" cap="flat" cmpd="sng" algn="ctr">
            <a:solidFill>
              <a:schemeClr val="tx1"/>
            </a:solidFill>
            <a:prstDash val="lgDashDot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75" name="Text Box 82"/>
          <p:cNvSpPr txBox="1">
            <a:spLocks noChangeArrowheads="1"/>
          </p:cNvSpPr>
          <p:nvPr/>
        </p:nvSpPr>
        <p:spPr bwMode="auto">
          <a:xfrm>
            <a:off x="3157072" y="4850104"/>
            <a:ext cx="1428276" cy="175433"/>
          </a:xfrm>
          <a:prstGeom prst="rect">
            <a:avLst/>
          </a:prstGeom>
          <a:noFill/>
          <a:ln w="9525">
            <a:noFill/>
            <a:miter lim="800000"/>
            <a:headEnd/>
            <a:tailEnd/>
          </a:ln>
          <a:effectLst/>
        </p:spPr>
        <p:txBody>
          <a:bodyPr wrap="none" lIns="0" tIns="0" rIns="0" bIns="0">
            <a:spAutoFit/>
          </a:bodyPr>
          <a:lstStyle/>
          <a:p>
            <a:pPr algn="ctr" eaLnBrk="0" hangingPunct="0">
              <a:lnSpc>
                <a:spcPct val="95000"/>
              </a:lnSpc>
              <a:spcBef>
                <a:spcPct val="0"/>
              </a:spcBef>
              <a:buFontTx/>
              <a:buNone/>
            </a:pPr>
            <a:r>
              <a:rPr lang="de-DE" b="1" i="1" dirty="0" err="1" smtClean="0">
                <a:solidFill>
                  <a:schemeClr val="accent1"/>
                </a:solidFill>
                <a:latin typeface="Arial" pitchFamily="34" charset="0"/>
                <a:cs typeface="Arial" pitchFamily="34" charset="0"/>
              </a:rPr>
              <a:t>Scope</a:t>
            </a:r>
            <a:r>
              <a:rPr lang="de-DE" b="1" i="1" dirty="0" smtClean="0">
                <a:solidFill>
                  <a:schemeClr val="accent1"/>
                </a:solidFill>
                <a:latin typeface="Arial" pitchFamily="34" charset="0"/>
                <a:cs typeface="Arial" pitchFamily="34" charset="0"/>
              </a:rPr>
              <a:t> </a:t>
            </a:r>
            <a:r>
              <a:rPr lang="de-DE" b="1" i="1" dirty="0" err="1" smtClean="0">
                <a:solidFill>
                  <a:schemeClr val="accent1"/>
                </a:solidFill>
                <a:latin typeface="Arial" pitchFamily="34" charset="0"/>
                <a:cs typeface="Arial" pitchFamily="34" charset="0"/>
              </a:rPr>
              <a:t>of</a:t>
            </a:r>
            <a:r>
              <a:rPr lang="de-DE" b="1" i="1" dirty="0" smtClean="0">
                <a:solidFill>
                  <a:schemeClr val="accent1"/>
                </a:solidFill>
                <a:latin typeface="Arial" pitchFamily="34" charset="0"/>
                <a:cs typeface="Arial" pitchFamily="34" charset="0"/>
              </a:rPr>
              <a:t> P802.1CF</a:t>
            </a:r>
            <a:r>
              <a:rPr lang="hr-HR" b="1" i="1" dirty="0" smtClean="0">
                <a:solidFill>
                  <a:schemeClr val="accent1"/>
                </a:solidFill>
                <a:latin typeface="Arial" pitchFamily="34" charset="0"/>
                <a:cs typeface="Arial" pitchFamily="34" charset="0"/>
              </a:rPr>
              <a:t> </a:t>
            </a:r>
            <a:endParaRPr lang="en-US" b="1" i="1" dirty="0">
              <a:solidFill>
                <a:schemeClr val="accent1"/>
              </a:solidFill>
              <a:latin typeface="Arial" pitchFamily="34" charset="0"/>
              <a:cs typeface="Arial" pitchFamily="34" charset="0"/>
            </a:endParaRPr>
          </a:p>
        </p:txBody>
      </p:sp>
      <p:pic>
        <p:nvPicPr>
          <p:cNvPr id="1026" name="Picture 2" descr="D:\Data\WFA\_WBA\SDN+NFV\Wireless_Access_Point_Computer_Clipart_Pictures.png"/>
          <p:cNvPicPr>
            <a:picLocks noChangeAspect="1" noChangeArrowheads="1"/>
          </p:cNvPicPr>
          <p:nvPr/>
        </p:nvPicPr>
        <p:blipFill>
          <a:blip r:embed="rId4">
            <a:clrChange>
              <a:clrFrom>
                <a:srgbClr val="FFFFFF"/>
              </a:clrFrom>
              <a:clrTo>
                <a:srgbClr val="FFFFFF">
                  <a:alpha val="0"/>
                </a:srgbClr>
              </a:clrTo>
            </a:clrChange>
            <a:biLevel thresh="50000"/>
          </a:blip>
          <a:srcRect/>
          <a:stretch>
            <a:fillRect/>
          </a:stretch>
        </p:blipFill>
        <p:spPr bwMode="auto">
          <a:xfrm>
            <a:off x="2646619" y="1524000"/>
            <a:ext cx="228600" cy="245806"/>
          </a:xfrm>
          <a:prstGeom prst="rect">
            <a:avLst/>
          </a:prstGeom>
          <a:noFill/>
          <a:ln>
            <a:noFill/>
          </a:ln>
        </p:spPr>
      </p:pic>
      <p:pic>
        <p:nvPicPr>
          <p:cNvPr id="199" name="Picture 2" descr="D:\Data\WFA\_WBA\SDN+NFV\Wireless_Access_Point_Computer_Clipart_Pictures.png"/>
          <p:cNvPicPr>
            <a:picLocks noChangeAspect="1" noChangeArrowheads="1"/>
          </p:cNvPicPr>
          <p:nvPr/>
        </p:nvPicPr>
        <p:blipFill>
          <a:blip r:embed="rId4">
            <a:clrChange>
              <a:clrFrom>
                <a:srgbClr val="FFFFFF"/>
              </a:clrFrom>
              <a:clrTo>
                <a:srgbClr val="FFFFFF">
                  <a:alpha val="0"/>
                </a:srgbClr>
              </a:clrTo>
            </a:clrChange>
            <a:biLevel thresh="50000"/>
          </a:blip>
          <a:srcRect/>
          <a:stretch>
            <a:fillRect/>
          </a:stretch>
        </p:blipFill>
        <p:spPr bwMode="auto">
          <a:xfrm>
            <a:off x="2483232" y="1801641"/>
            <a:ext cx="425197" cy="457200"/>
          </a:xfrm>
          <a:prstGeom prst="rect">
            <a:avLst/>
          </a:prstGeom>
          <a:noFill/>
        </p:spPr>
      </p:pic>
      <p:grpSp>
        <p:nvGrpSpPr>
          <p:cNvPr id="239" name="Group 224"/>
          <p:cNvGrpSpPr/>
          <p:nvPr/>
        </p:nvGrpSpPr>
        <p:grpSpPr>
          <a:xfrm>
            <a:off x="6535094" y="1371600"/>
            <a:ext cx="228600" cy="306387"/>
            <a:chOff x="7391400" y="2743200"/>
            <a:chExt cx="1031875" cy="1144587"/>
          </a:xfrm>
        </p:grpSpPr>
        <p:sp>
          <p:nvSpPr>
            <p:cNvPr id="226" name="Freeform 110"/>
            <p:cNvSpPr>
              <a:spLocks/>
            </p:cNvSpPr>
            <p:nvPr/>
          </p:nvSpPr>
          <p:spPr bwMode="auto">
            <a:xfrm flipH="1">
              <a:off x="8264265" y="2743200"/>
              <a:ext cx="159010" cy="1144587"/>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chemeClr val="tx1">
                <a:lumMod val="75000"/>
                <a:lumOff val="25000"/>
              </a:schemeClr>
            </a:solidFill>
            <a:ln w="1588" cap="flat" cmpd="sng">
              <a:noFill/>
              <a:prstDash val="solid"/>
              <a:round/>
              <a:headEnd type="none" w="med" len="med"/>
              <a:tailEnd type="none" w="med" len="med"/>
            </a:ln>
            <a:effectLst/>
          </p:spPr>
          <p:txBody>
            <a:bodyPr/>
            <a:lstStyle/>
            <a:p>
              <a:endParaRPr lang="en-US" dirty="0"/>
            </a:p>
          </p:txBody>
        </p:sp>
        <p:sp>
          <p:nvSpPr>
            <p:cNvPr id="227" name="Rectangle 111"/>
            <p:cNvSpPr>
              <a:spLocks noChangeArrowheads="1"/>
            </p:cNvSpPr>
            <p:nvPr/>
          </p:nvSpPr>
          <p:spPr bwMode="auto">
            <a:xfrm flipH="1">
              <a:off x="7415082" y="2831457"/>
              <a:ext cx="862715" cy="1056330"/>
            </a:xfrm>
            <a:prstGeom prst="rect">
              <a:avLst/>
            </a:prstGeom>
            <a:solidFill>
              <a:schemeClr val="tx1">
                <a:lumMod val="65000"/>
                <a:lumOff val="35000"/>
              </a:schemeClr>
            </a:solidFill>
            <a:ln w="1588">
              <a:noFill/>
              <a:miter lim="800000"/>
              <a:headEnd/>
              <a:tailEnd/>
            </a:ln>
            <a:effectLst/>
          </p:spPr>
          <p:txBody>
            <a:bodyPr/>
            <a:lstStyle/>
            <a:p>
              <a:endParaRPr lang="en-US" dirty="0"/>
            </a:p>
          </p:txBody>
        </p:sp>
        <p:sp>
          <p:nvSpPr>
            <p:cNvPr id="228" name="Oval 112"/>
            <p:cNvSpPr>
              <a:spLocks noChangeArrowheads="1"/>
            </p:cNvSpPr>
            <p:nvPr/>
          </p:nvSpPr>
          <p:spPr bwMode="auto">
            <a:xfrm flipH="1">
              <a:off x="7925945" y="2969359"/>
              <a:ext cx="125178" cy="99289"/>
            </a:xfrm>
            <a:prstGeom prst="ellipse">
              <a:avLst/>
            </a:prstGeom>
            <a:solidFill>
              <a:srgbClr val="FFC9C9"/>
            </a:solidFill>
            <a:ln w="12700">
              <a:noFill/>
              <a:round/>
              <a:headEnd/>
              <a:tailEnd/>
            </a:ln>
            <a:effectLst/>
          </p:spPr>
          <p:txBody>
            <a:bodyPr wrap="none" anchor="ctr"/>
            <a:lstStyle/>
            <a:p>
              <a:endParaRPr lang="en-US" dirty="0"/>
            </a:p>
          </p:txBody>
        </p:sp>
        <p:grpSp>
          <p:nvGrpSpPr>
            <p:cNvPr id="240" name="Group 113"/>
            <p:cNvGrpSpPr>
              <a:grpSpLocks/>
            </p:cNvGrpSpPr>
            <p:nvPr/>
          </p:nvGrpSpPr>
          <p:grpSpPr bwMode="auto">
            <a:xfrm flipH="1">
              <a:off x="7540261" y="3272744"/>
              <a:ext cx="514246" cy="300626"/>
              <a:chOff x="3216" y="2784"/>
              <a:chExt cx="192" cy="144"/>
            </a:xfrm>
          </p:grpSpPr>
          <p:sp>
            <p:nvSpPr>
              <p:cNvPr id="233" name="Line 114"/>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234" name="Line 115"/>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235" name="Line 116"/>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236" name="Line 117"/>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230" name="Freeform 118"/>
            <p:cNvSpPr>
              <a:spLocks/>
            </p:cNvSpPr>
            <p:nvPr/>
          </p:nvSpPr>
          <p:spPr bwMode="auto">
            <a:xfrm>
              <a:off x="7391400" y="2751474"/>
              <a:ext cx="1018342" cy="96531"/>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chemeClr val="tx1">
                <a:lumMod val="50000"/>
                <a:lumOff val="50000"/>
              </a:schemeClr>
            </a:solidFill>
            <a:ln w="1588" cap="flat" cmpd="sng">
              <a:noFill/>
              <a:prstDash val="solid"/>
              <a:round/>
              <a:headEnd type="none" w="med" len="med"/>
              <a:tailEnd type="none" w="med" len="med"/>
            </a:ln>
            <a:effectLst/>
          </p:spPr>
          <p:txBody>
            <a:bodyPr/>
            <a:lstStyle/>
            <a:p>
              <a:endParaRPr lang="en-US" dirty="0"/>
            </a:p>
          </p:txBody>
        </p:sp>
        <p:sp>
          <p:nvSpPr>
            <p:cNvPr id="231" name="Oval 119"/>
            <p:cNvSpPr>
              <a:spLocks noChangeArrowheads="1"/>
            </p:cNvSpPr>
            <p:nvPr/>
          </p:nvSpPr>
          <p:spPr bwMode="auto">
            <a:xfrm flipH="1">
              <a:off x="7560560" y="2958327"/>
              <a:ext cx="125178" cy="99289"/>
            </a:xfrm>
            <a:prstGeom prst="ellipse">
              <a:avLst/>
            </a:prstGeom>
            <a:solidFill>
              <a:srgbClr val="FFC9C9"/>
            </a:solidFill>
            <a:ln w="12700">
              <a:noFill/>
              <a:round/>
              <a:headEnd/>
              <a:tailEnd/>
            </a:ln>
            <a:effectLst/>
          </p:spPr>
          <p:txBody>
            <a:bodyPr wrap="none" anchor="ctr"/>
            <a:lstStyle/>
            <a:p>
              <a:endParaRPr lang="en-US" dirty="0"/>
            </a:p>
          </p:txBody>
        </p:sp>
        <p:sp>
          <p:nvSpPr>
            <p:cNvPr id="232" name="Oval 120"/>
            <p:cNvSpPr>
              <a:spLocks noChangeArrowheads="1"/>
            </p:cNvSpPr>
            <p:nvPr/>
          </p:nvSpPr>
          <p:spPr bwMode="auto">
            <a:xfrm flipH="1">
              <a:off x="7743252" y="2958327"/>
              <a:ext cx="125178" cy="99289"/>
            </a:xfrm>
            <a:prstGeom prst="ellipse">
              <a:avLst/>
            </a:prstGeom>
            <a:solidFill>
              <a:srgbClr val="CCFF33"/>
            </a:solidFill>
            <a:ln w="12700">
              <a:noFill/>
              <a:round/>
              <a:headEnd/>
              <a:tailEnd/>
            </a:ln>
            <a:effectLst/>
          </p:spPr>
          <p:txBody>
            <a:bodyPr wrap="none" anchor="ctr"/>
            <a:lstStyle/>
            <a:p>
              <a:endParaRPr lang="en-US" dirty="0"/>
            </a:p>
          </p:txBody>
        </p:sp>
      </p:grpSp>
      <p:sp>
        <p:nvSpPr>
          <p:cNvPr id="30" name="Line 20"/>
          <p:cNvSpPr>
            <a:spLocks noChangeShapeType="1"/>
          </p:cNvSpPr>
          <p:nvPr/>
        </p:nvSpPr>
        <p:spPr bwMode="auto">
          <a:xfrm flipV="1">
            <a:off x="4948237" y="2128215"/>
            <a:ext cx="2835178" cy="0"/>
          </a:xfrm>
          <a:prstGeom prst="line">
            <a:avLst/>
          </a:prstGeom>
          <a:noFill/>
          <a:ln w="28575">
            <a:solidFill>
              <a:schemeClr val="tx1"/>
            </a:solidFill>
            <a:round/>
            <a:headEnd/>
            <a:tailEnd/>
          </a:ln>
          <a:effectLst/>
        </p:spPr>
        <p:txBody>
          <a:bodyPr wrap="none" anchor="ctr"/>
          <a:lstStyle/>
          <a:p>
            <a:endParaRPr lang="en-US" dirty="0"/>
          </a:p>
        </p:txBody>
      </p:sp>
      <p:pic>
        <p:nvPicPr>
          <p:cNvPr id="40" name="Picture 29"/>
          <p:cNvPicPr>
            <a:picLocks noChangeArrowheads="1"/>
          </p:cNvPicPr>
          <p:nvPr/>
        </p:nvPicPr>
        <p:blipFill>
          <a:blip r:embed="rId5">
            <a:grayscl/>
          </a:blip>
          <a:srcRect/>
          <a:stretch>
            <a:fillRect/>
          </a:stretch>
        </p:blipFill>
        <p:spPr bwMode="auto">
          <a:xfrm>
            <a:off x="6074898" y="2025144"/>
            <a:ext cx="478302" cy="232108"/>
          </a:xfrm>
          <a:prstGeom prst="rect">
            <a:avLst/>
          </a:prstGeom>
          <a:noFill/>
          <a:ln w="12700">
            <a:noFill/>
            <a:miter lim="800000"/>
            <a:headEnd/>
            <a:tailEnd/>
          </a:ln>
          <a:effectLst/>
        </p:spPr>
      </p:pic>
      <p:grpSp>
        <p:nvGrpSpPr>
          <p:cNvPr id="241" name="Group 211"/>
          <p:cNvGrpSpPr/>
          <p:nvPr/>
        </p:nvGrpSpPr>
        <p:grpSpPr>
          <a:xfrm>
            <a:off x="7696200" y="1752600"/>
            <a:ext cx="304800" cy="458787"/>
            <a:chOff x="7391400" y="2743200"/>
            <a:chExt cx="1031875" cy="1144587"/>
          </a:xfrm>
        </p:grpSpPr>
        <p:sp>
          <p:nvSpPr>
            <p:cNvPr id="201" name="Freeform 110"/>
            <p:cNvSpPr>
              <a:spLocks/>
            </p:cNvSpPr>
            <p:nvPr/>
          </p:nvSpPr>
          <p:spPr bwMode="auto">
            <a:xfrm flipH="1">
              <a:off x="8264265" y="2743200"/>
              <a:ext cx="159010" cy="1144587"/>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chemeClr val="tx1">
                <a:lumMod val="75000"/>
                <a:lumOff val="25000"/>
              </a:schemeClr>
            </a:solidFill>
            <a:ln w="1588" cap="flat" cmpd="sng">
              <a:noFill/>
              <a:prstDash val="solid"/>
              <a:round/>
              <a:headEnd type="none" w="med" len="med"/>
              <a:tailEnd type="none" w="med" len="med"/>
            </a:ln>
            <a:effectLst/>
          </p:spPr>
          <p:txBody>
            <a:bodyPr/>
            <a:lstStyle/>
            <a:p>
              <a:endParaRPr lang="en-US" dirty="0"/>
            </a:p>
          </p:txBody>
        </p:sp>
        <p:sp>
          <p:nvSpPr>
            <p:cNvPr id="202" name="Rectangle 111"/>
            <p:cNvSpPr>
              <a:spLocks noChangeArrowheads="1"/>
            </p:cNvSpPr>
            <p:nvPr/>
          </p:nvSpPr>
          <p:spPr bwMode="auto">
            <a:xfrm flipH="1">
              <a:off x="7415082" y="2831457"/>
              <a:ext cx="862715" cy="1056330"/>
            </a:xfrm>
            <a:prstGeom prst="rect">
              <a:avLst/>
            </a:prstGeom>
            <a:solidFill>
              <a:schemeClr val="tx1">
                <a:lumMod val="65000"/>
                <a:lumOff val="35000"/>
              </a:schemeClr>
            </a:solidFill>
            <a:ln w="1588">
              <a:noFill/>
              <a:miter lim="800000"/>
              <a:headEnd/>
              <a:tailEnd/>
            </a:ln>
            <a:effectLst/>
          </p:spPr>
          <p:txBody>
            <a:bodyPr/>
            <a:lstStyle/>
            <a:p>
              <a:endParaRPr lang="en-US" dirty="0"/>
            </a:p>
          </p:txBody>
        </p:sp>
        <p:sp>
          <p:nvSpPr>
            <p:cNvPr id="203" name="Oval 112"/>
            <p:cNvSpPr>
              <a:spLocks noChangeArrowheads="1"/>
            </p:cNvSpPr>
            <p:nvPr/>
          </p:nvSpPr>
          <p:spPr bwMode="auto">
            <a:xfrm flipH="1">
              <a:off x="7925945" y="2969359"/>
              <a:ext cx="125178" cy="99289"/>
            </a:xfrm>
            <a:prstGeom prst="ellipse">
              <a:avLst/>
            </a:prstGeom>
            <a:solidFill>
              <a:srgbClr val="FFC9C9"/>
            </a:solidFill>
            <a:ln w="12700">
              <a:noFill/>
              <a:round/>
              <a:headEnd/>
              <a:tailEnd/>
            </a:ln>
            <a:effectLst/>
          </p:spPr>
          <p:txBody>
            <a:bodyPr wrap="none" anchor="ctr"/>
            <a:lstStyle/>
            <a:p>
              <a:endParaRPr lang="en-US" dirty="0"/>
            </a:p>
          </p:txBody>
        </p:sp>
        <p:grpSp>
          <p:nvGrpSpPr>
            <p:cNvPr id="242" name="Group 113"/>
            <p:cNvGrpSpPr>
              <a:grpSpLocks/>
            </p:cNvGrpSpPr>
            <p:nvPr/>
          </p:nvGrpSpPr>
          <p:grpSpPr bwMode="auto">
            <a:xfrm flipH="1">
              <a:off x="7540261" y="3272744"/>
              <a:ext cx="514246" cy="300626"/>
              <a:chOff x="3216" y="2784"/>
              <a:chExt cx="192" cy="144"/>
            </a:xfrm>
          </p:grpSpPr>
          <p:sp>
            <p:nvSpPr>
              <p:cNvPr id="208" name="Line 114"/>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209" name="Line 115"/>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210" name="Line 116"/>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211" name="Line 117"/>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205" name="Freeform 118"/>
            <p:cNvSpPr>
              <a:spLocks/>
            </p:cNvSpPr>
            <p:nvPr/>
          </p:nvSpPr>
          <p:spPr bwMode="auto">
            <a:xfrm>
              <a:off x="7391400" y="2751474"/>
              <a:ext cx="1018342" cy="96531"/>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chemeClr val="tx1">
                <a:lumMod val="50000"/>
                <a:lumOff val="50000"/>
              </a:schemeClr>
            </a:solidFill>
            <a:ln w="1588" cap="flat" cmpd="sng">
              <a:noFill/>
              <a:prstDash val="solid"/>
              <a:round/>
              <a:headEnd type="none" w="med" len="med"/>
              <a:tailEnd type="none" w="med" len="med"/>
            </a:ln>
            <a:effectLst/>
          </p:spPr>
          <p:txBody>
            <a:bodyPr/>
            <a:lstStyle/>
            <a:p>
              <a:endParaRPr lang="en-US" dirty="0"/>
            </a:p>
          </p:txBody>
        </p:sp>
        <p:sp>
          <p:nvSpPr>
            <p:cNvPr id="206" name="Oval 119"/>
            <p:cNvSpPr>
              <a:spLocks noChangeArrowheads="1"/>
            </p:cNvSpPr>
            <p:nvPr/>
          </p:nvSpPr>
          <p:spPr bwMode="auto">
            <a:xfrm flipH="1">
              <a:off x="7560560" y="2958327"/>
              <a:ext cx="125178" cy="99289"/>
            </a:xfrm>
            <a:prstGeom prst="ellipse">
              <a:avLst/>
            </a:prstGeom>
            <a:solidFill>
              <a:srgbClr val="FFC9C9"/>
            </a:solidFill>
            <a:ln w="12700">
              <a:noFill/>
              <a:round/>
              <a:headEnd/>
              <a:tailEnd/>
            </a:ln>
            <a:effectLst/>
          </p:spPr>
          <p:txBody>
            <a:bodyPr wrap="none" anchor="ctr"/>
            <a:lstStyle/>
            <a:p>
              <a:endParaRPr lang="en-US" dirty="0"/>
            </a:p>
          </p:txBody>
        </p:sp>
        <p:sp>
          <p:nvSpPr>
            <p:cNvPr id="207" name="Oval 120"/>
            <p:cNvSpPr>
              <a:spLocks noChangeArrowheads="1"/>
            </p:cNvSpPr>
            <p:nvPr/>
          </p:nvSpPr>
          <p:spPr bwMode="auto">
            <a:xfrm flipH="1">
              <a:off x="7743252" y="2958327"/>
              <a:ext cx="125178" cy="99289"/>
            </a:xfrm>
            <a:prstGeom prst="ellipse">
              <a:avLst/>
            </a:prstGeom>
            <a:solidFill>
              <a:srgbClr val="CCFF33"/>
            </a:solidFill>
            <a:ln w="12700">
              <a:noFill/>
              <a:round/>
              <a:headEnd/>
              <a:tailEnd/>
            </a:ln>
            <a:effectLst/>
          </p:spPr>
          <p:txBody>
            <a:bodyPr wrap="none" anchor="ctr"/>
            <a:lstStyle/>
            <a:p>
              <a:endParaRPr lang="en-US" dirty="0"/>
            </a:p>
          </p:txBody>
        </p:sp>
      </p:grpSp>
      <p:grpSp>
        <p:nvGrpSpPr>
          <p:cNvPr id="243" name="Group 212"/>
          <p:cNvGrpSpPr/>
          <p:nvPr/>
        </p:nvGrpSpPr>
        <p:grpSpPr>
          <a:xfrm>
            <a:off x="7973841" y="1703559"/>
            <a:ext cx="304800" cy="458787"/>
            <a:chOff x="7391400" y="2743200"/>
            <a:chExt cx="1031875" cy="1144587"/>
          </a:xfrm>
        </p:grpSpPr>
        <p:sp>
          <p:nvSpPr>
            <p:cNvPr id="214" name="Freeform 110"/>
            <p:cNvSpPr>
              <a:spLocks/>
            </p:cNvSpPr>
            <p:nvPr/>
          </p:nvSpPr>
          <p:spPr bwMode="auto">
            <a:xfrm flipH="1">
              <a:off x="8264265" y="2743200"/>
              <a:ext cx="159010" cy="1144587"/>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chemeClr val="tx1">
                <a:lumMod val="75000"/>
                <a:lumOff val="25000"/>
              </a:schemeClr>
            </a:solidFill>
            <a:ln w="1588" cap="flat" cmpd="sng">
              <a:noFill/>
              <a:prstDash val="solid"/>
              <a:round/>
              <a:headEnd type="none" w="med" len="med"/>
              <a:tailEnd type="none" w="med" len="med"/>
            </a:ln>
            <a:effectLst/>
          </p:spPr>
          <p:txBody>
            <a:bodyPr/>
            <a:lstStyle/>
            <a:p>
              <a:endParaRPr lang="en-US" dirty="0"/>
            </a:p>
          </p:txBody>
        </p:sp>
        <p:sp>
          <p:nvSpPr>
            <p:cNvPr id="215" name="Rectangle 111"/>
            <p:cNvSpPr>
              <a:spLocks noChangeArrowheads="1"/>
            </p:cNvSpPr>
            <p:nvPr/>
          </p:nvSpPr>
          <p:spPr bwMode="auto">
            <a:xfrm flipH="1">
              <a:off x="7415082" y="2831457"/>
              <a:ext cx="862715" cy="1056330"/>
            </a:xfrm>
            <a:prstGeom prst="rect">
              <a:avLst/>
            </a:prstGeom>
            <a:solidFill>
              <a:schemeClr val="tx1">
                <a:lumMod val="65000"/>
                <a:lumOff val="35000"/>
              </a:schemeClr>
            </a:solidFill>
            <a:ln w="1588">
              <a:noFill/>
              <a:miter lim="800000"/>
              <a:headEnd/>
              <a:tailEnd/>
            </a:ln>
            <a:effectLst/>
          </p:spPr>
          <p:txBody>
            <a:bodyPr/>
            <a:lstStyle/>
            <a:p>
              <a:endParaRPr lang="en-US" dirty="0"/>
            </a:p>
          </p:txBody>
        </p:sp>
        <p:sp>
          <p:nvSpPr>
            <p:cNvPr id="216" name="Oval 112"/>
            <p:cNvSpPr>
              <a:spLocks noChangeArrowheads="1"/>
            </p:cNvSpPr>
            <p:nvPr/>
          </p:nvSpPr>
          <p:spPr bwMode="auto">
            <a:xfrm flipH="1">
              <a:off x="7925945" y="2969359"/>
              <a:ext cx="125178" cy="99289"/>
            </a:xfrm>
            <a:prstGeom prst="ellipse">
              <a:avLst/>
            </a:prstGeom>
            <a:solidFill>
              <a:srgbClr val="FFC9C9"/>
            </a:solidFill>
            <a:ln w="12700">
              <a:noFill/>
              <a:round/>
              <a:headEnd/>
              <a:tailEnd/>
            </a:ln>
            <a:effectLst/>
          </p:spPr>
          <p:txBody>
            <a:bodyPr wrap="none" anchor="ctr"/>
            <a:lstStyle/>
            <a:p>
              <a:endParaRPr lang="en-US" dirty="0"/>
            </a:p>
          </p:txBody>
        </p:sp>
        <p:grpSp>
          <p:nvGrpSpPr>
            <p:cNvPr id="244" name="Group 113"/>
            <p:cNvGrpSpPr>
              <a:grpSpLocks/>
            </p:cNvGrpSpPr>
            <p:nvPr/>
          </p:nvGrpSpPr>
          <p:grpSpPr bwMode="auto">
            <a:xfrm flipH="1">
              <a:off x="7540261" y="3272744"/>
              <a:ext cx="514246" cy="300626"/>
              <a:chOff x="3216" y="2784"/>
              <a:chExt cx="192" cy="144"/>
            </a:xfrm>
          </p:grpSpPr>
          <p:sp>
            <p:nvSpPr>
              <p:cNvPr id="221" name="Line 114"/>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222" name="Line 115"/>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223" name="Line 116"/>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224" name="Line 117"/>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218" name="Freeform 118"/>
            <p:cNvSpPr>
              <a:spLocks/>
            </p:cNvSpPr>
            <p:nvPr/>
          </p:nvSpPr>
          <p:spPr bwMode="auto">
            <a:xfrm>
              <a:off x="7391400" y="2751474"/>
              <a:ext cx="1018342" cy="96531"/>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chemeClr val="tx1">
                <a:lumMod val="50000"/>
                <a:lumOff val="50000"/>
              </a:schemeClr>
            </a:solidFill>
            <a:ln w="1588" cap="flat" cmpd="sng">
              <a:noFill/>
              <a:prstDash val="solid"/>
              <a:round/>
              <a:headEnd type="none" w="med" len="med"/>
              <a:tailEnd type="none" w="med" len="med"/>
            </a:ln>
            <a:effectLst/>
          </p:spPr>
          <p:txBody>
            <a:bodyPr/>
            <a:lstStyle/>
            <a:p>
              <a:endParaRPr lang="en-US" dirty="0"/>
            </a:p>
          </p:txBody>
        </p:sp>
        <p:sp>
          <p:nvSpPr>
            <p:cNvPr id="219" name="Oval 119"/>
            <p:cNvSpPr>
              <a:spLocks noChangeArrowheads="1"/>
            </p:cNvSpPr>
            <p:nvPr/>
          </p:nvSpPr>
          <p:spPr bwMode="auto">
            <a:xfrm flipH="1">
              <a:off x="7560560" y="2958327"/>
              <a:ext cx="125178" cy="99289"/>
            </a:xfrm>
            <a:prstGeom prst="ellipse">
              <a:avLst/>
            </a:prstGeom>
            <a:solidFill>
              <a:srgbClr val="FFC9C9"/>
            </a:solidFill>
            <a:ln w="12700">
              <a:noFill/>
              <a:round/>
              <a:headEnd/>
              <a:tailEnd/>
            </a:ln>
            <a:effectLst/>
          </p:spPr>
          <p:txBody>
            <a:bodyPr wrap="none" anchor="ctr"/>
            <a:lstStyle/>
            <a:p>
              <a:endParaRPr lang="en-US" dirty="0"/>
            </a:p>
          </p:txBody>
        </p:sp>
        <p:sp>
          <p:nvSpPr>
            <p:cNvPr id="220" name="Oval 120"/>
            <p:cNvSpPr>
              <a:spLocks noChangeArrowheads="1"/>
            </p:cNvSpPr>
            <p:nvPr/>
          </p:nvSpPr>
          <p:spPr bwMode="auto">
            <a:xfrm flipH="1">
              <a:off x="7743252" y="2958327"/>
              <a:ext cx="125178" cy="99289"/>
            </a:xfrm>
            <a:prstGeom prst="ellipse">
              <a:avLst/>
            </a:prstGeom>
            <a:solidFill>
              <a:srgbClr val="CCFF33"/>
            </a:solidFill>
            <a:ln w="12700">
              <a:noFill/>
              <a:round/>
              <a:headEnd/>
              <a:tailEnd/>
            </a:ln>
            <a:effectLst/>
          </p:spPr>
          <p:txBody>
            <a:bodyPr wrap="none" anchor="ctr"/>
            <a:lstStyle/>
            <a:p>
              <a:endParaRPr lang="en-US" dirty="0"/>
            </a:p>
          </p:txBody>
        </p:sp>
      </p:grpSp>
      <p:sp>
        <p:nvSpPr>
          <p:cNvPr id="141" name="Title 140"/>
          <p:cNvSpPr>
            <a:spLocks noGrp="1"/>
          </p:cNvSpPr>
          <p:nvPr>
            <p:ph type="title"/>
          </p:nvPr>
        </p:nvSpPr>
        <p:spPr>
          <a:xfrm>
            <a:off x="457200" y="274638"/>
            <a:ext cx="8229600" cy="563562"/>
          </a:xfrm>
        </p:spPr>
        <p:txBody>
          <a:bodyPr/>
          <a:lstStyle/>
          <a:p>
            <a:r>
              <a:rPr lang="en-US" dirty="0" smtClean="0"/>
              <a:t>NRM </a:t>
            </a:r>
            <a:r>
              <a:rPr lang="en-US" dirty="0" smtClean="0"/>
              <a:t>overview</a:t>
            </a:r>
            <a:endParaRPr lang="en-US" dirty="0"/>
          </a:p>
        </p:txBody>
      </p:sp>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1215</TotalTime>
  <Words>905</Words>
  <Application>Microsoft Office PowerPoint</Application>
  <PresentationFormat>On-screen Show (4:3)</PresentationFormat>
  <Paragraphs>236</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Template</vt:lpstr>
      <vt:lpstr>Slide 1</vt:lpstr>
      <vt:lpstr>P802.1CF NRM discussions</vt:lpstr>
      <vt:lpstr>NRM discussions at March 2015 F2F as captured by the minutes</vt:lpstr>
      <vt:lpstr>Discussion status of the NRM</vt:lpstr>
      <vt:lpstr>Some thoughts on differentiation between R1/R8c and R3d/R3c, respectively</vt:lpstr>
      <vt:lpstr>For discussion: Re-labeling the NRM</vt:lpstr>
      <vt:lpstr>NRM discussions at April 16th 2015 confcall as captured by the minutes</vt:lpstr>
      <vt:lpstr>Some thoughts on resolving the remaining issues</vt:lpstr>
      <vt:lpstr>NRM overview</vt:lpstr>
      <vt:lpstr>For confirmation: Basic NRM</vt:lpstr>
      <vt:lpstr>For confirmation: Basic NRM w/ CIS</vt:lpstr>
      <vt:lpstr>For confirmation: NRM</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Max Riegel</cp:lastModifiedBy>
  <cp:revision>261</cp:revision>
  <cp:lastPrinted>1998-02-10T13:28:06Z</cp:lastPrinted>
  <dcterms:created xsi:type="dcterms:W3CDTF">2011-12-30T17:06:23Z</dcterms:created>
  <dcterms:modified xsi:type="dcterms:W3CDTF">2015-05-08T06:12:41Z</dcterms:modified>
</cp:coreProperties>
</file>