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2" r:id="rId2"/>
    <p:sldId id="262" r:id="rId3"/>
    <p:sldId id="333" r:id="rId4"/>
    <p:sldId id="321" r:id="rId5"/>
    <p:sldId id="332" r:id="rId6"/>
    <p:sldId id="334" r:id="rId7"/>
    <p:sldId id="335" r:id="rId8"/>
    <p:sldId id="336" r:id="rId9"/>
    <p:sldId id="337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CCCCCC"/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1781" autoAdjust="0"/>
    <p:restoredTop sz="99233" autoAdjust="0"/>
  </p:normalViewPr>
  <p:slideViewPr>
    <p:cSldViewPr>
      <p:cViewPr varScale="1">
        <p:scale>
          <a:sx n="125" d="100"/>
          <a:sy n="125" d="100"/>
        </p:scale>
        <p:origin x="-102" y="-216"/>
      </p:cViewPr>
      <p:guideLst>
        <p:guide orient="horz" pos="2304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553856" y="76200"/>
            <a:ext cx="23615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smtClean="0">
                <a:latin typeface="+mn-lt"/>
              </a:rPr>
              <a:t>omniran-15-0026-00-CF00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cn/15/omniran-15-0014-00-CF00-revision-proposal-of-omniran-14-0083.docx" TargetMode="External"/><Relationship Id="rId2" Type="http://schemas.openxmlformats.org/officeDocument/2006/relationships/hyperlink" Target="https://mentor.ieee.org/omniran/dcn/15/omniran-15-0008-02-CF00-nrm-refinements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omniran/dcn/15/omniran-15-0013-00-CF00-r9c-reference-point-discussion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7910804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+mn-lt"/>
                        </a:rPr>
                        <a:t>P802.1CF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NRM Discussions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2015-04-16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Nokia</a:t>
                      </a:r>
                      <a:r>
                        <a:rPr lang="en-US" sz="1400" baseline="0" dirty="0" smtClean="0"/>
                        <a:t> Networks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maximilian.riegel@nokia.com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This document provides additional input on conclusions on the definitions of the NRM interfaces R1, R3, R8.</a:t>
            </a:r>
          </a:p>
        </p:txBody>
      </p:sp>
    </p:spTree>
    <p:extLst>
      <p:ext uri="{BB962C8B-B14F-4D97-AF65-F5344CB8AC3E}">
        <p14:creationId xmlns:p14="http://schemas.microsoft.com/office/powerpoint/2010/main" xmlns="" val="3231194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P802.1CF NRM </a:t>
            </a:r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2015-04-16</a:t>
            </a:r>
          </a:p>
          <a:p>
            <a:r>
              <a:rPr lang="en-US" dirty="0"/>
              <a:t>Max </a:t>
            </a:r>
            <a:r>
              <a:rPr lang="en-US" dirty="0" smtClean="0"/>
              <a:t>Riegel</a:t>
            </a:r>
          </a:p>
          <a:p>
            <a:r>
              <a:rPr lang="en-US" dirty="0"/>
              <a:t>(</a:t>
            </a:r>
            <a:r>
              <a:rPr lang="en-US" dirty="0" smtClean="0"/>
              <a:t>Nokia Networks)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NRM discussions at March 2015 F2F</a:t>
            </a:r>
            <a:br>
              <a:rPr lang="en-US" dirty="0" smtClean="0"/>
            </a:br>
            <a:r>
              <a:rPr lang="en-US" dirty="0" smtClean="0"/>
              <a:t>as captured by the 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b="1" dirty="0" smtClean="0"/>
              <a:t>P802.1CF Network reference model</a:t>
            </a:r>
            <a:endParaRPr lang="en-US" dirty="0" smtClean="0"/>
          </a:p>
          <a:p>
            <a:pPr lvl="0"/>
            <a:r>
              <a:rPr lang="en-US" dirty="0" smtClean="0">
                <a:hlinkClick r:id="rId2"/>
              </a:rPr>
              <a:t>https://mentor.ieee.org/omniran/dcn/15/omniran-15-0008-02-CF00-nrm-refinements.pptx</a:t>
            </a:r>
            <a:endParaRPr lang="en-US" dirty="0" smtClean="0"/>
          </a:p>
          <a:p>
            <a:pPr lvl="1"/>
            <a:r>
              <a:rPr lang="en-US" dirty="0" smtClean="0"/>
              <a:t>No final conclusion about the content of the R8c/R1c reference point in relation to the R1d reference point</a:t>
            </a:r>
          </a:p>
          <a:p>
            <a:pPr lvl="2"/>
            <a:r>
              <a:rPr lang="en-US" dirty="0" smtClean="0"/>
              <a:t>What functionality belongs to the “data path” reference point?</a:t>
            </a:r>
          </a:p>
          <a:p>
            <a:pPr lvl="1"/>
            <a:r>
              <a:rPr lang="en-US" dirty="0" smtClean="0"/>
              <a:t>Agreement reached that R1 and R3 should become symmetric, as both may be either wired or wireless</a:t>
            </a:r>
          </a:p>
          <a:p>
            <a:pPr lvl="2"/>
            <a:r>
              <a:rPr lang="en-US" dirty="0" smtClean="0"/>
              <a:t>No conclusion about which label should be used for R3c; group did not like the idea to introduce 2-digit reference point indices, i.e. R10c</a:t>
            </a:r>
          </a:p>
          <a:p>
            <a:pPr lvl="0"/>
            <a:r>
              <a:rPr lang="en-US" dirty="0" smtClean="0">
                <a:hlinkClick r:id="rId3"/>
              </a:rPr>
              <a:t>https://mentor.ieee.org/omniran/dcn/15/omniran-15-0014-00-CF00-revision-proposal-of-omniran-14-0083.docx</a:t>
            </a:r>
            <a:endParaRPr lang="en-US" dirty="0" smtClean="0"/>
          </a:p>
          <a:p>
            <a:pPr lvl="1"/>
            <a:r>
              <a:rPr lang="en-US" dirty="0" smtClean="0"/>
              <a:t>Edits presented to the group, but no final conclusion was reached, as no conclusion was reached either for treating the reference points between TEC – ANC – CNC, nor on replacement of term “Core Network”</a:t>
            </a:r>
          </a:p>
          <a:p>
            <a:pPr lvl="1"/>
            <a:r>
              <a:rPr lang="en-US" dirty="0" smtClean="0"/>
              <a:t>Introductory section appreciated, as well as presentation of fewer variations. More details required on treating control interfaces as well as definition of functional content of data path interfaces.</a:t>
            </a:r>
          </a:p>
          <a:p>
            <a:pPr lvl="0"/>
            <a:r>
              <a:rPr lang="en-US" dirty="0" smtClean="0">
                <a:hlinkClick r:id="rId4"/>
              </a:rPr>
              <a:t>https://mentor.ieee.org/omniran/dcn/15/omniran-15-0013-00-CF00-r9c-reference-point-discussion.pptx</a:t>
            </a:r>
            <a:endParaRPr lang="en-US" dirty="0" smtClean="0"/>
          </a:p>
          <a:p>
            <a:pPr lvl="1"/>
            <a:r>
              <a:rPr lang="en-US" dirty="0" smtClean="0"/>
              <a:t>Usage of “Core network” for the endpoint of the data path leads to ambiguities regards location of CIS</a:t>
            </a:r>
          </a:p>
          <a:p>
            <a:pPr lvl="2"/>
            <a:r>
              <a:rPr lang="en-US" dirty="0" smtClean="0"/>
              <a:t>Chair proposed to look for other term replacing “Core Network,” e.g. by “Network Service”</a:t>
            </a:r>
          </a:p>
          <a:p>
            <a:pPr lvl="1"/>
            <a:r>
              <a:rPr lang="en-US" dirty="0" smtClean="0"/>
              <a:t>It remains unclear to which 802.19.1 interface the R9c reference point refers. Further clarifications necessary.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838200" y="3504594"/>
            <a:ext cx="1600200" cy="1752600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3276600" y="3580794"/>
            <a:ext cx="2286000" cy="1676400"/>
          </a:xfrm>
          <a:prstGeom prst="roundRect">
            <a:avLst>
              <a:gd name="adj" fmla="val 10654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545980" y="5257194"/>
            <a:ext cx="18646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2"/>
                </a:solidFill>
                <a:latin typeface="+mn-lt"/>
              </a:rPr>
              <a:t>Core </a:t>
            </a:r>
            <a:r>
              <a:rPr lang="en-US" sz="1800" dirty="0" smtClean="0">
                <a:solidFill>
                  <a:schemeClr val="accent2"/>
                </a:solidFill>
                <a:latin typeface="+mn-lt"/>
              </a:rPr>
              <a:t>Network/</a:t>
            </a:r>
            <a:br>
              <a:rPr lang="en-US" sz="1800" dirty="0" smtClean="0">
                <a:solidFill>
                  <a:schemeClr val="accent2"/>
                </a:solidFill>
                <a:latin typeface="+mn-lt"/>
              </a:rPr>
            </a:br>
            <a:r>
              <a:rPr lang="en-US" sz="1800" dirty="0" smtClean="0">
                <a:solidFill>
                  <a:schemeClr val="accent2"/>
                </a:solidFill>
                <a:latin typeface="+mn-lt"/>
              </a:rPr>
              <a:t>Network Service</a:t>
            </a:r>
            <a:endParaRPr lang="en-US" sz="18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581400" y="5257194"/>
            <a:ext cx="185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+mn-lt"/>
              </a:rPr>
              <a:t>Access Network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066800" y="5269468"/>
            <a:ext cx="10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+mn-lt"/>
              </a:rPr>
              <a:t>Terminal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477000" y="3504594"/>
            <a:ext cx="1676400" cy="1752600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status of the NRM</a:t>
            </a:r>
            <a:endParaRPr lang="en-US" dirty="0"/>
          </a:p>
        </p:txBody>
      </p:sp>
      <p:cxnSp>
        <p:nvCxnSpPr>
          <p:cNvPr id="136" name="Straight Connector 135"/>
          <p:cNvCxnSpPr>
            <a:endCxn id="78" idx="1"/>
          </p:cNvCxnSpPr>
          <p:nvPr/>
        </p:nvCxnSpPr>
        <p:spPr bwMode="auto">
          <a:xfrm>
            <a:off x="2362200" y="4799994"/>
            <a:ext cx="990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371600" y="4190394"/>
            <a:ext cx="990599" cy="914401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Terminal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Interface</a:t>
            </a:r>
            <a:endParaRPr kumimoji="0" lang="en-US" sz="16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546775" y="4707226"/>
            <a:ext cx="620683" cy="461425"/>
            <a:chOff x="2707957" y="5063075"/>
            <a:chExt cx="620683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07957" y="5155168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R1d</a:t>
              </a:r>
              <a:endParaRPr lang="en-US" sz="1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3733800" y="2056794"/>
            <a:ext cx="13716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Coordination and Information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62200" y="1980594"/>
            <a:ext cx="4114800" cy="1853825"/>
          </a:xfrm>
          <a:prstGeom prst="bentConnector3">
            <a:avLst>
              <a:gd name="adj1" fmla="val 1043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63" name="Group 62"/>
          <p:cNvGrpSpPr/>
          <p:nvPr/>
        </p:nvGrpSpPr>
        <p:grpSpPr>
          <a:xfrm>
            <a:off x="2711328" y="3114709"/>
            <a:ext cx="699065" cy="369332"/>
            <a:chOff x="2837267" y="4952817"/>
            <a:chExt cx="699065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28473" y="4952817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346975" y="3114709"/>
            <a:ext cx="704091" cy="369332"/>
            <a:chOff x="2837267" y="4952817"/>
            <a:chExt cx="704091" cy="369332"/>
          </a:xfrm>
        </p:grpSpPr>
        <p:sp>
          <p:nvSpPr>
            <p:cNvPr id="67" name="TextBox 66"/>
            <p:cNvSpPr txBox="1"/>
            <p:nvPr/>
          </p:nvSpPr>
          <p:spPr>
            <a:xfrm>
              <a:off x="2933236" y="4952817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R9c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62200" y="3986819"/>
            <a:ext cx="990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2" name="Group 71"/>
          <p:cNvGrpSpPr/>
          <p:nvPr/>
        </p:nvGrpSpPr>
        <p:grpSpPr>
          <a:xfrm>
            <a:off x="2438400" y="3906394"/>
            <a:ext cx="928459" cy="461425"/>
            <a:chOff x="2586883" y="5063075"/>
            <a:chExt cx="928459" cy="461425"/>
          </a:xfrm>
        </p:grpSpPr>
        <p:sp>
          <p:nvSpPr>
            <p:cNvPr id="73" name="TextBox 72"/>
            <p:cNvSpPr txBox="1"/>
            <p:nvPr/>
          </p:nvSpPr>
          <p:spPr>
            <a:xfrm>
              <a:off x="2586883" y="5155168"/>
              <a:ext cx="9284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R8c/1c</a:t>
              </a:r>
              <a:endParaRPr lang="en-US" sz="1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26" name="Straight Connector 25"/>
          <p:cNvCxnSpPr>
            <a:stCxn id="44" idx="2"/>
            <a:endCxn id="36" idx="0"/>
          </p:cNvCxnSpPr>
          <p:nvPr/>
        </p:nvCxnSpPr>
        <p:spPr bwMode="auto">
          <a:xfrm>
            <a:off x="4419600" y="3047394"/>
            <a:ext cx="2032" cy="609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Rounded Rectangle 35"/>
          <p:cNvSpPr/>
          <p:nvPr/>
        </p:nvSpPr>
        <p:spPr bwMode="auto">
          <a:xfrm>
            <a:off x="3356864" y="3656995"/>
            <a:ext cx="2129535" cy="533399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371600" y="3656995"/>
            <a:ext cx="9906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TE </a:t>
            </a:r>
            <a:r>
              <a:rPr lang="en-US" sz="1600" dirty="0">
                <a:latin typeface="+mn-lt"/>
              </a:rPr>
              <a:t>Ctrl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5448304" y="2590194"/>
            <a:ext cx="1028696" cy="11144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477000" y="1828194"/>
            <a:ext cx="12192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553200" y="4190394"/>
            <a:ext cx="1066800" cy="914401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Core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Network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Interface</a:t>
            </a:r>
            <a:endParaRPr kumimoji="0" lang="en-US" sz="16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79" idx="3"/>
          </p:cNvCxnSpPr>
          <p:nvPr/>
        </p:nvCxnSpPr>
        <p:spPr bwMode="auto">
          <a:xfrm>
            <a:off x="5486399" y="4799994"/>
            <a:ext cx="1066801" cy="487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53" name="Group 52"/>
          <p:cNvGrpSpPr/>
          <p:nvPr/>
        </p:nvGrpSpPr>
        <p:grpSpPr>
          <a:xfrm>
            <a:off x="5742130" y="4714724"/>
            <a:ext cx="620745" cy="461425"/>
            <a:chOff x="2707957" y="5063075"/>
            <a:chExt cx="620745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R3d</a:t>
              </a:r>
              <a:endParaRPr lang="en-US" sz="1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735472" y="3114709"/>
            <a:ext cx="700746" cy="369332"/>
            <a:chOff x="2860357" y="4955683"/>
            <a:chExt cx="700746" cy="369332"/>
          </a:xfrm>
        </p:grpSpPr>
        <p:sp>
          <p:nvSpPr>
            <p:cNvPr id="57" name="TextBox 56"/>
            <p:cNvSpPr txBox="1"/>
            <p:nvPr/>
          </p:nvSpPr>
          <p:spPr>
            <a:xfrm>
              <a:off x="2953244" y="4955683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R4c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553200" y="3656995"/>
            <a:ext cx="10668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CN </a:t>
            </a:r>
            <a:r>
              <a:rPr lang="en-US" sz="1600" dirty="0">
                <a:latin typeface="+mn-lt"/>
              </a:rPr>
              <a:t>Ctrl</a:t>
            </a:r>
          </a:p>
        </p:txBody>
      </p:sp>
      <p:cxnSp>
        <p:nvCxnSpPr>
          <p:cNvPr id="70" name="Straight Connector 69"/>
          <p:cNvCxnSpPr>
            <a:stCxn id="50" idx="2"/>
            <a:endCxn id="59" idx="0"/>
          </p:cNvCxnSpPr>
          <p:nvPr/>
        </p:nvCxnSpPr>
        <p:spPr bwMode="auto">
          <a:xfrm>
            <a:off x="7086600" y="2818794"/>
            <a:ext cx="0" cy="8382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5764674" y="3842735"/>
            <a:ext cx="608122" cy="468622"/>
            <a:chOff x="2860357" y="5063075"/>
            <a:chExt cx="608122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R3c</a:t>
              </a:r>
              <a:endParaRPr lang="en-US" sz="1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78" name="Rounded Rectangle 77"/>
          <p:cNvSpPr/>
          <p:nvPr/>
        </p:nvSpPr>
        <p:spPr bwMode="auto">
          <a:xfrm>
            <a:off x="3352800" y="4495194"/>
            <a:ext cx="685800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NA</a:t>
            </a:r>
          </a:p>
        </p:txBody>
      </p:sp>
      <p:sp>
        <p:nvSpPr>
          <p:cNvPr id="79" name="Rounded Rectangle 78"/>
          <p:cNvSpPr/>
          <p:nvPr/>
        </p:nvSpPr>
        <p:spPr bwMode="auto">
          <a:xfrm>
            <a:off x="4526994" y="4495194"/>
            <a:ext cx="959405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Backhaul</a:t>
            </a:r>
          </a:p>
        </p:txBody>
      </p:sp>
      <p:cxnSp>
        <p:nvCxnSpPr>
          <p:cNvPr id="80" name="Straight Connector 79"/>
          <p:cNvCxnSpPr>
            <a:stCxn id="78" idx="3"/>
            <a:endCxn id="79" idx="1"/>
          </p:cNvCxnSpPr>
          <p:nvPr/>
        </p:nvCxnSpPr>
        <p:spPr bwMode="auto">
          <a:xfrm>
            <a:off x="4038600" y="4799994"/>
            <a:ext cx="48839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2" name="Group 91"/>
          <p:cNvGrpSpPr/>
          <p:nvPr/>
        </p:nvGrpSpPr>
        <p:grpSpPr>
          <a:xfrm>
            <a:off x="3970145" y="4719569"/>
            <a:ext cx="620745" cy="461425"/>
            <a:chOff x="2646162" y="5063075"/>
            <a:chExt cx="620745" cy="461425"/>
          </a:xfrm>
        </p:grpSpPr>
        <p:sp>
          <p:nvSpPr>
            <p:cNvPr id="93" name="TextBox 92"/>
            <p:cNvSpPr txBox="1"/>
            <p:nvPr/>
          </p:nvSpPr>
          <p:spPr>
            <a:xfrm>
              <a:off x="2646162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9" name="Straight Connector 88"/>
          <p:cNvCxnSpPr>
            <a:stCxn id="78" idx="0"/>
          </p:cNvCxnSpPr>
          <p:nvPr/>
        </p:nvCxnSpPr>
        <p:spPr bwMode="auto">
          <a:xfrm flipV="1">
            <a:off x="3695700" y="4189906"/>
            <a:ext cx="21205" cy="3052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4" name="Group 103"/>
          <p:cNvGrpSpPr/>
          <p:nvPr/>
        </p:nvGrpSpPr>
        <p:grpSpPr>
          <a:xfrm>
            <a:off x="3626895" y="4168049"/>
            <a:ext cx="737432" cy="369332"/>
            <a:chOff x="2837267" y="4956915"/>
            <a:chExt cx="737432" cy="369332"/>
          </a:xfrm>
        </p:grpSpPr>
        <p:sp>
          <p:nvSpPr>
            <p:cNvPr id="105" name="TextBox 104"/>
            <p:cNvSpPr txBox="1"/>
            <p:nvPr/>
          </p:nvSpPr>
          <p:spPr>
            <a:xfrm>
              <a:off x="2966577" y="495691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325" name="Straight Connector 324"/>
          <p:cNvCxnSpPr/>
          <p:nvPr/>
        </p:nvCxnSpPr>
        <p:spPr bwMode="auto">
          <a:xfrm flipV="1">
            <a:off x="4797025" y="4190394"/>
            <a:ext cx="0" cy="3145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9" name="Group 108"/>
          <p:cNvGrpSpPr/>
          <p:nvPr/>
        </p:nvGrpSpPr>
        <p:grpSpPr>
          <a:xfrm>
            <a:off x="4707015" y="4168049"/>
            <a:ext cx="737432" cy="369332"/>
            <a:chOff x="2837267" y="4956915"/>
            <a:chExt cx="737432" cy="369332"/>
          </a:xfrm>
        </p:grpSpPr>
        <p:sp>
          <p:nvSpPr>
            <p:cNvPr id="110" name="TextBox 109"/>
            <p:cNvSpPr txBox="1"/>
            <p:nvPr/>
          </p:nvSpPr>
          <p:spPr>
            <a:xfrm>
              <a:off x="2966577" y="495691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R7c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147" name="Straight Connector 146"/>
          <p:cNvCxnSpPr>
            <a:stCxn id="36" idx="3"/>
            <a:endCxn id="59" idx="1"/>
          </p:cNvCxnSpPr>
          <p:nvPr/>
        </p:nvCxnSpPr>
        <p:spPr bwMode="auto">
          <a:xfrm>
            <a:off x="5486399" y="3923695"/>
            <a:ext cx="106680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60" name="Group 159"/>
          <p:cNvGrpSpPr/>
          <p:nvPr/>
        </p:nvGrpSpPr>
        <p:grpSpPr>
          <a:xfrm>
            <a:off x="7015163" y="3109946"/>
            <a:ext cx="700746" cy="369332"/>
            <a:chOff x="2860357" y="4955683"/>
            <a:chExt cx="700746" cy="369332"/>
          </a:xfrm>
        </p:grpSpPr>
        <p:sp>
          <p:nvSpPr>
            <p:cNvPr id="161" name="TextBox 160"/>
            <p:cNvSpPr txBox="1"/>
            <p:nvPr/>
          </p:nvSpPr>
          <p:spPr>
            <a:xfrm>
              <a:off x="2953244" y="4955683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R5c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Oval 161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05844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dirty="0" smtClean="0"/>
              <a:t>Resolving the R8c vs. R1c issue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47750"/>
            <a:ext cx="4040188" cy="639762"/>
          </a:xfrm>
        </p:spPr>
        <p:txBody>
          <a:bodyPr/>
          <a:lstStyle/>
          <a:p>
            <a:r>
              <a:rPr lang="en-US" dirty="0" smtClean="0"/>
              <a:t>R8c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87512"/>
            <a:ext cx="4040188" cy="3951288"/>
          </a:xfrm>
        </p:spPr>
        <p:txBody>
          <a:bodyPr/>
          <a:lstStyle/>
          <a:p>
            <a:r>
              <a:rPr lang="en-US" dirty="0" smtClean="0"/>
              <a:t>Denotes ctrl-to-ctrl interface</a:t>
            </a:r>
          </a:p>
          <a:p>
            <a:r>
              <a:rPr lang="en-US" dirty="0" smtClean="0"/>
              <a:t>May comprise information elements not defined within R1 specification</a:t>
            </a:r>
          </a:p>
          <a:p>
            <a:r>
              <a:rPr lang="en-US" dirty="0" smtClean="0"/>
              <a:t>..?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47750"/>
            <a:ext cx="4041775" cy="639762"/>
          </a:xfrm>
        </p:spPr>
        <p:txBody>
          <a:bodyPr/>
          <a:lstStyle/>
          <a:p>
            <a:r>
              <a:rPr lang="en-US" dirty="0" smtClean="0"/>
              <a:t>R1c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87512"/>
            <a:ext cx="4041775" cy="3951288"/>
          </a:xfrm>
        </p:spPr>
        <p:txBody>
          <a:bodyPr/>
          <a:lstStyle/>
          <a:p>
            <a:r>
              <a:rPr lang="en-US" dirty="0" smtClean="0"/>
              <a:t>For symmetry reasons, R1 should follow R3</a:t>
            </a:r>
          </a:p>
          <a:p>
            <a:r>
              <a:rPr lang="en-US" dirty="0" smtClean="0"/>
              <a:t>Label should be aligned to data path interface</a:t>
            </a:r>
          </a:p>
          <a:p>
            <a:r>
              <a:rPr lang="en-US" dirty="0" smtClean="0"/>
              <a:t>No major distinction necessary as R1 may comprise multiple specifications</a:t>
            </a:r>
          </a:p>
          <a:p>
            <a:r>
              <a:rPr lang="en-US" dirty="0" smtClean="0"/>
              <a:t>..?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54864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latin typeface="+mn-lt"/>
              </a:rPr>
              <a:t>Maybe, we have to more clearly specify the scope of a data path interface.</a:t>
            </a:r>
            <a:br>
              <a:rPr lang="en-US" sz="1800" i="1" dirty="0" smtClean="0">
                <a:latin typeface="+mn-lt"/>
              </a:rPr>
            </a:br>
            <a:r>
              <a:rPr lang="en-US" sz="1800" i="1" dirty="0" smtClean="0">
                <a:latin typeface="+mn-lt"/>
              </a:rPr>
              <a:t>IMHO, an data path interface comprises all functions required for sending and receiving Ethernet frames once the connection is established.</a:t>
            </a:r>
            <a:endParaRPr lang="en-US" sz="1800" i="1" dirty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831376" y="3899848"/>
            <a:ext cx="5569424" cy="11293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5715000" y="1143000"/>
            <a:ext cx="1219200" cy="618134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3356866" y="3901909"/>
            <a:ext cx="1935214" cy="741528"/>
          </a:xfrm>
          <a:prstGeom prst="roundRect">
            <a:avLst>
              <a:gd name="adj" fmla="val 10396"/>
            </a:avLst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249411" y="1508805"/>
            <a:ext cx="2895653" cy="788515"/>
          </a:xfrm>
          <a:prstGeom prst="roundRect">
            <a:avLst>
              <a:gd name="adj" fmla="val 12403"/>
            </a:avLst>
          </a:prstGeom>
          <a:solidFill>
            <a:srgbClr val="A7E8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3491880" y="1822631"/>
            <a:ext cx="1575175" cy="45005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49022" y="4489466"/>
            <a:ext cx="1922977" cy="98134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17000" y="4503574"/>
            <a:ext cx="989915" cy="8434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829866" y="3014658"/>
            <a:ext cx="708533" cy="1481185"/>
            <a:chOff x="971599" y="3514117"/>
            <a:chExt cx="1080121" cy="1355043"/>
          </a:xfrm>
        </p:grpSpPr>
        <p:sp>
          <p:nvSpPr>
            <p:cNvPr id="193" name="Rectangle 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4" name="Rectangle 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5" name="Rectangle 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6" name="Rectangle 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Transport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7" name="Rectangle 8"/>
            <p:cNvSpPr/>
            <p:nvPr/>
          </p:nvSpPr>
          <p:spPr bwMode="auto">
            <a:xfrm>
              <a:off x="971601" y="3514117"/>
              <a:ext cx="1080119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Application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grpSp>
        <p:nvGrpSpPr>
          <p:cNvPr id="3" name="Group 6"/>
          <p:cNvGrpSpPr/>
          <p:nvPr/>
        </p:nvGrpSpPr>
        <p:grpSpPr>
          <a:xfrm>
            <a:off x="2387228" y="3905508"/>
            <a:ext cx="744612" cy="590335"/>
            <a:chOff x="2252213" y="5581908"/>
            <a:chExt cx="1086386" cy="590335"/>
          </a:xfrm>
        </p:grpSpPr>
        <p:sp>
          <p:nvSpPr>
            <p:cNvPr id="188" name="Rectangle 31"/>
            <p:cNvSpPr/>
            <p:nvPr/>
          </p:nvSpPr>
          <p:spPr bwMode="auto">
            <a:xfrm>
              <a:off x="2252213" y="5581908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89" name="Rectangle 188"/>
            <p:cNvSpPr/>
            <p:nvPr/>
          </p:nvSpPr>
          <p:spPr bwMode="auto">
            <a:xfrm>
              <a:off x="2252213" y="5877076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90" name="Rectangle 189"/>
            <p:cNvSpPr/>
            <p:nvPr/>
          </p:nvSpPr>
          <p:spPr bwMode="auto">
            <a:xfrm>
              <a:off x="2796516" y="5586416"/>
              <a:ext cx="542083" cy="29260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91" name="Rectangle 190"/>
            <p:cNvSpPr/>
            <p:nvPr/>
          </p:nvSpPr>
          <p:spPr bwMode="auto">
            <a:xfrm>
              <a:off x="2796514" y="5875018"/>
              <a:ext cx="542085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92" name="Isosceles Triangle 33"/>
            <p:cNvSpPr/>
            <p:nvPr/>
          </p:nvSpPr>
          <p:spPr bwMode="auto">
            <a:xfrm flipV="1">
              <a:off x="2252213" y="5588405"/>
              <a:ext cx="1086386" cy="71123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grpSp>
        <p:nvGrpSpPr>
          <p:cNvPr id="4" name="Group 231"/>
          <p:cNvGrpSpPr/>
          <p:nvPr/>
        </p:nvGrpSpPr>
        <p:grpSpPr>
          <a:xfrm>
            <a:off x="7667161" y="3012600"/>
            <a:ext cx="708533" cy="1481185"/>
            <a:chOff x="971599" y="3514117"/>
            <a:chExt cx="1080121" cy="1355043"/>
          </a:xfrm>
        </p:grpSpPr>
        <p:sp>
          <p:nvSpPr>
            <p:cNvPr id="183" name="Rectangle 18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4" name="Rectangle 18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Transport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971601" y="3514117"/>
              <a:ext cx="1080119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Application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15" name="Rectangle 14"/>
          <p:cNvSpPr/>
          <p:nvPr/>
        </p:nvSpPr>
        <p:spPr bwMode="auto">
          <a:xfrm>
            <a:off x="6388104" y="3608284"/>
            <a:ext cx="553982" cy="31199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Network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850948" y="3608284"/>
            <a:ext cx="544304" cy="30887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Network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7" name="Isosceles Triangle 16"/>
          <p:cNvSpPr/>
          <p:nvPr/>
        </p:nvSpPr>
        <p:spPr bwMode="auto">
          <a:xfrm flipV="1">
            <a:off x="5850948" y="3603964"/>
            <a:ext cx="1091137" cy="111178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842030" y="4497905"/>
            <a:ext cx="1539056" cy="900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437594" y="4497901"/>
            <a:ext cx="1930051" cy="8881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855699" y="3917163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855699" y="4205901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400003" y="3917164"/>
            <a:ext cx="542082" cy="28236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400000" y="4203843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7467600" y="1219200"/>
            <a:ext cx="1066800" cy="1075335"/>
          </a:xfrm>
          <a:prstGeom prst="roundRect">
            <a:avLst>
              <a:gd name="adj" fmla="val 12403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>
            <a:off x="746575" y="1508806"/>
            <a:ext cx="881834" cy="785730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26" name="AutoShape 13"/>
          <p:cNvSpPr>
            <a:spLocks noChangeArrowheads="1"/>
          </p:cNvSpPr>
          <p:nvPr/>
        </p:nvSpPr>
        <p:spPr bwMode="auto">
          <a:xfrm>
            <a:off x="5715000" y="1828800"/>
            <a:ext cx="1219200" cy="465735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27" name="Freeform 14"/>
          <p:cNvSpPr>
            <a:spLocks/>
          </p:cNvSpPr>
          <p:nvPr/>
        </p:nvSpPr>
        <p:spPr bwMode="auto">
          <a:xfrm>
            <a:off x="6071353" y="1577343"/>
            <a:ext cx="560632" cy="14796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0"/>
              </a:cxn>
              <a:cxn ang="0">
                <a:pos x="499" y="90"/>
              </a:cxn>
              <a:cxn ang="0">
                <a:pos x="499" y="0"/>
              </a:cxn>
            </a:cxnLst>
            <a:rect l="0" t="0" r="r" b="b"/>
            <a:pathLst>
              <a:path w="499" h="90">
                <a:moveTo>
                  <a:pt x="0" y="0"/>
                </a:moveTo>
                <a:lnTo>
                  <a:pt x="0" y="90"/>
                </a:lnTo>
                <a:lnTo>
                  <a:pt x="499" y="90"/>
                </a:lnTo>
                <a:lnTo>
                  <a:pt x="499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28" name="Line 18"/>
          <p:cNvSpPr>
            <a:spLocks noChangeShapeType="1"/>
          </p:cNvSpPr>
          <p:nvPr/>
        </p:nvSpPr>
        <p:spPr bwMode="auto">
          <a:xfrm>
            <a:off x="2819400" y="1752600"/>
            <a:ext cx="762490" cy="250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29" name="Line 19"/>
          <p:cNvSpPr>
            <a:spLocks noChangeShapeType="1"/>
          </p:cNvSpPr>
          <p:nvPr/>
        </p:nvSpPr>
        <p:spPr bwMode="auto">
          <a:xfrm flipH="1">
            <a:off x="2743200" y="2133848"/>
            <a:ext cx="838688" cy="9929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31" name="AutoShape 22"/>
          <p:cNvSpPr>
            <a:spLocks noChangeArrowheads="1"/>
          </p:cNvSpPr>
          <p:nvPr/>
        </p:nvSpPr>
        <p:spPr bwMode="auto">
          <a:xfrm>
            <a:off x="5877876" y="1496704"/>
            <a:ext cx="360362" cy="197779"/>
          </a:xfrm>
          <a:prstGeom prst="can">
            <a:avLst>
              <a:gd name="adj" fmla="val 25000"/>
            </a:avLst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pic>
        <p:nvPicPr>
          <p:cNvPr id="32" name="Picture 23" descr="x_big_image2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849023" y="1730095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Text Box 82"/>
          <p:cNvSpPr txBox="1">
            <a:spLocks noChangeArrowheads="1"/>
          </p:cNvSpPr>
          <p:nvPr/>
        </p:nvSpPr>
        <p:spPr bwMode="auto">
          <a:xfrm>
            <a:off x="3117460" y="1508805"/>
            <a:ext cx="1335302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400" dirty="0" smtClean="0">
                <a:latin typeface="+mn-lt"/>
                <a:cs typeface="Arial" pitchFamily="34" charset="0"/>
              </a:rPr>
              <a:t>Access</a:t>
            </a:r>
            <a:r>
              <a:rPr lang="en-US" sz="1400" dirty="0" smtClean="0">
                <a:latin typeface="+mn-lt"/>
                <a:cs typeface="Arial" pitchFamily="34" charset="0"/>
              </a:rPr>
              <a:t> Network</a:t>
            </a:r>
            <a:r>
              <a:rPr lang="hr-HR" sz="1400" dirty="0" smtClean="0">
                <a:latin typeface="+mn-lt"/>
                <a:cs typeface="Arial" pitchFamily="34" charset="0"/>
              </a:rPr>
              <a:t> </a:t>
            </a:r>
            <a:endParaRPr lang="en-US" sz="1400" dirty="0">
              <a:latin typeface="+mn-lt"/>
              <a:cs typeface="Arial" pitchFamily="34" charset="0"/>
            </a:endParaRPr>
          </a:p>
        </p:txBody>
      </p:sp>
      <p:grpSp>
        <p:nvGrpSpPr>
          <p:cNvPr id="12" name="Group 136"/>
          <p:cNvGrpSpPr>
            <a:grpSpLocks/>
          </p:cNvGrpSpPr>
          <p:nvPr/>
        </p:nvGrpSpPr>
        <p:grpSpPr bwMode="auto">
          <a:xfrm rot="7624109" flipV="1">
            <a:off x="1400419" y="1693385"/>
            <a:ext cx="1009161" cy="956629"/>
            <a:chOff x="2870" y="2211"/>
            <a:chExt cx="690" cy="728"/>
          </a:xfrm>
        </p:grpSpPr>
        <p:sp>
          <p:nvSpPr>
            <p:cNvPr id="94" name="Freeform 137"/>
            <p:cNvSpPr>
              <a:spLocks/>
            </p:cNvSpPr>
            <p:nvPr/>
          </p:nvSpPr>
          <p:spPr bwMode="auto">
            <a:xfrm>
              <a:off x="2870" y="2551"/>
              <a:ext cx="461" cy="388"/>
            </a:xfrm>
            <a:custGeom>
              <a:avLst/>
              <a:gdLst/>
              <a:ahLst/>
              <a:cxnLst>
                <a:cxn ang="0">
                  <a:pos x="111" y="28"/>
                </a:cxn>
                <a:cxn ang="0">
                  <a:pos x="116" y="30"/>
                </a:cxn>
                <a:cxn ang="0">
                  <a:pos x="128" y="0"/>
                </a:cxn>
                <a:cxn ang="0">
                  <a:pos x="149" y="5"/>
                </a:cxn>
                <a:cxn ang="0">
                  <a:pos x="0" y="247"/>
                </a:cxn>
                <a:cxn ang="0">
                  <a:pos x="111" y="28"/>
                </a:cxn>
              </a:cxnLst>
              <a:rect l="0" t="0" r="r" b="b"/>
              <a:pathLst>
                <a:path w="149" h="247">
                  <a:moveTo>
                    <a:pt x="111" y="28"/>
                  </a:moveTo>
                  <a:lnTo>
                    <a:pt x="116" y="30"/>
                  </a:lnTo>
                  <a:lnTo>
                    <a:pt x="128" y="0"/>
                  </a:lnTo>
                  <a:lnTo>
                    <a:pt x="149" y="5"/>
                  </a:lnTo>
                  <a:lnTo>
                    <a:pt x="0" y="247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5" name="Freeform 138"/>
            <p:cNvSpPr>
              <a:spLocks/>
            </p:cNvSpPr>
            <p:nvPr/>
          </p:nvSpPr>
          <p:spPr bwMode="auto">
            <a:xfrm>
              <a:off x="3158" y="2211"/>
              <a:ext cx="402" cy="384"/>
            </a:xfrm>
            <a:custGeom>
              <a:avLst/>
              <a:gdLst/>
              <a:ahLst/>
              <a:cxnLst>
                <a:cxn ang="0">
                  <a:pos x="0" y="239"/>
                </a:cxn>
                <a:cxn ang="0">
                  <a:pos x="130" y="0"/>
                </a:cxn>
                <a:cxn ang="0">
                  <a:pos x="35" y="216"/>
                </a:cxn>
                <a:cxn ang="0">
                  <a:pos x="32" y="216"/>
                </a:cxn>
                <a:cxn ang="0">
                  <a:pos x="18" y="244"/>
                </a:cxn>
                <a:cxn ang="0">
                  <a:pos x="0" y="239"/>
                </a:cxn>
              </a:cxnLst>
              <a:rect l="0" t="0" r="r" b="b"/>
              <a:pathLst>
                <a:path w="130" h="244">
                  <a:moveTo>
                    <a:pt x="0" y="239"/>
                  </a:moveTo>
                  <a:lnTo>
                    <a:pt x="130" y="0"/>
                  </a:lnTo>
                  <a:lnTo>
                    <a:pt x="35" y="216"/>
                  </a:lnTo>
                  <a:lnTo>
                    <a:pt x="32" y="216"/>
                  </a:lnTo>
                  <a:lnTo>
                    <a:pt x="18" y="244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1" name="Text Box 82"/>
          <p:cNvSpPr txBox="1">
            <a:spLocks noChangeArrowheads="1"/>
          </p:cNvSpPr>
          <p:nvPr/>
        </p:nvSpPr>
        <p:spPr bwMode="auto">
          <a:xfrm>
            <a:off x="851920" y="1508730"/>
            <a:ext cx="675826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dirty="0" smtClean="0">
                <a:latin typeface="+mn-lt"/>
                <a:cs typeface="Arial" pitchFamily="34" charset="0"/>
              </a:rPr>
              <a:t>Terminal</a:t>
            </a:r>
            <a:endParaRPr lang="en-US" sz="1400" dirty="0">
              <a:latin typeface="+mn-lt"/>
              <a:cs typeface="Arial" pitchFamily="34" charset="0"/>
            </a:endParaRPr>
          </a:p>
        </p:txBody>
      </p:sp>
      <p:pic>
        <p:nvPicPr>
          <p:cNvPr id="42" name="Picture 372" descr="switch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3581890" y="1981200"/>
            <a:ext cx="503237" cy="183852"/>
          </a:xfrm>
          <a:prstGeom prst="rect">
            <a:avLst/>
          </a:prstGeom>
          <a:noFill/>
        </p:spPr>
      </p:pic>
      <p:sp>
        <p:nvSpPr>
          <p:cNvPr id="43" name="Text Box 82"/>
          <p:cNvSpPr txBox="1">
            <a:spLocks noChangeArrowheads="1"/>
          </p:cNvSpPr>
          <p:nvPr/>
        </p:nvSpPr>
        <p:spPr bwMode="auto">
          <a:xfrm>
            <a:off x="5768547" y="1849272"/>
            <a:ext cx="1094850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dirty="0" smtClean="0">
                <a:latin typeface="+mn-lt"/>
                <a:cs typeface="Arial" pitchFamily="34" charset="0"/>
              </a:rPr>
              <a:t>Core Network</a:t>
            </a:r>
            <a:endParaRPr lang="en-US" sz="1400" dirty="0">
              <a:latin typeface="+mn-lt"/>
              <a:cs typeface="Arial" pitchFamily="34" charset="0"/>
            </a:endParaRPr>
          </a:p>
        </p:txBody>
      </p:sp>
      <p:sp>
        <p:nvSpPr>
          <p:cNvPr id="44" name="Text Box 82"/>
          <p:cNvSpPr txBox="1">
            <a:spLocks noChangeArrowheads="1"/>
          </p:cNvSpPr>
          <p:nvPr/>
        </p:nvSpPr>
        <p:spPr bwMode="auto">
          <a:xfrm>
            <a:off x="7549144" y="1267057"/>
            <a:ext cx="894476" cy="409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dirty="0" smtClean="0">
                <a:latin typeface="+mn-lt"/>
                <a:cs typeface="Arial" pitchFamily="34" charset="0"/>
              </a:rPr>
              <a:t>Information</a:t>
            </a:r>
            <a:br>
              <a:rPr lang="en-US" sz="1400" dirty="0" smtClean="0">
                <a:latin typeface="+mn-lt"/>
                <a:cs typeface="Arial" pitchFamily="34" charset="0"/>
              </a:rPr>
            </a:br>
            <a:r>
              <a:rPr lang="en-US" sz="1400" dirty="0" smtClean="0">
                <a:latin typeface="+mn-lt"/>
                <a:cs typeface="Arial" pitchFamily="34" charset="0"/>
              </a:rPr>
              <a:t>Service</a:t>
            </a:r>
            <a:endParaRPr lang="en-US" sz="1400" dirty="0">
              <a:latin typeface="+mn-lt"/>
              <a:cs typeface="Arial" pitchFamily="34" charset="0"/>
            </a:endParaRPr>
          </a:p>
        </p:txBody>
      </p:sp>
      <p:grpSp>
        <p:nvGrpSpPr>
          <p:cNvPr id="13" name="Group 176"/>
          <p:cNvGrpSpPr/>
          <p:nvPr/>
        </p:nvGrpSpPr>
        <p:grpSpPr>
          <a:xfrm>
            <a:off x="3446875" y="3907570"/>
            <a:ext cx="744612" cy="590335"/>
            <a:chOff x="2252213" y="5581908"/>
            <a:chExt cx="1086386" cy="590335"/>
          </a:xfrm>
        </p:grpSpPr>
        <p:sp>
          <p:nvSpPr>
            <p:cNvPr id="87" name="Rectangle 86"/>
            <p:cNvSpPr/>
            <p:nvPr/>
          </p:nvSpPr>
          <p:spPr bwMode="auto">
            <a:xfrm>
              <a:off x="2252213" y="5581908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2252213" y="5877076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2796516" y="5582556"/>
              <a:ext cx="542083" cy="29290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2796514" y="5875018"/>
              <a:ext cx="542085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91" name="Isosceles Triangle 90"/>
            <p:cNvSpPr/>
            <p:nvPr/>
          </p:nvSpPr>
          <p:spPr bwMode="auto">
            <a:xfrm flipV="1">
              <a:off x="2252213" y="5588405"/>
              <a:ext cx="1086386" cy="71123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grpSp>
        <p:nvGrpSpPr>
          <p:cNvPr id="14" name="Group 182"/>
          <p:cNvGrpSpPr/>
          <p:nvPr/>
        </p:nvGrpSpPr>
        <p:grpSpPr>
          <a:xfrm>
            <a:off x="4436985" y="3907570"/>
            <a:ext cx="744612" cy="590335"/>
            <a:chOff x="2252213" y="5581908"/>
            <a:chExt cx="1086386" cy="590335"/>
          </a:xfrm>
        </p:grpSpPr>
        <p:sp>
          <p:nvSpPr>
            <p:cNvPr id="82" name="Rectangle 81"/>
            <p:cNvSpPr/>
            <p:nvPr/>
          </p:nvSpPr>
          <p:spPr bwMode="auto">
            <a:xfrm>
              <a:off x="2252213" y="5581908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2252213" y="5877076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2796516" y="5583403"/>
              <a:ext cx="542083" cy="29290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2796514" y="5875018"/>
              <a:ext cx="542085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86" name="Isosceles Triangle 85"/>
            <p:cNvSpPr/>
            <p:nvPr/>
          </p:nvSpPr>
          <p:spPr bwMode="auto">
            <a:xfrm flipV="1">
              <a:off x="2252213" y="5588405"/>
              <a:ext cx="1086386" cy="71123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50" name="Rectangle 49"/>
          <p:cNvSpPr/>
          <p:nvPr/>
        </p:nvSpPr>
        <p:spPr bwMode="auto">
          <a:xfrm>
            <a:off x="3851921" y="4497905"/>
            <a:ext cx="945104" cy="900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51" name="Picture 372" descr="switch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4481990" y="2030241"/>
            <a:ext cx="503237" cy="197662"/>
          </a:xfrm>
          <a:prstGeom prst="rect">
            <a:avLst/>
          </a:prstGeom>
          <a:noFill/>
        </p:spPr>
      </p:pic>
      <p:sp>
        <p:nvSpPr>
          <p:cNvPr id="52" name="Line 19"/>
          <p:cNvSpPr>
            <a:spLocks noChangeShapeType="1"/>
          </p:cNvSpPr>
          <p:nvPr/>
        </p:nvSpPr>
        <p:spPr bwMode="auto">
          <a:xfrm flipH="1" flipV="1">
            <a:off x="4043362" y="2066925"/>
            <a:ext cx="443388" cy="802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53" name="Text Box 82"/>
          <p:cNvSpPr txBox="1">
            <a:spLocks noChangeArrowheads="1"/>
          </p:cNvSpPr>
          <p:nvPr/>
        </p:nvSpPr>
        <p:spPr bwMode="auto">
          <a:xfrm>
            <a:off x="4166955" y="1812470"/>
            <a:ext cx="798270" cy="20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400" dirty="0">
                <a:latin typeface="+mn-lt"/>
                <a:cs typeface="Arial" pitchFamily="34" charset="0"/>
              </a:rPr>
              <a:t>Backhaul</a:t>
            </a:r>
            <a:r>
              <a:rPr lang="hr-HR" sz="1400" dirty="0" smtClean="0">
                <a:latin typeface="+mn-lt"/>
                <a:cs typeface="Arial" pitchFamily="34" charset="0"/>
              </a:rPr>
              <a:t> </a:t>
            </a:r>
            <a:endParaRPr lang="en-US" sz="1400" dirty="0">
              <a:latin typeface="+mn-lt"/>
              <a:cs typeface="Arial" pitchFamily="34" charset="0"/>
            </a:endParaRPr>
          </a:p>
        </p:txBody>
      </p:sp>
      <p:sp>
        <p:nvSpPr>
          <p:cNvPr id="54" name="Text Box 82"/>
          <p:cNvSpPr txBox="1">
            <a:spLocks noChangeArrowheads="1"/>
          </p:cNvSpPr>
          <p:nvPr/>
        </p:nvSpPr>
        <p:spPr bwMode="auto">
          <a:xfrm>
            <a:off x="4055089" y="4648200"/>
            <a:ext cx="593111" cy="153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050" i="1" dirty="0">
                <a:latin typeface="Arial" pitchFamily="34" charset="0"/>
                <a:cs typeface="Arial" pitchFamily="34" charset="0"/>
              </a:rPr>
              <a:t>Backhaul</a:t>
            </a:r>
            <a:r>
              <a:rPr lang="hr-HR" sz="105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05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28600" y="990600"/>
            <a:ext cx="3454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+mn-lt"/>
              </a:rPr>
              <a:t>End-to-end network topology</a:t>
            </a:r>
            <a:endParaRPr lang="en-US" sz="1800" b="1" dirty="0">
              <a:latin typeface="+mn-lt"/>
            </a:endParaRPr>
          </a:p>
        </p:txBody>
      </p:sp>
      <p:sp>
        <p:nvSpPr>
          <p:cNvPr id="56" name="Text Box 82"/>
          <p:cNvSpPr txBox="1">
            <a:spLocks noChangeArrowheads="1"/>
          </p:cNvSpPr>
          <p:nvPr/>
        </p:nvSpPr>
        <p:spPr bwMode="auto">
          <a:xfrm>
            <a:off x="5764716" y="1178256"/>
            <a:ext cx="985847" cy="34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 smtClean="0">
                <a:latin typeface="+mn-lt"/>
                <a:cs typeface="Arial" pitchFamily="34" charset="0"/>
              </a:rPr>
              <a:t>Subscription</a:t>
            </a:r>
            <a:br>
              <a:rPr lang="en-US" sz="1400" dirty="0" smtClean="0">
                <a:latin typeface="+mn-lt"/>
                <a:cs typeface="Arial" pitchFamily="34" charset="0"/>
              </a:rPr>
            </a:br>
            <a:r>
              <a:rPr lang="en-US" sz="1400" dirty="0" smtClean="0">
                <a:latin typeface="+mn-lt"/>
                <a:cs typeface="Arial" pitchFamily="34" charset="0"/>
              </a:rPr>
              <a:t>Service</a:t>
            </a:r>
            <a:endParaRPr lang="en-US" sz="1400" dirty="0">
              <a:latin typeface="+mn-lt"/>
              <a:cs typeface="Arial" pitchFamily="34" charset="0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1600200" y="6346588"/>
            <a:ext cx="685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25" name="Group 95"/>
          <p:cNvGrpSpPr/>
          <p:nvPr/>
        </p:nvGrpSpPr>
        <p:grpSpPr>
          <a:xfrm>
            <a:off x="1768948" y="6298953"/>
            <a:ext cx="380232" cy="310275"/>
            <a:chOff x="1544472" y="2237096"/>
            <a:chExt cx="380232" cy="310275"/>
          </a:xfrm>
        </p:grpSpPr>
        <p:sp>
          <p:nvSpPr>
            <p:cNvPr id="92" name="Oval 91"/>
            <p:cNvSpPr>
              <a:spLocks noChangeAspect="1"/>
            </p:cNvSpPr>
            <p:nvPr/>
          </p:nvSpPr>
          <p:spPr bwMode="auto">
            <a:xfrm>
              <a:off x="1676400" y="2237096"/>
              <a:ext cx="91440" cy="9144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544472" y="2270372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216991" y="5338808"/>
            <a:ext cx="5532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+mn-lt"/>
              </a:rPr>
              <a:t>Schematic NRM for the IEEE 802 access network</a:t>
            </a:r>
            <a:endParaRPr lang="en-US" sz="1800" b="1" dirty="0">
              <a:latin typeface="+mn-lt"/>
            </a:endParaRPr>
          </a:p>
        </p:txBody>
      </p:sp>
      <p:sp>
        <p:nvSpPr>
          <p:cNvPr id="57" name="Rounded Rectangle 56"/>
          <p:cNvSpPr/>
          <p:nvPr/>
        </p:nvSpPr>
        <p:spPr bwMode="auto">
          <a:xfrm>
            <a:off x="762000" y="5890657"/>
            <a:ext cx="838200" cy="6096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Terminal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8" name="Rounded Rectangle 57"/>
          <p:cNvSpPr/>
          <p:nvPr/>
        </p:nvSpPr>
        <p:spPr bwMode="auto">
          <a:xfrm>
            <a:off x="2286000" y="5966857"/>
            <a:ext cx="2895600" cy="5334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+mn-lt"/>
              </a:rPr>
              <a:t>Access Network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9" name="Rounded Rectangle 58"/>
          <p:cNvSpPr/>
          <p:nvPr/>
        </p:nvSpPr>
        <p:spPr bwMode="auto">
          <a:xfrm>
            <a:off x="5791200" y="6043057"/>
            <a:ext cx="1219200" cy="4572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+mn-lt"/>
              </a:rPr>
              <a:t>Core Network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0" name="Rounded Rectangle 59"/>
          <p:cNvSpPr/>
          <p:nvPr/>
        </p:nvSpPr>
        <p:spPr bwMode="auto">
          <a:xfrm>
            <a:off x="5791200" y="5585857"/>
            <a:ext cx="1219200" cy="3810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+mn-lt"/>
              </a:rPr>
              <a:t>Subscription</a:t>
            </a:r>
            <a:br>
              <a:rPr lang="en-US" sz="1400" b="1" dirty="0" smtClean="0">
                <a:latin typeface="+mn-lt"/>
              </a:rPr>
            </a:br>
            <a:r>
              <a:rPr lang="en-US" sz="1400" b="1" dirty="0" smtClean="0">
                <a:latin typeface="+mn-lt"/>
              </a:rPr>
              <a:t>Service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61" name="Straight Connector 60"/>
          <p:cNvCxnSpPr/>
          <p:nvPr/>
        </p:nvCxnSpPr>
        <p:spPr bwMode="auto">
          <a:xfrm>
            <a:off x="5181600" y="6347857"/>
            <a:ext cx="609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29" name="Group 95"/>
          <p:cNvGrpSpPr/>
          <p:nvPr/>
        </p:nvGrpSpPr>
        <p:grpSpPr>
          <a:xfrm>
            <a:off x="5350348" y="6305777"/>
            <a:ext cx="380232" cy="310275"/>
            <a:chOff x="1544472" y="2237096"/>
            <a:chExt cx="380232" cy="310275"/>
          </a:xfrm>
        </p:grpSpPr>
        <p:sp>
          <p:nvSpPr>
            <p:cNvPr id="80" name="Oval 79"/>
            <p:cNvSpPr>
              <a:spLocks noChangeAspect="1"/>
            </p:cNvSpPr>
            <p:nvPr/>
          </p:nvSpPr>
          <p:spPr bwMode="auto">
            <a:xfrm>
              <a:off x="1676400" y="2237096"/>
              <a:ext cx="91440" cy="9144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544472" y="2270372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37" name="Group 95"/>
          <p:cNvGrpSpPr/>
          <p:nvPr/>
        </p:nvGrpSpPr>
        <p:grpSpPr>
          <a:xfrm>
            <a:off x="5441332" y="5814962"/>
            <a:ext cx="411652" cy="276999"/>
            <a:chOff x="1676400" y="2137939"/>
            <a:chExt cx="411652" cy="276999"/>
          </a:xfrm>
        </p:grpSpPr>
        <p:sp>
          <p:nvSpPr>
            <p:cNvPr id="78" name="Oval 77"/>
            <p:cNvSpPr>
              <a:spLocks noChangeAspect="1"/>
            </p:cNvSpPr>
            <p:nvPr/>
          </p:nvSpPr>
          <p:spPr bwMode="auto">
            <a:xfrm>
              <a:off x="1676400" y="2237096"/>
              <a:ext cx="91440" cy="9144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707820" y="2137939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R4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64" name="Elbow Connector 63"/>
          <p:cNvCxnSpPr>
            <a:endCxn id="60" idx="1"/>
          </p:cNvCxnSpPr>
          <p:nvPr/>
        </p:nvCxnSpPr>
        <p:spPr bwMode="auto">
          <a:xfrm flipV="1">
            <a:off x="1600200" y="5776357"/>
            <a:ext cx="4191000" cy="266700"/>
          </a:xfrm>
          <a:prstGeom prst="bentConnector3">
            <a:avLst>
              <a:gd name="adj1" fmla="val 782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grpSp>
        <p:nvGrpSpPr>
          <p:cNvPr id="238" name="Group 95"/>
          <p:cNvGrpSpPr/>
          <p:nvPr/>
        </p:nvGrpSpPr>
        <p:grpSpPr>
          <a:xfrm>
            <a:off x="1884528" y="5793985"/>
            <a:ext cx="407528" cy="276999"/>
            <a:chOff x="1676400" y="2140424"/>
            <a:chExt cx="407528" cy="276999"/>
          </a:xfrm>
        </p:grpSpPr>
        <p:sp>
          <p:nvSpPr>
            <p:cNvPr id="76" name="Oval 75"/>
            <p:cNvSpPr>
              <a:spLocks noChangeAspect="1"/>
            </p:cNvSpPr>
            <p:nvPr/>
          </p:nvSpPr>
          <p:spPr bwMode="auto">
            <a:xfrm>
              <a:off x="1676400" y="2237096"/>
              <a:ext cx="91440" cy="9144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703696" y="2140424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66" name="Elbow Connector 65"/>
          <p:cNvCxnSpPr/>
          <p:nvPr/>
        </p:nvCxnSpPr>
        <p:spPr bwMode="auto">
          <a:xfrm flipV="1">
            <a:off x="5181600" y="5842889"/>
            <a:ext cx="609600" cy="27636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Connector 66"/>
          <p:cNvCxnSpPr>
            <a:stCxn id="60" idx="2"/>
            <a:endCxn id="59" idx="0"/>
          </p:cNvCxnSpPr>
          <p:nvPr/>
        </p:nvCxnSpPr>
        <p:spPr bwMode="auto">
          <a:xfrm>
            <a:off x="6400800" y="5966857"/>
            <a:ext cx="0" cy="76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228600" y="2590800"/>
            <a:ext cx="5917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+mn-lt"/>
              </a:rPr>
              <a:t>Scope of P802.1CF in the protocol layer architecture</a:t>
            </a:r>
            <a:endParaRPr lang="en-US" sz="1800" b="1" dirty="0">
              <a:latin typeface="+mn-lt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313296" y="3901910"/>
            <a:ext cx="887104" cy="741528"/>
          </a:xfrm>
          <a:prstGeom prst="roundRect">
            <a:avLst>
              <a:gd name="adj" fmla="val 10396"/>
            </a:avLst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Text Box 82"/>
          <p:cNvSpPr txBox="1">
            <a:spLocks noChangeArrowheads="1"/>
          </p:cNvSpPr>
          <p:nvPr/>
        </p:nvSpPr>
        <p:spPr bwMode="auto">
          <a:xfrm>
            <a:off x="2409212" y="4668672"/>
            <a:ext cx="718145" cy="25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de-DE" sz="1050" i="1" dirty="0" err="1" smtClean="0">
                <a:latin typeface="Arial" pitchFamily="34" charset="0"/>
                <a:cs typeface="Arial" pitchFamily="34" charset="0"/>
              </a:rPr>
              <a:t>Node</a:t>
            </a: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050" i="1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de-DE" sz="105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DE" sz="1050" i="1" dirty="0" smtClean="0">
                <a:latin typeface="Arial" pitchFamily="34" charset="0"/>
                <a:cs typeface="Arial" pitchFamily="34" charset="0"/>
              </a:rPr>
            </a:br>
            <a:r>
              <a:rPr lang="de-DE" sz="1050" i="1" dirty="0" err="1" smtClean="0">
                <a:latin typeface="Arial" pitchFamily="34" charset="0"/>
                <a:cs typeface="Arial" pitchFamily="34" charset="0"/>
              </a:rPr>
              <a:t>Attachment</a:t>
            </a:r>
            <a:r>
              <a:rPr lang="hr-HR" sz="105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05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Rounded Rectangle 70"/>
          <p:cNvSpPr/>
          <p:nvPr/>
        </p:nvSpPr>
        <p:spPr bwMode="auto">
          <a:xfrm>
            <a:off x="838200" y="3906673"/>
            <a:ext cx="762000" cy="741528"/>
          </a:xfrm>
          <a:prstGeom prst="roundRect">
            <a:avLst>
              <a:gd name="adj" fmla="val 10396"/>
            </a:avLst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2" name="Text Box 82"/>
          <p:cNvSpPr txBox="1">
            <a:spLocks noChangeArrowheads="1"/>
          </p:cNvSpPr>
          <p:nvPr/>
        </p:nvSpPr>
        <p:spPr bwMode="auto">
          <a:xfrm>
            <a:off x="914927" y="4668672"/>
            <a:ext cx="561051" cy="25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Terminal</a:t>
            </a:r>
            <a:br>
              <a:rPr lang="de-DE" sz="1050" i="1" dirty="0" smtClean="0">
                <a:latin typeface="Arial" pitchFamily="34" charset="0"/>
                <a:cs typeface="Arial" pitchFamily="34" charset="0"/>
              </a:rPr>
            </a:b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Interface</a:t>
            </a:r>
            <a:r>
              <a:rPr lang="hr-HR" sz="105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05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 Box 82"/>
          <p:cNvSpPr txBox="1">
            <a:spLocks noChangeArrowheads="1"/>
          </p:cNvSpPr>
          <p:nvPr/>
        </p:nvSpPr>
        <p:spPr bwMode="auto">
          <a:xfrm>
            <a:off x="5511684" y="4668672"/>
            <a:ext cx="825546" cy="25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Core Network</a:t>
            </a:r>
            <a:br>
              <a:rPr lang="de-DE" sz="1050" i="1" dirty="0" smtClean="0">
                <a:latin typeface="Arial" pitchFamily="34" charset="0"/>
                <a:cs typeface="Arial" pitchFamily="34" charset="0"/>
              </a:rPr>
            </a:b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Interface</a:t>
            </a:r>
            <a:r>
              <a:rPr lang="hr-HR" sz="105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05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ounded Rectangle 73"/>
          <p:cNvSpPr/>
          <p:nvPr/>
        </p:nvSpPr>
        <p:spPr bwMode="auto">
          <a:xfrm>
            <a:off x="5784526" y="3920320"/>
            <a:ext cx="609600" cy="727880"/>
          </a:xfrm>
          <a:prstGeom prst="roundRect">
            <a:avLst>
              <a:gd name="adj" fmla="val 10396"/>
            </a:avLst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5" name="Text Box 82"/>
          <p:cNvSpPr txBox="1">
            <a:spLocks noChangeArrowheads="1"/>
          </p:cNvSpPr>
          <p:nvPr/>
        </p:nvSpPr>
        <p:spPr bwMode="auto">
          <a:xfrm>
            <a:off x="3157072" y="4850104"/>
            <a:ext cx="1428276" cy="17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de-DE" b="1" i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Scope</a:t>
            </a:r>
            <a:r>
              <a:rPr lang="de-DE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b="1" i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de-DE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P802.1CF</a:t>
            </a:r>
            <a:r>
              <a:rPr lang="hr-HR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b="1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D:\Data\WFA\_WBA\SDN+NFV\Wireless_Access_Point_Computer_Clipart_Pictures.p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50000"/>
          </a:blip>
          <a:srcRect/>
          <a:stretch>
            <a:fillRect/>
          </a:stretch>
        </p:blipFill>
        <p:spPr bwMode="auto">
          <a:xfrm>
            <a:off x="2646619" y="1524000"/>
            <a:ext cx="228600" cy="2458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Picture 2" descr="D:\Data\WFA\_WBA\SDN+NFV\Wireless_Access_Point_Computer_Clipart_Pictures.p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50000"/>
          </a:blip>
          <a:srcRect/>
          <a:stretch>
            <a:fillRect/>
          </a:stretch>
        </p:blipFill>
        <p:spPr bwMode="auto">
          <a:xfrm>
            <a:off x="2483232" y="1801641"/>
            <a:ext cx="425197" cy="457200"/>
          </a:xfrm>
          <a:prstGeom prst="rect">
            <a:avLst/>
          </a:prstGeom>
          <a:noFill/>
        </p:spPr>
      </p:pic>
      <p:grpSp>
        <p:nvGrpSpPr>
          <p:cNvPr id="239" name="Group 224"/>
          <p:cNvGrpSpPr/>
          <p:nvPr/>
        </p:nvGrpSpPr>
        <p:grpSpPr>
          <a:xfrm>
            <a:off x="6535094" y="1371600"/>
            <a:ext cx="228600" cy="306387"/>
            <a:chOff x="7391400" y="2743200"/>
            <a:chExt cx="1031875" cy="1144587"/>
          </a:xfrm>
        </p:grpSpPr>
        <p:sp>
          <p:nvSpPr>
            <p:cNvPr id="226" name="Freeform 110"/>
            <p:cNvSpPr>
              <a:spLocks/>
            </p:cNvSpPr>
            <p:nvPr/>
          </p:nvSpPr>
          <p:spPr bwMode="auto">
            <a:xfrm flipH="1">
              <a:off x="8264265" y="2743200"/>
              <a:ext cx="159010" cy="1144587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" name="Rectangle 111"/>
            <p:cNvSpPr>
              <a:spLocks noChangeArrowheads="1"/>
            </p:cNvSpPr>
            <p:nvPr/>
          </p:nvSpPr>
          <p:spPr bwMode="auto">
            <a:xfrm flipH="1">
              <a:off x="7415082" y="2831457"/>
              <a:ext cx="862715" cy="105633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" name="Oval 112"/>
            <p:cNvSpPr>
              <a:spLocks noChangeArrowheads="1"/>
            </p:cNvSpPr>
            <p:nvPr/>
          </p:nvSpPr>
          <p:spPr bwMode="auto">
            <a:xfrm flipH="1">
              <a:off x="7925945" y="2969359"/>
              <a:ext cx="125178" cy="99289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40" name="Group 113"/>
            <p:cNvGrpSpPr>
              <a:grpSpLocks/>
            </p:cNvGrpSpPr>
            <p:nvPr/>
          </p:nvGrpSpPr>
          <p:grpSpPr bwMode="auto">
            <a:xfrm flipH="1">
              <a:off x="7540261" y="3272744"/>
              <a:ext cx="514246" cy="300626"/>
              <a:chOff x="3216" y="2784"/>
              <a:chExt cx="192" cy="144"/>
            </a:xfrm>
          </p:grpSpPr>
          <p:sp>
            <p:nvSpPr>
              <p:cNvPr id="233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34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35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36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30" name="Freeform 118"/>
            <p:cNvSpPr>
              <a:spLocks/>
            </p:cNvSpPr>
            <p:nvPr/>
          </p:nvSpPr>
          <p:spPr bwMode="auto">
            <a:xfrm>
              <a:off x="7391400" y="2751474"/>
              <a:ext cx="1018342" cy="96531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" name="Oval 119"/>
            <p:cNvSpPr>
              <a:spLocks noChangeArrowheads="1"/>
            </p:cNvSpPr>
            <p:nvPr/>
          </p:nvSpPr>
          <p:spPr bwMode="auto">
            <a:xfrm flipH="1">
              <a:off x="7560560" y="2958327"/>
              <a:ext cx="125178" cy="99289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32" name="Oval 120"/>
            <p:cNvSpPr>
              <a:spLocks noChangeArrowheads="1"/>
            </p:cNvSpPr>
            <p:nvPr/>
          </p:nvSpPr>
          <p:spPr bwMode="auto">
            <a:xfrm flipH="1">
              <a:off x="7743252" y="2958327"/>
              <a:ext cx="125178" cy="99289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30" name="Line 20"/>
          <p:cNvSpPr>
            <a:spLocks noChangeShapeType="1"/>
          </p:cNvSpPr>
          <p:nvPr/>
        </p:nvSpPr>
        <p:spPr bwMode="auto">
          <a:xfrm flipV="1">
            <a:off x="4948237" y="2128215"/>
            <a:ext cx="283517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40" name="Picture 29"/>
          <p:cNvPicPr>
            <a:picLocks noChangeArrowheads="1"/>
          </p:cNvPicPr>
          <p:nvPr/>
        </p:nvPicPr>
        <p:blipFill>
          <a:blip r:embed="rId5">
            <a:grayscl/>
          </a:blip>
          <a:srcRect/>
          <a:stretch>
            <a:fillRect/>
          </a:stretch>
        </p:blipFill>
        <p:spPr bwMode="auto">
          <a:xfrm>
            <a:off x="6074898" y="2025144"/>
            <a:ext cx="478302" cy="232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241" name="Group 211"/>
          <p:cNvGrpSpPr/>
          <p:nvPr/>
        </p:nvGrpSpPr>
        <p:grpSpPr>
          <a:xfrm>
            <a:off x="7696200" y="1752600"/>
            <a:ext cx="304800" cy="458787"/>
            <a:chOff x="7391400" y="2743200"/>
            <a:chExt cx="1031875" cy="1144587"/>
          </a:xfrm>
        </p:grpSpPr>
        <p:sp>
          <p:nvSpPr>
            <p:cNvPr id="201" name="Freeform 110"/>
            <p:cNvSpPr>
              <a:spLocks/>
            </p:cNvSpPr>
            <p:nvPr/>
          </p:nvSpPr>
          <p:spPr bwMode="auto">
            <a:xfrm flipH="1">
              <a:off x="8264265" y="2743200"/>
              <a:ext cx="159010" cy="1144587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2" name="Rectangle 111"/>
            <p:cNvSpPr>
              <a:spLocks noChangeArrowheads="1"/>
            </p:cNvSpPr>
            <p:nvPr/>
          </p:nvSpPr>
          <p:spPr bwMode="auto">
            <a:xfrm flipH="1">
              <a:off x="7415082" y="2831457"/>
              <a:ext cx="862715" cy="105633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3" name="Oval 112"/>
            <p:cNvSpPr>
              <a:spLocks noChangeArrowheads="1"/>
            </p:cNvSpPr>
            <p:nvPr/>
          </p:nvSpPr>
          <p:spPr bwMode="auto">
            <a:xfrm flipH="1">
              <a:off x="7925945" y="2969359"/>
              <a:ext cx="125178" cy="99289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42" name="Group 113"/>
            <p:cNvGrpSpPr>
              <a:grpSpLocks/>
            </p:cNvGrpSpPr>
            <p:nvPr/>
          </p:nvGrpSpPr>
          <p:grpSpPr bwMode="auto">
            <a:xfrm flipH="1">
              <a:off x="7540261" y="3272744"/>
              <a:ext cx="514246" cy="300626"/>
              <a:chOff x="3216" y="2784"/>
              <a:chExt cx="192" cy="144"/>
            </a:xfrm>
          </p:grpSpPr>
          <p:sp>
            <p:nvSpPr>
              <p:cNvPr id="208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09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0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1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05" name="Freeform 118"/>
            <p:cNvSpPr>
              <a:spLocks/>
            </p:cNvSpPr>
            <p:nvPr/>
          </p:nvSpPr>
          <p:spPr bwMode="auto">
            <a:xfrm>
              <a:off x="7391400" y="2751474"/>
              <a:ext cx="1018342" cy="96531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6" name="Oval 119"/>
            <p:cNvSpPr>
              <a:spLocks noChangeArrowheads="1"/>
            </p:cNvSpPr>
            <p:nvPr/>
          </p:nvSpPr>
          <p:spPr bwMode="auto">
            <a:xfrm flipH="1">
              <a:off x="7560560" y="2958327"/>
              <a:ext cx="125178" cy="99289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7" name="Oval 120"/>
            <p:cNvSpPr>
              <a:spLocks noChangeArrowheads="1"/>
            </p:cNvSpPr>
            <p:nvPr/>
          </p:nvSpPr>
          <p:spPr bwMode="auto">
            <a:xfrm flipH="1">
              <a:off x="7743252" y="2958327"/>
              <a:ext cx="125178" cy="99289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43" name="Group 212"/>
          <p:cNvGrpSpPr/>
          <p:nvPr/>
        </p:nvGrpSpPr>
        <p:grpSpPr>
          <a:xfrm>
            <a:off x="7973841" y="1703559"/>
            <a:ext cx="304800" cy="458787"/>
            <a:chOff x="7391400" y="2743200"/>
            <a:chExt cx="1031875" cy="1144587"/>
          </a:xfrm>
        </p:grpSpPr>
        <p:sp>
          <p:nvSpPr>
            <p:cNvPr id="214" name="Freeform 110"/>
            <p:cNvSpPr>
              <a:spLocks/>
            </p:cNvSpPr>
            <p:nvPr/>
          </p:nvSpPr>
          <p:spPr bwMode="auto">
            <a:xfrm flipH="1">
              <a:off x="8264265" y="2743200"/>
              <a:ext cx="159010" cy="1144587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" name="Rectangle 111"/>
            <p:cNvSpPr>
              <a:spLocks noChangeArrowheads="1"/>
            </p:cNvSpPr>
            <p:nvPr/>
          </p:nvSpPr>
          <p:spPr bwMode="auto">
            <a:xfrm flipH="1">
              <a:off x="7415082" y="2831457"/>
              <a:ext cx="862715" cy="105633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" name="Oval 112"/>
            <p:cNvSpPr>
              <a:spLocks noChangeArrowheads="1"/>
            </p:cNvSpPr>
            <p:nvPr/>
          </p:nvSpPr>
          <p:spPr bwMode="auto">
            <a:xfrm flipH="1">
              <a:off x="7925945" y="2969359"/>
              <a:ext cx="125178" cy="99289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44" name="Group 113"/>
            <p:cNvGrpSpPr>
              <a:grpSpLocks/>
            </p:cNvGrpSpPr>
            <p:nvPr/>
          </p:nvGrpSpPr>
          <p:grpSpPr bwMode="auto">
            <a:xfrm flipH="1">
              <a:off x="7540261" y="3272744"/>
              <a:ext cx="514246" cy="300626"/>
              <a:chOff x="3216" y="2784"/>
              <a:chExt cx="192" cy="144"/>
            </a:xfrm>
          </p:grpSpPr>
          <p:sp>
            <p:nvSpPr>
              <p:cNvPr id="221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22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23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24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18" name="Freeform 118"/>
            <p:cNvSpPr>
              <a:spLocks/>
            </p:cNvSpPr>
            <p:nvPr/>
          </p:nvSpPr>
          <p:spPr bwMode="auto">
            <a:xfrm>
              <a:off x="7391400" y="2751474"/>
              <a:ext cx="1018342" cy="96531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" name="Oval 119"/>
            <p:cNvSpPr>
              <a:spLocks noChangeArrowheads="1"/>
            </p:cNvSpPr>
            <p:nvPr/>
          </p:nvSpPr>
          <p:spPr bwMode="auto">
            <a:xfrm flipH="1">
              <a:off x="7560560" y="2958327"/>
              <a:ext cx="125178" cy="99289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20" name="Oval 120"/>
            <p:cNvSpPr>
              <a:spLocks noChangeArrowheads="1"/>
            </p:cNvSpPr>
            <p:nvPr/>
          </p:nvSpPr>
          <p:spPr bwMode="auto">
            <a:xfrm flipH="1">
              <a:off x="7743252" y="2958327"/>
              <a:ext cx="125178" cy="99289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41" name="Title 14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NRM mapping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35623" y="1843227"/>
            <a:ext cx="4176383" cy="233666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Models of major R1/R3 interfaces  </a:t>
            </a:r>
            <a:br>
              <a:rPr lang="en-US" dirty="0" smtClean="0"/>
            </a:br>
            <a:r>
              <a:rPr lang="en-US" dirty="0" smtClean="0"/>
              <a:t>(taken from IEEE 802-2014)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39762"/>
          </a:xfrm>
        </p:spPr>
        <p:txBody>
          <a:bodyPr/>
          <a:lstStyle/>
          <a:p>
            <a:r>
              <a:rPr lang="en-US" dirty="0" smtClean="0"/>
              <a:t>Generic IEEE 802 RM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4645025" y="1219200"/>
            <a:ext cx="4041775" cy="639762"/>
          </a:xfrm>
        </p:spPr>
        <p:txBody>
          <a:bodyPr/>
          <a:lstStyle/>
          <a:p>
            <a:r>
              <a:rPr lang="en-US" dirty="0" smtClean="0"/>
              <a:t>IEEE 802.3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24400" y="4038600"/>
            <a:ext cx="4041775" cy="2285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Placeholder 10"/>
          <p:cNvSpPr txBox="1">
            <a:spLocks/>
          </p:cNvSpPr>
          <p:nvPr/>
        </p:nvSpPr>
        <p:spPr>
          <a:xfrm>
            <a:off x="4648200" y="3398838"/>
            <a:ext cx="4041775" cy="639762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Arial" pitchFamily="34" charset="0"/>
              </a:rPr>
              <a:t>IEEE 802.11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1817687"/>
            <a:ext cx="3733800" cy="1294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Placeholder 10"/>
          <p:cNvSpPr txBox="1">
            <a:spLocks/>
          </p:cNvSpPr>
          <p:nvPr/>
        </p:nvSpPr>
        <p:spPr>
          <a:xfrm>
            <a:off x="457200" y="4313238"/>
            <a:ext cx="4041775" cy="639762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LLC </a:t>
            </a:r>
            <a:r>
              <a:rPr lang="en-US" sz="2400" b="1" kern="0" dirty="0" err="1" smtClean="0">
                <a:latin typeface="Arial" pitchFamily="34" charset="0"/>
                <a:ea typeface="ＭＳ Ｐゴシック" charset="-128"/>
                <a:cs typeface="Arial" pitchFamily="34" charset="0"/>
              </a:rPr>
              <a:t>Sublayer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4953000"/>
            <a:ext cx="4065270" cy="142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thoughts on differentiation between R1/R8c and R3d/R3c, respectively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R1 should comprise the whole PHY+MAC+LLC interface as specified by IEEE 802 specification</a:t>
            </a:r>
          </a:p>
          <a:p>
            <a:r>
              <a:rPr lang="en-US" dirty="0" smtClean="0"/>
              <a:t>R8c covers information exchanges related to managed objects</a:t>
            </a:r>
          </a:p>
          <a:p>
            <a:endParaRPr lang="en-US" dirty="0" smtClean="0"/>
          </a:p>
          <a:p>
            <a:r>
              <a:rPr lang="en-US" dirty="0" smtClean="0"/>
              <a:t>R3d should become R3, respectively.</a:t>
            </a:r>
          </a:p>
          <a:p>
            <a:r>
              <a:rPr lang="en-US" dirty="0" smtClean="0"/>
              <a:t>R3c should be identified by a different suffix.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838200" y="3504594"/>
            <a:ext cx="1600200" cy="1752600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3276600" y="3580794"/>
            <a:ext cx="2286000" cy="1676400"/>
          </a:xfrm>
          <a:prstGeom prst="roundRect">
            <a:avLst>
              <a:gd name="adj" fmla="val 10654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00800" y="5257194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Network Service</a:t>
            </a:r>
            <a:endParaRPr lang="en-US" sz="1800" dirty="0">
              <a:latin typeface="+mn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581400" y="5257194"/>
            <a:ext cx="185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Access Network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066800" y="5269468"/>
            <a:ext cx="10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Terminal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477000" y="3504594"/>
            <a:ext cx="1676400" cy="1752600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discussion:</a:t>
            </a:r>
            <a:br>
              <a:rPr lang="en-US" dirty="0" smtClean="0"/>
            </a:br>
            <a:r>
              <a:rPr lang="en-US" dirty="0" smtClean="0"/>
              <a:t>Re-labeling the NRM</a:t>
            </a:r>
            <a:endParaRPr lang="en-US" dirty="0"/>
          </a:p>
        </p:txBody>
      </p:sp>
      <p:cxnSp>
        <p:nvCxnSpPr>
          <p:cNvPr id="136" name="Straight Connector 135"/>
          <p:cNvCxnSpPr>
            <a:endCxn id="78" idx="1"/>
          </p:cNvCxnSpPr>
          <p:nvPr/>
        </p:nvCxnSpPr>
        <p:spPr bwMode="auto">
          <a:xfrm>
            <a:off x="2362200" y="4799994"/>
            <a:ext cx="990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371600" y="4190394"/>
            <a:ext cx="990599" cy="914401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Terminal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Interface</a:t>
            </a:r>
            <a:endParaRPr kumimoji="0" lang="en-US" sz="1600" b="0" i="0" u="none" strike="noStrike" cap="none" normalizeH="0" dirty="0">
              <a:ln>
                <a:noFill/>
              </a:ln>
              <a:effectLst/>
              <a:latin typeface="+mn-lt"/>
            </a:endParaRPr>
          </a:p>
        </p:txBody>
      </p:sp>
      <p:grpSp>
        <p:nvGrpSpPr>
          <p:cNvPr id="3" name="Group 6"/>
          <p:cNvGrpSpPr/>
          <p:nvPr/>
        </p:nvGrpSpPr>
        <p:grpSpPr>
          <a:xfrm>
            <a:off x="2568382" y="4707226"/>
            <a:ext cx="479618" cy="461425"/>
            <a:chOff x="2729564" y="5063075"/>
            <a:chExt cx="479618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29564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3733800" y="2056794"/>
            <a:ext cx="13716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Coordination and Information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62200" y="1980594"/>
            <a:ext cx="4114800" cy="1853825"/>
          </a:xfrm>
          <a:prstGeom prst="bentConnector3">
            <a:avLst>
              <a:gd name="adj1" fmla="val 1043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" name="Group 62"/>
          <p:cNvGrpSpPr/>
          <p:nvPr/>
        </p:nvGrpSpPr>
        <p:grpSpPr>
          <a:xfrm>
            <a:off x="2711328" y="3114709"/>
            <a:ext cx="570824" cy="369332"/>
            <a:chOff x="2837267" y="4952817"/>
            <a:chExt cx="57082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28473" y="4952817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5" name="Group 65"/>
          <p:cNvGrpSpPr/>
          <p:nvPr/>
        </p:nvGrpSpPr>
        <p:grpSpPr>
          <a:xfrm>
            <a:off x="4346975" y="3114709"/>
            <a:ext cx="703828" cy="369332"/>
            <a:chOff x="2837267" y="4952817"/>
            <a:chExt cx="703828" cy="369332"/>
          </a:xfrm>
        </p:grpSpPr>
        <p:sp>
          <p:nvSpPr>
            <p:cNvPr id="67" name="TextBox 66"/>
            <p:cNvSpPr txBox="1"/>
            <p:nvPr/>
          </p:nvSpPr>
          <p:spPr>
            <a:xfrm>
              <a:off x="2933236" y="4952817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R10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62200" y="3986819"/>
            <a:ext cx="990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6" name="Group 71"/>
          <p:cNvGrpSpPr/>
          <p:nvPr/>
        </p:nvGrpSpPr>
        <p:grpSpPr>
          <a:xfrm>
            <a:off x="2583180" y="3906394"/>
            <a:ext cx="479618" cy="478678"/>
            <a:chOff x="2731663" y="5063075"/>
            <a:chExt cx="479618" cy="478678"/>
          </a:xfrm>
        </p:grpSpPr>
        <p:sp>
          <p:nvSpPr>
            <p:cNvPr id="73" name="TextBox 72"/>
            <p:cNvSpPr txBox="1"/>
            <p:nvPr/>
          </p:nvSpPr>
          <p:spPr>
            <a:xfrm>
              <a:off x="2731663" y="5172421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R8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26" name="Straight Connector 25"/>
          <p:cNvCxnSpPr>
            <a:stCxn id="44" idx="2"/>
            <a:endCxn id="36" idx="0"/>
          </p:cNvCxnSpPr>
          <p:nvPr/>
        </p:nvCxnSpPr>
        <p:spPr bwMode="auto">
          <a:xfrm>
            <a:off x="4419600" y="3047394"/>
            <a:ext cx="2032" cy="609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Rounded Rectangle 35"/>
          <p:cNvSpPr/>
          <p:nvPr/>
        </p:nvSpPr>
        <p:spPr bwMode="auto">
          <a:xfrm>
            <a:off x="3356864" y="3656995"/>
            <a:ext cx="2129535" cy="533399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371600" y="3656995"/>
            <a:ext cx="9906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TE </a:t>
            </a:r>
            <a:r>
              <a:rPr lang="en-US" sz="1600" dirty="0">
                <a:latin typeface="+mn-lt"/>
              </a:rPr>
              <a:t>Ctrl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5448304" y="2590194"/>
            <a:ext cx="1028696" cy="11144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477000" y="1828194"/>
            <a:ext cx="12192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dirty="0">
                <a:ln>
                  <a:noFill/>
                </a:ln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553200" y="4190394"/>
            <a:ext cx="1066800" cy="914401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Network Service</a:t>
            </a:r>
            <a:r>
              <a:rPr lang="en-US" sz="1600" dirty="0">
                <a:latin typeface="+mn-lt"/>
              </a:rPr>
              <a:t/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Interface</a:t>
            </a:r>
            <a:endParaRPr kumimoji="0" lang="en-US" sz="1600" b="0" i="0" u="none" strike="noStrike" cap="none" normalizeH="0" dirty="0">
              <a:ln>
                <a:noFill/>
              </a:ln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79" idx="3"/>
          </p:cNvCxnSpPr>
          <p:nvPr/>
        </p:nvCxnSpPr>
        <p:spPr bwMode="auto">
          <a:xfrm>
            <a:off x="5486399" y="4799994"/>
            <a:ext cx="1066801" cy="487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" name="Group 52"/>
          <p:cNvGrpSpPr/>
          <p:nvPr/>
        </p:nvGrpSpPr>
        <p:grpSpPr>
          <a:xfrm>
            <a:off x="5742130" y="4714724"/>
            <a:ext cx="479618" cy="461425"/>
            <a:chOff x="2707957" y="5063075"/>
            <a:chExt cx="479618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8" name="Group 55"/>
          <p:cNvGrpSpPr/>
          <p:nvPr/>
        </p:nvGrpSpPr>
        <p:grpSpPr>
          <a:xfrm>
            <a:off x="5735472" y="3114709"/>
            <a:ext cx="572505" cy="369332"/>
            <a:chOff x="2860357" y="4955683"/>
            <a:chExt cx="572505" cy="369332"/>
          </a:xfrm>
        </p:grpSpPr>
        <p:sp>
          <p:nvSpPr>
            <p:cNvPr id="57" name="TextBox 56"/>
            <p:cNvSpPr txBox="1"/>
            <p:nvPr/>
          </p:nvSpPr>
          <p:spPr>
            <a:xfrm>
              <a:off x="2953244" y="4955683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R4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553200" y="3656995"/>
            <a:ext cx="10668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NS </a:t>
            </a:r>
            <a:r>
              <a:rPr lang="en-US" sz="1600" dirty="0">
                <a:latin typeface="+mn-lt"/>
              </a:rPr>
              <a:t>Ctrl</a:t>
            </a:r>
          </a:p>
        </p:txBody>
      </p:sp>
      <p:cxnSp>
        <p:nvCxnSpPr>
          <p:cNvPr id="70" name="Straight Connector 69"/>
          <p:cNvCxnSpPr>
            <a:stCxn id="50" idx="2"/>
            <a:endCxn id="59" idx="0"/>
          </p:cNvCxnSpPr>
          <p:nvPr/>
        </p:nvCxnSpPr>
        <p:spPr bwMode="auto">
          <a:xfrm>
            <a:off x="7086600" y="2818794"/>
            <a:ext cx="0" cy="8382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" name="Group 74"/>
          <p:cNvGrpSpPr/>
          <p:nvPr/>
        </p:nvGrpSpPr>
        <p:grpSpPr>
          <a:xfrm>
            <a:off x="5764674" y="3842735"/>
            <a:ext cx="479618" cy="468622"/>
            <a:chOff x="2860357" y="5063075"/>
            <a:chExt cx="479618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R9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78" name="Rounded Rectangle 77"/>
          <p:cNvSpPr/>
          <p:nvPr/>
        </p:nvSpPr>
        <p:spPr bwMode="auto">
          <a:xfrm>
            <a:off x="3352800" y="4495194"/>
            <a:ext cx="685800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NA</a:t>
            </a:r>
          </a:p>
        </p:txBody>
      </p:sp>
      <p:sp>
        <p:nvSpPr>
          <p:cNvPr id="79" name="Rounded Rectangle 78"/>
          <p:cNvSpPr/>
          <p:nvPr/>
        </p:nvSpPr>
        <p:spPr bwMode="auto">
          <a:xfrm>
            <a:off x="4526994" y="4495194"/>
            <a:ext cx="959405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Backhaul</a:t>
            </a:r>
          </a:p>
        </p:txBody>
      </p:sp>
      <p:cxnSp>
        <p:nvCxnSpPr>
          <p:cNvPr id="80" name="Straight Connector 79"/>
          <p:cNvCxnSpPr>
            <a:stCxn id="78" idx="3"/>
            <a:endCxn id="79" idx="1"/>
          </p:cNvCxnSpPr>
          <p:nvPr/>
        </p:nvCxnSpPr>
        <p:spPr bwMode="auto">
          <a:xfrm>
            <a:off x="4038600" y="4799994"/>
            <a:ext cx="48839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" name="Group 91"/>
          <p:cNvGrpSpPr/>
          <p:nvPr/>
        </p:nvGrpSpPr>
        <p:grpSpPr>
          <a:xfrm>
            <a:off x="4061902" y="4719569"/>
            <a:ext cx="479618" cy="461425"/>
            <a:chOff x="2691882" y="5063075"/>
            <a:chExt cx="479618" cy="461425"/>
          </a:xfrm>
        </p:grpSpPr>
        <p:sp>
          <p:nvSpPr>
            <p:cNvPr id="93" name="TextBox 92"/>
            <p:cNvSpPr txBox="1"/>
            <p:nvPr/>
          </p:nvSpPr>
          <p:spPr>
            <a:xfrm>
              <a:off x="2691882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9" name="Straight Connector 88"/>
          <p:cNvCxnSpPr>
            <a:stCxn id="78" idx="0"/>
          </p:cNvCxnSpPr>
          <p:nvPr/>
        </p:nvCxnSpPr>
        <p:spPr bwMode="auto">
          <a:xfrm flipV="1">
            <a:off x="3695700" y="4189906"/>
            <a:ext cx="21205" cy="3052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3" name="Group 103"/>
          <p:cNvGrpSpPr/>
          <p:nvPr/>
        </p:nvGrpSpPr>
        <p:grpSpPr>
          <a:xfrm>
            <a:off x="3626895" y="4168049"/>
            <a:ext cx="608928" cy="369332"/>
            <a:chOff x="2837267" y="4956915"/>
            <a:chExt cx="608928" cy="369332"/>
          </a:xfrm>
        </p:grpSpPr>
        <p:sp>
          <p:nvSpPr>
            <p:cNvPr id="105" name="TextBox 104"/>
            <p:cNvSpPr txBox="1"/>
            <p:nvPr/>
          </p:nvSpPr>
          <p:spPr>
            <a:xfrm>
              <a:off x="2966577" y="4956915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R5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325" name="Straight Connector 324"/>
          <p:cNvCxnSpPr/>
          <p:nvPr/>
        </p:nvCxnSpPr>
        <p:spPr bwMode="auto">
          <a:xfrm flipV="1">
            <a:off x="4797025" y="4190394"/>
            <a:ext cx="0" cy="3145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4" name="Group 108"/>
          <p:cNvGrpSpPr/>
          <p:nvPr/>
        </p:nvGrpSpPr>
        <p:grpSpPr>
          <a:xfrm>
            <a:off x="4707015" y="4168049"/>
            <a:ext cx="608928" cy="369332"/>
            <a:chOff x="2837267" y="4956915"/>
            <a:chExt cx="608928" cy="369332"/>
          </a:xfrm>
        </p:grpSpPr>
        <p:sp>
          <p:nvSpPr>
            <p:cNvPr id="110" name="TextBox 109"/>
            <p:cNvSpPr txBox="1"/>
            <p:nvPr/>
          </p:nvSpPr>
          <p:spPr>
            <a:xfrm>
              <a:off x="2966577" y="4956915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R7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147" name="Straight Connector 146"/>
          <p:cNvCxnSpPr>
            <a:stCxn id="36" idx="3"/>
            <a:endCxn id="59" idx="1"/>
          </p:cNvCxnSpPr>
          <p:nvPr/>
        </p:nvCxnSpPr>
        <p:spPr bwMode="auto">
          <a:xfrm>
            <a:off x="5486399" y="3923695"/>
            <a:ext cx="106680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5" name="Group 159"/>
          <p:cNvGrpSpPr/>
          <p:nvPr/>
        </p:nvGrpSpPr>
        <p:grpSpPr>
          <a:xfrm>
            <a:off x="7015163" y="3109946"/>
            <a:ext cx="687986" cy="369332"/>
            <a:chOff x="2860357" y="4955683"/>
            <a:chExt cx="687986" cy="369332"/>
          </a:xfrm>
        </p:grpSpPr>
        <p:sp>
          <p:nvSpPr>
            <p:cNvPr id="161" name="TextBox 160"/>
            <p:cNvSpPr txBox="1"/>
            <p:nvPr/>
          </p:nvSpPr>
          <p:spPr>
            <a:xfrm>
              <a:off x="2953244" y="4955683"/>
              <a:ext cx="595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Oval 161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05844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1181</TotalTime>
  <Words>667</Words>
  <Application>Microsoft Office PowerPoint</Application>
  <PresentationFormat>On-screen Show (4:3)</PresentationFormat>
  <Paragraphs>167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Template</vt:lpstr>
      <vt:lpstr>Slide 1</vt:lpstr>
      <vt:lpstr>P802.1CF NRM discussions</vt:lpstr>
      <vt:lpstr>NRM discussions at March 2015 F2F as captured by the minutes</vt:lpstr>
      <vt:lpstr>Discussion status of the NRM</vt:lpstr>
      <vt:lpstr>Resolving the R8c vs. R1c issue</vt:lpstr>
      <vt:lpstr>NRM mapping</vt:lpstr>
      <vt:lpstr>Reference Models of major R1/R3 interfaces   (taken from IEEE 802-2014)</vt:lpstr>
      <vt:lpstr>Some thoughts on differentiation between R1/R8c and R3d/R3c, respectively</vt:lpstr>
      <vt:lpstr>For discussion: Re-labeling the NRM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Max Riegel</cp:lastModifiedBy>
  <cp:revision>256</cp:revision>
  <cp:lastPrinted>1998-02-10T13:28:06Z</cp:lastPrinted>
  <dcterms:created xsi:type="dcterms:W3CDTF">2011-12-30T17:06:23Z</dcterms:created>
  <dcterms:modified xsi:type="dcterms:W3CDTF">2015-04-16T12:38:40Z</dcterms:modified>
</cp:coreProperties>
</file>