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2" r:id="rId2"/>
    <p:sldId id="292" r:id="rId3"/>
    <p:sldId id="275" r:id="rId4"/>
    <p:sldId id="276" r:id="rId5"/>
    <p:sldId id="277" r:id="rId6"/>
    <p:sldId id="278" r:id="rId7"/>
    <p:sldId id="271" r:id="rId8"/>
    <p:sldId id="302" r:id="rId9"/>
    <p:sldId id="303" r:id="rId10"/>
    <p:sldId id="295" r:id="rId11"/>
    <p:sldId id="296" r:id="rId12"/>
    <p:sldId id="297" r:id="rId13"/>
    <p:sldId id="298" r:id="rId14"/>
    <p:sldId id="304" r:id="rId15"/>
    <p:sldId id="299"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CC"/>
    <a:srgbClr val="00C040"/>
    <a:srgbClr val="7600A0"/>
    <a:srgbClr val="9900CC"/>
    <a:srgbClr val="9900FF"/>
    <a:srgbClr val="6600CC"/>
    <a:srgbClr val="A50021"/>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90" autoAdjust="0"/>
    <p:restoredTop sz="99233" autoAdjust="0"/>
  </p:normalViewPr>
  <p:slideViewPr>
    <p:cSldViewPr>
      <p:cViewPr varScale="1">
        <p:scale>
          <a:sx n="123" d="100"/>
          <a:sy n="123" d="100"/>
        </p:scale>
        <p:origin x="-91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6</a:t>
            </a:fld>
            <a:endParaRPr lang="en-US" sz="120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86054" y="76200"/>
            <a:ext cx="2229346" cy="307777"/>
          </a:xfrm>
          <a:prstGeom prst="rect">
            <a:avLst/>
          </a:prstGeom>
        </p:spPr>
        <p:txBody>
          <a:bodyPr wrap="none">
            <a:spAutoFit/>
          </a:bodyPr>
          <a:lstStyle/>
          <a:p>
            <a:pPr algn="r"/>
            <a:r>
              <a:rPr lang="en-US" sz="1400" b="1" dirty="0" smtClean="0"/>
              <a:t>omniran-15-0011-03-00TG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omniran/dcn/15/omniran-15-0016-00-wsdn-sdn-practice-of-china-mobile.pdf" TargetMode="External"/><Relationship Id="rId3" Type="http://schemas.openxmlformats.org/officeDocument/2006/relationships/hyperlink" Target="https://mentor.ieee.org/omniran/dcn/15/omniran-15-0010-00-00TG-february-10th-confcall-meeting-minutes.docx" TargetMode="External"/><Relationship Id="rId7" Type="http://schemas.openxmlformats.org/officeDocument/2006/relationships/hyperlink" Target="https://mentor.ieee.org/omniran/dcn/15/omniran-15-0012-00-00TG-omniran-p802-1cf-introduction-to-wba.docx" TargetMode="External"/><Relationship Id="rId2" Type="http://schemas.openxmlformats.org/officeDocument/2006/relationships/hyperlink" Target="https://mentor.ieee.org/omniran/dcn/15/omniran-15-0007-00-00TG-january-2015-f2f-meeting-minutes.docx" TargetMode="External"/><Relationship Id="rId1" Type="http://schemas.openxmlformats.org/officeDocument/2006/relationships/slideLayout" Target="../slideLayouts/slideLayout2.xml"/><Relationship Id="rId6" Type="http://schemas.openxmlformats.org/officeDocument/2006/relationships/hyperlink" Target="http://www.wballiance.com/" TargetMode="External"/><Relationship Id="rId5" Type="http://schemas.openxmlformats.org/officeDocument/2006/relationships/hyperlink" Target="http://www.ieee1904.org/2/meeting_archive/2015/02/tf2_1502_elbakoury_3.pdf" TargetMode="External"/><Relationship Id="rId4" Type="http://schemas.openxmlformats.org/officeDocument/2006/relationships/hyperlink" Target="http://www.ieee1904.org/index.shtml" TargetMode="External"/><Relationship Id="rId9" Type="http://schemas.openxmlformats.org/officeDocument/2006/relationships/hyperlink" Target="https://mentor.ieee.org/omniran/dcn/15/omniran-15-0021-00-CF00-onf-wmwg-update.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5/omniran-15-0014-00-CF00-revision-proposal-of-omniran-14-0083.docx" TargetMode="External"/><Relationship Id="rId2" Type="http://schemas.openxmlformats.org/officeDocument/2006/relationships/hyperlink" Target="https://mentor.ieee.org/omniran/dcn/15/omniran-15-0008-02-CF00-nrm-refinements.pptx" TargetMode="External"/><Relationship Id="rId1" Type="http://schemas.openxmlformats.org/officeDocument/2006/relationships/slideLayout" Target="../slideLayouts/slideLayout2.xml"/><Relationship Id="rId5" Type="http://schemas.openxmlformats.org/officeDocument/2006/relationships/hyperlink" Target="https://mentor.ieee.org/omniran/dcn/15/omniran-15-0017-00-CF00-distributed-access-architectures.pptx" TargetMode="External"/><Relationship Id="rId4" Type="http://schemas.openxmlformats.org/officeDocument/2006/relationships/hyperlink" Target="https://mentor.ieee.org/omniran/dcn/15/omniran-15-0013-00-CF00-r9c-reference-point-discussion.ppt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omniran/dcn/15/omniran-15-0018-00-CF00-omniran-sdn-chapter-contribution.docx" TargetMode="External"/><Relationship Id="rId2" Type="http://schemas.openxmlformats.org/officeDocument/2006/relationships/hyperlink" Target="https://mentor.ieee.org/omniran/dcn/15/omniran-15-0019-00-CF00-omniran-sdn-chapter-contribution-slides.pptx" TargetMode="External"/><Relationship Id="rId1" Type="http://schemas.openxmlformats.org/officeDocument/2006/relationships/slideLayout" Target="../slideLayouts/slideLayout2.xml"/><Relationship Id="rId5" Type="http://schemas.openxmlformats.org/officeDocument/2006/relationships/hyperlink" Target="https://mentor.ieee.org/omniran/dcn/14/omniran-14-0078-02-CF00-updated-text-for-an-setup.docx" TargetMode="External"/><Relationship Id="rId4" Type="http://schemas.openxmlformats.org/officeDocument/2006/relationships/hyperlink" Target="https://mentor.ieee.org/omniran/dcn/15/omniran-15-0015-00-CF00-privacy-engineered-access-network.ppt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5/omniran-15-0020-00-00TG-mar-2015-report-to-802wgs.pptx" TargetMode="External"/><Relationship Id="rId2" Type="http://schemas.openxmlformats.org/officeDocument/2006/relationships/hyperlink" Target="https://mentor.ieee.org/omniran/dcn/15/omniran-15-0012-00-00TG-omniran-p802-1cf-introduction-to-wba.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March 2015 F2F Meeting</a:t>
            </a:r>
            <a:endParaRPr lang="en-US" dirty="0"/>
          </a:p>
        </p:txBody>
      </p:sp>
      <p:sp>
        <p:nvSpPr>
          <p:cNvPr id="3" name="Subtitle 2"/>
          <p:cNvSpPr>
            <a:spLocks noGrp="1"/>
          </p:cNvSpPr>
          <p:nvPr>
            <p:ph type="subTitle" idx="1"/>
          </p:nvPr>
        </p:nvSpPr>
        <p:spPr/>
        <p:txBody>
          <a:bodyPr/>
          <a:lstStyle/>
          <a:p>
            <a:r>
              <a:rPr lang="en-US" dirty="0" smtClean="0"/>
              <a:t>2015-03-09</a:t>
            </a:r>
            <a:r>
              <a:rPr lang="en-US" dirty="0"/>
              <a:t/>
            </a:r>
            <a:br>
              <a:rPr lang="en-US" dirty="0"/>
            </a:br>
            <a:r>
              <a:rPr lang="en-US" dirty="0"/>
              <a:t>Max </a:t>
            </a:r>
            <a:r>
              <a:rPr lang="en-US" dirty="0" smtClean="0"/>
              <a:t>Riegel, Nokia Networks</a:t>
            </a:r>
            <a:endParaRPr lang="en-US" dirty="0"/>
          </a:p>
          <a:p>
            <a:r>
              <a:rPr lang="en-US" dirty="0"/>
              <a:t>(</a:t>
            </a:r>
            <a:r>
              <a:rPr lang="en-US" dirty="0" smtClean="0"/>
              <a:t>OmniRAN 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Business#1</a:t>
            </a:r>
            <a:endParaRPr lang="en-US" dirty="0"/>
          </a:p>
        </p:txBody>
      </p:sp>
      <p:sp>
        <p:nvSpPr>
          <p:cNvPr id="3" name="Content Placeholder 2"/>
          <p:cNvSpPr>
            <a:spLocks noGrp="1"/>
          </p:cNvSpPr>
          <p:nvPr>
            <p:ph idx="1"/>
          </p:nvPr>
        </p:nvSpPr>
        <p:spPr>
          <a:xfrm>
            <a:off x="457200" y="1600200"/>
            <a:ext cx="8229600" cy="2133600"/>
          </a:xfrm>
        </p:spPr>
        <p:txBody>
          <a:bodyPr>
            <a:normAutofit fontScale="47500" lnSpcReduction="20000"/>
          </a:bodyPr>
          <a:lstStyle/>
          <a:p>
            <a:r>
              <a:rPr lang="en-GB" dirty="0" smtClean="0"/>
              <a:t>Call Meeting to Order</a:t>
            </a:r>
          </a:p>
          <a:p>
            <a:pPr lvl="1"/>
            <a:r>
              <a:rPr lang="en-GB" dirty="0" smtClean="0"/>
              <a:t>Meeting called to order by chair at 15:00</a:t>
            </a:r>
          </a:p>
          <a:p>
            <a:r>
              <a:rPr lang="en-GB" dirty="0" smtClean="0"/>
              <a:t>Minutes taker:</a:t>
            </a:r>
          </a:p>
          <a:p>
            <a:pPr lvl="1"/>
            <a:r>
              <a:rPr lang="en-GB" dirty="0" smtClean="0"/>
              <a:t> Walter volunteers to take notes</a:t>
            </a:r>
          </a:p>
          <a:p>
            <a:r>
              <a:rPr lang="en-US" dirty="0" err="1" smtClean="0"/>
              <a:t>Attendence</a:t>
            </a:r>
            <a:r>
              <a:rPr lang="en-US" dirty="0" smtClean="0"/>
              <a:t> recording</a:t>
            </a:r>
          </a:p>
          <a:p>
            <a:pPr lvl="1"/>
            <a:r>
              <a:rPr lang="en-US" dirty="0" smtClean="0"/>
              <a:t>Please sign in IMAT; reciprocal attendence credits given by 802.11</a:t>
            </a:r>
          </a:p>
          <a:p>
            <a:pPr lvl="1"/>
            <a:r>
              <a:rPr lang="en-US" dirty="0"/>
              <a:t>Currently, IMAT structure is not well aligned with 802.11; Max will talk with Glenn to set up OmniRAN to fit to 802.11 schedules</a:t>
            </a:r>
            <a:endParaRPr lang="en-GB" dirty="0" smtClean="0"/>
          </a:p>
          <a:p>
            <a:r>
              <a:rPr lang="en-GB"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xmlns="" val="1330538258"/>
              </p:ext>
            </p:extLst>
          </p:nvPr>
        </p:nvGraphicFramePr>
        <p:xfrm>
          <a:off x="914400" y="36576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rgbClr val="000000"/>
                          </a:solidFill>
                        </a:rPr>
                        <a:t>Max Riegel</a:t>
                      </a:r>
                      <a:endParaRPr lang="en-US" sz="1400" dirty="0">
                        <a:solidFill>
                          <a:srgbClr val="000000"/>
                        </a:solidFill>
                      </a:endParaRPr>
                    </a:p>
                  </a:txBody>
                  <a:tcPr/>
                </a:tc>
                <a:tc>
                  <a:txBody>
                    <a:bodyPr/>
                    <a:lstStyle/>
                    <a:p>
                      <a:r>
                        <a:rPr lang="en-US" sz="1400" dirty="0" smtClean="0">
                          <a:solidFill>
                            <a:srgbClr val="000000"/>
                          </a:solidFill>
                        </a:rPr>
                        <a:t>Nokia</a:t>
                      </a:r>
                      <a:r>
                        <a:rPr lang="en-US" sz="1400" baseline="0" dirty="0" smtClean="0">
                          <a:solidFill>
                            <a:srgbClr val="000000"/>
                          </a:solidFill>
                        </a:rPr>
                        <a:t> Networks</a:t>
                      </a:r>
                      <a:endParaRPr lang="en-US" sz="1400" dirty="0">
                        <a:solidFill>
                          <a:srgbClr val="000000"/>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dirty="0" smtClean="0">
                          <a:solidFill>
                            <a:srgbClr val="000000"/>
                          </a:solidFill>
                        </a:rPr>
                        <a:t>Hesham </a:t>
                      </a:r>
                      <a:r>
                        <a:rPr lang="de-DE" sz="1400" dirty="0" err="1" smtClean="0">
                          <a:solidFill>
                            <a:srgbClr val="000000"/>
                          </a:solidFill>
                        </a:rPr>
                        <a:t>ElBakoury</a:t>
                      </a:r>
                      <a:endParaRPr lang="en-US" sz="1400" dirty="0" smtClean="0">
                        <a:solidFill>
                          <a:srgbClr val="000000"/>
                        </a:solidFill>
                      </a:endParaRPr>
                    </a:p>
                  </a:txBody>
                  <a:tcPr/>
                </a:tc>
                <a:tc>
                  <a:txBody>
                    <a:bodyPr/>
                    <a:lstStyle/>
                    <a:p>
                      <a:r>
                        <a:rPr lang="de-DE" sz="1400" dirty="0" err="1" smtClean="0">
                          <a:solidFill>
                            <a:srgbClr val="000000"/>
                          </a:solidFill>
                        </a:rPr>
                        <a:t>Huawei</a:t>
                      </a:r>
                      <a:endParaRPr lang="en-US" sz="1400" dirty="0">
                        <a:solidFill>
                          <a:srgbClr val="000000"/>
                        </a:solidFill>
                      </a:endParaRPr>
                    </a:p>
                  </a:txBody>
                  <a:tcPr/>
                </a:tc>
              </a:tr>
              <a:tr h="292100">
                <a:tc>
                  <a:txBody>
                    <a:bodyPr/>
                    <a:lstStyle/>
                    <a:p>
                      <a:r>
                        <a:rPr lang="en-US" sz="1400" dirty="0" smtClean="0">
                          <a:solidFill>
                            <a:srgbClr val="000000"/>
                          </a:solidFill>
                        </a:rPr>
                        <a:t>Juan Carlos Zuniga</a:t>
                      </a:r>
                      <a:endParaRPr lang="en-US" sz="1400" dirty="0">
                        <a:solidFill>
                          <a:srgbClr val="000000"/>
                        </a:solidFill>
                      </a:endParaRPr>
                    </a:p>
                  </a:txBody>
                  <a:tcPr/>
                </a:tc>
                <a:tc>
                  <a:txBody>
                    <a:bodyPr/>
                    <a:lstStyle/>
                    <a:p>
                      <a:r>
                        <a:rPr lang="en-US" sz="1400" dirty="0" err="1" smtClean="0">
                          <a:solidFill>
                            <a:srgbClr val="000000"/>
                          </a:solidFill>
                        </a:rPr>
                        <a:t>Interdigital</a:t>
                      </a:r>
                      <a:endParaRPr lang="en-US" sz="1400" dirty="0">
                        <a:solidFill>
                          <a:srgbClr val="000000"/>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r>
                        <a:rPr lang="de-DE" sz="1400" dirty="0" err="1" smtClean="0">
                          <a:solidFill>
                            <a:srgbClr val="000000"/>
                          </a:solidFill>
                        </a:rPr>
                        <a:t>Yonggang</a:t>
                      </a:r>
                      <a:r>
                        <a:rPr lang="de-DE" sz="1400" dirty="0" smtClean="0">
                          <a:solidFill>
                            <a:srgbClr val="000000"/>
                          </a:solidFill>
                        </a:rPr>
                        <a:t> Fang</a:t>
                      </a:r>
                      <a:endParaRPr lang="en-US" sz="1400" dirty="0">
                        <a:solidFill>
                          <a:srgbClr val="000000"/>
                        </a:solidFill>
                      </a:endParaRPr>
                    </a:p>
                  </a:txBody>
                  <a:tcPr/>
                </a:tc>
                <a:tc>
                  <a:txBody>
                    <a:bodyPr/>
                    <a:lstStyle/>
                    <a:p>
                      <a:r>
                        <a:rPr lang="de-DE" sz="1400" dirty="0" smtClean="0">
                          <a:solidFill>
                            <a:srgbClr val="000000"/>
                          </a:solidFill>
                        </a:rPr>
                        <a:t>ZTE</a:t>
                      </a:r>
                      <a:endParaRPr lang="en-US" sz="1400" dirty="0">
                        <a:solidFill>
                          <a:srgbClr val="000000"/>
                        </a:solidFill>
                      </a:endParaRPr>
                    </a:p>
                  </a:txBody>
                  <a:tcPr/>
                </a:tc>
              </a:tr>
              <a:tr h="292100">
                <a:tc>
                  <a:txBody>
                    <a:bodyPr/>
                    <a:lstStyle/>
                    <a:p>
                      <a:r>
                        <a:rPr lang="en-US" sz="1400" dirty="0" smtClean="0">
                          <a:solidFill>
                            <a:srgbClr val="000000"/>
                          </a:solidFill>
                        </a:rPr>
                        <a:t>Walter </a:t>
                      </a:r>
                      <a:r>
                        <a:rPr lang="en-US" sz="1400" dirty="0" err="1" smtClean="0">
                          <a:solidFill>
                            <a:srgbClr val="000000"/>
                          </a:solidFill>
                        </a:rPr>
                        <a:t>Pienciak</a:t>
                      </a:r>
                      <a:endParaRPr lang="en-US" sz="1400" dirty="0">
                        <a:solidFill>
                          <a:srgbClr val="000000"/>
                        </a:solidFill>
                      </a:endParaRPr>
                    </a:p>
                  </a:txBody>
                  <a:tcPr/>
                </a:tc>
                <a:tc>
                  <a:txBody>
                    <a:bodyPr/>
                    <a:lstStyle/>
                    <a:p>
                      <a:r>
                        <a:rPr lang="en-US" sz="1400" dirty="0" smtClean="0">
                          <a:solidFill>
                            <a:srgbClr val="000000"/>
                          </a:solidFill>
                        </a:rPr>
                        <a:t>IEEE SA</a:t>
                      </a:r>
                      <a:endParaRPr lang="en-US" sz="1400" dirty="0">
                        <a:solidFill>
                          <a:srgbClr val="000000"/>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r>
                        <a:rPr lang="en-US" sz="1400" dirty="0">
                          <a:solidFill>
                            <a:srgbClr val="000000"/>
                          </a:solidFill>
                        </a:rPr>
                        <a:t>Xuaowu</a:t>
                      </a:r>
                      <a:r>
                        <a:rPr lang="en-US" sz="1400" baseline="0" dirty="0">
                          <a:solidFill>
                            <a:srgbClr val="000000"/>
                          </a:solidFill>
                        </a:rPr>
                        <a:t> Zhao</a:t>
                      </a:r>
                      <a:endParaRPr lang="en-US" sz="1400" dirty="0">
                        <a:solidFill>
                          <a:srgbClr val="000000"/>
                        </a:solidFill>
                      </a:endParaRPr>
                    </a:p>
                  </a:txBody>
                  <a:tcPr/>
                </a:tc>
                <a:tc>
                  <a:txBody>
                    <a:bodyPr/>
                    <a:lstStyle/>
                    <a:p>
                      <a:r>
                        <a:rPr lang="en-US" sz="1400" dirty="0">
                          <a:solidFill>
                            <a:srgbClr val="000000"/>
                          </a:solidFill>
                        </a:rPr>
                        <a:t>ZTE</a:t>
                      </a:r>
                    </a:p>
                  </a:txBody>
                  <a:tcPr/>
                </a:tc>
              </a:tr>
              <a:tr h="292100">
                <a:tc>
                  <a:txBody>
                    <a:bodyPr/>
                    <a:lstStyle/>
                    <a:p>
                      <a:r>
                        <a:rPr lang="en-US" sz="1400" dirty="0" smtClean="0">
                          <a:solidFill>
                            <a:srgbClr val="000000"/>
                          </a:solidFill>
                        </a:rPr>
                        <a:t>Antonio de la Oliva</a:t>
                      </a:r>
                    </a:p>
                  </a:txBody>
                  <a:tcPr/>
                </a:tc>
                <a:tc>
                  <a:txBody>
                    <a:bodyPr/>
                    <a:lstStyle/>
                    <a:p>
                      <a:r>
                        <a:rPr lang="en-US" sz="1400" dirty="0" smtClean="0">
                          <a:solidFill>
                            <a:srgbClr val="000000"/>
                          </a:solidFill>
                        </a:rPr>
                        <a:t>UC3M</a:t>
                      </a:r>
                      <a:endParaRPr lang="en-US" sz="1400" dirty="0">
                        <a:solidFill>
                          <a:srgbClr val="000000"/>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r>
                        <a:rPr lang="en-US" sz="1400" dirty="0">
                          <a:solidFill>
                            <a:srgbClr val="000000"/>
                          </a:solidFill>
                        </a:rPr>
                        <a:t>Lu Huang</a:t>
                      </a:r>
                    </a:p>
                  </a:txBody>
                  <a:tcPr/>
                </a:tc>
                <a:tc>
                  <a:txBody>
                    <a:bodyPr/>
                    <a:lstStyle/>
                    <a:p>
                      <a:r>
                        <a:rPr lang="en-US" sz="1400" dirty="0">
                          <a:solidFill>
                            <a:srgbClr val="000000"/>
                          </a:solidFill>
                        </a:rPr>
                        <a:t>China</a:t>
                      </a:r>
                      <a:r>
                        <a:rPr lang="en-US" sz="1400" baseline="0" dirty="0">
                          <a:solidFill>
                            <a:srgbClr val="000000"/>
                          </a:solidFill>
                        </a:rPr>
                        <a:t> Mobile</a:t>
                      </a:r>
                      <a:endParaRPr lang="en-US" sz="1400" dirty="0">
                        <a:solidFill>
                          <a:srgbClr val="000000"/>
                        </a:solidFill>
                      </a:endParaRPr>
                    </a:p>
                  </a:txBody>
                  <a:tcPr/>
                </a:tc>
              </a:tr>
              <a:tr h="292100">
                <a:tc>
                  <a:txBody>
                    <a:bodyPr/>
                    <a:lstStyle/>
                    <a:p>
                      <a:r>
                        <a:rPr lang="en-US" sz="1400" dirty="0">
                          <a:solidFill>
                            <a:srgbClr val="000000"/>
                          </a:solidFill>
                        </a:rPr>
                        <a:t>Glenn</a:t>
                      </a:r>
                      <a:r>
                        <a:rPr lang="en-US" sz="1400" baseline="0" dirty="0">
                          <a:solidFill>
                            <a:srgbClr val="000000"/>
                          </a:solidFill>
                        </a:rPr>
                        <a:t> Parsons</a:t>
                      </a:r>
                      <a:endParaRPr lang="en-US" sz="1400" dirty="0">
                        <a:solidFill>
                          <a:srgbClr val="000000"/>
                        </a:solidFill>
                      </a:endParaRPr>
                    </a:p>
                  </a:txBody>
                  <a:tcPr/>
                </a:tc>
                <a:tc>
                  <a:txBody>
                    <a:bodyPr/>
                    <a:lstStyle/>
                    <a:p>
                      <a:r>
                        <a:rPr lang="de-DE" sz="1400" dirty="0" err="1" smtClean="0">
                          <a:solidFill>
                            <a:srgbClr val="000000"/>
                          </a:solidFill>
                        </a:rPr>
                        <a:t>Ericsson</a:t>
                      </a:r>
                      <a:endParaRPr lang="en-US" sz="1400" dirty="0">
                        <a:solidFill>
                          <a:srgbClr val="000000"/>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rPr>
                        <a:t>Charlie Perkins</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rPr>
                        <a:t>Futurewei</a:t>
                      </a: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dirty="0" smtClean="0">
                          <a:solidFill>
                            <a:srgbClr val="000000"/>
                          </a:solidFill>
                        </a:rPr>
                        <a:t>Roger Marks</a:t>
                      </a:r>
                      <a:endParaRPr lang="en-US" sz="1400" dirty="0" smtClean="0">
                        <a:solidFill>
                          <a:srgbClr val="000000"/>
                        </a:solidFill>
                      </a:endParaRPr>
                    </a:p>
                  </a:txBody>
                  <a:tcPr/>
                </a:tc>
                <a:tc>
                  <a:txBody>
                    <a:bodyPr/>
                    <a:lstStyle/>
                    <a:p>
                      <a:r>
                        <a:rPr lang="de-DE" sz="1400" dirty="0" err="1" smtClean="0">
                          <a:solidFill>
                            <a:srgbClr val="000000"/>
                          </a:solidFill>
                        </a:rPr>
                        <a:t>EthAirNet</a:t>
                      </a:r>
                      <a:r>
                        <a:rPr lang="de-DE" sz="1400" dirty="0" smtClean="0">
                          <a:solidFill>
                            <a:srgbClr val="000000"/>
                          </a:solidFill>
                        </a:rPr>
                        <a:t> Ass.; ETRI</a:t>
                      </a:r>
                      <a:endParaRPr lang="en-US" sz="1400" dirty="0">
                        <a:solidFill>
                          <a:srgbClr val="000000"/>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Business#2</a:t>
            </a:r>
          </a:p>
        </p:txBody>
      </p:sp>
      <p:sp>
        <p:nvSpPr>
          <p:cNvPr id="3" name="Content Placeholder 2"/>
          <p:cNvSpPr>
            <a:spLocks noGrp="1"/>
          </p:cNvSpPr>
          <p:nvPr>
            <p:ph idx="1"/>
          </p:nvPr>
        </p:nvSpPr>
        <p:spPr>
          <a:xfrm>
            <a:off x="457200" y="1371600"/>
            <a:ext cx="8229600" cy="4754563"/>
          </a:xfrm>
        </p:spPr>
        <p:txBody>
          <a:bodyPr>
            <a:normAutofit fontScale="40000" lnSpcReduction="20000"/>
          </a:bodyPr>
          <a:lstStyle/>
          <a:p>
            <a:r>
              <a:rPr lang="en-US" dirty="0" smtClean="0"/>
              <a:t>Approal of agenda</a:t>
            </a:r>
          </a:p>
          <a:p>
            <a:pPr lvl="1"/>
            <a:r>
              <a:rPr lang="en-US" dirty="0" smtClean="0"/>
              <a:t>Review of minutes</a:t>
            </a:r>
          </a:p>
          <a:p>
            <a:pPr lvl="1"/>
            <a:r>
              <a:rPr lang="en-US" dirty="0" smtClean="0"/>
              <a:t>Reports</a:t>
            </a:r>
          </a:p>
          <a:p>
            <a:pPr lvl="1"/>
            <a:r>
              <a:rPr lang="en-US" dirty="0" smtClean="0"/>
              <a:t>SDN &amp; NFV status update</a:t>
            </a:r>
          </a:p>
          <a:p>
            <a:pPr lvl="1"/>
            <a:r>
              <a:rPr lang="en-US" dirty="0" smtClean="0"/>
              <a:t>P802.1CF contributions</a:t>
            </a:r>
          </a:p>
          <a:p>
            <a:pPr lvl="2"/>
            <a:r>
              <a:rPr lang="en-US" dirty="0" smtClean="0"/>
              <a:t>Network reference model</a:t>
            </a:r>
          </a:p>
          <a:p>
            <a:pPr lvl="2"/>
            <a:r>
              <a:rPr lang="en-US" dirty="0" smtClean="0"/>
              <a:t>Backhaul representation</a:t>
            </a:r>
          </a:p>
          <a:p>
            <a:pPr lvl="2"/>
            <a:r>
              <a:rPr lang="en-US" dirty="0"/>
              <a:t>Fronthaul</a:t>
            </a:r>
            <a:r>
              <a:rPr lang="en-US" dirty="0" smtClean="0"/>
              <a:t> representation</a:t>
            </a:r>
          </a:p>
          <a:p>
            <a:pPr lvl="2"/>
            <a:r>
              <a:rPr lang="en-US" dirty="0" smtClean="0"/>
              <a:t>SDN Abstraction</a:t>
            </a:r>
          </a:p>
          <a:p>
            <a:pPr lvl="2"/>
            <a:r>
              <a:rPr lang="en-US" dirty="0" smtClean="0"/>
              <a:t>Functional design and decomposition</a:t>
            </a:r>
          </a:p>
          <a:p>
            <a:pPr lvl="1"/>
            <a:r>
              <a:rPr lang="en-US" dirty="0" smtClean="0"/>
              <a:t>Project planning</a:t>
            </a:r>
          </a:p>
          <a:p>
            <a:pPr lvl="1"/>
            <a:r>
              <a:rPr lang="en-US" dirty="0" smtClean="0"/>
              <a:t>Publicity activities</a:t>
            </a:r>
          </a:p>
          <a:p>
            <a:pPr lvl="1"/>
            <a:r>
              <a:rPr lang="en-US" dirty="0" smtClean="0"/>
              <a:t>Status report to IEEE 802 WGs</a:t>
            </a:r>
          </a:p>
          <a:p>
            <a:pPr lvl="1"/>
            <a:r>
              <a:rPr lang="en-US" dirty="0" smtClean="0"/>
              <a:t>AOB</a:t>
            </a:r>
          </a:p>
          <a:p>
            <a:pPr lvl="1"/>
            <a:endParaRPr lang="en-US" dirty="0" smtClean="0"/>
          </a:p>
          <a:p>
            <a:r>
              <a:rPr lang="en-US" dirty="0" smtClean="0"/>
              <a:t>Schedule of topics and presentations</a:t>
            </a:r>
          </a:p>
          <a:p>
            <a:pPr lvl="1"/>
            <a:r>
              <a:rPr lang="en-US" dirty="0" smtClean="0"/>
              <a:t>SDN &amp; NFV status update</a:t>
            </a:r>
          </a:p>
          <a:p>
            <a:pPr lvl="2"/>
            <a:r>
              <a:rPr lang="en-US" dirty="0"/>
              <a:t>Tue, PM2</a:t>
            </a:r>
            <a:endParaRPr lang="en-US" dirty="0" smtClean="0"/>
          </a:p>
          <a:p>
            <a:pPr lvl="1"/>
            <a:r>
              <a:rPr lang="en-US" dirty="0" smtClean="0"/>
              <a:t>… Network reference model</a:t>
            </a:r>
          </a:p>
          <a:p>
            <a:pPr lvl="2"/>
            <a:r>
              <a:rPr lang="en-US" dirty="0"/>
              <a:t>Mon, PM2</a:t>
            </a:r>
            <a:endParaRPr lang="en-US" dirty="0" smtClean="0"/>
          </a:p>
          <a:p>
            <a:pPr lvl="1"/>
            <a:r>
              <a:rPr lang="en-US" dirty="0" smtClean="0"/>
              <a:t>… Backhaul representation</a:t>
            </a:r>
          </a:p>
          <a:p>
            <a:pPr lvl="1"/>
            <a:r>
              <a:rPr lang="en-US" dirty="0" smtClean="0"/>
              <a:t>… </a:t>
            </a:r>
            <a:r>
              <a:rPr lang="en-US" dirty="0" err="1" smtClean="0"/>
              <a:t>Fronthaul</a:t>
            </a:r>
            <a:r>
              <a:rPr lang="en-US" dirty="0" smtClean="0"/>
              <a:t> representation</a:t>
            </a:r>
          </a:p>
          <a:p>
            <a:pPr lvl="1"/>
            <a:r>
              <a:rPr lang="en-US" dirty="0" smtClean="0"/>
              <a:t>… SDN Abstraction</a:t>
            </a:r>
          </a:p>
          <a:p>
            <a:pPr lvl="2"/>
            <a:r>
              <a:rPr lang="en-US" dirty="0" smtClean="0"/>
              <a:t>Wed, PM2</a:t>
            </a:r>
          </a:p>
          <a:p>
            <a:pPr lvl="1"/>
            <a:r>
              <a:rPr lang="en-US" dirty="0" smtClean="0"/>
              <a:t>… Functional design and decomposition</a:t>
            </a:r>
          </a:p>
          <a:p>
            <a:pPr lvl="2"/>
            <a:r>
              <a:rPr lang="en-US" dirty="0"/>
              <a:t>Tue PM2: Privacy Engineering</a:t>
            </a:r>
            <a:endParaRPr lang="en-US" dirty="0" smtClean="0"/>
          </a:p>
        </p:txBody>
      </p:sp>
    </p:spTree>
    <p:extLst>
      <p:ext uri="{BB962C8B-B14F-4D97-AF65-F5344CB8AC3E}">
        <p14:creationId xmlns:p14="http://schemas.microsoft.com/office/powerpoint/2010/main" xmlns="" val="2896619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Business#3</a:t>
            </a:r>
          </a:p>
        </p:txBody>
      </p:sp>
      <p:sp>
        <p:nvSpPr>
          <p:cNvPr id="3" name="Content Placeholder 2"/>
          <p:cNvSpPr>
            <a:spLocks noGrp="1"/>
          </p:cNvSpPr>
          <p:nvPr>
            <p:ph idx="1"/>
          </p:nvPr>
        </p:nvSpPr>
        <p:spPr>
          <a:xfrm>
            <a:off x="457200" y="1371600"/>
            <a:ext cx="8229600" cy="4953000"/>
          </a:xfrm>
        </p:spPr>
        <p:txBody>
          <a:bodyPr>
            <a:normAutofit fontScale="32500" lnSpcReduction="20000"/>
          </a:bodyPr>
          <a:lstStyle/>
          <a:p>
            <a:r>
              <a:rPr lang="en-US" dirty="0" smtClean="0"/>
              <a:t>Review of minutes</a:t>
            </a:r>
            <a:endParaRPr lang="en-US" dirty="0">
              <a:hlinkClick r:id="rId2"/>
            </a:endParaRPr>
          </a:p>
          <a:p>
            <a:pPr lvl="1"/>
            <a:r>
              <a:rPr lang="en-US" dirty="0">
                <a:hlinkClick r:id="rId2"/>
              </a:rPr>
              <a:t>https://mentor.ieee.org/omniran/dcn/15/omniran-15-0007-00-00TG-january-2015-f2f-meeting-minutes.docx</a:t>
            </a:r>
            <a:endParaRPr lang="en-US" dirty="0"/>
          </a:p>
          <a:p>
            <a:pPr lvl="1"/>
            <a:r>
              <a:rPr lang="en-US" dirty="0">
                <a:hlinkClick r:id="rId3"/>
              </a:rPr>
              <a:t>https://</a:t>
            </a:r>
            <a:r>
              <a:rPr lang="en-US" dirty="0" smtClean="0">
                <a:hlinkClick r:id="rId3"/>
              </a:rPr>
              <a:t>mentor.ieee.org/omniran/dcn/15/omniran-15-0010-00-00TG-february-10th-confcall-meeting-minutes.docx</a:t>
            </a:r>
            <a:endParaRPr lang="en-US" dirty="0" smtClean="0"/>
          </a:p>
          <a:p>
            <a:pPr lvl="1"/>
            <a:r>
              <a:rPr lang="en-US" dirty="0" smtClean="0"/>
              <a:t>No comments raised to either of the minutes.</a:t>
            </a:r>
          </a:p>
          <a:p>
            <a:pPr lvl="1"/>
            <a:endParaRPr lang="en-US" dirty="0"/>
          </a:p>
          <a:p>
            <a:r>
              <a:rPr lang="en-US" dirty="0" smtClean="0"/>
              <a:t>Reports</a:t>
            </a:r>
          </a:p>
          <a:p>
            <a:pPr lvl="1"/>
            <a:r>
              <a:rPr lang="en-US" dirty="0"/>
              <a:t> Introduction of </a:t>
            </a:r>
            <a:r>
              <a:rPr lang="en-US" dirty="0" err="1"/>
              <a:t>OmniRAN</a:t>
            </a:r>
            <a:r>
              <a:rPr lang="en-US" dirty="0"/>
              <a:t> to IEEE 1904.2</a:t>
            </a:r>
            <a:br>
              <a:rPr lang="en-US" dirty="0"/>
            </a:br>
            <a:r>
              <a:rPr lang="en-US" dirty="0"/>
              <a:t>(</a:t>
            </a:r>
            <a:r>
              <a:rPr lang="en-US" dirty="0">
                <a:hlinkClick r:id="rId4"/>
              </a:rPr>
              <a:t>http://www.ieee1904.org/index.shtml</a:t>
            </a:r>
            <a:r>
              <a:rPr lang="en-US" dirty="0"/>
              <a:t>)</a:t>
            </a:r>
          </a:p>
          <a:p>
            <a:pPr lvl="2"/>
            <a:r>
              <a:rPr lang="en-US" dirty="0">
                <a:hlinkClick r:id="rId5"/>
              </a:rPr>
              <a:t>http://www.ieee1904.org/2/meeting_archive/2015/02/tf2_1502_elbakoury_3.pdf</a:t>
            </a:r>
            <a:endParaRPr lang="en-US" dirty="0"/>
          </a:p>
          <a:p>
            <a:pPr lvl="2"/>
            <a:r>
              <a:rPr lang="en-US" dirty="0"/>
              <a:t>Hesham introduced his presentation to 1904.2 explaining that 1904.2 is seeking for network model to describe its functionality in a more generic way</a:t>
            </a:r>
          </a:p>
          <a:p>
            <a:pPr lvl="2"/>
            <a:r>
              <a:rPr lang="en-US" dirty="0"/>
              <a:t>OmniRAN model may fit as both efforts are addressing networks with Ethernet user plane</a:t>
            </a:r>
          </a:p>
          <a:p>
            <a:pPr lvl="2"/>
            <a:r>
              <a:rPr lang="en-US" dirty="0"/>
              <a:t>Questions regards operator approval and operator involvement were answered</a:t>
            </a:r>
          </a:p>
          <a:p>
            <a:pPr lvl="3"/>
            <a:r>
              <a:rPr lang="en-US" dirty="0"/>
              <a:t>Participants affiliated with operators have been participated in the establishment of P802.1CF and are participating in the discussions. </a:t>
            </a:r>
          </a:p>
          <a:p>
            <a:pPr lvl="3"/>
            <a:r>
              <a:rPr lang="en-US" dirty="0"/>
              <a:t>Operators may participate in the approval process of the specification by following the usual IEEE SA procedures. However, </a:t>
            </a:r>
            <a:r>
              <a:rPr lang="en-US" dirty="0" err="1" smtClean="0"/>
              <a:t>OmniRAN</a:t>
            </a:r>
            <a:r>
              <a:rPr lang="en-US" dirty="0" smtClean="0"/>
              <a:t> </a:t>
            </a:r>
            <a:r>
              <a:rPr lang="en-US" dirty="0"/>
              <a:t>is aimed for a generic approach for all kind of access networks including home, enterprise and operator. Therefore its not directed only for operators</a:t>
            </a:r>
            <a:r>
              <a:rPr lang="en-US" dirty="0" smtClean="0"/>
              <a:t>.</a:t>
            </a:r>
          </a:p>
          <a:p>
            <a:pPr lvl="3"/>
            <a:endParaRPr lang="en-US" dirty="0"/>
          </a:p>
          <a:p>
            <a:pPr lvl="1"/>
            <a:r>
              <a:rPr lang="en-US" dirty="0"/>
              <a:t>Introduction of </a:t>
            </a:r>
            <a:r>
              <a:rPr lang="en-US" dirty="0" err="1"/>
              <a:t>OmniRAN</a:t>
            </a:r>
            <a:r>
              <a:rPr lang="en-US" dirty="0"/>
              <a:t> to WBA</a:t>
            </a:r>
            <a:br>
              <a:rPr lang="en-US" dirty="0"/>
            </a:br>
            <a:r>
              <a:rPr lang="en-US" dirty="0"/>
              <a:t>(</a:t>
            </a:r>
            <a:r>
              <a:rPr lang="en-US" dirty="0">
                <a:hlinkClick r:id="rId6"/>
              </a:rPr>
              <a:t>http://www.wballiance.com/</a:t>
            </a:r>
            <a:r>
              <a:rPr lang="en-US" dirty="0"/>
              <a:t>)</a:t>
            </a:r>
          </a:p>
          <a:p>
            <a:pPr lvl="2"/>
            <a:r>
              <a:rPr lang="en-US" dirty="0">
                <a:hlinkClick r:id="rId7"/>
              </a:rPr>
              <a:t>https://mentor.ieee.org/omniran/dcn/15/omniran-15-0012-00-00TG-omniran-p802-1cf-introduction-to-wba.docx</a:t>
            </a:r>
            <a:endParaRPr lang="en-US" dirty="0"/>
          </a:p>
          <a:p>
            <a:pPr lvl="2"/>
            <a:r>
              <a:rPr lang="en-US" dirty="0"/>
              <a:t>Max provided some background information about the WBA project, to which the OmniRAN description was contributed.</a:t>
            </a:r>
          </a:p>
          <a:p>
            <a:pPr lvl="2"/>
            <a:r>
              <a:rPr lang="en-US" dirty="0"/>
              <a:t>The presented document is a revision of an initial contribution addressing comments from WBA on relation to generic SDN models, applicability and mapping of reference points to Wi-Fi hotspot networks, and usability despite keeping the IP layer out of scope</a:t>
            </a:r>
            <a:r>
              <a:rPr lang="en-US" dirty="0" smtClean="0"/>
              <a:t>.</a:t>
            </a:r>
          </a:p>
          <a:p>
            <a:pPr lvl="2"/>
            <a:endParaRPr lang="en-US" dirty="0"/>
          </a:p>
          <a:p>
            <a:r>
              <a:rPr lang="en-US" dirty="0" smtClean="0"/>
              <a:t>SDN &amp; NFV status </a:t>
            </a:r>
            <a:r>
              <a:rPr lang="en-US" dirty="0" smtClean="0"/>
              <a:t>update</a:t>
            </a:r>
          </a:p>
          <a:p>
            <a:pPr lvl="1"/>
            <a:r>
              <a:rPr lang="en-US" dirty="0" smtClean="0"/>
              <a:t>SDN Practice of China Mobile</a:t>
            </a:r>
            <a:endParaRPr lang="en-US" dirty="0" smtClean="0"/>
          </a:p>
          <a:p>
            <a:pPr lvl="2"/>
            <a:r>
              <a:rPr lang="en-US" dirty="0">
                <a:hlinkClick r:id="rId8"/>
              </a:rPr>
              <a:t>https://mentor.ieee.org/omniran/dcn/15/omniran-15-0016-00-wsdn-sdn-practice-of-china-mobile.pdf</a:t>
            </a:r>
            <a:endParaRPr lang="en-US" dirty="0"/>
          </a:p>
          <a:p>
            <a:pPr lvl="2"/>
            <a:r>
              <a:rPr lang="en-US" dirty="0"/>
              <a:t>Presentation introduced deployment of SDN within the network of CMCC and raised the question, whether OmniRAN would fill the need for models for access, backhaul and datacenter networks.</a:t>
            </a:r>
          </a:p>
          <a:p>
            <a:pPr lvl="2"/>
            <a:r>
              <a:rPr lang="en-US" dirty="0"/>
              <a:t>The chair responed that OmniRAN will fully address the missing model for access and potentially also for major portions of backhaul as P802.1CF embedds backhaul as a opaque container into its access network model.</a:t>
            </a:r>
          </a:p>
          <a:p>
            <a:pPr lvl="2"/>
            <a:r>
              <a:rPr lang="en-US" dirty="0"/>
              <a:t>CMCC is welcome to contribute its requirements and specification proposals to the P802.1CF </a:t>
            </a:r>
            <a:r>
              <a:rPr lang="en-US" dirty="0" smtClean="0"/>
              <a:t>project</a:t>
            </a:r>
          </a:p>
          <a:p>
            <a:pPr lvl="2"/>
            <a:endParaRPr lang="en-US" dirty="0"/>
          </a:p>
          <a:p>
            <a:pPr lvl="1"/>
            <a:r>
              <a:rPr lang="en-US" dirty="0"/>
              <a:t>ONF update by Charlie Perkins</a:t>
            </a:r>
          </a:p>
          <a:p>
            <a:pPr lvl="2"/>
            <a:r>
              <a:rPr lang="en-US" dirty="0" smtClean="0">
                <a:hlinkClick r:id="rId9"/>
              </a:rPr>
              <a:t>https://</a:t>
            </a:r>
            <a:r>
              <a:rPr lang="en-US" dirty="0" smtClean="0">
                <a:hlinkClick r:id="rId9"/>
              </a:rPr>
              <a:t>mentor.ieee.org/omniran/dcn/15/omniran-15-0021-00-CF00-onf-wmwg-update.pptx</a:t>
            </a:r>
            <a:endParaRPr lang="en-US" dirty="0" smtClean="0"/>
          </a:p>
          <a:p>
            <a:pPr lvl="2"/>
            <a:r>
              <a:rPr lang="en-US" dirty="0" smtClean="0"/>
              <a:t>Charlie </a:t>
            </a:r>
            <a:r>
              <a:rPr lang="en-US" dirty="0"/>
              <a:t>provided an update on ONF explaining the current shift of focus and reorganization as consequence that OpenFlow has not been deployed yet in any real network. Furthermore one of the founders publically explained that OpenFlow is not well suited for carrier networks due to its origin in the data center networking</a:t>
            </a:r>
            <a:r>
              <a:rPr lang="en-US" dirty="0" smtClean="0"/>
              <a:t>.</a:t>
            </a:r>
            <a:endParaRPr lang="en-US" dirty="0"/>
          </a:p>
        </p:txBody>
      </p:sp>
    </p:spTree>
    <p:extLst>
      <p:ext uri="{BB962C8B-B14F-4D97-AF65-F5344CB8AC3E}">
        <p14:creationId xmlns:p14="http://schemas.microsoft.com/office/powerpoint/2010/main" xmlns="" val="46090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Business#4</a:t>
            </a:r>
          </a:p>
        </p:txBody>
      </p:sp>
      <p:sp>
        <p:nvSpPr>
          <p:cNvPr id="3" name="Content Placeholder 2"/>
          <p:cNvSpPr>
            <a:spLocks noGrp="1"/>
          </p:cNvSpPr>
          <p:nvPr>
            <p:ph idx="1"/>
          </p:nvPr>
        </p:nvSpPr>
        <p:spPr>
          <a:xfrm>
            <a:off x="457200" y="1371600"/>
            <a:ext cx="8229600" cy="4754563"/>
          </a:xfrm>
        </p:spPr>
        <p:txBody>
          <a:bodyPr>
            <a:normAutofit fontScale="47500" lnSpcReduction="20000"/>
          </a:bodyPr>
          <a:lstStyle/>
          <a:p>
            <a:r>
              <a:rPr lang="en-US" dirty="0" smtClean="0"/>
              <a:t>P802.1CF contributions</a:t>
            </a:r>
          </a:p>
          <a:p>
            <a:pPr lvl="1"/>
            <a:r>
              <a:rPr lang="en-US" dirty="0" smtClean="0"/>
              <a:t>Network reference model</a:t>
            </a:r>
          </a:p>
          <a:p>
            <a:pPr lvl="2"/>
            <a:r>
              <a:rPr lang="en-US" dirty="0">
                <a:hlinkClick r:id="rId2"/>
              </a:rPr>
              <a:t>https://mentor.ieee.org/omniran/dcn/15/omniran-15-0008-02-CF00-nrm-refinements.pptx</a:t>
            </a:r>
            <a:endParaRPr lang="en-US" dirty="0"/>
          </a:p>
          <a:p>
            <a:pPr lvl="3"/>
            <a:r>
              <a:rPr lang="en-US" dirty="0"/>
              <a:t>No final conclusion about the content of the R8c/R1c reference point in relation to the R1d reference point</a:t>
            </a:r>
          </a:p>
          <a:p>
            <a:pPr lvl="4"/>
            <a:r>
              <a:rPr lang="en-US" dirty="0"/>
              <a:t>What functionality belongs to the ‘data path’ reference point?</a:t>
            </a:r>
          </a:p>
          <a:p>
            <a:pPr lvl="3"/>
            <a:r>
              <a:rPr lang="en-US" dirty="0"/>
              <a:t>Agreement reached that R1 and R3 should become symmetric, as both may be either wired or wireless</a:t>
            </a:r>
          </a:p>
          <a:p>
            <a:pPr lvl="4"/>
            <a:r>
              <a:rPr lang="en-US" dirty="0"/>
              <a:t>No conclusion, which label should be used for R3c; group did not like the idea to introduce 2digit reference point indices, i.e. R10c</a:t>
            </a:r>
          </a:p>
          <a:p>
            <a:pPr lvl="2"/>
            <a:r>
              <a:rPr lang="en-US" dirty="0">
                <a:hlinkClick r:id="rId3"/>
              </a:rPr>
              <a:t>https://mentor.ieee.org/omniran/dcn/15/omniran-15-0014-00-CF00-revision-proposal-of-omniran-14-0083.docx</a:t>
            </a:r>
            <a:endParaRPr lang="en-US" dirty="0"/>
          </a:p>
          <a:p>
            <a:pPr lvl="3"/>
            <a:r>
              <a:rPr lang="en-US" dirty="0"/>
              <a:t>Edits presented to the group, but no final conclusion reached as no conclusion reached neither for treating the reference points between TEC – ANC – CNC, nor on replacement of term ‘Core Network’</a:t>
            </a:r>
          </a:p>
          <a:p>
            <a:pPr lvl="3"/>
            <a:r>
              <a:rPr lang="en-US" dirty="0"/>
              <a:t>Introductory section appreciated, as well as presentation of less variations. More details required on treating control interfaces as well as definition of functional content of data path interfaces.</a:t>
            </a:r>
          </a:p>
          <a:p>
            <a:pPr lvl="2"/>
            <a:r>
              <a:rPr lang="en-US" dirty="0">
                <a:hlinkClick r:id="rId4"/>
              </a:rPr>
              <a:t>https://mentor.ieee.org/omniran/dcn/15/omniran-15-0013-00-CF00-r9c-reference-point-discussion.pptx</a:t>
            </a:r>
            <a:endParaRPr lang="en-US" dirty="0"/>
          </a:p>
          <a:p>
            <a:pPr lvl="3"/>
            <a:r>
              <a:rPr lang="en-US" dirty="0"/>
              <a:t>Usage of ‘Core network’ for the endpoint of the data path leads to ambiguities regards location of CIS</a:t>
            </a:r>
          </a:p>
          <a:p>
            <a:pPr lvl="4"/>
            <a:r>
              <a:rPr lang="en-US" dirty="0"/>
              <a:t>Chair proposed to look for other term replacing ‘Core Network’, e.g. by ‘Network Service’</a:t>
            </a:r>
          </a:p>
          <a:p>
            <a:pPr lvl="3"/>
            <a:r>
              <a:rPr lang="en-US" dirty="0"/>
              <a:t>It remains unclear to which 802.19.1 interface the R9c reference point refers. Further clarifications necessary</a:t>
            </a:r>
            <a:r>
              <a:rPr lang="en-US" dirty="0" smtClean="0"/>
              <a:t>.</a:t>
            </a:r>
          </a:p>
          <a:p>
            <a:pPr lvl="3"/>
            <a:endParaRPr lang="en-US" dirty="0" smtClean="0"/>
          </a:p>
          <a:p>
            <a:pPr lvl="2"/>
            <a:r>
              <a:rPr lang="en-US" dirty="0" smtClean="0"/>
              <a:t>Hesham discussing MSO architectural alignment</a:t>
            </a:r>
          </a:p>
          <a:p>
            <a:pPr lvl="3"/>
            <a:r>
              <a:rPr lang="en-US" dirty="0" smtClean="0">
                <a:hlinkClick r:id="rId5"/>
              </a:rPr>
              <a:t>https://mentor.ieee.org/omniran/dcn/15/omniran-15-0017-00-CF00-distributed-access-architectures.pptx</a:t>
            </a:r>
            <a:endParaRPr lang="en-US" dirty="0" smtClean="0"/>
          </a:p>
          <a:p>
            <a:pPr lvl="3"/>
            <a:r>
              <a:rPr lang="en-US" dirty="0" smtClean="0"/>
              <a:t>P802.1CF not directly applicable due to non-IEEE 802 Ethernet transport, but different split models can easily modeled by the P802.1CF network reference </a:t>
            </a:r>
            <a:r>
              <a:rPr lang="en-US" dirty="0" smtClean="0"/>
              <a:t>model</a:t>
            </a:r>
            <a:endParaRPr lang="en-US" dirty="0" smtClean="0"/>
          </a:p>
          <a:p>
            <a:pPr lvl="4"/>
            <a:endParaRPr lang="en-US" dirty="0"/>
          </a:p>
          <a:p>
            <a:pPr lvl="2"/>
            <a:r>
              <a:rPr lang="en-US" dirty="0" smtClean="0"/>
              <a:t>Backhaul </a:t>
            </a:r>
            <a:r>
              <a:rPr lang="en-US" dirty="0" smtClean="0"/>
              <a:t>representation</a:t>
            </a:r>
          </a:p>
          <a:p>
            <a:pPr lvl="1"/>
            <a:r>
              <a:rPr lang="en-US" dirty="0" err="1" smtClean="0"/>
              <a:t>Fronthaul</a:t>
            </a:r>
            <a:r>
              <a:rPr lang="en-US" dirty="0" smtClean="0"/>
              <a:t> </a:t>
            </a:r>
            <a:r>
              <a:rPr lang="en-US" dirty="0" smtClean="0"/>
              <a:t>representation</a:t>
            </a:r>
          </a:p>
          <a:p>
            <a:pPr lvl="2"/>
            <a:r>
              <a:rPr lang="en-US" dirty="0" smtClean="0"/>
              <a:t>No contributions</a:t>
            </a:r>
            <a:endParaRPr lang="en-US" dirty="0" smtClean="0"/>
          </a:p>
        </p:txBody>
      </p:sp>
    </p:spTree>
    <p:extLst>
      <p:ext uri="{BB962C8B-B14F-4D97-AF65-F5344CB8AC3E}">
        <p14:creationId xmlns:p14="http://schemas.microsoft.com/office/powerpoint/2010/main" xmlns="" val="3186989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Business#5</a:t>
            </a:r>
          </a:p>
        </p:txBody>
      </p:sp>
      <p:sp>
        <p:nvSpPr>
          <p:cNvPr id="3" name="Content Placeholder 2"/>
          <p:cNvSpPr>
            <a:spLocks noGrp="1"/>
          </p:cNvSpPr>
          <p:nvPr>
            <p:ph idx="1"/>
          </p:nvPr>
        </p:nvSpPr>
        <p:spPr>
          <a:xfrm>
            <a:off x="457200" y="1371600"/>
            <a:ext cx="8229600" cy="5105400"/>
          </a:xfrm>
        </p:spPr>
        <p:txBody>
          <a:bodyPr>
            <a:normAutofit fontScale="55000" lnSpcReduction="20000"/>
          </a:bodyPr>
          <a:lstStyle/>
          <a:p>
            <a:r>
              <a:rPr lang="en-US" dirty="0"/>
              <a:t>P802.1CF contributions</a:t>
            </a:r>
          </a:p>
          <a:p>
            <a:pPr lvl="1"/>
            <a:r>
              <a:rPr lang="en-US" dirty="0"/>
              <a:t>SDN Abstraction</a:t>
            </a:r>
          </a:p>
          <a:p>
            <a:pPr lvl="2"/>
            <a:r>
              <a:rPr lang="en-US" dirty="0">
                <a:hlinkClick r:id="rId2"/>
              </a:rPr>
              <a:t>https://mentor.ieee.org/omniran/dcn/15/omniran-15-0019-00-CF00-omniran-sdn-chapter-contribution-slides.pptx</a:t>
            </a:r>
            <a:endParaRPr lang="en-US" dirty="0"/>
          </a:p>
          <a:p>
            <a:pPr lvl="2"/>
            <a:r>
              <a:rPr lang="en-US" dirty="0">
                <a:hlinkClick r:id="rId3"/>
              </a:rPr>
              <a:t>https://</a:t>
            </a:r>
            <a:r>
              <a:rPr lang="en-US" dirty="0" smtClean="0">
                <a:hlinkClick r:id="rId3"/>
              </a:rPr>
              <a:t>mentor.ieee.org/omniran/dcn/15/omniran-15-0018-00-CF00-omniran-sdn-chapter-contribution.docx</a:t>
            </a:r>
            <a:endParaRPr lang="en-US" dirty="0" smtClean="0"/>
          </a:p>
          <a:p>
            <a:pPr lvl="3"/>
            <a:r>
              <a:rPr lang="en-US" dirty="0" smtClean="0"/>
              <a:t>Introduced by Antonio</a:t>
            </a:r>
          </a:p>
          <a:p>
            <a:pPr lvl="3"/>
            <a:r>
              <a:rPr lang="en-US" dirty="0" smtClean="0"/>
              <a:t>More comprehensive review required for text proposal</a:t>
            </a:r>
            <a:endParaRPr lang="en-US" dirty="0"/>
          </a:p>
          <a:p>
            <a:pPr lvl="3"/>
            <a:endParaRPr lang="en-US" dirty="0"/>
          </a:p>
          <a:p>
            <a:pPr lvl="1"/>
            <a:r>
              <a:rPr lang="en-US" dirty="0"/>
              <a:t>Functional design and decomposition</a:t>
            </a:r>
          </a:p>
          <a:p>
            <a:pPr lvl="2"/>
            <a:r>
              <a:rPr lang="en-US" dirty="0">
                <a:hlinkClick r:id="rId4"/>
              </a:rPr>
              <a:t>https://mentor.ieee.org/omniran/dcn/15/omniran-15-0015-00-CF00-privacy-engineered-access-network.pptx</a:t>
            </a:r>
            <a:endParaRPr lang="en-US" dirty="0"/>
          </a:p>
          <a:p>
            <a:pPr lvl="3"/>
            <a:r>
              <a:rPr lang="en-US" dirty="0"/>
              <a:t>Presentation was well received and led to discussion, how this proposal relates to the aims of the PRIV ECSG to establish generic privacy efforts in each and any IEEE 802 standard</a:t>
            </a:r>
          </a:p>
          <a:p>
            <a:pPr lvl="3"/>
            <a:r>
              <a:rPr lang="en-US" dirty="0"/>
              <a:t>JC asked for presentation in PRIV ECSG to show other participants how individual projects may address privacy issues.</a:t>
            </a:r>
          </a:p>
          <a:p>
            <a:pPr lvl="3"/>
            <a:r>
              <a:rPr lang="en-US" dirty="0"/>
              <a:t>There was animous agreement that P802.1CF should follow the proposed procedure, in particular as necessary work can be added towards the end of the project within an annex</a:t>
            </a:r>
            <a:r>
              <a:rPr lang="en-US" dirty="0" smtClean="0"/>
              <a:t>.</a:t>
            </a:r>
          </a:p>
          <a:p>
            <a:pPr lvl="3"/>
            <a:endParaRPr lang="en-US" dirty="0" smtClean="0"/>
          </a:p>
          <a:p>
            <a:pPr lvl="2"/>
            <a:r>
              <a:rPr lang="en-US" u="sng" dirty="0" smtClean="0">
                <a:hlinkClick r:id="rId5"/>
              </a:rPr>
              <a:t>https://mentor.ieee.org/omniran/dcn/14/omniran-14-0078-02-CF00-updated-text-for-an-setup.docx</a:t>
            </a:r>
            <a:endParaRPr lang="en-US" dirty="0" smtClean="0"/>
          </a:p>
          <a:p>
            <a:pPr lvl="3"/>
            <a:r>
              <a:rPr lang="en-US" dirty="0" err="1" smtClean="0"/>
              <a:t>Yonggang</a:t>
            </a:r>
            <a:r>
              <a:rPr lang="en-US" dirty="0" smtClean="0"/>
              <a:t> presented the new revision of the text on access network set-up.</a:t>
            </a:r>
          </a:p>
          <a:p>
            <a:pPr lvl="3"/>
            <a:r>
              <a:rPr lang="en-US" dirty="0" smtClean="0"/>
              <a:t>New revision follows the generic chapter structure but still exposes some repeated material on the network reference model.</a:t>
            </a:r>
          </a:p>
          <a:p>
            <a:pPr lvl="3"/>
            <a:r>
              <a:rPr lang="en-US" dirty="0" smtClean="0"/>
              <a:t>No conclusion was reached on the scope of the section. It was raised that AN setup may comprise much more than just dynamic spectrum assignment.</a:t>
            </a:r>
          </a:p>
          <a:p>
            <a:pPr lvl="3"/>
            <a:r>
              <a:rPr lang="en-US" dirty="0" smtClean="0"/>
              <a:t>Furthermore extensive discussions took place about the mapping of 802.19.1 on the NRM without final conclusion</a:t>
            </a:r>
            <a:r>
              <a:rPr lang="en-US" dirty="0" smtClean="0"/>
              <a:t>.</a:t>
            </a:r>
            <a:endParaRPr lang="en-US" dirty="0" smtClean="0"/>
          </a:p>
        </p:txBody>
      </p:sp>
    </p:spTree>
    <p:extLst>
      <p:ext uri="{BB962C8B-B14F-4D97-AF65-F5344CB8AC3E}">
        <p14:creationId xmlns:p14="http://schemas.microsoft.com/office/powerpoint/2010/main" xmlns="" val="26430663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Business#6</a:t>
            </a:r>
          </a:p>
        </p:txBody>
      </p:sp>
      <p:sp>
        <p:nvSpPr>
          <p:cNvPr id="3" name="Content Placeholder 2"/>
          <p:cNvSpPr>
            <a:spLocks noGrp="1"/>
          </p:cNvSpPr>
          <p:nvPr>
            <p:ph idx="1"/>
          </p:nvPr>
        </p:nvSpPr>
        <p:spPr>
          <a:xfrm>
            <a:off x="457200" y="1371600"/>
            <a:ext cx="8229600" cy="4754563"/>
          </a:xfrm>
        </p:spPr>
        <p:txBody>
          <a:bodyPr>
            <a:normAutofit fontScale="47500" lnSpcReduction="20000"/>
          </a:bodyPr>
          <a:lstStyle/>
          <a:p>
            <a:r>
              <a:rPr lang="en-US" dirty="0" smtClean="0"/>
              <a:t>Project planning</a:t>
            </a:r>
          </a:p>
          <a:p>
            <a:pPr lvl="1"/>
            <a:r>
              <a:rPr lang="en-US" dirty="0"/>
              <a:t>Compile first draft at May Interim (May 20</a:t>
            </a:r>
            <a:r>
              <a:rPr lang="en-US" baseline="30000" dirty="0"/>
              <a:t>th</a:t>
            </a:r>
            <a:r>
              <a:rPr lang="en-US" dirty="0"/>
              <a:t>-21</a:t>
            </a:r>
            <a:r>
              <a:rPr lang="en-US" baseline="30000" dirty="0"/>
              <a:t>st</a:t>
            </a:r>
            <a:r>
              <a:rPr lang="en-US" dirty="0"/>
              <a:t>)</a:t>
            </a:r>
          </a:p>
          <a:p>
            <a:pPr lvl="1"/>
            <a:r>
              <a:rPr lang="en-US" dirty="0" smtClean="0"/>
              <a:t>2 conference calls in preparation</a:t>
            </a:r>
          </a:p>
          <a:p>
            <a:pPr lvl="2"/>
            <a:r>
              <a:rPr lang="en-US" dirty="0" smtClean="0"/>
              <a:t>May 8</a:t>
            </a:r>
            <a:r>
              <a:rPr lang="en-US" baseline="30000" dirty="0" smtClean="0"/>
              <a:t>th</a:t>
            </a:r>
            <a:r>
              <a:rPr lang="en-US" dirty="0" smtClean="0"/>
              <a:t>, 10am; April 16</a:t>
            </a:r>
            <a:r>
              <a:rPr lang="en-US" baseline="30000" dirty="0" smtClean="0"/>
              <a:t>th</a:t>
            </a:r>
            <a:r>
              <a:rPr lang="en-US" dirty="0" smtClean="0"/>
              <a:t>, 10am</a:t>
            </a:r>
          </a:p>
          <a:p>
            <a:pPr lvl="1"/>
            <a:r>
              <a:rPr lang="en-US" dirty="0"/>
              <a:t>1 conference call between May and July</a:t>
            </a:r>
          </a:p>
          <a:p>
            <a:pPr lvl="2"/>
            <a:r>
              <a:rPr lang="en-US" dirty="0" smtClean="0"/>
              <a:t>June 30</a:t>
            </a:r>
            <a:r>
              <a:rPr lang="en-US" baseline="30000" dirty="0" smtClean="0"/>
              <a:t>th</a:t>
            </a:r>
            <a:r>
              <a:rPr lang="en-US" dirty="0" smtClean="0"/>
              <a:t>, 10am</a:t>
            </a:r>
          </a:p>
          <a:p>
            <a:r>
              <a:rPr lang="en-US" dirty="0" smtClean="0"/>
              <a:t>Publicity activities</a:t>
            </a:r>
          </a:p>
          <a:p>
            <a:pPr lvl="1"/>
            <a:r>
              <a:rPr lang="en-US" dirty="0"/>
              <a:t>OmniRAN introduction to WBA</a:t>
            </a:r>
          </a:p>
          <a:p>
            <a:pPr lvl="2"/>
            <a:r>
              <a:rPr lang="en-US" dirty="0">
                <a:hlinkClick r:id="rId2"/>
              </a:rPr>
              <a:t>https://mentor.ieee.org/omniran/dcn/15/omniran-15-0012-00-00TG-omniran-p802-1cf-introduction-to-wba.docx</a:t>
            </a:r>
            <a:endParaRPr lang="en-US" dirty="0"/>
          </a:p>
          <a:p>
            <a:pPr lvl="1"/>
            <a:r>
              <a:rPr lang="en-US" dirty="0"/>
              <a:t>Work towards informative annex on mapping of P802.1CF to real networks</a:t>
            </a:r>
          </a:p>
          <a:p>
            <a:pPr lvl="2"/>
            <a:r>
              <a:rPr lang="en-US" dirty="0"/>
              <a:t>Wi-Fi Hotspot networks</a:t>
            </a:r>
          </a:p>
          <a:p>
            <a:pPr lvl="2"/>
            <a:r>
              <a:rPr lang="en-US" dirty="0"/>
              <a:t>MSO architectures</a:t>
            </a:r>
          </a:p>
          <a:p>
            <a:pPr lvl="2"/>
            <a:r>
              <a:rPr lang="en-US" dirty="0"/>
              <a:t>DSL network</a:t>
            </a:r>
          </a:p>
          <a:p>
            <a:pPr lvl="2"/>
            <a:r>
              <a:rPr lang="en-US" dirty="0"/>
              <a:t>Virtualized networks (e.g. China Mobile model)</a:t>
            </a:r>
          </a:p>
          <a:p>
            <a:pPr lvl="1"/>
            <a:r>
              <a:rPr lang="en-US" dirty="0"/>
              <a:t>Get OmniRAN listed on sdn.ieee.org</a:t>
            </a:r>
          </a:p>
          <a:p>
            <a:pPr lvl="1"/>
            <a:r>
              <a:rPr lang="en-US" dirty="0"/>
              <a:t>Set up a wiki page listing public references to OmniRAN (articles, papers)</a:t>
            </a:r>
          </a:p>
          <a:p>
            <a:r>
              <a:rPr lang="en-US" dirty="0" smtClean="0"/>
              <a:t>Status report to IEEE 802 WGs</a:t>
            </a:r>
          </a:p>
          <a:p>
            <a:pPr lvl="1"/>
            <a:r>
              <a:rPr lang="en-US" dirty="0">
                <a:hlinkClick r:id="rId3"/>
              </a:rPr>
              <a:t>https://mentor.ieee.org/omniran/dcn/15/omniran-15-0020-00-00TG-mar-2015-report-to-802wgs.pptx</a:t>
            </a:r>
            <a:endParaRPr lang="en-US" dirty="0"/>
          </a:p>
          <a:p>
            <a:pPr lvl="1"/>
            <a:r>
              <a:rPr lang="en-US" dirty="0"/>
              <a:t>Agreed by group</a:t>
            </a:r>
          </a:p>
          <a:p>
            <a:r>
              <a:rPr lang="en-US" dirty="0" smtClean="0"/>
              <a:t>AOB</a:t>
            </a:r>
          </a:p>
          <a:p>
            <a:pPr lvl="1"/>
            <a:r>
              <a:rPr lang="en-US" dirty="0"/>
              <a:t>none</a:t>
            </a:r>
            <a:endParaRPr lang="en-US" dirty="0" smtClean="0"/>
          </a:p>
          <a:p>
            <a:r>
              <a:rPr lang="en-US" dirty="0" smtClean="0"/>
              <a:t>Adjourn</a:t>
            </a:r>
          </a:p>
          <a:p>
            <a:pPr lvl="1"/>
            <a:r>
              <a:rPr lang="en-US" dirty="0" smtClean="0"/>
              <a:t>Adjourned at 12:10</a:t>
            </a:r>
          </a:p>
        </p:txBody>
      </p:sp>
    </p:spTree>
    <p:extLst>
      <p:ext uri="{BB962C8B-B14F-4D97-AF65-F5344CB8AC3E}">
        <p14:creationId xmlns:p14="http://schemas.microsoft.com/office/powerpoint/2010/main" xmlns="" val="2721721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 2015 </a:t>
            </a:r>
            <a:r>
              <a:rPr lang="en-US" dirty="0"/>
              <a:t>F2F Meeting</a:t>
            </a:r>
          </a:p>
        </p:txBody>
      </p:sp>
      <p:sp>
        <p:nvSpPr>
          <p:cNvPr id="3" name="Content Placeholder 2"/>
          <p:cNvSpPr>
            <a:spLocks noGrp="1"/>
          </p:cNvSpPr>
          <p:nvPr>
            <p:ph idx="1"/>
          </p:nvPr>
        </p:nvSpPr>
        <p:spPr>
          <a:xfrm>
            <a:off x="457200" y="1447800"/>
            <a:ext cx="8229600" cy="4678363"/>
          </a:xfrm>
        </p:spPr>
        <p:txBody>
          <a:bodyPr>
            <a:normAutofit fontScale="85000" lnSpcReduction="20000"/>
          </a:bodyPr>
          <a:lstStyle/>
          <a:p>
            <a:r>
              <a:rPr lang="en-US" b="1" dirty="0" smtClean="0"/>
              <a:t>Venue</a:t>
            </a:r>
            <a:endParaRPr lang="en-US" dirty="0" smtClean="0"/>
          </a:p>
          <a:p>
            <a:pPr lvl="1"/>
            <a:r>
              <a:rPr lang="de-DE" dirty="0" smtClean="0"/>
              <a:t>Hotel </a:t>
            </a:r>
            <a:r>
              <a:rPr lang="de-DE" b="1" dirty="0" err="1" smtClean="0"/>
              <a:t>Estrel</a:t>
            </a:r>
            <a:r>
              <a:rPr lang="de-DE" b="1" dirty="0" smtClean="0"/>
              <a:t> Berlin</a:t>
            </a:r>
            <a:r>
              <a:rPr lang="de-DE" dirty="0" smtClean="0"/>
              <a:t>, Sonnenallee 225</a:t>
            </a:r>
            <a:br>
              <a:rPr lang="de-DE" dirty="0" smtClean="0"/>
            </a:br>
            <a:r>
              <a:rPr lang="de-DE" dirty="0" smtClean="0"/>
              <a:t>12057 Berlin, Germany</a:t>
            </a:r>
          </a:p>
          <a:p>
            <a:pPr lvl="1"/>
            <a:endParaRPr lang="de-DE" dirty="0" smtClean="0"/>
          </a:p>
          <a:p>
            <a:r>
              <a:rPr lang="de-DE" dirty="0" smtClean="0"/>
              <a:t>Sessions; </a:t>
            </a:r>
            <a:r>
              <a:rPr lang="de-DE" dirty="0" err="1" smtClean="0"/>
              <a:t>meeting</a:t>
            </a:r>
            <a:r>
              <a:rPr lang="de-DE" dirty="0" smtClean="0"/>
              <a:t> </a:t>
            </a:r>
            <a:r>
              <a:rPr lang="de-DE" dirty="0" err="1" smtClean="0"/>
              <a:t>room</a:t>
            </a:r>
            <a:endParaRPr lang="de-DE" dirty="0" smtClean="0"/>
          </a:p>
          <a:p>
            <a:pPr lvl="1"/>
            <a:r>
              <a:rPr lang="en-US" dirty="0" smtClean="0"/>
              <a:t>Mon,	Mar 9</a:t>
            </a:r>
            <a:r>
              <a:rPr lang="en-US" baseline="30000" dirty="0" smtClean="0"/>
              <a:t>th</a:t>
            </a:r>
            <a:r>
              <a:rPr lang="en-US" dirty="0" smtClean="0"/>
              <a:t>, 14:00 - 18:00</a:t>
            </a:r>
          </a:p>
          <a:p>
            <a:pPr lvl="2"/>
            <a:r>
              <a:rPr lang="nl-NL"/>
              <a:t>Room 30310, EH Wing 3, 3rd Floor Rm 310</a:t>
            </a:r>
            <a:endParaRPr lang="en-US" dirty="0" smtClean="0"/>
          </a:p>
          <a:p>
            <a:pPr lvl="1"/>
            <a:r>
              <a:rPr lang="en-US" dirty="0" smtClean="0"/>
              <a:t>Tue,	Mar 10</a:t>
            </a:r>
            <a:r>
              <a:rPr lang="en-US" baseline="30000" dirty="0" smtClean="0"/>
              <a:t>th</a:t>
            </a:r>
            <a:r>
              <a:rPr lang="en-US" dirty="0" smtClean="0"/>
              <a:t>, 13:30 - 18:00</a:t>
            </a:r>
          </a:p>
          <a:p>
            <a:pPr lvl="2"/>
            <a:r>
              <a:rPr lang="en-US"/>
              <a:t>ECC Room 5, ECC 2nd Floor</a:t>
            </a:r>
            <a:endParaRPr lang="en-US" dirty="0" smtClean="0"/>
          </a:p>
          <a:p>
            <a:pPr lvl="1"/>
            <a:r>
              <a:rPr lang="en-US" dirty="0" smtClean="0"/>
              <a:t>Wed,	Mar 11</a:t>
            </a:r>
            <a:r>
              <a:rPr lang="en-US" baseline="30000" dirty="0" smtClean="0"/>
              <a:t>th</a:t>
            </a:r>
            <a:r>
              <a:rPr lang="en-US" dirty="0" smtClean="0"/>
              <a:t>, 13:30 - 18:00</a:t>
            </a:r>
          </a:p>
          <a:p>
            <a:pPr lvl="2"/>
            <a:r>
              <a:rPr lang="nl-NL"/>
              <a:t>Room 30310, EH Wing 3, 3rd Floor Rm 310</a:t>
            </a:r>
            <a:endParaRPr lang="en-US" dirty="0" smtClean="0"/>
          </a:p>
          <a:p>
            <a:pPr lvl="1"/>
            <a:r>
              <a:rPr lang="en-US" dirty="0" smtClean="0"/>
              <a:t>Thu,	Mar 12</a:t>
            </a:r>
            <a:r>
              <a:rPr lang="en-US" baseline="30000" dirty="0" smtClean="0"/>
              <a:t>th</a:t>
            </a:r>
            <a:r>
              <a:rPr lang="en-US" dirty="0" smtClean="0"/>
              <a:t>, 10:30 - 12:30</a:t>
            </a:r>
          </a:p>
          <a:p>
            <a:pPr lvl="2"/>
            <a:r>
              <a:rPr lang="nl-NL"/>
              <a:t>Room 30310, EH Wing 3, 3rd Floor Rm 310</a:t>
            </a:r>
            <a:endParaRPr lang="en-US" dirty="0" smtClean="0"/>
          </a:p>
          <a:p>
            <a:pPr lvl="2"/>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rPr>
              <a:t>All participants in this meeting have certain obligations under the IEEE-SA Patent Policy. </a:t>
            </a:r>
          </a:p>
          <a:p>
            <a:r>
              <a:rPr lang="en-US" b="1">
                <a:solidFill>
                  <a:srgbClr val="1F497D"/>
                </a:solidFill>
              </a:rPr>
              <a:t>Participants [Note: </a:t>
            </a:r>
            <a:r>
              <a:rPr lang="en-GB" b="1">
                <a:solidFill>
                  <a:srgbClr val="1F497D"/>
                </a:solidFill>
              </a:rPr>
              <a:t>Quoted text excerpted from IEEE-SA Standards Board Bylaws subclause 6.2</a:t>
            </a:r>
            <a:r>
              <a:rPr lang="en-US" b="1">
                <a:solidFill>
                  <a:srgbClr val="1F497D"/>
                </a:solidFill>
              </a:rPr>
              <a:t>]:</a:t>
            </a:r>
          </a:p>
          <a:p>
            <a:pPr lvl="1"/>
            <a:r>
              <a:rPr lang="ja-JP" altLang="en-US" b="1">
                <a:solidFill>
                  <a:srgbClr val="1F497D"/>
                </a:solidFill>
              </a:rPr>
              <a:t>“</a:t>
            </a:r>
            <a:r>
              <a:rPr lang="en-US" b="1">
                <a:solidFill>
                  <a:srgbClr val="1F497D"/>
                </a:solidFill>
              </a:rPr>
              <a:t>Shall inform the IEEE (or cause the IEEE to be informed)</a:t>
            </a:r>
            <a:r>
              <a:rPr lang="ja-JP" altLang="en-US" b="1">
                <a:solidFill>
                  <a:srgbClr val="1F497D"/>
                </a:solidFill>
              </a:rPr>
              <a:t>”</a:t>
            </a:r>
            <a:r>
              <a:rPr lang="en-US" b="1">
                <a:solidFill>
                  <a:srgbClr val="1F497D"/>
                </a:solidFill>
              </a:rPr>
              <a:t> of the identity of each </a:t>
            </a:r>
            <a:r>
              <a:rPr lang="ja-JP" altLang="en-US" b="1">
                <a:solidFill>
                  <a:srgbClr val="1F497D"/>
                </a:solidFill>
              </a:rPr>
              <a:t>“</a:t>
            </a:r>
            <a:r>
              <a:rPr lang="en-US" b="1">
                <a:solidFill>
                  <a:srgbClr val="1F497D"/>
                </a:solidFill>
              </a:rPr>
              <a:t>holder of any potential Essential Patent Claims of which they are personally aware</a:t>
            </a:r>
            <a:r>
              <a:rPr lang="ja-JP" altLang="en-US" b="1">
                <a:solidFill>
                  <a:srgbClr val="1F497D"/>
                </a:solidFill>
              </a:rPr>
              <a:t>”</a:t>
            </a:r>
            <a:r>
              <a:rPr lang="en-US" b="1">
                <a:solidFill>
                  <a:srgbClr val="1F497D"/>
                </a:solidFill>
              </a:rPr>
              <a:t> if the claims are owned or controlled by the participant or the entity the participant is from, employed by, or otherwise represents</a:t>
            </a:r>
          </a:p>
          <a:p>
            <a:pPr lvl="2"/>
            <a:r>
              <a:rPr lang="ja-JP" altLang="en-US" b="1">
                <a:solidFill>
                  <a:srgbClr val="1F497D"/>
                </a:solidFill>
              </a:rPr>
              <a:t>“</a:t>
            </a:r>
            <a:r>
              <a:rPr lang="en-US" b="1">
                <a:solidFill>
                  <a:srgbClr val="1F497D"/>
                </a:solidFill>
              </a:rPr>
              <a:t>Personal awareness</a:t>
            </a:r>
            <a:r>
              <a:rPr lang="ja-JP" altLang="en-US" b="1">
                <a:solidFill>
                  <a:srgbClr val="1F497D"/>
                </a:solidFill>
              </a:rPr>
              <a:t>”</a:t>
            </a:r>
            <a:r>
              <a:rPr lang="en-US" b="1">
                <a:solidFill>
                  <a:srgbClr val="1F497D"/>
                </a:solidFill>
              </a:rPr>
              <a:t> means that the participant </a:t>
            </a:r>
            <a:r>
              <a:rPr lang="ja-JP" altLang="en-US" b="1">
                <a:solidFill>
                  <a:srgbClr val="1F497D"/>
                </a:solidFill>
              </a:rPr>
              <a:t>“</a:t>
            </a:r>
            <a:r>
              <a:rPr lang="en-US" b="1">
                <a:solidFill>
                  <a:srgbClr val="1F497D"/>
                </a:solidFill>
              </a:rPr>
              <a:t>is personally aware that the holder may have a potential Essential Patent Claim,</a:t>
            </a:r>
            <a:r>
              <a:rPr lang="ja-JP" altLang="en-US" b="1">
                <a:solidFill>
                  <a:srgbClr val="1F497D"/>
                </a:solidFill>
              </a:rPr>
              <a:t>”</a:t>
            </a:r>
            <a:r>
              <a:rPr lang="en-US" b="1">
                <a:solidFill>
                  <a:srgbClr val="1F497D"/>
                </a:solidFill>
              </a:rPr>
              <a:t> even if the participant is not personally aware of the specific patents or patent claims</a:t>
            </a:r>
          </a:p>
          <a:p>
            <a:pPr lvl="1"/>
            <a:r>
              <a:rPr lang="ja-JP" altLang="en-US" b="1">
                <a:solidFill>
                  <a:srgbClr val="1F497D"/>
                </a:solidFill>
              </a:rPr>
              <a:t>“</a:t>
            </a:r>
            <a:r>
              <a:rPr lang="en-US" b="1">
                <a:solidFill>
                  <a:srgbClr val="1F497D"/>
                </a:solidFill>
              </a:rPr>
              <a:t>Should inform the IEEE (or cause the IEEE to be informed)</a:t>
            </a:r>
            <a:r>
              <a:rPr lang="ja-JP" altLang="en-US" b="1">
                <a:solidFill>
                  <a:srgbClr val="1F497D"/>
                </a:solidFill>
              </a:rPr>
              <a:t>”</a:t>
            </a:r>
            <a:r>
              <a:rPr lang="en-US" b="1">
                <a:solidFill>
                  <a:srgbClr val="1F497D"/>
                </a:solidFill>
              </a:rPr>
              <a:t> of the identity of </a:t>
            </a:r>
            <a:r>
              <a:rPr lang="ja-JP" altLang="en-US" b="1">
                <a:solidFill>
                  <a:srgbClr val="1F497D"/>
                </a:solidFill>
              </a:rPr>
              <a:t>“</a:t>
            </a:r>
            <a:r>
              <a:rPr lang="en-US" b="1">
                <a:solidFill>
                  <a:srgbClr val="1F497D"/>
                </a:solidFill>
              </a:rPr>
              <a:t>any other holders of such potential Essential Patent Claims</a:t>
            </a:r>
            <a:r>
              <a:rPr lang="ja-JP" altLang="en-US" b="1">
                <a:solidFill>
                  <a:srgbClr val="1F497D"/>
                </a:solidFill>
              </a:rPr>
              <a:t>”</a:t>
            </a:r>
            <a:r>
              <a:rPr lang="en-US" b="1">
                <a:solidFill>
                  <a:srgbClr val="1F497D"/>
                </a:solidFill>
              </a:rPr>
              <a:t> (that is, third parties that are not affiliated with the participant, with the participant</a:t>
            </a:r>
            <a:r>
              <a:rPr lang="ja-JP" altLang="en-US" b="1">
                <a:solidFill>
                  <a:srgbClr val="1F497D"/>
                </a:solidFill>
              </a:rPr>
              <a:t>’</a:t>
            </a:r>
            <a:r>
              <a:rPr lang="en-US" b="1">
                <a:solidFill>
                  <a:srgbClr val="1F497D"/>
                </a:solidFill>
              </a:rPr>
              <a:t>s employer, or with anyone else that the participant is from or otherwise represents)</a:t>
            </a:r>
          </a:p>
          <a:p>
            <a:r>
              <a:rPr lang="en-US" b="1">
                <a:solidFill>
                  <a:srgbClr val="1F497D"/>
                </a:solidFill>
              </a:rPr>
              <a:t>The above does not apply if the patent claim is already the subject of an Accepted Letter of Assurance that applies to the proposed standard(s) under consideration by this group</a:t>
            </a:r>
          </a:p>
          <a:p>
            <a:r>
              <a:rPr lang="en-US" b="1">
                <a:solidFill>
                  <a:srgbClr val="1F497D"/>
                </a:solidFill>
              </a:rPr>
              <a:t>Early identification of holders of potential Essential Patent Claims is strongly encouraged</a:t>
            </a:r>
          </a:p>
          <a:p>
            <a:r>
              <a:rPr lang="en-US" b="1">
                <a:solidFill>
                  <a:srgbClr val="1F497D"/>
                </a:solidFill>
              </a:rPr>
              <a:t>No duty to perform a patent search</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t>Patent Related Links</a:t>
            </a:r>
            <a:endParaRPr lang="en-US"/>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rPr>
              <a:t>All participants should be familiar with their obligations under the IEEE-SA Policies &amp; Procedures for standards development.</a:t>
            </a:r>
          </a:p>
          <a:p>
            <a:pPr>
              <a:lnSpc>
                <a:spcPct val="120000"/>
              </a:lnSpc>
            </a:pPr>
            <a:r>
              <a:rPr lang="en-US" sz="4200" b="1">
                <a:solidFill>
                  <a:srgbClr val="1F497D"/>
                </a:solidFill>
              </a:rPr>
              <a:t>Patent Policy is stated in these sources:</a:t>
            </a:r>
          </a:p>
          <a:p>
            <a:pPr lvl="1">
              <a:lnSpc>
                <a:spcPct val="120000"/>
              </a:lnSpc>
            </a:pPr>
            <a:r>
              <a:rPr lang="en-GB" sz="3400" b="1">
                <a:solidFill>
                  <a:srgbClr val="1F497D"/>
                </a:solidFill>
              </a:rPr>
              <a:t>IEEE-SA Standards Boards Bylaws</a:t>
            </a:r>
            <a:br>
              <a:rPr lang="en-GB" sz="3400" b="1">
                <a:solidFill>
                  <a:srgbClr val="1F497D"/>
                </a:solidFill>
              </a:rPr>
            </a:br>
            <a:r>
              <a:rPr lang="en-US" sz="3400" b="1">
                <a:solidFill>
                  <a:srgbClr val="1F497D"/>
                </a:solidFill>
                <a:hlinkClick r:id="rId2"/>
              </a:rPr>
              <a:t>http://standards.ieee.org/develop/policies/bylaws/sect6-7.html#6</a:t>
            </a:r>
            <a:endParaRPr lang="en-US" sz="3400" b="1">
              <a:solidFill>
                <a:srgbClr val="1F497D"/>
              </a:solidFill>
            </a:endParaRPr>
          </a:p>
          <a:p>
            <a:pPr lvl="1">
              <a:lnSpc>
                <a:spcPct val="120000"/>
              </a:lnSpc>
            </a:pPr>
            <a:r>
              <a:rPr lang="en-GB" sz="3400" b="1">
                <a:solidFill>
                  <a:srgbClr val="1F497D"/>
                </a:solidFill>
              </a:rPr>
              <a:t>IEEE-SA Standards Board Operations Manual</a:t>
            </a:r>
            <a:br>
              <a:rPr lang="en-GB" sz="3400" b="1">
                <a:solidFill>
                  <a:srgbClr val="1F497D"/>
                </a:solidFill>
              </a:rPr>
            </a:br>
            <a:r>
              <a:rPr lang="en-US" sz="3400" b="1">
                <a:solidFill>
                  <a:srgbClr val="1F497D"/>
                </a:solidFill>
                <a:hlinkClick r:id="rId3"/>
              </a:rPr>
              <a:t>http://standards.ieee.org/develop/policies/opman/sect6.html#6.3</a:t>
            </a:r>
            <a:endParaRPr lang="en-US" sz="3400" b="1">
              <a:solidFill>
                <a:srgbClr val="1F497D"/>
              </a:solidFill>
            </a:endParaRPr>
          </a:p>
          <a:p>
            <a:pPr>
              <a:lnSpc>
                <a:spcPct val="120000"/>
              </a:lnSpc>
            </a:pPr>
            <a:r>
              <a:rPr lang="en-US" sz="4200" b="1">
                <a:solidFill>
                  <a:srgbClr val="1F497D"/>
                </a:solidFill>
              </a:rPr>
              <a:t>Material about the patent policy is available at </a:t>
            </a:r>
          </a:p>
          <a:p>
            <a:pPr lvl="1">
              <a:lnSpc>
                <a:spcPct val="120000"/>
              </a:lnSpc>
            </a:pPr>
            <a:r>
              <a:rPr lang="en-US" sz="3400" b="1">
                <a:solidFill>
                  <a:srgbClr val="1F497D"/>
                </a:solidFill>
                <a:hlinkClick r:id="rId4"/>
              </a:rPr>
              <a:t>http://standards.ieee.org/about/sasb/patcom/materials.html</a:t>
            </a:r>
            <a:endParaRPr lang="en-US" sz="3400" b="1">
              <a:solidFill>
                <a:srgbClr val="1F497D"/>
              </a:solidFill>
            </a:endParaRPr>
          </a:p>
          <a:p>
            <a:pPr>
              <a:lnSpc>
                <a:spcPct val="120000"/>
              </a:lnSpc>
            </a:pPr>
            <a:endParaRPr lang="en-US" sz="3000"/>
          </a:p>
          <a:p>
            <a:pPr>
              <a:lnSpc>
                <a:spcPct val="120000"/>
              </a:lnSpc>
            </a:pPr>
            <a:r>
              <a:rPr lang="en-US" b="1">
                <a:solidFill>
                  <a:srgbClr val="1F497D"/>
                </a:solidFill>
                <a:latin typeface="Arial" charset="0"/>
              </a:rPr>
              <a:t>If you have questions, contact the IEEE-SA Standards Board Patent Committee Administrator at patcom@ieee.org or visit </a:t>
            </a:r>
            <a:r>
              <a:rPr lang="en-US" b="1">
                <a:solidFill>
                  <a:srgbClr val="1F497D"/>
                </a:solidFill>
                <a:latin typeface="Arial" charset="0"/>
                <a:hlinkClick r:id="rId5"/>
              </a:rPr>
              <a:t>http://standards.ieee.org/about/sasb/patcom/index.html</a:t>
            </a:r>
            <a:endParaRPr lang="en-US" b="1">
              <a:solidFill>
                <a:srgbClr val="1F497D"/>
              </a:solidFill>
              <a:latin typeface="Arial" charset="0"/>
            </a:endParaRPr>
          </a:p>
          <a:p>
            <a:pPr>
              <a:lnSpc>
                <a:spcPct val="120000"/>
              </a:lnSpc>
            </a:pPr>
            <a:endParaRPr lang="en-US" b="1">
              <a:solidFill>
                <a:srgbClr val="1F497D"/>
              </a:solidFill>
              <a:latin typeface="Arial" charset="0"/>
            </a:endParaRPr>
          </a:p>
          <a:p>
            <a:pPr>
              <a:lnSpc>
                <a:spcPct val="120000"/>
              </a:lnSpc>
            </a:pPr>
            <a:r>
              <a:rPr lang="en-US" b="1">
                <a:solidFill>
                  <a:srgbClr val="1F497D"/>
                </a:solidFill>
                <a:latin typeface="Arial" charset="0"/>
              </a:rPr>
              <a:t>This slide set is available at </a:t>
            </a:r>
            <a:br>
              <a:rPr lang="en-US" b="1">
                <a:solidFill>
                  <a:srgbClr val="1F497D"/>
                </a:solidFill>
                <a:latin typeface="Arial" charset="0"/>
              </a:rPr>
            </a:br>
            <a:r>
              <a:rPr lang="en-US" b="1">
                <a:solidFill>
                  <a:srgbClr val="1F497D"/>
                </a:solidFill>
                <a:latin typeface="Arial" charset="0"/>
                <a:hlinkClick r:id="rId6"/>
              </a:rPr>
              <a:t>https://development.standards.ieee.org/myproject/Public/mytools/mob/slideset.ppt</a:t>
            </a:r>
            <a:endParaRPr lang="en-US" b="1">
              <a:solidFill>
                <a:srgbClr val="1F497D"/>
              </a:solidFill>
              <a:latin typeface="Arial" charset="0"/>
            </a:endParaRPr>
          </a:p>
          <a:p>
            <a:pPr algn="ctr">
              <a:lnSpc>
                <a:spcPct val="120000"/>
              </a:lnSpc>
              <a:buClr>
                <a:srgbClr val="CC3300"/>
              </a:buClr>
              <a:buSzPct val="50000"/>
              <a:buNone/>
            </a:pPr>
            <a:endParaRPr lang="en-US" b="1">
              <a:solidFill>
                <a:srgbClr val="1F497D"/>
              </a:solidFill>
              <a:latin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rPr>
              <a:t>Either speak up now or</a:t>
            </a:r>
          </a:p>
          <a:p>
            <a:pPr lvl="1"/>
            <a:r>
              <a:rPr lang="en-US" b="1">
                <a:solidFill>
                  <a:srgbClr val="1F497D"/>
                </a:solidFill>
              </a:rPr>
              <a:t>Provide the chair of this group with the identity of the holder(s) of any and all such claims as soon as possible or</a:t>
            </a:r>
          </a:p>
          <a:p>
            <a:pPr lvl="1"/>
            <a:r>
              <a:rPr lang="en-US" b="1">
                <a:solidFill>
                  <a:srgbClr val="1F497D"/>
                </a:solidFill>
              </a:rPr>
              <a:t>Cause an LOA to be submitted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rPr>
              <a:t>All IEEE-SA standards meetings shall be conducted in compliance with all applicable laws, including antitrust and competition laws. </a:t>
            </a:r>
          </a:p>
          <a:p>
            <a:r>
              <a:rPr lang="en-US" sz="1800" b="1">
                <a:solidFill>
                  <a:srgbClr val="1F497D"/>
                </a:solidFill>
              </a:rPr>
              <a:t>Don</a:t>
            </a:r>
            <a:r>
              <a:rPr lang="ja-JP" altLang="en-US" sz="1800" b="1">
                <a:solidFill>
                  <a:srgbClr val="1F497D"/>
                </a:solidFill>
              </a:rPr>
              <a:t>’</a:t>
            </a:r>
            <a:r>
              <a:rPr lang="en-US" sz="1800" b="1">
                <a:solidFill>
                  <a:srgbClr val="1F497D"/>
                </a:solidFill>
              </a:rPr>
              <a:t>t discuss the interpretation, validity, or essentiality of patents/patent claims. </a:t>
            </a:r>
          </a:p>
          <a:p>
            <a:r>
              <a:rPr lang="en-US" sz="1800" b="1">
                <a:solidFill>
                  <a:srgbClr val="1F497D"/>
                </a:solidFill>
              </a:rPr>
              <a:t>Don</a:t>
            </a:r>
            <a:r>
              <a:rPr lang="ja-JP" altLang="en-US" sz="1800" b="1">
                <a:solidFill>
                  <a:srgbClr val="1F497D"/>
                </a:solidFill>
              </a:rPr>
              <a:t>’</a:t>
            </a:r>
            <a:r>
              <a:rPr lang="en-US" sz="1800" b="1">
                <a:solidFill>
                  <a:srgbClr val="1F497D"/>
                </a:solidFill>
              </a:rPr>
              <a:t>t discuss specific license rates, terms, or conditions.</a:t>
            </a:r>
          </a:p>
          <a:p>
            <a:pPr lvl="1"/>
            <a:r>
              <a:rPr lang="en-US" sz="1600" b="1">
                <a:solidFill>
                  <a:srgbClr val="1F497D"/>
                </a:solidFill>
              </a:rPr>
              <a:t>Relative costs, including licensing costs of essential patent claims, of different technical approaches may be discussed in standards development meetings. </a:t>
            </a:r>
          </a:p>
          <a:p>
            <a:pPr lvl="2"/>
            <a:r>
              <a:rPr lang="en-GB" sz="1400" b="1">
                <a:solidFill>
                  <a:srgbClr val="1F497D"/>
                </a:solidFill>
              </a:rPr>
              <a:t>Technical considerations remain primary focus</a:t>
            </a:r>
            <a:endParaRPr lang="en-US" sz="1400" b="1">
              <a:solidFill>
                <a:srgbClr val="1F497D"/>
              </a:solidFill>
            </a:endParaRPr>
          </a:p>
          <a:p>
            <a:r>
              <a:rPr lang="en-US" sz="1800" b="1">
                <a:solidFill>
                  <a:srgbClr val="1F497D"/>
                </a:solidFill>
              </a:rPr>
              <a:t>Don</a:t>
            </a:r>
            <a:r>
              <a:rPr lang="ja-JP" altLang="en-US" sz="1800" b="1">
                <a:solidFill>
                  <a:srgbClr val="1F497D"/>
                </a:solidFill>
              </a:rPr>
              <a:t>’</a:t>
            </a:r>
            <a:r>
              <a:rPr lang="en-US" sz="1800" b="1">
                <a:solidFill>
                  <a:srgbClr val="1F497D"/>
                </a:solidFill>
              </a:rPr>
              <a:t>t discuss or engage in the fixing of product prices, allocation of customers, or division of sales markets.</a:t>
            </a:r>
          </a:p>
          <a:p>
            <a:r>
              <a:rPr lang="en-US" sz="1800" b="1">
                <a:solidFill>
                  <a:srgbClr val="1F497D"/>
                </a:solidFill>
              </a:rPr>
              <a:t>Don</a:t>
            </a:r>
            <a:r>
              <a:rPr lang="ja-JP" altLang="en-US" sz="1800" b="1">
                <a:solidFill>
                  <a:srgbClr val="1F497D"/>
                </a:solidFill>
              </a:rPr>
              <a:t>’</a:t>
            </a:r>
            <a:r>
              <a:rPr lang="en-US" sz="1800" b="1">
                <a:solidFill>
                  <a:srgbClr val="1F497D"/>
                </a:solidFill>
              </a:rPr>
              <a:t>t discuss the status or substance of ongoing or threatened litigation.</a:t>
            </a:r>
          </a:p>
          <a:p>
            <a:r>
              <a:rPr lang="en-US" sz="1800" b="1">
                <a:solidFill>
                  <a:srgbClr val="1F497D"/>
                </a:solidFill>
              </a:rPr>
              <a:t>Don</a:t>
            </a:r>
            <a:r>
              <a:rPr lang="ja-JP" altLang="en-US" sz="1800" b="1">
                <a:solidFill>
                  <a:srgbClr val="1F497D"/>
                </a:solidFill>
              </a:rPr>
              <a:t>’</a:t>
            </a:r>
            <a:r>
              <a:rPr lang="en-US" sz="1800" b="1">
                <a:solidFill>
                  <a:srgbClr val="1F497D"/>
                </a:solidFill>
              </a:rPr>
              <a:t>t be silent if inappropriate topics are discussed … do formally object.</a:t>
            </a:r>
          </a:p>
          <a:p>
            <a:pPr marL="0" indent="0" algn="ctr">
              <a:buNone/>
            </a:pPr>
            <a:r>
              <a:rPr lang="en-US" sz="1200">
                <a:solidFill>
                  <a:srgbClr val="1F497D"/>
                </a:solidFill>
              </a:rPr>
              <a:t>---------------------------------------------------------------   </a:t>
            </a:r>
          </a:p>
          <a:p>
            <a:pPr marL="400050" lvl="1" indent="0">
              <a:buNone/>
            </a:pPr>
            <a:r>
              <a:rPr lang="en-US" sz="1400" b="1">
                <a:solidFill>
                  <a:srgbClr val="1F497D"/>
                </a:solidFill>
              </a:rPr>
              <a:t>See IEEE-SA Standards Board Operations Manual, clause 5.3.10 and </a:t>
            </a:r>
            <a:r>
              <a:rPr lang="en-GB" sz="1400" b="1">
                <a:solidFill>
                  <a:srgbClr val="1F497D"/>
                </a:solidFill>
              </a:rPr>
              <a:t>“Promoting Competition and Innovation: What You Need to Know about the IEEE Standards Association's Antitrust and Competition Policy”</a:t>
            </a:r>
            <a:r>
              <a:rPr lang="en-US" sz="1400" b="1">
                <a:solidFill>
                  <a:srgbClr val="1F497D"/>
                </a:solidFill>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Mar 2015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xmlns="" val="474826385"/>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3/9</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3/10</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3/11</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3/12</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3/13</a:t>
                      </a:r>
                      <a:endParaRPr lang="en-US" sz="1800" dirty="0">
                        <a:solidFill>
                          <a:schemeClr val="tx2"/>
                        </a:solidFill>
                      </a:endParaRPr>
                    </a:p>
                  </a:txBody>
                  <a:tcPr marL="0" marR="0" marT="0" marB="0">
                    <a:solidFill>
                      <a:schemeClr val="bg1"/>
                    </a:solidFill>
                  </a:tcPr>
                </a:tc>
              </a:tr>
              <a:tr h="881279">
                <a:tc>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rowSpan="3">
                  <a:txBody>
                    <a:bodyPr/>
                    <a:lstStyle/>
                    <a:p>
                      <a:r>
                        <a:rPr lang="de-DE" sz="1200" dirty="0" smtClean="0"/>
                        <a:t>802</a:t>
                      </a:r>
                      <a:r>
                        <a:rPr lang="de-DE" sz="1200" baseline="0" dirty="0" smtClean="0"/>
                        <a:t> EC </a:t>
                      </a:r>
                      <a:r>
                        <a:rPr lang="de-DE" sz="1200" baseline="0" dirty="0" err="1" smtClean="0"/>
                        <a:t>Opening</a:t>
                      </a:r>
                      <a:endParaRPr lang="en-US" sz="1200" dirty="0"/>
                    </a:p>
                  </a:txBody>
                  <a:tcPr marL="36000" marR="36000" marT="36000" marB="36000">
                    <a:solidFill>
                      <a:schemeClr val="bg1">
                        <a:lumMod val="75000"/>
                      </a:schemeClr>
                    </a:solidFill>
                  </a:tcPr>
                </a:tc>
                <a:tc>
                  <a:txBody>
                    <a:bodyPr/>
                    <a:lstStyle/>
                    <a:p>
                      <a:r>
                        <a:rPr lang="en-US" sz="1100" dirty="0" smtClean="0"/>
                        <a:t>802.11 WNG</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endParaRPr lang="en-US" sz="1100" dirty="0"/>
                    </a:p>
                  </a:txBody>
                  <a:tcPr marL="36000" marR="36000" marT="36000" marB="36000">
                    <a:solidFill>
                      <a:schemeClr val="bg1"/>
                    </a:solidFill>
                  </a:tcPr>
                </a:tc>
                <a:tc>
                  <a:txBody>
                    <a:bodyPr/>
                    <a:lstStyle/>
                    <a:p>
                      <a:r>
                        <a:rPr lang="en-US" sz="1200" dirty="0" smtClean="0"/>
                        <a:t>Privacy EC SG</a:t>
                      </a:r>
                      <a:endParaRPr lang="en-US" sz="1200" dirty="0"/>
                    </a:p>
                  </a:txBody>
                  <a:tcPr marL="36000" marR="36000" marT="36000" marB="36000">
                    <a:solidFill>
                      <a:schemeClr val="bg1">
                        <a:lumMod val="85000"/>
                      </a:schemeClr>
                    </a:solidFill>
                  </a:tcPr>
                </a:tc>
                <a:tc rowSpan="4">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218554">
                <a:tc>
                  <a:txBody>
                    <a:bodyPr/>
                    <a:lstStyle/>
                    <a:p>
                      <a:pPr algn="r"/>
                      <a:endParaRPr lang="en-US" sz="1500" dirty="0"/>
                    </a:p>
                  </a:txBody>
                  <a:tcPr marL="0" marR="0" marT="0" marB="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230801">
                <a:tc rowSpan="2">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vMerge="1">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rowSpan="2">
                  <a:txBody>
                    <a:bodyPr/>
                    <a:lstStyle/>
                    <a:p>
                      <a:pPr marL="82550" indent="-82550">
                        <a:buFont typeface="Arial" pitchFamily="34" charset="0"/>
                        <a:buNone/>
                      </a:pPr>
                      <a:r>
                        <a:rPr lang="en-US" sz="1100" dirty="0" smtClean="0"/>
                        <a:t>802.1 Review</a:t>
                      </a:r>
                      <a:r>
                        <a:rPr lang="en-US" sz="1100" baseline="0" dirty="0" smtClean="0"/>
                        <a:t> Priv PAR</a:t>
                      </a:r>
                      <a:endParaRPr lang="en-US" sz="1100" dirty="0"/>
                    </a:p>
                  </a:txBody>
                  <a:tcPr marL="36000" marR="36000" marT="36000" marB="36000">
                    <a:solidFill>
                      <a:schemeClr val="bg1">
                        <a:lumMod val="85000"/>
                      </a:schemeClr>
                    </a:solidFill>
                  </a:tcPr>
                </a:tc>
                <a:tc rowSpan="2">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rowSpan="2">
                  <a:txBody>
                    <a:bodyPr/>
                    <a:lstStyle/>
                    <a:p>
                      <a:pPr marL="85725" indent="-85725">
                        <a:buFont typeface="Arial" pitchFamily="34" charset="0"/>
                        <a:buNone/>
                      </a:pP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463783">
                <a:tc vMerge="1">
                  <a:txBody>
                    <a:bodyPr/>
                    <a:lstStyle/>
                    <a:p>
                      <a:endParaRPr lang="en-US"/>
                    </a:p>
                  </a:txBody>
                  <a:tcPr/>
                </a:tc>
                <a:tc rowSpan="2">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smtClean="0"/>
                        <a:t>802.1</a:t>
                      </a:r>
                      <a:br>
                        <a:rPr lang="en-US" sz="1400" dirty="0" smtClean="0"/>
                      </a:br>
                      <a:r>
                        <a:rPr lang="en-US" sz="1400" dirty="0" smtClean="0"/>
                        <a:t>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0">
                <a:tc rowSpan="2">
                  <a:txBody>
                    <a:bodyPr/>
                    <a:lstStyle/>
                    <a:p>
                      <a:pPr algn="r"/>
                      <a:endParaRPr lang="en-US" sz="1500" dirty="0"/>
                    </a:p>
                  </a:txBody>
                  <a:tcPr marL="0" marR="0" marT="0" marB="0">
                    <a:solidFill>
                      <a:schemeClr val="bg1"/>
                    </a:solidFill>
                  </a:tcPr>
                </a:tc>
                <a:tc v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rowSpan="2">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smtClean="0"/>
                        <a:t>802 EC Closing</a:t>
                      </a:r>
                      <a:endParaRPr lang="en-US" sz="1200" dirty="0"/>
                    </a:p>
                  </a:txBody>
                  <a:tcPr marL="36000" marR="36000" marT="36000" marB="36000">
                    <a:solidFill>
                      <a:schemeClr val="bg1">
                        <a:lumMod val="75000"/>
                      </a:schemeClr>
                    </a:solidFill>
                  </a:tcPr>
                </a:tc>
              </a:tr>
              <a:tr h="228600">
                <a:tc rowSpan="2">
                  <a:txBody>
                    <a:bodyPr/>
                    <a:lstStyle/>
                    <a:p>
                      <a:pPr algn="r"/>
                      <a:r>
                        <a:rPr lang="en-US" sz="1500" dirty="0" smtClean="0"/>
                        <a:t>13:30</a:t>
                      </a:r>
                    </a:p>
                    <a:p>
                      <a:pPr algn="r"/>
                      <a:r>
                        <a:rPr lang="en-US" sz="900" dirty="0" smtClean="0"/>
                        <a:t>14:00</a:t>
                      </a:r>
                      <a:br>
                        <a:rPr lang="en-US" sz="900" dirty="0" smtClean="0"/>
                      </a:br>
                      <a:endParaRPr lang="en-US" sz="700" dirty="0" smtClean="0"/>
                    </a:p>
                    <a:p>
                      <a:pPr algn="r"/>
                      <a:endParaRPr lang="en-US" sz="12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endParaRPr lang="en-US"/>
                    </a:p>
                  </a:txBody>
                  <a:tcPr marL="36000" marR="36000" marT="36000" marB="36000">
                    <a:solidFill>
                      <a:schemeClr val="tx2">
                        <a:lumMod val="60000"/>
                        <a:lumOff val="40000"/>
                      </a:schemeClr>
                    </a:solidFill>
                  </a:tcPr>
                </a:tc>
                <a:tc rowSpan="2">
                  <a:txBody>
                    <a:bodyPr/>
                    <a:lstStyle/>
                    <a:p>
                      <a:r>
                        <a:rPr lang="en-US" sz="1400"/>
                        <a:t>802c LASG</a:t>
                      </a:r>
                    </a:p>
                  </a:txBody>
                  <a:tcPr marL="36000" marR="36000" marT="36000" marB="36000">
                    <a:solidFill>
                      <a:schemeClr val="bg1">
                        <a:lumMod val="75000"/>
                      </a:schemeClr>
                    </a:solidFill>
                  </a:tcPr>
                </a:tc>
                <a:tc rowSpan="4">
                  <a:txBody>
                    <a:bodyPr/>
                    <a:lstStyle/>
                    <a:p>
                      <a:r>
                        <a:rPr lang="en-US" sz="1400" dirty="0" smtClean="0"/>
                        <a:t>802.1</a:t>
                      </a:r>
                      <a:br>
                        <a:rPr lang="en-US" sz="1400" dirty="0" smtClean="0"/>
                      </a:br>
                      <a:r>
                        <a:rPr lang="en-US" sz="1400" dirty="0" smtClean="0"/>
                        <a:t>Closing Plenary</a:t>
                      </a:r>
                      <a:endParaRPr lang="en-US" sz="1400" dirty="0"/>
                    </a:p>
                  </a:txBody>
                  <a:tcPr marL="36000" marR="36000" marT="36000" marB="36000">
                    <a:solidFill>
                      <a:schemeClr val="tx2">
                        <a:lumMod val="40000"/>
                        <a:lumOff val="60000"/>
                      </a:schemeClr>
                    </a:solidFill>
                  </a:tcPr>
                </a:tc>
                <a:tc vMerge="1">
                  <a:txBody>
                    <a:bodyPr/>
                    <a:lstStyle/>
                    <a:p>
                      <a:endParaRPr lang="en-US"/>
                    </a:p>
                  </a:txBody>
                  <a:tcPr/>
                </a:tc>
              </a:tr>
              <a:tr h="457200">
                <a:tc vMerge="1">
                  <a:txBody>
                    <a:bodyPr/>
                    <a:lstStyle/>
                    <a:p>
                      <a:endParaRPr lang="en-US"/>
                    </a:p>
                  </a:txBody>
                  <a:tcPr/>
                </a:tc>
                <a:tc>
                  <a:txBody>
                    <a:bodyPr/>
                    <a:lstStyle/>
                    <a:p>
                      <a:endParaRPr lang="en-US" sz="1200" dirty="0"/>
                    </a:p>
                  </a:txBody>
                  <a:tcPr marL="36000" marR="36000" marT="36000" marB="36000">
                    <a:solidFill>
                      <a:schemeClr val="tx2">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874908">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r"/>
                      <a:endParaRPr lang="en-US" sz="15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18:00  Tutorials</a:t>
                      </a:r>
                    </a:p>
                    <a:p>
                      <a:pPr algn="l"/>
                      <a:r>
                        <a:rPr lang="en-US" sz="1200" dirty="0" smtClean="0"/>
                        <a:t>22:30</a:t>
                      </a:r>
                      <a:endParaRPr lang="en-US" sz="1200" dirty="0"/>
                    </a:p>
                  </a:txBody>
                  <a:tcPr marL="36000" marR="36000" marT="36000" marB="36000">
                    <a:solidFill>
                      <a:schemeClr val="bg1">
                        <a:lumMod val="85000"/>
                      </a:schemeClr>
                    </a:solidFill>
                  </a:tcPr>
                </a:tc>
                <a:tc rowSpan="2">
                  <a:txBody>
                    <a:bodyPr/>
                    <a:lstStyle/>
                    <a:p>
                      <a:r>
                        <a:rPr lang="en-US" sz="1200" dirty="0" smtClean="0"/>
                        <a:t>19:30 Privacy EC SG</a:t>
                      </a:r>
                    </a:p>
                    <a:p>
                      <a:r>
                        <a:rPr lang="en-US" sz="1200" dirty="0" smtClean="0"/>
                        <a:t>21:30</a:t>
                      </a:r>
                      <a:endParaRPr lang="en-US" sz="1200" dirty="0"/>
                    </a:p>
                  </a:txBody>
                  <a:tcPr marL="36000" marR="36000" marT="36000" marB="36000">
                    <a:solidFill>
                      <a:schemeClr val="bg1">
                        <a:lumMod val="85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xmlns="" val="16887704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January 2015 F2F</a:t>
            </a:r>
          </a:p>
        </p:txBody>
      </p:sp>
      <p:sp>
        <p:nvSpPr>
          <p:cNvPr id="3" name="Content Placeholder 2"/>
          <p:cNvSpPr>
            <a:spLocks noGrp="1"/>
          </p:cNvSpPr>
          <p:nvPr>
            <p:ph idx="1"/>
          </p:nvPr>
        </p:nvSpPr>
        <p:spPr>
          <a:xfrm>
            <a:off x="457200" y="1371600"/>
            <a:ext cx="8229600" cy="4754563"/>
          </a:xfrm>
        </p:spPr>
        <p:txBody>
          <a:bodyPr>
            <a:normAutofit fontScale="77500" lnSpcReduction="20000"/>
          </a:bodyPr>
          <a:lstStyle/>
          <a:p>
            <a:r>
              <a:rPr lang="en-US" dirty="0" smtClean="0"/>
              <a:t>Review of minutes</a:t>
            </a:r>
          </a:p>
          <a:p>
            <a:r>
              <a:rPr lang="en-US" dirty="0" smtClean="0"/>
              <a:t>Reports</a:t>
            </a:r>
          </a:p>
          <a:p>
            <a:r>
              <a:rPr lang="en-US" dirty="0" smtClean="0"/>
              <a:t>SDN &amp; NFV status update</a:t>
            </a:r>
          </a:p>
          <a:p>
            <a:r>
              <a:rPr lang="en-US" dirty="0" smtClean="0"/>
              <a:t>P802.1CF contributions</a:t>
            </a:r>
          </a:p>
          <a:p>
            <a:pPr lvl="1"/>
            <a:r>
              <a:rPr lang="en-US" dirty="0" smtClean="0"/>
              <a:t>Network reference model</a:t>
            </a:r>
          </a:p>
          <a:p>
            <a:pPr lvl="1"/>
            <a:r>
              <a:rPr lang="en-US" dirty="0" smtClean="0"/>
              <a:t>Backhaul representation</a:t>
            </a:r>
          </a:p>
          <a:p>
            <a:pPr lvl="1"/>
            <a:r>
              <a:rPr lang="en-US" dirty="0"/>
              <a:t>Fronthaul</a:t>
            </a:r>
            <a:r>
              <a:rPr lang="en-US" dirty="0" smtClean="0"/>
              <a:t> representation</a:t>
            </a:r>
          </a:p>
          <a:p>
            <a:pPr lvl="1"/>
            <a:r>
              <a:rPr lang="en-US" dirty="0" smtClean="0"/>
              <a:t>SDN Abstraction</a:t>
            </a:r>
          </a:p>
          <a:p>
            <a:pPr lvl="1"/>
            <a:r>
              <a:rPr lang="en-US" dirty="0" smtClean="0"/>
              <a:t>Functional design and decomposition</a:t>
            </a:r>
          </a:p>
          <a:p>
            <a:r>
              <a:rPr lang="en-US" dirty="0" smtClean="0"/>
              <a:t>Project planning</a:t>
            </a:r>
          </a:p>
          <a:p>
            <a:r>
              <a:rPr lang="en-US" dirty="0" smtClean="0"/>
              <a:t>Publicity activities</a:t>
            </a:r>
          </a:p>
          <a:p>
            <a:r>
              <a:rPr lang="en-US" dirty="0" smtClean="0"/>
              <a:t>Status report to IEEE 802 WGs</a:t>
            </a:r>
          </a:p>
          <a:p>
            <a:r>
              <a:rPr lang="en-US" dirty="0" smtClean="0"/>
              <a:t>AOB</a:t>
            </a:r>
          </a:p>
          <a:p>
            <a:pPr lvl="2"/>
            <a:endParaRPr lang="en-US" dirty="0"/>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1303</TotalTime>
  <Words>1466</Words>
  <Application>Microsoft Office PowerPoint</Application>
  <PresentationFormat>On-screen Show (4:3)</PresentationFormat>
  <Paragraphs>273</Paragraphs>
  <Slides>15</Slides>
  <Notes>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Template</vt:lpstr>
      <vt:lpstr>IEEE 802.1 OmniRAN TG March 2015 F2F Meeting</vt:lpstr>
      <vt:lpstr>March 2015 F2F Meeting</vt:lpstr>
      <vt:lpstr>Participants, Patents, and Duty to Inform</vt:lpstr>
      <vt:lpstr>Patent Related Links</vt:lpstr>
      <vt:lpstr>Call for Potentially Essential Patents</vt:lpstr>
      <vt:lpstr>Other Guidelines for IEEE WG Meetings</vt:lpstr>
      <vt:lpstr>Resources – URLs</vt:lpstr>
      <vt:lpstr>Mar 2015 Agenda Graphics</vt:lpstr>
      <vt:lpstr>Agenda proposal for January 2015 F2F</vt:lpstr>
      <vt:lpstr>Business#1</vt:lpstr>
      <vt:lpstr>Business#2</vt:lpstr>
      <vt:lpstr>Business#3</vt:lpstr>
      <vt:lpstr>Business#4</vt:lpstr>
      <vt:lpstr>Business#5</vt:lpstr>
      <vt:lpstr>Business#6</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207</cp:revision>
  <cp:lastPrinted>1998-02-10T13:28:06Z</cp:lastPrinted>
  <dcterms:created xsi:type="dcterms:W3CDTF">2011-12-30T17:06:23Z</dcterms:created>
  <dcterms:modified xsi:type="dcterms:W3CDTF">2015-03-18T17:49:23Z</dcterms:modified>
</cp:coreProperties>
</file>