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92" r:id="rId3"/>
    <p:sldId id="275" r:id="rId4"/>
    <p:sldId id="276" r:id="rId5"/>
    <p:sldId id="277" r:id="rId6"/>
    <p:sldId id="278" r:id="rId7"/>
    <p:sldId id="271" r:id="rId8"/>
    <p:sldId id="302" r:id="rId9"/>
    <p:sldId id="303" r:id="rId10"/>
    <p:sldId id="295" r:id="rId11"/>
    <p:sldId id="296" r:id="rId12"/>
    <p:sldId id="297" r:id="rId13"/>
    <p:sldId id="298" r:id="rId14"/>
    <p:sldId id="29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90" autoAdjust="0"/>
    <p:restoredTop sz="99233" autoAdjust="0"/>
  </p:normalViewPr>
  <p:slideViewPr>
    <p:cSldViewPr>
      <p:cViewPr varScale="1">
        <p:scale>
          <a:sx n="113" d="100"/>
          <a:sy n="113" d="100"/>
        </p:scale>
        <p:origin x="-96"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86054" y="76200"/>
            <a:ext cx="2229346" cy="307777"/>
          </a:xfrm>
          <a:prstGeom prst="rect">
            <a:avLst/>
          </a:prstGeom>
        </p:spPr>
        <p:txBody>
          <a:bodyPr wrap="none">
            <a:spAutoFit/>
          </a:bodyPr>
          <a:lstStyle/>
          <a:p>
            <a:pPr algn="r"/>
            <a:r>
              <a:rPr lang="en-US" sz="1400" b="1" dirty="0" smtClean="0"/>
              <a:t>omniran-15-0011-01-00TG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07-00-00TG-january-2015-f2f-meeting-minutes.docx" TargetMode="External"/><Relationship Id="rId3" Type="http://schemas.openxmlformats.org/officeDocument/2006/relationships/hyperlink" Target="https://mentor.ieee.org/omniran/dcn/15/omniran-15-0010-00-00TG-february-10th-confcall-meeting-minute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08-02-CF00-nrm-refinements.pptx" TargetMode="External"/><Relationship Id="rId3" Type="http://schemas.openxmlformats.org/officeDocument/2006/relationships/hyperlink" Target="https://mentor.ieee.org/omniran/dcn/15/omniran-15-0014-00-CF00-revision-proposal-of-omniran-14-0083.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12-00-00TG-omniran-p802-1cf-introduction-to-wba.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March 2015 F2F Meeting</a:t>
            </a:r>
            <a:endParaRPr lang="en-US" dirty="0"/>
          </a:p>
        </p:txBody>
      </p:sp>
      <p:sp>
        <p:nvSpPr>
          <p:cNvPr id="3" name="Subtitle 2"/>
          <p:cNvSpPr>
            <a:spLocks noGrp="1"/>
          </p:cNvSpPr>
          <p:nvPr>
            <p:ph type="subTitle" idx="1"/>
          </p:nvPr>
        </p:nvSpPr>
        <p:spPr/>
        <p:txBody>
          <a:bodyPr/>
          <a:lstStyle/>
          <a:p>
            <a:r>
              <a:rPr lang="en-US" dirty="0" smtClean="0"/>
              <a:t>2015-03-08</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Business#1</a:t>
            </a:r>
            <a:endParaRPr lang="en-US" dirty="0"/>
          </a:p>
        </p:txBody>
      </p:sp>
      <p:sp>
        <p:nvSpPr>
          <p:cNvPr id="3" name="Content Placeholder 2"/>
          <p:cNvSpPr>
            <a:spLocks noGrp="1"/>
          </p:cNvSpPr>
          <p:nvPr>
            <p:ph idx="1"/>
          </p:nvPr>
        </p:nvSpPr>
        <p:spPr>
          <a:xfrm>
            <a:off x="457200" y="1600200"/>
            <a:ext cx="8229600" cy="2133600"/>
          </a:xfrm>
        </p:spPr>
        <p:txBody>
          <a:bodyPr>
            <a:normAutofit fontScale="62500" lnSpcReduction="20000"/>
          </a:bodyPr>
          <a:lstStyle/>
          <a:p>
            <a:r>
              <a:rPr lang="en-GB" dirty="0" smtClean="0"/>
              <a:t>Call Meeting to Order</a:t>
            </a:r>
          </a:p>
          <a:p>
            <a:pPr lvl="1"/>
            <a:r>
              <a:rPr lang="en-GB" dirty="0" smtClean="0"/>
              <a:t>Meeting called to order by chair at </a:t>
            </a:r>
          </a:p>
          <a:p>
            <a:r>
              <a:rPr lang="en-GB" dirty="0" smtClean="0"/>
              <a:t>Minutes taker:</a:t>
            </a:r>
          </a:p>
          <a:p>
            <a:pPr lvl="1"/>
            <a:r>
              <a:rPr lang="en-GB" dirty="0" smtClean="0"/>
              <a:t> </a:t>
            </a:r>
          </a:p>
          <a:p>
            <a:r>
              <a:rPr lang="en-US" dirty="0" err="1" smtClean="0"/>
              <a:t>Attendence</a:t>
            </a:r>
            <a:r>
              <a:rPr lang="en-US" dirty="0" smtClean="0"/>
              <a:t> recording</a:t>
            </a:r>
          </a:p>
          <a:p>
            <a:pPr lvl="1"/>
            <a:r>
              <a:rPr lang="en-US" dirty="0" smtClean="0"/>
              <a:t>Please sign in IMAT</a:t>
            </a:r>
            <a:endParaRPr lang="en-GB" dirty="0" smtClean="0"/>
          </a:p>
          <a:p>
            <a:r>
              <a:rPr lang="en-GB"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8053951"/>
              </p:ext>
            </p:extLst>
          </p:nvPr>
        </p:nvGraphicFramePr>
        <p:xfrm>
          <a:off x="914400" y="36576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bg1">
                              <a:lumMod val="85000"/>
                            </a:schemeClr>
                          </a:solidFill>
                        </a:rPr>
                        <a:t>Max Riegel</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Nokia</a:t>
                      </a:r>
                      <a:r>
                        <a:rPr lang="en-US" sz="1400" baseline="0" dirty="0" smtClean="0">
                          <a:solidFill>
                            <a:schemeClr val="bg1">
                              <a:lumMod val="85000"/>
                            </a:schemeClr>
                          </a:solidFill>
                        </a:rPr>
                        <a:t> Networks</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Hesham </a:t>
                      </a:r>
                      <a:r>
                        <a:rPr lang="de-DE" sz="1400" dirty="0" err="1" smtClean="0">
                          <a:solidFill>
                            <a:schemeClr val="bg1">
                              <a:lumMod val="85000"/>
                            </a:schemeClr>
                          </a:solidFill>
                        </a:rPr>
                        <a:t>ElBakoury</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Huawei</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err="1" smtClean="0">
                          <a:solidFill>
                            <a:schemeClr val="bg1">
                              <a:lumMod val="85000"/>
                            </a:schemeClr>
                          </a:solidFill>
                        </a:rPr>
                        <a:t>Yonggang</a:t>
                      </a:r>
                      <a:r>
                        <a:rPr lang="de-DE" sz="1400" dirty="0" smtClean="0">
                          <a:solidFill>
                            <a:schemeClr val="bg1">
                              <a:lumMod val="85000"/>
                            </a:schemeClr>
                          </a:solidFill>
                        </a:rPr>
                        <a:t> Fang</a:t>
                      </a:r>
                      <a:endParaRPr lang="en-US" sz="1400" dirty="0">
                        <a:solidFill>
                          <a:schemeClr val="bg1">
                            <a:lumMod val="85000"/>
                          </a:schemeClr>
                        </a:solidFill>
                      </a:endParaRPr>
                    </a:p>
                  </a:txBody>
                  <a:tcPr/>
                </a:tc>
                <a:tc>
                  <a:txBody>
                    <a:bodyPr/>
                    <a:lstStyle/>
                    <a:p>
                      <a:r>
                        <a:rPr lang="de-DE" sz="1400" dirty="0" smtClean="0">
                          <a:solidFill>
                            <a:schemeClr val="bg1">
                              <a:lumMod val="85000"/>
                            </a:schemeClr>
                          </a:solidFill>
                        </a:rPr>
                        <a:t>ZTE</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Walter </a:t>
                      </a:r>
                      <a:r>
                        <a:rPr lang="en-US" sz="1400" dirty="0" err="1" smtClean="0">
                          <a:solidFill>
                            <a:schemeClr val="bg1">
                              <a:lumMod val="85000"/>
                            </a:schemeClr>
                          </a:solidFill>
                        </a:rPr>
                        <a:t>Pienciak</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IEEE SA</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smtClean="0">
                          <a:solidFill>
                            <a:schemeClr val="bg1">
                              <a:lumMod val="85000"/>
                            </a:schemeClr>
                          </a:solidFill>
                        </a:rPr>
                        <a:t>Jouni </a:t>
                      </a:r>
                      <a:r>
                        <a:rPr lang="de-DE" sz="1400" dirty="0" err="1" smtClean="0">
                          <a:solidFill>
                            <a:schemeClr val="bg1">
                              <a:lumMod val="85000"/>
                            </a:schemeClr>
                          </a:solidFill>
                        </a:rPr>
                        <a:t>Korhonen</a:t>
                      </a:r>
                      <a:endParaRPr lang="en-US" sz="1400" dirty="0">
                        <a:solidFill>
                          <a:schemeClr val="bg1">
                            <a:lumMod val="85000"/>
                          </a:schemeClr>
                        </a:solidFill>
                      </a:endParaRPr>
                    </a:p>
                  </a:txBody>
                  <a:tcPr/>
                </a:tc>
                <a:tc>
                  <a:txBody>
                    <a:bodyPr/>
                    <a:lstStyle/>
                    <a:p>
                      <a:r>
                        <a:rPr lang="de-DE" sz="1400" dirty="0" err="1" smtClean="0">
                          <a:solidFill>
                            <a:schemeClr val="bg1">
                              <a:lumMod val="85000"/>
                            </a:schemeClr>
                          </a:solidFill>
                        </a:rPr>
                        <a:t>Broadcom</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Antonio de la Oliva</a:t>
                      </a:r>
                    </a:p>
                  </a:txBody>
                  <a:tcPr/>
                </a:tc>
                <a:tc>
                  <a:txBody>
                    <a:bodyPr/>
                    <a:lstStyle/>
                    <a:p>
                      <a:r>
                        <a:rPr lang="en-US" sz="1400" dirty="0" smtClean="0">
                          <a:solidFill>
                            <a:schemeClr val="bg1">
                              <a:lumMod val="85000"/>
                            </a:schemeClr>
                          </a:solidFill>
                        </a:rPr>
                        <a:t>UC3M</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r>
                        <a:rPr lang="de-DE" sz="1400" dirty="0" smtClean="0">
                          <a:solidFill>
                            <a:schemeClr val="bg1">
                              <a:lumMod val="85000"/>
                            </a:schemeClr>
                          </a:solidFill>
                        </a:rPr>
                        <a:t>Paul </a:t>
                      </a:r>
                      <a:r>
                        <a:rPr lang="de-DE" sz="1400" dirty="0" err="1" smtClean="0">
                          <a:solidFill>
                            <a:schemeClr val="bg1">
                              <a:lumMod val="85000"/>
                            </a:schemeClr>
                          </a:solidFill>
                        </a:rPr>
                        <a:t>Congdon</a:t>
                      </a:r>
                      <a:endParaRPr lang="en-US" sz="1400" dirty="0">
                        <a:solidFill>
                          <a:schemeClr val="bg1">
                            <a:lumMod val="85000"/>
                          </a:schemeClr>
                        </a:solidFill>
                      </a:endParaRPr>
                    </a:p>
                  </a:txBody>
                  <a:tcPr/>
                </a:tc>
                <a:tc>
                  <a:txBody>
                    <a:bodyPr/>
                    <a:lstStyle/>
                    <a:p>
                      <a:r>
                        <a:rPr lang="de-DE" sz="1400" dirty="0" err="1" smtClean="0">
                          <a:solidFill>
                            <a:schemeClr val="bg1">
                              <a:lumMod val="85000"/>
                            </a:schemeClr>
                          </a:solidFill>
                        </a:rPr>
                        <a:t>Tallac</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Huawei</a:t>
                      </a:r>
                      <a:endParaRPr lang="en-US" sz="1400" dirty="0" smtClean="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Roger Marks</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EthAirNet</a:t>
                      </a:r>
                      <a:r>
                        <a:rPr lang="de-DE" sz="1400" dirty="0" smtClean="0">
                          <a:solidFill>
                            <a:schemeClr val="bg1">
                              <a:lumMod val="85000"/>
                            </a:schemeClr>
                          </a:solidFill>
                        </a:rPr>
                        <a:t> Ass.; ETRI</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47500" lnSpcReduction="20000"/>
          </a:bodyPr>
          <a:lstStyle/>
          <a:p>
            <a:r>
              <a:rPr lang="en-US" dirty="0" smtClean="0"/>
              <a:t>Approal of agenda</a:t>
            </a:r>
          </a:p>
          <a:p>
            <a:pPr lvl="1"/>
            <a:r>
              <a:rPr lang="en-US" dirty="0" smtClean="0"/>
              <a:t>Review of minutes</a:t>
            </a:r>
          </a:p>
          <a:p>
            <a:pPr lvl="1"/>
            <a:r>
              <a:rPr lang="en-US" dirty="0" smtClean="0"/>
              <a:t>Reports</a:t>
            </a:r>
          </a:p>
          <a:p>
            <a:pPr lvl="1"/>
            <a:r>
              <a:rPr lang="en-US" dirty="0" smtClean="0"/>
              <a:t>SDN &amp; NFV status update</a:t>
            </a:r>
          </a:p>
          <a:p>
            <a:pPr lvl="1"/>
            <a:r>
              <a:rPr lang="en-US" dirty="0" smtClean="0"/>
              <a:t>P802.1CF contributions</a:t>
            </a:r>
          </a:p>
          <a:p>
            <a:pPr lvl="2"/>
            <a:r>
              <a:rPr lang="en-US" dirty="0" smtClean="0"/>
              <a:t>Network reference model</a:t>
            </a:r>
          </a:p>
          <a:p>
            <a:pPr lvl="2"/>
            <a:r>
              <a:rPr lang="en-US" dirty="0" smtClean="0"/>
              <a:t>Backhaul representation</a:t>
            </a:r>
          </a:p>
          <a:p>
            <a:pPr lvl="2"/>
            <a:r>
              <a:rPr lang="en-US" dirty="0"/>
              <a:t>Fronthaul</a:t>
            </a:r>
            <a:r>
              <a:rPr lang="en-US" dirty="0" smtClean="0"/>
              <a:t> representation</a:t>
            </a:r>
          </a:p>
          <a:p>
            <a:pPr lvl="2"/>
            <a:r>
              <a:rPr lang="en-US" dirty="0" smtClean="0"/>
              <a:t>SDN Abstraction</a:t>
            </a:r>
          </a:p>
          <a:p>
            <a:pPr lvl="2"/>
            <a:r>
              <a:rPr lang="en-US" dirty="0" smtClean="0"/>
              <a:t>Functional design and decomposition</a:t>
            </a:r>
          </a:p>
          <a:p>
            <a:pPr lvl="1"/>
            <a:r>
              <a:rPr lang="en-US" dirty="0" smtClean="0"/>
              <a:t>Project planning</a:t>
            </a:r>
          </a:p>
          <a:p>
            <a:pPr lvl="1"/>
            <a:r>
              <a:rPr lang="en-US" dirty="0" smtClean="0"/>
              <a:t>Publicity activities</a:t>
            </a:r>
          </a:p>
          <a:p>
            <a:pPr lvl="1"/>
            <a:r>
              <a:rPr lang="en-US" dirty="0" smtClean="0"/>
              <a:t>Status report to IEEE 802 WGs</a:t>
            </a:r>
          </a:p>
          <a:p>
            <a:pPr lvl="1"/>
            <a:r>
              <a:rPr lang="en-US" dirty="0" smtClean="0"/>
              <a:t>AOB</a:t>
            </a:r>
          </a:p>
          <a:p>
            <a:pPr lvl="1"/>
            <a:endParaRPr lang="en-US" dirty="0" smtClean="0"/>
          </a:p>
          <a:p>
            <a:r>
              <a:rPr lang="en-US" dirty="0" smtClean="0"/>
              <a:t>Schedule of topics and presentations</a:t>
            </a:r>
          </a:p>
          <a:p>
            <a:pPr lvl="1"/>
            <a:r>
              <a:rPr lang="en-US" dirty="0" smtClean="0"/>
              <a:t>… Network reference model</a:t>
            </a:r>
          </a:p>
          <a:p>
            <a:pPr lvl="1"/>
            <a:r>
              <a:rPr lang="en-US" dirty="0" smtClean="0"/>
              <a:t>… Backhaul representation</a:t>
            </a:r>
          </a:p>
          <a:p>
            <a:pPr lvl="1"/>
            <a:r>
              <a:rPr lang="en-US" dirty="0" smtClean="0"/>
              <a:t>… </a:t>
            </a:r>
            <a:r>
              <a:rPr lang="en-US" dirty="0" err="1" smtClean="0"/>
              <a:t>Fronthaul</a:t>
            </a:r>
            <a:r>
              <a:rPr lang="en-US" dirty="0" smtClean="0"/>
              <a:t> representation</a:t>
            </a:r>
          </a:p>
          <a:p>
            <a:pPr lvl="1"/>
            <a:r>
              <a:rPr lang="en-US" dirty="0" smtClean="0"/>
              <a:t>… SDN Abstraction</a:t>
            </a:r>
          </a:p>
          <a:p>
            <a:pPr lvl="1"/>
            <a:r>
              <a:rPr lang="en-US" dirty="0" smtClean="0"/>
              <a:t>… Functional design and decomposition</a:t>
            </a:r>
          </a:p>
        </p:txBody>
      </p:sp>
    </p:spTree>
    <p:extLst>
      <p:ext uri="{BB962C8B-B14F-4D97-AF65-F5344CB8AC3E}">
        <p14:creationId xmlns:p14="http://schemas.microsoft.com/office/powerpoint/2010/main" val="289661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p>
        </p:txBody>
      </p:sp>
      <p:sp>
        <p:nvSpPr>
          <p:cNvPr id="3" name="Content Placeholder 2"/>
          <p:cNvSpPr>
            <a:spLocks noGrp="1"/>
          </p:cNvSpPr>
          <p:nvPr>
            <p:ph idx="1"/>
          </p:nvPr>
        </p:nvSpPr>
        <p:spPr>
          <a:xfrm>
            <a:off x="457200" y="1371600"/>
            <a:ext cx="8229600" cy="4754563"/>
          </a:xfrm>
        </p:spPr>
        <p:txBody>
          <a:bodyPr>
            <a:normAutofit fontScale="92500" lnSpcReduction="10000"/>
          </a:bodyPr>
          <a:lstStyle/>
          <a:p>
            <a:r>
              <a:rPr lang="en-US" dirty="0" smtClean="0"/>
              <a:t>Review of minutes</a:t>
            </a:r>
            <a:endParaRPr lang="en-US" dirty="0">
              <a:hlinkClick r:id="rId2"/>
            </a:endParaRPr>
          </a:p>
          <a:p>
            <a:pPr lvl="1"/>
            <a:r>
              <a:rPr lang="en-US" dirty="0">
                <a:hlinkClick r:id="rId2"/>
              </a:rPr>
              <a:t>https://mentor.ieee.org/omniran/dcn/15/omniran-15-0007-00-00TG-january-2015-f2f-meeting-minutes.docx</a:t>
            </a:r>
            <a:endParaRPr lang="en-US" dirty="0"/>
          </a:p>
          <a:p>
            <a:pPr lvl="1"/>
            <a:r>
              <a:rPr lang="en-US" dirty="0">
                <a:hlinkClick r:id="rId3"/>
              </a:rPr>
              <a:t>https://mentor.ieee.org/omniran/dcn/15/omniran-15-0010-00-00TG-february-10th-confcall-meeting-minutes.docx</a:t>
            </a:r>
            <a:endParaRPr lang="en-US" dirty="0"/>
          </a:p>
          <a:p>
            <a:r>
              <a:rPr lang="en-US" dirty="0" smtClean="0"/>
              <a:t>Reports</a:t>
            </a:r>
          </a:p>
          <a:p>
            <a:pPr lvl="1"/>
            <a:r>
              <a:rPr lang="en-US" dirty="0" smtClean="0"/>
              <a:t> </a:t>
            </a:r>
          </a:p>
          <a:p>
            <a:r>
              <a:rPr lang="en-US" dirty="0" smtClean="0"/>
              <a:t>SDN &amp; NFV status update</a:t>
            </a:r>
          </a:p>
          <a:p>
            <a:pPr lvl="1"/>
            <a:r>
              <a:rPr lang="en-US" dirty="0" smtClean="0"/>
              <a:t> </a:t>
            </a:r>
          </a:p>
        </p:txBody>
      </p:sp>
    </p:spTree>
    <p:extLst>
      <p:ext uri="{BB962C8B-B14F-4D97-AF65-F5344CB8AC3E}">
        <p14:creationId xmlns:p14="http://schemas.microsoft.com/office/powerpoint/2010/main" val="4609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754563"/>
          </a:xfrm>
        </p:spPr>
        <p:txBody>
          <a:bodyPr>
            <a:normAutofit lnSpcReduction="10000"/>
          </a:bodyPr>
          <a:lstStyle/>
          <a:p>
            <a:r>
              <a:rPr lang="en-US" dirty="0" smtClean="0"/>
              <a:t>P802.1CF contributions</a:t>
            </a:r>
          </a:p>
          <a:p>
            <a:pPr lvl="1"/>
            <a:r>
              <a:rPr lang="en-US" dirty="0" smtClean="0"/>
              <a:t>Network reference model</a:t>
            </a:r>
          </a:p>
          <a:p>
            <a:pPr lvl="2"/>
            <a:r>
              <a:rPr lang="en-US" dirty="0">
                <a:hlinkClick r:id="rId2"/>
              </a:rPr>
              <a:t>https://mentor.ieee.org/omniran/dcn/15/omniran-15-0008-02-CF00-nrm-refinements.pptx</a:t>
            </a:r>
            <a:endParaRPr lang="en-US" dirty="0"/>
          </a:p>
          <a:p>
            <a:pPr lvl="2"/>
            <a:r>
              <a:rPr lang="en-US" dirty="0">
                <a:hlinkClick r:id="rId3"/>
              </a:rPr>
              <a:t>https://mentor.ieee.org/omniran/dcn/15/omniran-15-0014-00-CF00-revision-proposal-of-omniran-14-0083.docx</a:t>
            </a:r>
            <a:endParaRPr lang="en-US" dirty="0"/>
          </a:p>
          <a:p>
            <a:pPr lvl="1"/>
            <a:r>
              <a:rPr lang="en-US" dirty="0" smtClean="0"/>
              <a:t>Backhaul representation</a:t>
            </a:r>
          </a:p>
          <a:p>
            <a:pPr lvl="1"/>
            <a:r>
              <a:rPr lang="en-US" dirty="0" err="1" smtClean="0"/>
              <a:t>Fronthaul</a:t>
            </a:r>
            <a:r>
              <a:rPr lang="en-US" dirty="0" smtClean="0"/>
              <a:t> representation</a:t>
            </a:r>
          </a:p>
          <a:p>
            <a:pPr lvl="1"/>
            <a:r>
              <a:rPr lang="en-US" dirty="0" smtClean="0"/>
              <a:t>SDN Abstraction</a:t>
            </a:r>
          </a:p>
          <a:p>
            <a:pPr lvl="1"/>
            <a:r>
              <a:rPr lang="en-US" dirty="0" smtClean="0"/>
              <a:t>Functional design and decomposition</a:t>
            </a:r>
          </a:p>
        </p:txBody>
      </p:sp>
    </p:spTree>
    <p:extLst>
      <p:ext uri="{BB962C8B-B14F-4D97-AF65-F5344CB8AC3E}">
        <p14:creationId xmlns:p14="http://schemas.microsoft.com/office/powerpoint/2010/main" val="3186989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Project planning</a:t>
            </a:r>
          </a:p>
          <a:p>
            <a:r>
              <a:rPr lang="en-US" dirty="0" smtClean="0"/>
              <a:t>Publicity activities</a:t>
            </a:r>
          </a:p>
          <a:p>
            <a:pPr lvl="1"/>
            <a:r>
              <a:rPr lang="en-US" dirty="0"/>
              <a:t>OmniRAN introduction to WBA</a:t>
            </a:r>
          </a:p>
          <a:p>
            <a:pPr lvl="2"/>
            <a:r>
              <a:rPr lang="en-US" dirty="0">
                <a:hlinkClick r:id="rId2"/>
              </a:rPr>
              <a:t>https://mentor.ieee.org/omniran/dcn/15/omniran-15-0012-00-00TG-omniran-p802-1cf-introduction-to-wba.docx</a:t>
            </a:r>
            <a:endParaRPr lang="en-US" dirty="0"/>
          </a:p>
          <a:p>
            <a:r>
              <a:rPr lang="en-US" dirty="0" smtClean="0"/>
              <a:t>Status report to IEEE 802 WGs</a:t>
            </a:r>
          </a:p>
          <a:p>
            <a:r>
              <a:rPr lang="en-US" dirty="0" smtClean="0"/>
              <a:t>AOB</a:t>
            </a:r>
          </a:p>
          <a:p>
            <a:r>
              <a:rPr lang="en-US" dirty="0" smtClean="0"/>
              <a:t>Adjourn</a:t>
            </a:r>
          </a:p>
        </p:txBody>
      </p:sp>
    </p:spTree>
    <p:extLst>
      <p:ext uri="{BB962C8B-B14F-4D97-AF65-F5344CB8AC3E}">
        <p14:creationId xmlns:p14="http://schemas.microsoft.com/office/powerpoint/2010/main" val="272172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b="1" dirty="0" smtClean="0"/>
              <a:t>Venue</a:t>
            </a:r>
            <a:endParaRPr lang="en-US" dirty="0" smtClean="0"/>
          </a:p>
          <a:p>
            <a:pPr lvl="1"/>
            <a:r>
              <a:rPr lang="de-DE" dirty="0" smtClean="0"/>
              <a:t>Hotel </a:t>
            </a:r>
            <a:r>
              <a:rPr lang="de-DE" b="1" dirty="0" err="1" smtClean="0"/>
              <a:t>Estrel</a:t>
            </a:r>
            <a:r>
              <a:rPr lang="de-DE" b="1" dirty="0" smtClean="0"/>
              <a:t> Berlin</a:t>
            </a:r>
            <a:r>
              <a:rPr lang="de-DE" dirty="0" smtClean="0"/>
              <a:t>, Sonnenallee 225</a:t>
            </a:r>
            <a:br>
              <a:rPr lang="de-DE" dirty="0" smtClean="0"/>
            </a:br>
            <a:r>
              <a:rPr lang="de-DE" dirty="0" smtClean="0"/>
              <a:t>12057 Berlin, Germany</a:t>
            </a:r>
          </a:p>
          <a:p>
            <a:pPr lvl="1"/>
            <a:endParaRPr lang="de-DE" dirty="0" smtClean="0"/>
          </a:p>
          <a:p>
            <a:r>
              <a:rPr lang="de-DE" dirty="0" smtClean="0"/>
              <a:t>Sessions; </a:t>
            </a:r>
            <a:r>
              <a:rPr lang="de-DE" dirty="0" err="1" smtClean="0"/>
              <a:t>meeting</a:t>
            </a:r>
            <a:r>
              <a:rPr lang="de-DE" dirty="0" smtClean="0"/>
              <a:t> </a:t>
            </a:r>
            <a:r>
              <a:rPr lang="de-DE" dirty="0" err="1" smtClean="0"/>
              <a:t>room</a:t>
            </a:r>
            <a:endParaRPr lang="de-DE" dirty="0" smtClean="0"/>
          </a:p>
          <a:p>
            <a:pPr lvl="1"/>
            <a:r>
              <a:rPr lang="en-US" dirty="0" smtClean="0"/>
              <a:t>Mon,	Mar 9</a:t>
            </a:r>
            <a:r>
              <a:rPr lang="en-US" baseline="30000" dirty="0" smtClean="0"/>
              <a:t>th</a:t>
            </a:r>
            <a:r>
              <a:rPr lang="en-US" dirty="0" smtClean="0"/>
              <a:t>, 14:00 - 18:00</a:t>
            </a:r>
          </a:p>
          <a:p>
            <a:pPr lvl="2"/>
            <a:r>
              <a:rPr lang="nl-NL"/>
              <a:t>Room 30310, EH Wing 3, 3rd Floor Rm 310</a:t>
            </a:r>
            <a:endParaRPr lang="en-US" dirty="0" smtClean="0"/>
          </a:p>
          <a:p>
            <a:pPr lvl="1"/>
            <a:r>
              <a:rPr lang="en-US" dirty="0" smtClean="0"/>
              <a:t>Tue,	Mar 10</a:t>
            </a:r>
            <a:r>
              <a:rPr lang="en-US" baseline="30000" dirty="0" smtClean="0"/>
              <a:t>th</a:t>
            </a:r>
            <a:r>
              <a:rPr lang="en-US" dirty="0" smtClean="0"/>
              <a:t>, 13:30 - 18:00</a:t>
            </a:r>
          </a:p>
          <a:p>
            <a:pPr lvl="2"/>
            <a:r>
              <a:rPr lang="en-US"/>
              <a:t>ECC Room 5, ECC 2nd Floor</a:t>
            </a:r>
            <a:endParaRPr lang="en-US" dirty="0" smtClean="0"/>
          </a:p>
          <a:p>
            <a:pPr lvl="1"/>
            <a:r>
              <a:rPr lang="en-US" dirty="0" smtClean="0"/>
              <a:t>Wed,	Mar 11</a:t>
            </a:r>
            <a:r>
              <a:rPr lang="en-US" baseline="30000" dirty="0" smtClean="0"/>
              <a:t>th</a:t>
            </a:r>
            <a:r>
              <a:rPr lang="en-US" dirty="0" smtClean="0"/>
              <a:t>, 13:30 - 18:00</a:t>
            </a:r>
          </a:p>
          <a:p>
            <a:pPr lvl="2"/>
            <a:r>
              <a:rPr lang="nl-NL"/>
              <a:t>Room 30310, EH Wing 3, 3rd Floor Rm 310</a:t>
            </a:r>
            <a:endParaRPr lang="en-US" dirty="0" smtClean="0"/>
          </a:p>
          <a:p>
            <a:pPr lvl="1"/>
            <a:r>
              <a:rPr lang="en-US" dirty="0" smtClean="0"/>
              <a:t>Thu,	Mar 12</a:t>
            </a:r>
            <a:r>
              <a:rPr lang="en-US" baseline="30000" dirty="0" smtClean="0"/>
              <a:t>th</a:t>
            </a:r>
            <a:r>
              <a:rPr lang="en-US" dirty="0" smtClean="0"/>
              <a:t>, 10:30 - 12:30</a:t>
            </a:r>
          </a:p>
          <a:p>
            <a:pPr lvl="2"/>
            <a:r>
              <a:rPr lang="nl-NL"/>
              <a:t>Room 30310, EH Wing 3, 3rd Floor Rm 310</a:t>
            </a:r>
            <a:endParaRPr lang="en-US" dirty="0" smtClean="0"/>
          </a:p>
          <a:p>
            <a:pPr lvl="2"/>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Mar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875500334"/>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3/13</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ARC/802.1 IWK</a:t>
                      </a:r>
                      <a:endParaRPr lang="en-US" sz="1100" dirty="0"/>
                    </a:p>
                  </a:txBody>
                  <a:tcPr marL="36000" marR="36000" marT="36000" marB="36000">
                    <a:solidFill>
                      <a:schemeClr val="bg1">
                        <a:lumMod val="85000"/>
                      </a:schemeClr>
                    </a:solidFill>
                  </a:tcPr>
                </a:tc>
                <a:tc>
                  <a:txBody>
                    <a:bodyPr/>
                    <a:lstStyle/>
                    <a:p>
                      <a:r>
                        <a:rPr lang="en-US" sz="1200" dirty="0" smtClean="0"/>
                        <a:t>Privacy EC 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r>
                        <a:rPr lang="en-US" sz="1100" dirty="0" smtClean="0"/>
                        <a:t>802.11 ARC</a:t>
                      </a:r>
                      <a:endParaRPr lang="en-US" sz="1100" dirty="0"/>
                    </a:p>
                  </a:txBody>
                  <a:tcPr marL="36000" marR="36000" marT="36000" marB="36000">
                    <a:solidFill>
                      <a:schemeClr val="bg1">
                        <a:lumMod val="85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a:p>
                  </a:txBody>
                  <a:tcPr marL="36000" marR="36000" marT="36000" marB="36000">
                    <a:solidFill>
                      <a:schemeClr val="tx2">
                        <a:lumMod val="60000"/>
                        <a:lumOff val="40000"/>
                      </a:schemeClr>
                    </a:solidFill>
                  </a:tcPr>
                </a:tc>
                <a:tc rowSpan="2">
                  <a:txBody>
                    <a:bodyPr/>
                    <a:lstStyle/>
                    <a:p>
                      <a:endParaRPr lang="en-US"/>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18:00  Tutorials</a:t>
                      </a:r>
                    </a:p>
                    <a:p>
                      <a:pPr algn="l"/>
                      <a:r>
                        <a:rPr lang="en-US" sz="1200" dirty="0" smtClean="0"/>
                        <a:t>22:30</a:t>
                      </a:r>
                      <a:endParaRPr lang="en-US" sz="1200" dirty="0"/>
                    </a:p>
                  </a:txBody>
                  <a:tcPr marL="36000" marR="36000" marT="36000" marB="36000">
                    <a:solidFill>
                      <a:schemeClr val="bg1">
                        <a:lumMod val="85000"/>
                      </a:schemeClr>
                    </a:solidFill>
                  </a:tcPr>
                </a:tc>
                <a:tc rowSpan="2">
                  <a:txBody>
                    <a:bodyPr/>
                    <a:lstStyle/>
                    <a:p>
                      <a:r>
                        <a:rPr lang="en-US" sz="1200" dirty="0" smtClean="0"/>
                        <a:t>19:30 Privacy EC SG</a:t>
                      </a:r>
                    </a:p>
                    <a:p>
                      <a:r>
                        <a:rPr lang="en-US" sz="1200" dirty="0" smtClean="0"/>
                        <a:t>21:30</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2015 F2F</a:t>
            </a: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smtClean="0"/>
              <a:t>Review of minutes</a:t>
            </a:r>
          </a:p>
          <a:p>
            <a:r>
              <a:rPr lang="en-US" dirty="0" smtClean="0"/>
              <a:t>Reports</a:t>
            </a:r>
          </a:p>
          <a:p>
            <a:r>
              <a:rPr lang="en-US" dirty="0" smtClean="0"/>
              <a:t>SDN &amp; NFV status update</a:t>
            </a:r>
          </a:p>
          <a:p>
            <a:r>
              <a:rPr lang="en-US" dirty="0" smtClean="0"/>
              <a:t>P802.1CF contributions</a:t>
            </a:r>
          </a:p>
          <a:p>
            <a:pPr lvl="1"/>
            <a:r>
              <a:rPr lang="en-US" dirty="0" smtClean="0"/>
              <a:t>Network reference model</a:t>
            </a:r>
          </a:p>
          <a:p>
            <a:pPr lvl="1"/>
            <a:r>
              <a:rPr lang="en-US" dirty="0" smtClean="0"/>
              <a:t>Backhaul representation</a:t>
            </a:r>
          </a:p>
          <a:p>
            <a:pPr lvl="1"/>
            <a:r>
              <a:rPr lang="en-US" dirty="0"/>
              <a:t>Fronthaul</a:t>
            </a:r>
            <a:r>
              <a:rPr lang="en-US" dirty="0" smtClean="0"/>
              <a:t>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70</TotalTime>
  <Words>1186</Words>
  <Application>Microsoft Macintosh PowerPoint</Application>
  <PresentationFormat>On-screen Show (4:3)</PresentationFormat>
  <Paragraphs>194</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March 2015 F2F Meeting</vt:lpstr>
      <vt:lpstr>March 2015 F2F Meeting</vt:lpstr>
      <vt:lpstr>Participants, Patents, and Duty to Inform</vt:lpstr>
      <vt:lpstr>Patent Related Links</vt:lpstr>
      <vt:lpstr>Call for Potentially Essential Patents</vt:lpstr>
      <vt:lpstr>Other Guidelines for IEEE WG Meetings</vt:lpstr>
      <vt:lpstr>Resources – URLs</vt:lpstr>
      <vt:lpstr>Mar 2015 Agenda Graphics</vt:lpstr>
      <vt:lpstr>Agenda proposal for January 2015 F2F</vt:lpstr>
      <vt:lpstr>Business#1</vt:lpstr>
      <vt:lpstr>Business#2</vt:lpstr>
      <vt:lpstr>Business#3</vt:lpstr>
      <vt:lpstr>Business#4</vt:lpstr>
      <vt:lpstr>Business#5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171</cp:revision>
  <cp:lastPrinted>1998-02-10T13:28:06Z</cp:lastPrinted>
  <dcterms:created xsi:type="dcterms:W3CDTF">2011-12-30T17:06:23Z</dcterms:created>
  <dcterms:modified xsi:type="dcterms:W3CDTF">2015-03-08T20:54:31Z</dcterms:modified>
</cp:coreProperties>
</file>