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75" r:id="rId4"/>
    <p:sldId id="276" r:id="rId5"/>
    <p:sldId id="277" r:id="rId6"/>
    <p:sldId id="278" r:id="rId7"/>
    <p:sldId id="271" r:id="rId8"/>
    <p:sldId id="266" r:id="rId9"/>
    <p:sldId id="283" r:id="rId10"/>
    <p:sldId id="287" r:id="rId11"/>
    <p:sldId id="290" r:id="rId12"/>
    <p:sldId id="288" r:id="rId13"/>
    <p:sldId id="285" r:id="rId14"/>
    <p:sldId id="291" r:id="rId15"/>
    <p:sldId id="28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33" d="100"/>
          <a:sy n="133" d="100"/>
        </p:scale>
        <p:origin x="-72"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omniran-15-0009-00-00TG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5/omniran-15-0007-00-00TG-january-2015-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bp/SDN_Wiki" TargetMode="External"/><Relationship Id="rId5" Type="http://schemas.openxmlformats.org/officeDocument/2006/relationships/hyperlink" Target="http://www.ieee1904.org/2/meeting_archive/2015/02/tf2_1502_elbakoury_3.pdf" TargetMode="External"/><Relationship Id="rId4" Type="http://schemas.openxmlformats.org/officeDocument/2006/relationships/hyperlink" Target="http://www.ieee1904.org/index.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bp/StartPage" TargetMode="External"/><Relationship Id="rId2" Type="http://schemas.openxmlformats.org/officeDocument/2006/relationships/hyperlink" Target="http://www.ieee802.org/1/pages/802.1cf.html"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omniran/bp/SDN_Wiki"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08-00-CF00-nrm-refinements.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5116269&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February</a:t>
            </a:r>
            <a:r>
              <a:rPr lang="en-US" dirty="0" smtClean="0"/>
              <a:t> 10</a:t>
            </a:r>
            <a:r>
              <a:rPr lang="en-US" baseline="30000" dirty="0" smtClean="0"/>
              <a:t>th</a:t>
            </a:r>
            <a:r>
              <a:rPr lang="en-US" dirty="0" smtClean="0"/>
              <a:t>, </a:t>
            </a:r>
            <a:r>
              <a:rPr lang="en-US" dirty="0" smtClean="0"/>
              <a:t>2015 </a:t>
            </a: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2015-02-09</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fontScale="70000" lnSpcReduction="20000"/>
          </a:bodyPr>
          <a:lstStyle/>
          <a:p>
            <a:r>
              <a:rPr lang="en-US" dirty="0" smtClean="0"/>
              <a:t>Review of </a:t>
            </a:r>
            <a:r>
              <a:rPr lang="en-US" dirty="0" smtClean="0"/>
              <a:t>minutes</a:t>
            </a:r>
          </a:p>
          <a:p>
            <a:pPr lvl="1"/>
            <a:r>
              <a:rPr lang="en-US" dirty="0" smtClean="0"/>
              <a:t>Minutes of January 2015 F2F meeting</a:t>
            </a:r>
          </a:p>
          <a:p>
            <a:pPr lvl="2"/>
            <a:r>
              <a:rPr lang="en-US" dirty="0" smtClean="0">
                <a:hlinkClick r:id="rId3"/>
              </a:rPr>
              <a:t>https://</a:t>
            </a:r>
            <a:r>
              <a:rPr lang="en-US" dirty="0" smtClean="0">
                <a:hlinkClick r:id="rId3"/>
              </a:rPr>
              <a:t>mentor.ieee.org/omniran/dcn/15/omniran-15-0007-00-00TG-january-2015-f2f-meeting-minutes.docx</a:t>
            </a:r>
            <a:endParaRPr lang="en-US" dirty="0" smtClean="0"/>
          </a:p>
          <a:p>
            <a:pPr lvl="2"/>
            <a:r>
              <a:rPr lang="en-US" dirty="0" smtClean="0"/>
              <a:t> </a:t>
            </a:r>
          </a:p>
          <a:p>
            <a:r>
              <a:rPr lang="en-US" dirty="0" smtClean="0"/>
              <a:t>Reports</a:t>
            </a:r>
            <a:endParaRPr lang="en-US" dirty="0" smtClean="0"/>
          </a:p>
          <a:p>
            <a:pPr lvl="1"/>
            <a:r>
              <a:rPr lang="en-US" dirty="0" smtClean="0"/>
              <a:t>Introduction of </a:t>
            </a:r>
            <a:r>
              <a:rPr lang="en-US" dirty="0" err="1" smtClean="0"/>
              <a:t>OmniRAN</a:t>
            </a:r>
            <a:r>
              <a:rPr lang="en-US" dirty="0" smtClean="0"/>
              <a:t> to IEEE 1904.2</a:t>
            </a:r>
            <a:br>
              <a:rPr lang="en-US" dirty="0" smtClean="0"/>
            </a:br>
            <a:r>
              <a:rPr lang="en-US" dirty="0" smtClean="0"/>
              <a:t>(</a:t>
            </a:r>
            <a:r>
              <a:rPr lang="en-US" dirty="0" smtClean="0">
                <a:hlinkClick r:id="rId4"/>
              </a:rPr>
              <a:t>http</a:t>
            </a:r>
            <a:r>
              <a:rPr lang="en-US" dirty="0" smtClean="0">
                <a:hlinkClick r:id="rId4"/>
              </a:rPr>
              <a:t>://</a:t>
            </a:r>
            <a:r>
              <a:rPr lang="en-US" dirty="0" smtClean="0">
                <a:hlinkClick r:id="rId4"/>
              </a:rPr>
              <a:t>www.ieee1904.org/index.shtml</a:t>
            </a:r>
            <a:r>
              <a:rPr lang="en-US" dirty="0" smtClean="0"/>
              <a:t>)</a:t>
            </a:r>
          </a:p>
          <a:p>
            <a:pPr lvl="2"/>
            <a:r>
              <a:rPr lang="en-US" dirty="0" smtClean="0">
                <a:hlinkClick r:id="rId5"/>
              </a:rPr>
              <a:t>http://</a:t>
            </a:r>
            <a:r>
              <a:rPr lang="en-US" dirty="0" smtClean="0">
                <a:hlinkClick r:id="rId5"/>
              </a:rPr>
              <a:t>www.ieee1904.org/2/meeting_archive/2015/02/tf2_1502_elbakoury_3.pdf</a:t>
            </a:r>
            <a:endParaRPr lang="en-US" dirty="0" smtClean="0"/>
          </a:p>
          <a:p>
            <a:pPr lvl="1"/>
            <a:r>
              <a:rPr lang="en-US" dirty="0" smtClean="0"/>
              <a:t>Introduction of </a:t>
            </a:r>
            <a:r>
              <a:rPr lang="en-US" dirty="0" err="1" smtClean="0"/>
              <a:t>OmniRAN</a:t>
            </a:r>
            <a:r>
              <a:rPr lang="en-US" dirty="0" smtClean="0"/>
              <a:t> to WBA whitepaper on SDN &amp;NFV</a:t>
            </a:r>
          </a:p>
          <a:p>
            <a:pPr lvl="2"/>
            <a:r>
              <a:rPr lang="en-US" dirty="0" smtClean="0"/>
              <a:t>Contribution on next slide</a:t>
            </a:r>
          </a:p>
          <a:p>
            <a:pPr lvl="1"/>
            <a:r>
              <a:rPr lang="en-US" dirty="0" smtClean="0"/>
              <a:t>Updates on related SDN standardization activities</a:t>
            </a:r>
          </a:p>
          <a:p>
            <a:pPr lvl="2"/>
            <a:r>
              <a:rPr lang="en-US" dirty="0" smtClean="0">
                <a:hlinkClick r:id="rId6"/>
              </a:rPr>
              <a:t>https://</a:t>
            </a:r>
            <a:r>
              <a:rPr lang="en-US" dirty="0" smtClean="0">
                <a:hlinkClick r:id="rId6"/>
              </a:rPr>
              <a:t>mentor.ieee.org/omniran/bp/SDN_Wiki</a:t>
            </a:r>
            <a:endParaRPr lang="en-US" dirty="0" smtClean="0"/>
          </a:p>
          <a:p>
            <a:pPr lvl="1"/>
            <a:r>
              <a:rPr lang="en-US" dirty="0" smtClean="0"/>
              <a:t>Other reports…</a:t>
            </a:r>
          </a:p>
          <a:p>
            <a:pPr lvl="2"/>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Contribution to WBA SDN&amp;NFV White Paper</a:t>
            </a:r>
            <a:endParaRPr lang="en-US" dirty="0"/>
          </a:p>
        </p:txBody>
      </p:sp>
      <p:sp>
        <p:nvSpPr>
          <p:cNvPr id="3" name="Content Placeholder 2"/>
          <p:cNvSpPr>
            <a:spLocks noGrp="1"/>
          </p:cNvSpPr>
          <p:nvPr>
            <p:ph idx="1"/>
          </p:nvPr>
        </p:nvSpPr>
        <p:spPr>
          <a:xfrm>
            <a:off x="457200" y="1066800"/>
            <a:ext cx="8229600" cy="5257800"/>
          </a:xfrm>
        </p:spPr>
        <p:txBody>
          <a:bodyPr>
            <a:normAutofit fontScale="32500" lnSpcReduction="20000"/>
          </a:bodyPr>
          <a:lstStyle/>
          <a:p>
            <a:pPr marL="0" indent="0">
              <a:buNone/>
            </a:pPr>
            <a:r>
              <a:rPr lang="en-US" dirty="0" smtClean="0"/>
              <a:t>The IEEE 802.1 </a:t>
            </a:r>
            <a:r>
              <a:rPr lang="en-US" dirty="0" err="1" smtClean="0"/>
              <a:t>OmniRAN</a:t>
            </a:r>
            <a:r>
              <a:rPr lang="en-US" dirty="0" smtClean="0"/>
              <a:t> TG was established and authorized in March 2014 to create a recommended practice on Network Reference Model and Functional Description of IEEE 802 Access Network. Its project P802.1CF specifies an access network reference model, including entities and reference points along with behavioral and functional descriptions of communications among those entities to provide a generic model of IEEE 802 access network for connecting terminals to their access routers. An IEEE 802 access network is defined by the usage of Ethernet frames for the transport on the link between the terminal interface to the core network interface, where the access router resides</a:t>
            </a:r>
            <a:r>
              <a:rPr lang="en-US" dirty="0" smtClean="0"/>
              <a:t>.</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dirty="0" smtClean="0"/>
              <a:t>	Figure </a:t>
            </a:r>
            <a:r>
              <a:rPr lang="en-US" dirty="0" smtClean="0"/>
              <a:t>5‑3: IEEE 802 Network Reference Model</a:t>
            </a:r>
          </a:p>
          <a:p>
            <a:pPr marL="0" indent="0">
              <a:buNone/>
            </a:pPr>
            <a:r>
              <a:rPr lang="en-US" dirty="0" smtClean="0"/>
              <a:t>To provide an abstraction of an access network well aligned to the principles of Software Defined Networks the network reference model introduces a clear separation of control and configuration information from the Ethernet </a:t>
            </a:r>
            <a:r>
              <a:rPr lang="en-US" dirty="0" err="1" smtClean="0"/>
              <a:t>datapath</a:t>
            </a:r>
            <a:r>
              <a:rPr lang="en-US" dirty="0" smtClean="0"/>
              <a:t>.</a:t>
            </a:r>
          </a:p>
          <a:p>
            <a:pPr marL="0" indent="0">
              <a:buNone/>
            </a:pPr>
            <a:r>
              <a:rPr lang="en-US" dirty="0" smtClean="0"/>
              <a:t>The P802.1CF specification describes the use of IEEE 802 technologies to build heterogeneous access networks, which may include multiple network interfaces, multiple network access technologies, and multiple network subscriptions, aimed to unify the support of different interface technologies, enabling shared network control and use of software defined network (SDN) principles.</a:t>
            </a:r>
          </a:p>
          <a:p>
            <a:pPr marL="0" indent="0">
              <a:buNone/>
            </a:pPr>
            <a:r>
              <a:rPr lang="en-US" dirty="0" smtClean="0"/>
              <a:t>To align the specification work with SDN related activities in other standardization organizations and to determine emerging approaches for modeling and description of software defined networks the </a:t>
            </a:r>
            <a:r>
              <a:rPr lang="en-US" dirty="0" err="1" smtClean="0"/>
              <a:t>OmniRAN</a:t>
            </a:r>
            <a:r>
              <a:rPr lang="en-US" dirty="0" smtClean="0"/>
              <a:t> TG </a:t>
            </a:r>
            <a:r>
              <a:rPr lang="en-US" dirty="0" err="1" smtClean="0"/>
              <a:t>helds</a:t>
            </a:r>
            <a:r>
              <a:rPr lang="en-US" dirty="0" smtClean="0"/>
              <a:t> SDN related </a:t>
            </a:r>
            <a:r>
              <a:rPr lang="en-US" dirty="0" err="1" smtClean="0"/>
              <a:t>BoF</a:t>
            </a:r>
            <a:r>
              <a:rPr lang="en-US" dirty="0" smtClean="0"/>
              <a:t> sessions at IEEE 802 plenary meetings and maintains a wiki page listing standardization efforts in other SDOs with close relation to the technologies developed by IEEE </a:t>
            </a:r>
            <a:r>
              <a:rPr lang="en-US" dirty="0" smtClean="0"/>
              <a:t>802</a:t>
            </a:r>
          </a:p>
          <a:p>
            <a:pPr marL="0" indent="0">
              <a:buNone/>
            </a:pPr>
            <a:endParaRPr lang="en-US" dirty="0" smtClean="0"/>
          </a:p>
          <a:p>
            <a:pPr marL="0" indent="0">
              <a:buNone/>
            </a:pPr>
            <a:r>
              <a:rPr lang="en-US" dirty="0" smtClean="0"/>
              <a:t>Related Links:</a:t>
            </a:r>
          </a:p>
          <a:p>
            <a:pPr marL="0" indent="0">
              <a:buNone/>
            </a:pPr>
            <a:r>
              <a:rPr lang="en-US" dirty="0" smtClean="0"/>
              <a:t>P802.1CF project status: </a:t>
            </a:r>
            <a:r>
              <a:rPr lang="en-US" dirty="0" smtClean="0">
                <a:hlinkClick r:id="rId2"/>
              </a:rPr>
              <a:t>http://</a:t>
            </a:r>
            <a:r>
              <a:rPr lang="en-US" dirty="0" smtClean="0">
                <a:hlinkClick r:id="rId2"/>
              </a:rPr>
              <a:t>www.ieee802.org/1/pages/802.1cf.html</a:t>
            </a:r>
            <a:endParaRPr lang="en-US" dirty="0" smtClean="0"/>
          </a:p>
          <a:p>
            <a:pPr marL="0" indent="0">
              <a:buNone/>
            </a:pPr>
            <a:r>
              <a:rPr lang="en-US" dirty="0" err="1" smtClean="0"/>
              <a:t>OmniRAN</a:t>
            </a:r>
            <a:r>
              <a:rPr lang="en-US" dirty="0" smtClean="0"/>
              <a:t> TG status: </a:t>
            </a:r>
            <a:r>
              <a:rPr lang="en-US" u="sng" dirty="0" smtClean="0">
                <a:hlinkClick r:id="rId3"/>
              </a:rPr>
              <a:t>https://mentor.ieee.org/omniran/bp/StartPage</a:t>
            </a:r>
            <a:endParaRPr lang="en-US" dirty="0" smtClean="0"/>
          </a:p>
          <a:p>
            <a:pPr marL="0" indent="0">
              <a:buNone/>
            </a:pPr>
            <a:r>
              <a:rPr lang="de-DE" dirty="0" err="1" smtClean="0"/>
              <a:t>OmniRAN</a:t>
            </a:r>
            <a:r>
              <a:rPr lang="de-DE" dirty="0" smtClean="0"/>
              <a:t> SDN Wiki: </a:t>
            </a:r>
            <a:r>
              <a:rPr lang="de-DE" dirty="0" smtClean="0">
                <a:hlinkClick r:id="rId4"/>
              </a:rPr>
              <a:t>https://</a:t>
            </a:r>
            <a:r>
              <a:rPr lang="de-DE" dirty="0" smtClean="0">
                <a:hlinkClick r:id="rId4"/>
              </a:rPr>
              <a:t>mentor.ieee.org/omniran/bp/SDN_Wiki</a:t>
            </a:r>
            <a:endParaRPr lang="de-DE" dirty="0" smtClean="0"/>
          </a:p>
          <a:p>
            <a:pPr marL="0" indent="0">
              <a:buNone/>
            </a:pPr>
            <a:endParaRPr lang="en-US" dirty="0" smtClean="0"/>
          </a:p>
        </p:txBody>
      </p:sp>
      <p:pic>
        <p:nvPicPr>
          <p:cNvPr id="4" name="Picture 3" descr="150130-omniran-nrm.png"/>
          <p:cNvPicPr/>
          <p:nvPr/>
        </p:nvPicPr>
        <p:blipFill>
          <a:blip r:embed="rId5"/>
          <a:stretch>
            <a:fillRect/>
          </a:stretch>
        </p:blipFill>
        <p:spPr>
          <a:xfrm>
            <a:off x="1539720" y="1774021"/>
            <a:ext cx="3946680" cy="234077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Contributions to </a:t>
            </a:r>
            <a:r>
              <a:rPr lang="en-US" dirty="0" smtClean="0"/>
              <a:t>P802.1CF</a:t>
            </a:r>
          </a:p>
          <a:p>
            <a:pPr lvl="1"/>
            <a:r>
              <a:rPr lang="en-US" dirty="0" smtClean="0"/>
              <a:t>NRM Refinements</a:t>
            </a:r>
          </a:p>
          <a:p>
            <a:pPr lvl="2"/>
            <a:r>
              <a:rPr lang="en-US" dirty="0" smtClean="0">
                <a:hlinkClick r:id="rId3"/>
              </a:rPr>
              <a:t>https://</a:t>
            </a:r>
            <a:r>
              <a:rPr lang="en-US" dirty="0" smtClean="0">
                <a:hlinkClick r:id="rId3"/>
              </a:rPr>
              <a:t>mentor.ieee.org/omniran/dcn/15/omniran-15-0008-00-CF00-nrm-refinements.pptx</a:t>
            </a:r>
            <a:endParaRPr lang="en-US" dirty="0" smtClean="0"/>
          </a:p>
          <a:p>
            <a:pPr lvl="2"/>
            <a:endParaRPr lang="en-US" dirty="0" smtClean="0"/>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Preparation of </a:t>
            </a:r>
            <a:r>
              <a:rPr lang="en-US" dirty="0" smtClean="0"/>
              <a:t>Mar</a:t>
            </a:r>
            <a:r>
              <a:rPr lang="en-US" dirty="0" smtClean="0"/>
              <a:t> 2015 </a:t>
            </a:r>
            <a:r>
              <a:rPr lang="en-US" dirty="0" smtClean="0"/>
              <a:t>F2F meeting</a:t>
            </a:r>
          </a:p>
          <a:p>
            <a:pPr lvl="1"/>
            <a:r>
              <a:rPr lang="en-US" dirty="0" smtClean="0"/>
              <a:t>Schedules, see next slide</a:t>
            </a:r>
            <a:endParaRPr lang="en-US" dirty="0" smtClean="0"/>
          </a:p>
          <a:p>
            <a:pPr lvl="1"/>
            <a:r>
              <a:rPr lang="en-US" dirty="0" smtClean="0"/>
              <a:t>Agenda </a:t>
            </a:r>
            <a:r>
              <a:rPr lang="en-US" dirty="0" smtClean="0"/>
              <a:t>proposal, see slide after</a:t>
            </a:r>
            <a:endParaRPr lang="en-US" dirty="0" smtClean="0"/>
          </a:p>
          <a:p>
            <a:r>
              <a:rPr lang="en-US" dirty="0" smtClean="0"/>
              <a:t>AOB</a:t>
            </a:r>
          </a:p>
          <a:p>
            <a:pPr lvl="1"/>
            <a:r>
              <a:rPr lang="en-US" dirty="0" smtClean="0"/>
              <a:t>May 2015 interim meeting in Pittsburgh, PA</a:t>
            </a:r>
          </a:p>
          <a:p>
            <a:pPr lvl="2"/>
            <a:r>
              <a:rPr lang="en-US" dirty="0" err="1" smtClean="0"/>
              <a:t>OmniRAN</a:t>
            </a:r>
            <a:r>
              <a:rPr lang="en-US" dirty="0" smtClean="0"/>
              <a:t> meets on May 20</a:t>
            </a:r>
            <a:r>
              <a:rPr lang="en-US" baseline="30000" dirty="0" smtClean="0"/>
              <a:t>th</a:t>
            </a:r>
            <a:r>
              <a:rPr lang="en-US" dirty="0" smtClean="0"/>
              <a:t>/21</a:t>
            </a:r>
            <a:r>
              <a:rPr lang="en-US" baseline="30000" dirty="0" smtClean="0"/>
              <a:t>st</a:t>
            </a:r>
            <a:r>
              <a:rPr lang="en-US" dirty="0" smtClean="0"/>
              <a:t> (</a:t>
            </a:r>
            <a:r>
              <a:rPr lang="en-US" dirty="0" err="1" smtClean="0"/>
              <a:t>Wed&amp;Thu</a:t>
            </a:r>
            <a:r>
              <a:rPr lang="en-US" dirty="0" smtClean="0"/>
              <a:t>)</a:t>
            </a:r>
          </a:p>
          <a:p>
            <a:pPr lvl="3"/>
            <a:r>
              <a:rPr lang="en-US" dirty="0" smtClean="0"/>
              <a:t>Start on Wed likely in the morning; depends on DCB</a:t>
            </a:r>
          </a:p>
          <a:p>
            <a:pPr lvl="3"/>
            <a:endParaRPr lang="en-US" dirty="0" smtClean="0"/>
          </a:p>
          <a:p>
            <a:r>
              <a:rPr lang="en-US" dirty="0" smtClean="0"/>
              <a:t>Adjourned at</a:t>
            </a:r>
          </a:p>
          <a:p>
            <a:pPr lvl="1"/>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a:t>
            </a:r>
            <a:r>
              <a:rPr lang="en-US" dirty="0" smtClean="0"/>
              <a:t> 2015 </a:t>
            </a:r>
            <a:r>
              <a:rPr lang="en-US" dirty="0" smtClean="0"/>
              <a:t>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a:t>
                      </a:r>
                      <a:r>
                        <a:rPr lang="en-US" sz="1800" dirty="0" smtClean="0">
                          <a:solidFill>
                            <a:schemeClr val="tx2"/>
                          </a:solidFill>
                        </a:rPr>
                        <a:t>3/9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a:t>
                      </a:r>
                      <a:r>
                        <a:rPr lang="en-US" sz="1800" dirty="0" smtClean="0">
                          <a:solidFill>
                            <a:schemeClr val="tx2"/>
                          </a:solidFill>
                        </a:rPr>
                        <a:t>3/10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a:t>
                      </a:r>
                      <a:r>
                        <a:rPr lang="en-US" sz="1800" dirty="0" smtClean="0">
                          <a:solidFill>
                            <a:schemeClr val="tx2"/>
                          </a:solidFill>
                        </a:rPr>
                        <a:t>3/11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a:t>
                      </a:r>
                      <a:r>
                        <a:rPr lang="en-US" sz="1800" dirty="0" smtClean="0">
                          <a:solidFill>
                            <a:schemeClr val="tx2"/>
                          </a:solidFill>
                        </a:rPr>
                        <a:t>3/12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a:t>
                      </a:r>
                      <a:r>
                        <a:rPr lang="en-US" sz="1800" dirty="0" smtClean="0">
                          <a:solidFill>
                            <a:schemeClr val="tx2"/>
                          </a:solidFill>
                        </a:rPr>
                        <a:t>3/13</a:t>
                      </a:r>
                      <a:endParaRPr lang="en-US" sz="1800" dirty="0">
                        <a:solidFill>
                          <a:schemeClr val="tx2"/>
                        </a:solidFill>
                      </a:endParaRPr>
                    </a:p>
                  </a:txBody>
                  <a:tcPr marL="0" marR="0" marT="0" marB="0">
                    <a:solidFill>
                      <a:schemeClr val="bg1"/>
                    </a:solidFill>
                  </a:tcPr>
                </a:tc>
              </a:tr>
              <a:tr h="41836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4">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rowSpan="2">
                  <a:txBody>
                    <a:bodyPr/>
                    <a:lstStyle/>
                    <a:p>
                      <a:r>
                        <a:rPr lang="en-US" sz="1100" dirty="0" smtClean="0"/>
                        <a:t>802.11 WNG</a:t>
                      </a:r>
                      <a:endParaRPr lang="en-US" sz="11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100" dirty="0" smtClean="0"/>
                        <a:t>802.11</a:t>
                      </a:r>
                      <a:r>
                        <a:rPr lang="de-DE" sz="1100" baseline="0" dirty="0" smtClean="0"/>
                        <a:t> </a:t>
                      </a:r>
                      <a:r>
                        <a:rPr lang="de-DE" sz="1100" baseline="0" dirty="0" smtClean="0"/>
                        <a:t>ARC/802.1 IWK</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5">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4629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100" dirty="0" smtClean="0"/>
                        <a:t>802.11 ARC</a:t>
                      </a:r>
                      <a:endParaRPr lang="en-US" sz="11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endParaRPr lang="en-US"/>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a:t>
            </a:r>
            <a:r>
              <a:rPr lang="en-US" dirty="0" smtClean="0"/>
              <a:t>planning</a:t>
            </a:r>
          </a:p>
          <a:p>
            <a:r>
              <a:rPr lang="en-US" dirty="0" smtClean="0"/>
              <a:t>Publicity activities</a:t>
            </a:r>
            <a:endParaRPr lang="en-US" dirty="0" smtClean="0"/>
          </a:p>
          <a:p>
            <a:r>
              <a:rPr lang="en-US" dirty="0" smtClean="0"/>
              <a:t>Status report to IEEE 802 WGs</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305800" cy="4525963"/>
          </a:xfrm>
        </p:spPr>
        <p:txBody>
          <a:bodyPr>
            <a:normAutofit fontScale="62500" lnSpcReduction="20000"/>
          </a:bodyPr>
          <a:lstStyle/>
          <a:p>
            <a:r>
              <a:rPr lang="en-GB" dirty="0" smtClean="0"/>
              <a:t>Tuesday, </a:t>
            </a:r>
            <a:r>
              <a:rPr lang="en-US" dirty="0" smtClean="0"/>
              <a:t>February 10</a:t>
            </a:r>
            <a:r>
              <a:rPr lang="en-US" baseline="30000" dirty="0" smtClean="0"/>
              <a:t>th</a:t>
            </a:r>
            <a:r>
              <a:rPr lang="en-US" dirty="0" smtClean="0"/>
              <a:t>, </a:t>
            </a:r>
            <a:r>
              <a:rPr lang="en-US" dirty="0" smtClean="0"/>
              <a:t>2015 </a:t>
            </a:r>
            <a:r>
              <a:rPr lang="en-US" dirty="0" smtClean="0"/>
              <a:t>at 10:00-11:00am ET</a:t>
            </a:r>
          </a:p>
          <a:p>
            <a:endParaRPr lang="en-US" dirty="0" smtClean="0"/>
          </a:p>
          <a:p>
            <a:r>
              <a:rPr lang="en-US" dirty="0" err="1" smtClean="0"/>
              <a:t>WebEX</a:t>
            </a:r>
            <a:endParaRPr lang="en-US" dirty="0" smtClean="0"/>
          </a:p>
          <a:p>
            <a:pPr lvl="1"/>
            <a:r>
              <a:rPr lang="en-US" dirty="0" smtClean="0"/>
              <a:t>Meeting Number: </a:t>
            </a:r>
            <a:r>
              <a:rPr lang="en-US" dirty="0" smtClean="0"/>
              <a:t>705 116 269</a:t>
            </a:r>
            <a:endParaRPr lang="en-US" dirty="0" smtClean="0"/>
          </a:p>
          <a:p>
            <a:pPr lvl="1"/>
            <a:r>
              <a:rPr lang="en-US" dirty="0" smtClean="0"/>
              <a:t>Meeting Password: </a:t>
            </a:r>
            <a:r>
              <a:rPr lang="en-US" dirty="0" err="1" smtClean="0"/>
              <a:t>OmniRAN</a:t>
            </a:r>
            <a:endParaRPr lang="en-US" dirty="0" smtClean="0"/>
          </a:p>
          <a:p>
            <a:pPr lvl="1"/>
            <a:r>
              <a:rPr lang="en-US" dirty="0" smtClean="0"/>
              <a:t>To join this meeting</a:t>
            </a:r>
          </a:p>
          <a:p>
            <a:pPr lvl="2"/>
            <a:r>
              <a:rPr lang="en-US" dirty="0" smtClean="0"/>
              <a:t>1. Go to </a:t>
            </a:r>
            <a:br>
              <a:rPr lang="en-US" dirty="0" smtClean="0"/>
            </a:br>
            <a:r>
              <a:rPr lang="en-US" dirty="0" smtClean="0">
                <a:hlinkClick r:id="rId3"/>
              </a:rPr>
              <a:t>https://</a:t>
            </a:r>
            <a:r>
              <a:rPr lang="en-US" dirty="0" smtClean="0">
                <a:hlinkClick r:id="rId3"/>
              </a:rPr>
              <a:t>nsn.webex.com/nsn/j.php?J=705116269&amp;PW=67935ad6df24070150362776</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a:bodyPr>
          <a:lstStyle/>
          <a:p>
            <a:r>
              <a:rPr lang="en-US" dirty="0" smtClean="0"/>
              <a:t>Agenda bashing</a:t>
            </a:r>
          </a:p>
          <a:p>
            <a:r>
              <a:rPr lang="en-US" dirty="0" smtClean="0"/>
              <a:t>Review of minutes</a:t>
            </a:r>
          </a:p>
          <a:p>
            <a:r>
              <a:rPr lang="en-US" dirty="0" smtClean="0"/>
              <a:t>Reports</a:t>
            </a:r>
          </a:p>
          <a:p>
            <a:r>
              <a:rPr lang="en-US" dirty="0" smtClean="0"/>
              <a:t>Contributions to P802.1CF</a:t>
            </a:r>
          </a:p>
          <a:p>
            <a:r>
              <a:rPr lang="en-US" dirty="0" smtClean="0"/>
              <a:t>Preparation of </a:t>
            </a:r>
            <a:r>
              <a:rPr lang="en-US" dirty="0" smtClean="0"/>
              <a:t>Mar 2015 </a:t>
            </a:r>
            <a:r>
              <a:rPr lang="en-US" dirty="0" smtClean="0"/>
              <a:t>F2F 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r>
              <a:rPr lang="en-GB" sz="2400" dirty="0" smtClean="0"/>
              <a:t>:</a:t>
            </a:r>
          </a:p>
          <a:p>
            <a:pPr lvl="1"/>
            <a:r>
              <a:rPr lang="en-GB" sz="2000" dirty="0" smtClean="0"/>
              <a:t> </a:t>
            </a:r>
            <a:endParaRPr lang="en-GB" sz="2000" dirty="0" smtClean="0"/>
          </a:p>
          <a:p>
            <a:r>
              <a:rPr lang="en-GB" sz="2400" dirty="0" smtClean="0"/>
              <a:t>Roll </a:t>
            </a:r>
            <a:r>
              <a:rPr lang="en-GB" sz="2400" dirty="0" smtClean="0"/>
              <a:t>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bg1">
                              <a:lumMod val="85000"/>
                            </a:schemeClr>
                          </a:solidFill>
                        </a:rPr>
                        <a:t>Yonggang</a:t>
                      </a:r>
                      <a:r>
                        <a:rPr lang="en-US" sz="1400" baseline="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ZTE</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Roger</a:t>
                      </a:r>
                      <a:r>
                        <a:rPr lang="en-US" sz="1400" baseline="0" dirty="0" smtClean="0">
                          <a:solidFill>
                            <a:schemeClr val="bg1">
                              <a:lumMod val="85000"/>
                            </a:schemeClr>
                          </a:solidFill>
                        </a:rPr>
                        <a:t>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EthAirNet</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Jouni</a:t>
                      </a:r>
                      <a:r>
                        <a:rPr lang="en-US" sz="1400" baseline="0" dirty="0" smtClean="0">
                          <a:solidFill>
                            <a:schemeClr val="bg1">
                              <a:lumMod val="85000"/>
                            </a:schemeClr>
                          </a:solidFill>
                        </a:rPr>
                        <a:t> </a:t>
                      </a:r>
                      <a:r>
                        <a:rPr lang="en-US" sz="1400" baseline="0" dirty="0" err="1" smtClean="0">
                          <a:solidFill>
                            <a:schemeClr val="bg1">
                              <a:lumMod val="85000"/>
                            </a:schemeClr>
                          </a:solidFill>
                        </a:rPr>
                        <a:t>Korhonen</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Broadcom</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Hesham ElBakoury</a:t>
                      </a:r>
                      <a:endParaRPr lang="en-US" sz="1400" dirty="0" smtClean="0">
                        <a:solidFill>
                          <a:schemeClr val="bg1">
                            <a:lumMod val="85000"/>
                          </a:schemeClr>
                        </a:solidFill>
                      </a:endParaRPr>
                    </a:p>
                  </a:txBody>
                  <a:tcPr/>
                </a:tc>
                <a:tc>
                  <a:txBody>
                    <a:bodyPr/>
                    <a:lstStyle/>
                    <a:p>
                      <a:r>
                        <a:rPr lang="en-US" sz="1400" dirty="0" err="1" smtClean="0">
                          <a:solidFill>
                            <a:schemeClr val="bg1">
                              <a:lumMod val="85000"/>
                            </a:schemeClr>
                          </a:solidFill>
                        </a:rPr>
                        <a:t>Huawei</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355</TotalTime>
  <Words>1013</Words>
  <Application>Microsoft Office PowerPoint</Application>
  <PresentationFormat>On-screen Show (4:3)</PresentationFormat>
  <Paragraphs>214</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IEEE 802.1 OmniRAN TG February 10th, 2015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 #2</vt:lpstr>
      <vt:lpstr>Contribution to WBA SDN&amp;NFV White Paper</vt:lpstr>
      <vt:lpstr>Business #3</vt:lpstr>
      <vt:lpstr>Business#4</vt:lpstr>
      <vt:lpstr>Mar 2015 Agenda Graphics</vt:lpstr>
      <vt:lpstr>Agenda proposal for January 2015 F2F</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198</cp:revision>
  <cp:lastPrinted>1998-02-10T13:28:06Z</cp:lastPrinted>
  <dcterms:created xsi:type="dcterms:W3CDTF">2011-12-30T17:06:23Z</dcterms:created>
  <dcterms:modified xsi:type="dcterms:W3CDTF">2015-02-09T09:24:29Z</dcterms:modified>
</cp:coreProperties>
</file>