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12" r:id="rId2"/>
    <p:sldId id="262" r:id="rId3"/>
    <p:sldId id="309" r:id="rId4"/>
    <p:sldId id="315" r:id="rId5"/>
    <p:sldId id="316" r:id="rId6"/>
    <p:sldId id="317" r:id="rId7"/>
    <p:sldId id="318" r:id="rId8"/>
    <p:sldId id="319" r:id="rId9"/>
    <p:sldId id="320" r:id="rId10"/>
    <p:sldId id="321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1781" autoAdjust="0"/>
    <p:restoredTop sz="99233" autoAdjust="0"/>
  </p:normalViewPr>
  <p:slideViewPr>
    <p:cSldViewPr>
      <p:cViewPr varScale="1">
        <p:scale>
          <a:sx n="110" d="100"/>
          <a:sy n="110" d="100"/>
        </p:scale>
        <p:origin x="-74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696223" y="76200"/>
            <a:ext cx="22191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omniran-15-0003-01-CF00</a:t>
            </a:r>
            <a:endParaRPr lang="en-US" sz="14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10804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+mn-lt"/>
                        </a:rPr>
                        <a:t>P802.1CF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NRM Ambiguities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2015-01-12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Nokia</a:t>
                      </a:r>
                      <a:r>
                        <a:rPr lang="en-US" sz="1400" baseline="0" dirty="0" smtClean="0"/>
                        <a:t> Networks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maximilian.riegel@nsn.com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>
                <a:latin typeface="+mn-lt"/>
              </a:rPr>
              <a:t>Document ‘omniran-14-0083-00-00TG-p802-1cf-network-reference-model.docx’ specifies the Network Reference Model of P802.1CF. This presentation reviews the definitions and brings up some ambiguities in the definition of the P802.1CF.</a:t>
            </a:r>
            <a:endParaRPr lang="en-US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1194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838200" y="3733800"/>
            <a:ext cx="1600200" cy="1905000"/>
          </a:xfrm>
          <a:prstGeom prst="roundRect">
            <a:avLst>
              <a:gd name="adj" fmla="val 11475"/>
            </a:avLst>
          </a:prstGeom>
          <a:solidFill>
            <a:srgbClr val="8EB4E3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276600" y="3862258"/>
            <a:ext cx="2286000" cy="1776542"/>
          </a:xfrm>
          <a:prstGeom prst="roundRect">
            <a:avLst>
              <a:gd name="adj" fmla="val 10654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81503" y="5778926"/>
            <a:ext cx="1595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Core Network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581400" y="5778926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+mn-lt"/>
              </a:rPr>
              <a:t>Access Network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136774" y="5791200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+mn-lt"/>
              </a:rPr>
              <a:t>Terminal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477000" y="1828800"/>
            <a:ext cx="1676400" cy="37604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Agreed</a:t>
            </a:r>
            <a:r>
              <a:rPr lang="en-US" dirty="0"/>
              <a:t> proposal ?</a:t>
            </a:r>
          </a:p>
        </p:txBody>
      </p:sp>
      <p:cxnSp>
        <p:nvCxnSpPr>
          <p:cNvPr id="136" name="Straight Connector 135"/>
          <p:cNvCxnSpPr>
            <a:stCxn id="180" idx="3"/>
            <a:endCxn id="78" idx="1"/>
          </p:cNvCxnSpPr>
          <p:nvPr/>
        </p:nvCxnSpPr>
        <p:spPr bwMode="auto">
          <a:xfrm>
            <a:off x="2362199" y="4994430"/>
            <a:ext cx="1039671" cy="511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151620" y="4444624"/>
            <a:ext cx="1210579" cy="1099611"/>
          </a:xfrm>
          <a:prstGeom prst="roundRect">
            <a:avLst/>
          </a:prstGeom>
          <a:solidFill>
            <a:srgbClr val="8EB4E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Terminal</a:t>
            </a:r>
            <a:br>
              <a:rPr lang="en-US" sz="1800">
                <a:latin typeface="+mn-lt"/>
              </a:rPr>
            </a:br>
            <a:r>
              <a:rPr lang="en-US" sz="1800">
                <a:latin typeface="+mn-lt"/>
              </a:rPr>
              <a:t>Interface</a:t>
            </a:r>
            <a:endParaRPr kumimoji="0" lang="en-US" sz="18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546775" y="4924709"/>
            <a:ext cx="479744" cy="461425"/>
            <a:chOff x="2707957" y="5063075"/>
            <a:chExt cx="479744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07957" y="5155168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3771655" y="2387225"/>
            <a:ext cx="1295400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>
                <a:latin typeface="+mn-lt"/>
              </a:rPr>
              <a:t>Coordination and Information</a:t>
            </a:r>
            <a:br>
              <a:rPr lang="en-US" sz="1400">
                <a:latin typeface="+mn-lt"/>
              </a:rPr>
            </a:br>
            <a:r>
              <a:rPr lang="en-US" sz="140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62200" y="2234825"/>
            <a:ext cx="4191000" cy="1828800"/>
          </a:xfrm>
          <a:prstGeom prst="bentConnector3">
            <a:avLst>
              <a:gd name="adj1" fmla="val 1030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3" name="Group 62"/>
          <p:cNvGrpSpPr/>
          <p:nvPr/>
        </p:nvGrpSpPr>
        <p:grpSpPr>
          <a:xfrm>
            <a:off x="2711328" y="2985403"/>
            <a:ext cx="609054" cy="369332"/>
            <a:chOff x="2837267" y="4933765"/>
            <a:chExt cx="60905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66577" y="4933765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346975" y="3389493"/>
            <a:ext cx="737432" cy="369332"/>
            <a:chOff x="2837267" y="4933765"/>
            <a:chExt cx="737432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R9c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62200" y="4216025"/>
            <a:ext cx="144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2" name="Group 71"/>
          <p:cNvGrpSpPr/>
          <p:nvPr/>
        </p:nvGrpSpPr>
        <p:grpSpPr>
          <a:xfrm>
            <a:off x="2559474" y="4135600"/>
            <a:ext cx="608122" cy="461425"/>
            <a:chOff x="2707957" y="5063075"/>
            <a:chExt cx="608122" cy="461425"/>
          </a:xfrm>
        </p:grpSpPr>
        <p:sp>
          <p:nvSpPr>
            <p:cNvPr id="73" name="TextBox 72"/>
            <p:cNvSpPr txBox="1"/>
            <p:nvPr/>
          </p:nvSpPr>
          <p:spPr>
            <a:xfrm>
              <a:off x="2707957" y="5155168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R8c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26" name="Straight Connector 25"/>
          <p:cNvCxnSpPr>
            <a:stCxn id="44" idx="2"/>
            <a:endCxn id="36" idx="0"/>
          </p:cNvCxnSpPr>
          <p:nvPr/>
        </p:nvCxnSpPr>
        <p:spPr bwMode="auto">
          <a:xfrm flipH="1">
            <a:off x="4414482" y="3301625"/>
            <a:ext cx="4873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Rounded Rectangle 35"/>
          <p:cNvSpPr/>
          <p:nvPr/>
        </p:nvSpPr>
        <p:spPr bwMode="auto">
          <a:xfrm>
            <a:off x="3356864" y="3911225"/>
            <a:ext cx="2115235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151620" y="3911225"/>
            <a:ext cx="121058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 Ctrl</a:t>
            </a:r>
          </a:p>
        </p:txBody>
      </p:sp>
      <p:cxnSp>
        <p:nvCxnSpPr>
          <p:cNvPr id="18" name="Elbow Connector 17"/>
          <p:cNvCxnSpPr>
            <a:stCxn id="59" idx="1"/>
            <a:endCxn id="36" idx="3"/>
          </p:cNvCxnSpPr>
          <p:nvPr/>
        </p:nvCxnSpPr>
        <p:spPr bwMode="auto">
          <a:xfrm rot="10800000">
            <a:off x="5472100" y="4177925"/>
            <a:ext cx="1081101" cy="15352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5427095" y="2726795"/>
            <a:ext cx="1125126" cy="12422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553200" y="2006225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553200" y="4436984"/>
            <a:ext cx="1295400" cy="110725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Core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Network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Interface</a:t>
            </a: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79" idx="3"/>
            <a:endCxn id="51" idx="1"/>
          </p:cNvCxnSpPr>
          <p:nvPr/>
        </p:nvCxnSpPr>
        <p:spPr bwMode="auto">
          <a:xfrm flipV="1">
            <a:off x="5427095" y="4990610"/>
            <a:ext cx="1126105" cy="1356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53" name="Group 52"/>
          <p:cNvGrpSpPr/>
          <p:nvPr/>
        </p:nvGrpSpPr>
        <p:grpSpPr>
          <a:xfrm>
            <a:off x="5742130" y="4920484"/>
            <a:ext cx="620745" cy="461425"/>
            <a:chOff x="2707957" y="5063075"/>
            <a:chExt cx="620745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787135" y="3269696"/>
            <a:ext cx="608122" cy="483631"/>
            <a:chOff x="2725342" y="5063075"/>
            <a:chExt cx="608122" cy="483631"/>
          </a:xfrm>
        </p:grpSpPr>
        <p:sp>
          <p:nvSpPr>
            <p:cNvPr id="57" name="TextBox 56"/>
            <p:cNvSpPr txBox="1"/>
            <p:nvPr/>
          </p:nvSpPr>
          <p:spPr>
            <a:xfrm>
              <a:off x="2725342" y="5177374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R3s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553200" y="3941929"/>
            <a:ext cx="1295400" cy="502695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CNI Ctrl</a:t>
            </a:r>
          </a:p>
        </p:txBody>
      </p:sp>
      <p:cxnSp>
        <p:nvCxnSpPr>
          <p:cNvPr id="70" name="Straight Connector 69"/>
          <p:cNvCxnSpPr>
            <a:stCxn id="50" idx="2"/>
            <a:endCxn id="59" idx="0"/>
          </p:cNvCxnSpPr>
          <p:nvPr/>
        </p:nvCxnSpPr>
        <p:spPr bwMode="auto">
          <a:xfrm>
            <a:off x="7200900" y="2996825"/>
            <a:ext cx="0" cy="9451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5764674" y="4116735"/>
            <a:ext cx="608122" cy="468622"/>
            <a:chOff x="2860357" y="5063075"/>
            <a:chExt cx="608122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78" name="Rounded Rectangle 77"/>
          <p:cNvSpPr/>
          <p:nvPr/>
        </p:nvSpPr>
        <p:spPr bwMode="auto">
          <a:xfrm>
            <a:off x="3401870" y="4707015"/>
            <a:ext cx="630070" cy="58506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NA</a:t>
            </a:r>
          </a:p>
        </p:txBody>
      </p:sp>
      <p:sp>
        <p:nvSpPr>
          <p:cNvPr id="79" name="Rounded Rectangle 78"/>
          <p:cNvSpPr/>
          <p:nvPr/>
        </p:nvSpPr>
        <p:spPr bwMode="auto">
          <a:xfrm>
            <a:off x="4526995" y="4734145"/>
            <a:ext cx="900100" cy="54006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Backhaul</a:t>
            </a:r>
          </a:p>
        </p:txBody>
      </p:sp>
      <p:cxnSp>
        <p:nvCxnSpPr>
          <p:cNvPr id="80" name="Straight Connector 79"/>
          <p:cNvCxnSpPr>
            <a:stCxn id="78" idx="3"/>
            <a:endCxn id="79" idx="1"/>
          </p:cNvCxnSpPr>
          <p:nvPr/>
        </p:nvCxnSpPr>
        <p:spPr bwMode="auto">
          <a:xfrm>
            <a:off x="4031940" y="4999548"/>
            <a:ext cx="495055" cy="462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2" name="Group 91"/>
          <p:cNvGrpSpPr/>
          <p:nvPr/>
        </p:nvGrpSpPr>
        <p:grpSpPr>
          <a:xfrm>
            <a:off x="3970145" y="4914165"/>
            <a:ext cx="620745" cy="461425"/>
            <a:chOff x="2646162" y="5063075"/>
            <a:chExt cx="620745" cy="461425"/>
          </a:xfrm>
        </p:grpSpPr>
        <p:sp>
          <p:nvSpPr>
            <p:cNvPr id="93" name="TextBox 92"/>
            <p:cNvSpPr txBox="1"/>
            <p:nvPr/>
          </p:nvSpPr>
          <p:spPr>
            <a:xfrm>
              <a:off x="2646162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9" name="Straight Connector 88"/>
          <p:cNvCxnSpPr>
            <a:stCxn id="78" idx="0"/>
          </p:cNvCxnSpPr>
          <p:nvPr/>
        </p:nvCxnSpPr>
        <p:spPr bwMode="auto">
          <a:xfrm flipV="1">
            <a:off x="3716905" y="4419110"/>
            <a:ext cx="0" cy="2879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4" name="Group 103"/>
          <p:cNvGrpSpPr/>
          <p:nvPr/>
        </p:nvGrpSpPr>
        <p:grpSpPr>
          <a:xfrm>
            <a:off x="3626895" y="4374105"/>
            <a:ext cx="737432" cy="369332"/>
            <a:chOff x="2837267" y="4933765"/>
            <a:chExt cx="737432" cy="369332"/>
          </a:xfrm>
        </p:grpSpPr>
        <p:sp>
          <p:nvSpPr>
            <p:cNvPr id="105" name="TextBox 104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325" name="Straight Connector 324"/>
          <p:cNvCxnSpPr/>
          <p:nvPr/>
        </p:nvCxnSpPr>
        <p:spPr bwMode="auto">
          <a:xfrm flipV="1">
            <a:off x="4797025" y="4419110"/>
            <a:ext cx="0" cy="3150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9" name="Group 108"/>
          <p:cNvGrpSpPr/>
          <p:nvPr/>
        </p:nvGrpSpPr>
        <p:grpSpPr>
          <a:xfrm>
            <a:off x="4707015" y="4374105"/>
            <a:ext cx="737432" cy="369332"/>
            <a:chOff x="2837267" y="4933765"/>
            <a:chExt cx="737432" cy="369332"/>
          </a:xfrm>
        </p:grpSpPr>
        <p:sp>
          <p:nvSpPr>
            <p:cNvPr id="110" name="TextBox 109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R7c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8441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P802.1CF NRM Ambiguities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2015-01-13</a:t>
            </a:r>
          </a:p>
          <a:p>
            <a:r>
              <a:rPr lang="en-US" dirty="0"/>
              <a:t>Max </a:t>
            </a:r>
            <a:r>
              <a:rPr lang="en-US" dirty="0" smtClean="0"/>
              <a:t>Riegel</a:t>
            </a:r>
          </a:p>
          <a:p>
            <a:r>
              <a:rPr lang="en-US" dirty="0"/>
              <a:t>(</a:t>
            </a:r>
            <a:r>
              <a:rPr lang="en-US" dirty="0" smtClean="0"/>
              <a:t>Nokia Networks)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1079500" algn="l"/>
              </a:tabLst>
            </a:pPr>
            <a:r>
              <a:rPr lang="en-US"/>
              <a:t>AN: 	Access Network</a:t>
            </a:r>
          </a:p>
          <a:p>
            <a:pPr marL="0" indent="0">
              <a:buNone/>
              <a:tabLst>
                <a:tab pos="1079500" algn="l"/>
              </a:tabLst>
            </a:pPr>
            <a:r>
              <a:rPr lang="en-US"/>
              <a:t>SS: 	Subscription Service</a:t>
            </a:r>
          </a:p>
          <a:p>
            <a:pPr marL="0" indent="0">
              <a:buNone/>
              <a:tabLst>
                <a:tab pos="1079500" algn="l"/>
              </a:tabLst>
            </a:pPr>
            <a:r>
              <a:rPr lang="en-US"/>
              <a:t>CNS:	Core Network Service</a:t>
            </a:r>
          </a:p>
          <a:p>
            <a:pPr marL="0" indent="0">
              <a:buNone/>
              <a:tabLst>
                <a:tab pos="1079500" algn="l"/>
              </a:tabLst>
            </a:pPr>
            <a:r>
              <a:rPr lang="en-US"/>
              <a:t>CIS:	Coordination and Information Service</a:t>
            </a:r>
          </a:p>
          <a:p>
            <a:pPr marL="0" indent="0">
              <a:buNone/>
              <a:tabLst>
                <a:tab pos="1079500" algn="l"/>
              </a:tabLst>
            </a:pPr>
            <a:r>
              <a:rPr lang="en-US"/>
              <a:t>TE: 	Terminal</a:t>
            </a:r>
          </a:p>
          <a:p>
            <a:pPr marL="0" indent="0">
              <a:buNone/>
              <a:tabLst>
                <a:tab pos="1079500" algn="l"/>
              </a:tabLst>
            </a:pPr>
            <a:r>
              <a:rPr lang="en-US"/>
              <a:t>NA: 	Node of Attachment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94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ounded Rectangle 40"/>
          <p:cNvSpPr/>
          <p:nvPr/>
        </p:nvSpPr>
        <p:spPr bwMode="auto">
          <a:xfrm>
            <a:off x="6477000" y="1676400"/>
            <a:ext cx="1447800" cy="3657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1" name="Rounded Rectangle 320"/>
          <p:cNvSpPr/>
          <p:nvPr/>
        </p:nvSpPr>
        <p:spPr bwMode="auto">
          <a:xfrm>
            <a:off x="3810000" y="4267200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Access</a:t>
            </a:r>
            <a:br>
              <a:rPr lang="en-US" sz="1800">
                <a:latin typeface="+mn-lt"/>
              </a:rPr>
            </a:br>
            <a:r>
              <a:rPr lang="en-US" sz="1800">
                <a:latin typeface="+mn-lt"/>
              </a:rPr>
              <a:t>Network</a:t>
            </a:r>
            <a:endParaRPr kumimoji="0" lang="en-US" sz="18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/>
          <a:lstStyle/>
          <a:p>
            <a:r>
              <a:rPr lang="en-US" sz="2000" dirty="0"/>
              <a:t>From omniran-14-0083-00-00TG-p802-1cf-network-reference-model.docx</a:t>
            </a:r>
            <a:br>
              <a:rPr lang="en-US" sz="2000" dirty="0"/>
            </a:br>
            <a:r>
              <a:rPr lang="en-US" dirty="0"/>
              <a:t>Basic Network Reference Model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>
            <a:off x="2362200" y="4804825"/>
            <a:ext cx="144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066800" y="4267200"/>
            <a:ext cx="1295400" cy="990600"/>
          </a:xfrm>
          <a:prstGeom prst="roundRect">
            <a:avLst/>
          </a:prstGeom>
          <a:solidFill>
            <a:srgbClr val="8EB4E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Terminal</a:t>
            </a:r>
            <a:endParaRPr kumimoji="0" lang="en-US" sz="18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860357" y="4724400"/>
            <a:ext cx="479744" cy="461425"/>
            <a:chOff x="2707957" y="5063075"/>
            <a:chExt cx="479744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07957" y="5155168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 bwMode="auto">
          <a:xfrm>
            <a:off x="6553200" y="1828800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Service</a:t>
            </a:r>
          </a:p>
        </p:txBody>
      </p:sp>
      <p:sp>
        <p:nvSpPr>
          <p:cNvPr id="38" name="Rounded Rectangle 37"/>
          <p:cNvSpPr/>
          <p:nvPr/>
        </p:nvSpPr>
        <p:spPr bwMode="auto">
          <a:xfrm>
            <a:off x="6553200" y="4267200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Core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Network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Service</a:t>
            </a: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5105400" y="4797135"/>
            <a:ext cx="144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6" name="Group 45"/>
          <p:cNvGrpSpPr/>
          <p:nvPr/>
        </p:nvGrpSpPr>
        <p:grpSpPr>
          <a:xfrm>
            <a:off x="5616256" y="4720175"/>
            <a:ext cx="620745" cy="461425"/>
            <a:chOff x="2707957" y="5063075"/>
            <a:chExt cx="620745" cy="461425"/>
          </a:xfrm>
        </p:grpSpPr>
        <p:sp>
          <p:nvSpPr>
            <p:cNvPr id="47" name="TextBox 46"/>
            <p:cNvSpPr txBox="1"/>
            <p:nvPr/>
          </p:nvSpPr>
          <p:spPr>
            <a:xfrm>
              <a:off x="2707957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12" name="Elbow Connector 11"/>
          <p:cNvCxnSpPr/>
          <p:nvPr/>
        </p:nvCxnSpPr>
        <p:spPr bwMode="auto">
          <a:xfrm flipV="1">
            <a:off x="2362200" y="2057400"/>
            <a:ext cx="4191000" cy="1828800"/>
          </a:xfrm>
          <a:prstGeom prst="bentConnector3">
            <a:avLst>
              <a:gd name="adj1" fmla="val 1794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0" name="Group 59"/>
          <p:cNvGrpSpPr/>
          <p:nvPr/>
        </p:nvGrpSpPr>
        <p:grpSpPr>
          <a:xfrm>
            <a:off x="5715000" y="2971800"/>
            <a:ext cx="714342" cy="369332"/>
            <a:chOff x="2860357" y="4933765"/>
            <a:chExt cx="714342" cy="369332"/>
          </a:xfrm>
        </p:grpSpPr>
        <p:sp>
          <p:nvSpPr>
            <p:cNvPr id="61" name="TextBox 60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R3s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Oval 61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3024910" y="2807978"/>
            <a:ext cx="609054" cy="369332"/>
            <a:chOff x="2837267" y="4933765"/>
            <a:chExt cx="60905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66577" y="4933765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34" name="Rounded Rectangle 33"/>
          <p:cNvSpPr/>
          <p:nvPr/>
        </p:nvSpPr>
        <p:spPr bwMode="auto">
          <a:xfrm>
            <a:off x="6553200" y="3733800"/>
            <a:ext cx="129540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CNS Ctrl</a:t>
            </a:r>
          </a:p>
        </p:txBody>
      </p:sp>
      <p:sp>
        <p:nvSpPr>
          <p:cNvPr id="36" name="Rounded Rectangle 35"/>
          <p:cNvSpPr/>
          <p:nvPr/>
        </p:nvSpPr>
        <p:spPr bwMode="auto">
          <a:xfrm>
            <a:off x="3810000" y="3733800"/>
            <a:ext cx="129540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066800" y="3733800"/>
            <a:ext cx="129540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 Ctrl</a:t>
            </a:r>
          </a:p>
        </p:txBody>
      </p:sp>
      <p:cxnSp>
        <p:nvCxnSpPr>
          <p:cNvPr id="18" name="Elbow Connector 17"/>
          <p:cNvCxnSpPr>
            <a:stCxn id="34" idx="1"/>
            <a:endCxn id="36" idx="3"/>
          </p:cNvCxnSpPr>
          <p:nvPr/>
        </p:nvCxnSpPr>
        <p:spPr bwMode="auto">
          <a:xfrm rot="10800000">
            <a:off x="5105400" y="4000500"/>
            <a:ext cx="1447800" cy="12700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5029200" y="2590800"/>
            <a:ext cx="1524000" cy="1219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>
            <a:stCxn id="37" idx="2"/>
            <a:endCxn id="34" idx="0"/>
          </p:cNvCxnSpPr>
          <p:nvPr/>
        </p:nvCxnSpPr>
        <p:spPr bwMode="auto">
          <a:xfrm>
            <a:off x="7200900" y="2819400"/>
            <a:ext cx="0" cy="9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2" name="Group 31"/>
          <p:cNvGrpSpPr/>
          <p:nvPr/>
        </p:nvGrpSpPr>
        <p:grpSpPr>
          <a:xfrm>
            <a:off x="5638800" y="3939310"/>
            <a:ext cx="608122" cy="468622"/>
            <a:chOff x="2860357" y="5063075"/>
            <a:chExt cx="608122" cy="468622"/>
          </a:xfrm>
        </p:grpSpPr>
        <p:sp>
          <p:nvSpPr>
            <p:cNvPr id="33" name="TextBox 32"/>
            <p:cNvSpPr txBox="1"/>
            <p:nvPr/>
          </p:nvSpPr>
          <p:spPr>
            <a:xfrm>
              <a:off x="2860357" y="51623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970820" y="5562600"/>
            <a:ext cx="39821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>
                <a:latin typeface="+mn-lt"/>
              </a:rPr>
              <a:t>Figure 1: Basic Network Reference Model</a:t>
            </a:r>
          </a:p>
        </p:txBody>
      </p:sp>
    </p:spTree>
    <p:extLst>
      <p:ext uri="{BB962C8B-B14F-4D97-AF65-F5344CB8AC3E}">
        <p14:creationId xmlns:p14="http://schemas.microsoft.com/office/powerpoint/2010/main" val="2520237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458200" cy="1143000"/>
          </a:xfrm>
        </p:spPr>
        <p:txBody>
          <a:bodyPr/>
          <a:lstStyle/>
          <a:p>
            <a:r>
              <a:rPr lang="en-US" sz="2000" dirty="0"/>
              <a:t>From omniran-14-0083-00-00TG-p802-1cf-network-reference-model.docx</a:t>
            </a:r>
            <a:br>
              <a:rPr lang="en-US" sz="2000" dirty="0"/>
            </a:br>
            <a:r>
              <a:rPr lang="en-US" dirty="0"/>
              <a:t>NRM Description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/>
              <a:t>Figure 1 presents the Basic Network Reference Model (NRM). This NRM is the basis of further models and includes the basic differentiation between services and the reference points for their communication. </a:t>
            </a:r>
            <a:r>
              <a:rPr lang="en-US">
                <a:solidFill>
                  <a:schemeClr val="accent2"/>
                </a:solidFill>
              </a:rPr>
              <a:t>This NRM is composed of three main elements; i) the terminal, ii) the Access Network and iii) the Core Network, </a:t>
            </a:r>
            <a:r>
              <a:rPr lang="en-US"/>
              <a:t>consisting of Core Network Service (CNS), CNS Control and Subscription Service. The basic NRM differentiates two service types: i) Subscription service and ii) Core Network service. Please note that currently no assumption on the service providers is made.</a:t>
            </a:r>
          </a:p>
          <a:p>
            <a:pPr marL="0" indent="0">
              <a:lnSpc>
                <a:spcPct val="110000"/>
              </a:lnSpc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In the NRM depicted in Figure 1, for each element we assume a control entity which we will call Controller (Ctrl). Each of the elements has a specific Controller.</a:t>
            </a:r>
          </a:p>
        </p:txBody>
      </p:sp>
    </p:spTree>
    <p:extLst>
      <p:ext uri="{BB962C8B-B14F-4D97-AF65-F5344CB8AC3E}">
        <p14:creationId xmlns:p14="http://schemas.microsoft.com/office/powerpoint/2010/main" val="3154208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le 42"/>
          <p:cNvSpPr/>
          <p:nvPr/>
        </p:nvSpPr>
        <p:spPr bwMode="auto">
          <a:xfrm>
            <a:off x="990600" y="3657600"/>
            <a:ext cx="1447800" cy="1676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3733800" y="3657600"/>
            <a:ext cx="1447800" cy="1676400"/>
          </a:xfrm>
          <a:prstGeom prst="roundRect">
            <a:avLst/>
          </a:prstGeom>
          <a:solidFill>
            <a:srgbClr val="D99694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>
            <a:off x="6477000" y="1676400"/>
            <a:ext cx="1447800" cy="3657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1" name="Rounded Rectangle 320"/>
          <p:cNvSpPr/>
          <p:nvPr/>
        </p:nvSpPr>
        <p:spPr bwMode="auto">
          <a:xfrm>
            <a:off x="3810000" y="4267200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Access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Network</a:t>
            </a: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/>
          <a:lstStyle/>
          <a:p>
            <a:r>
              <a:rPr lang="en-US" dirty="0"/>
              <a:t>The issue:</a:t>
            </a:r>
            <a:br>
              <a:rPr lang="en-US" dirty="0"/>
            </a:br>
            <a:r>
              <a:rPr lang="en-US" dirty="0"/>
              <a:t>How do we denote the red entities?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>
            <a:off x="2362200" y="4804825"/>
            <a:ext cx="144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066800" y="4267200"/>
            <a:ext cx="1295400" cy="990600"/>
          </a:xfrm>
          <a:prstGeom prst="roundRect">
            <a:avLst/>
          </a:prstGeom>
          <a:solidFill>
            <a:srgbClr val="8EB4E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Terminal</a:t>
            </a:r>
            <a:endParaRPr kumimoji="0" lang="en-US" sz="18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860357" y="4724400"/>
            <a:ext cx="479744" cy="461425"/>
            <a:chOff x="2707957" y="5063075"/>
            <a:chExt cx="479744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07957" y="5155168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 bwMode="auto">
          <a:xfrm>
            <a:off x="6553200" y="1828800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Service</a:t>
            </a:r>
          </a:p>
        </p:txBody>
      </p:sp>
      <p:sp>
        <p:nvSpPr>
          <p:cNvPr id="38" name="Rounded Rectangle 37"/>
          <p:cNvSpPr/>
          <p:nvPr/>
        </p:nvSpPr>
        <p:spPr bwMode="auto">
          <a:xfrm>
            <a:off x="6553200" y="4267200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Core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Network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Service</a:t>
            </a: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5105400" y="4797135"/>
            <a:ext cx="144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6" name="Group 45"/>
          <p:cNvGrpSpPr/>
          <p:nvPr/>
        </p:nvGrpSpPr>
        <p:grpSpPr>
          <a:xfrm>
            <a:off x="5616256" y="4720175"/>
            <a:ext cx="620745" cy="461425"/>
            <a:chOff x="2707957" y="5063075"/>
            <a:chExt cx="620745" cy="461425"/>
          </a:xfrm>
        </p:grpSpPr>
        <p:sp>
          <p:nvSpPr>
            <p:cNvPr id="47" name="TextBox 46"/>
            <p:cNvSpPr txBox="1"/>
            <p:nvPr/>
          </p:nvSpPr>
          <p:spPr>
            <a:xfrm>
              <a:off x="2707957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12" name="Elbow Connector 11"/>
          <p:cNvCxnSpPr/>
          <p:nvPr/>
        </p:nvCxnSpPr>
        <p:spPr bwMode="auto">
          <a:xfrm flipV="1">
            <a:off x="2362200" y="2057400"/>
            <a:ext cx="4191000" cy="1828800"/>
          </a:xfrm>
          <a:prstGeom prst="bentConnector3">
            <a:avLst>
              <a:gd name="adj1" fmla="val 1794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0" name="Group 59"/>
          <p:cNvGrpSpPr/>
          <p:nvPr/>
        </p:nvGrpSpPr>
        <p:grpSpPr>
          <a:xfrm>
            <a:off x="5715000" y="2971800"/>
            <a:ext cx="714342" cy="369332"/>
            <a:chOff x="2860357" y="4933765"/>
            <a:chExt cx="714342" cy="369332"/>
          </a:xfrm>
        </p:grpSpPr>
        <p:sp>
          <p:nvSpPr>
            <p:cNvPr id="61" name="TextBox 60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R3s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Oval 61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3024910" y="2807978"/>
            <a:ext cx="609054" cy="369332"/>
            <a:chOff x="2837267" y="4933765"/>
            <a:chExt cx="60905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66577" y="4933765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34" name="Rounded Rectangle 33"/>
          <p:cNvSpPr/>
          <p:nvPr/>
        </p:nvSpPr>
        <p:spPr bwMode="auto">
          <a:xfrm>
            <a:off x="6553200" y="3733800"/>
            <a:ext cx="129540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CNS Ctrl</a:t>
            </a:r>
          </a:p>
        </p:txBody>
      </p:sp>
      <p:sp>
        <p:nvSpPr>
          <p:cNvPr id="36" name="Rounded Rectangle 35"/>
          <p:cNvSpPr/>
          <p:nvPr/>
        </p:nvSpPr>
        <p:spPr bwMode="auto">
          <a:xfrm>
            <a:off x="3810000" y="3733800"/>
            <a:ext cx="129540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066800" y="3733800"/>
            <a:ext cx="129540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 Ctrl</a:t>
            </a:r>
          </a:p>
        </p:txBody>
      </p:sp>
      <p:cxnSp>
        <p:nvCxnSpPr>
          <p:cNvPr id="18" name="Elbow Connector 17"/>
          <p:cNvCxnSpPr>
            <a:stCxn id="34" idx="1"/>
            <a:endCxn id="36" idx="3"/>
          </p:cNvCxnSpPr>
          <p:nvPr/>
        </p:nvCxnSpPr>
        <p:spPr bwMode="auto">
          <a:xfrm rot="10800000">
            <a:off x="5105400" y="4000500"/>
            <a:ext cx="1447800" cy="12700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5029200" y="2590800"/>
            <a:ext cx="1524000" cy="1219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>
            <a:stCxn id="37" idx="2"/>
            <a:endCxn id="34" idx="0"/>
          </p:cNvCxnSpPr>
          <p:nvPr/>
        </p:nvCxnSpPr>
        <p:spPr bwMode="auto">
          <a:xfrm>
            <a:off x="7200900" y="2819400"/>
            <a:ext cx="0" cy="9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2" name="Group 31"/>
          <p:cNvGrpSpPr/>
          <p:nvPr/>
        </p:nvGrpSpPr>
        <p:grpSpPr>
          <a:xfrm>
            <a:off x="5638800" y="3939310"/>
            <a:ext cx="608122" cy="468622"/>
            <a:chOff x="2860357" y="5063075"/>
            <a:chExt cx="608122" cy="468622"/>
          </a:xfrm>
        </p:grpSpPr>
        <p:sp>
          <p:nvSpPr>
            <p:cNvPr id="33" name="TextBox 32"/>
            <p:cNvSpPr txBox="1"/>
            <p:nvPr/>
          </p:nvSpPr>
          <p:spPr>
            <a:xfrm>
              <a:off x="2860357" y="51623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6481503" y="5574268"/>
            <a:ext cx="1595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Core Network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581400" y="5574268"/>
            <a:ext cx="2173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C0504D"/>
                </a:solidFill>
                <a:latin typeface="+mn-lt"/>
              </a:rPr>
              <a:t>Access Network ??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14400" y="5638800"/>
            <a:ext cx="137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C0504D"/>
                </a:solidFill>
                <a:latin typeface="+mn-lt"/>
              </a:rPr>
              <a:t>Terminal ??</a:t>
            </a:r>
          </a:p>
        </p:txBody>
      </p:sp>
    </p:spTree>
    <p:extLst>
      <p:ext uri="{BB962C8B-B14F-4D97-AF65-F5344CB8AC3E}">
        <p14:creationId xmlns:p14="http://schemas.microsoft.com/office/powerpoint/2010/main" val="3172565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1066800" y="3862258"/>
            <a:ext cx="1371600" cy="1776542"/>
          </a:xfrm>
          <a:prstGeom prst="roundRect">
            <a:avLst>
              <a:gd name="adj" fmla="val 11475"/>
            </a:avLst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276600" y="3862258"/>
            <a:ext cx="2286000" cy="1776542"/>
          </a:xfrm>
          <a:prstGeom prst="roundRect">
            <a:avLst>
              <a:gd name="adj" fmla="val 10654"/>
            </a:avLst>
          </a:prstGeom>
          <a:solidFill>
            <a:srgbClr val="D99694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81503" y="5778926"/>
            <a:ext cx="1595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Core Network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581400" y="5778926"/>
            <a:ext cx="2173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C0504D"/>
                </a:solidFill>
                <a:latin typeface="+mn-lt"/>
              </a:rPr>
              <a:t>Access Network ??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136774" y="5791200"/>
            <a:ext cx="137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C0504D"/>
                </a:solidFill>
                <a:latin typeface="+mn-lt"/>
              </a:rPr>
              <a:t>Terminal ??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477000" y="1853824"/>
            <a:ext cx="1447800" cy="373541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1" name="Rounded Rectangle 320"/>
          <p:cNvSpPr/>
          <p:nvPr/>
        </p:nvSpPr>
        <p:spPr bwMode="auto">
          <a:xfrm>
            <a:off x="3356865" y="4444624"/>
            <a:ext cx="2115235" cy="114461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Access Network</a:t>
            </a: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issue in the comprehenisve NRM</a:t>
            </a:r>
          </a:p>
        </p:txBody>
      </p:sp>
      <p:cxnSp>
        <p:nvCxnSpPr>
          <p:cNvPr id="136" name="Straight Connector 135"/>
          <p:cNvCxnSpPr>
            <a:stCxn id="180" idx="3"/>
            <a:endCxn id="78" idx="1"/>
          </p:cNvCxnSpPr>
          <p:nvPr/>
        </p:nvCxnSpPr>
        <p:spPr bwMode="auto">
          <a:xfrm>
            <a:off x="2362199" y="4994430"/>
            <a:ext cx="1039671" cy="511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151620" y="4444624"/>
            <a:ext cx="1210579" cy="1099611"/>
          </a:xfrm>
          <a:prstGeom prst="roundRect">
            <a:avLst/>
          </a:prstGeom>
          <a:solidFill>
            <a:srgbClr val="8EB4E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Terminal</a:t>
            </a:r>
            <a:endParaRPr kumimoji="0" lang="en-US" sz="18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546775" y="4924709"/>
            <a:ext cx="479744" cy="461425"/>
            <a:chOff x="2707957" y="5063075"/>
            <a:chExt cx="479744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07957" y="5155168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3771655" y="2387225"/>
            <a:ext cx="1295400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>
                <a:latin typeface="+mn-lt"/>
              </a:rPr>
              <a:t>Coordination and Information</a:t>
            </a:r>
            <a:br>
              <a:rPr lang="en-US" sz="1400">
                <a:latin typeface="+mn-lt"/>
              </a:rPr>
            </a:br>
            <a:r>
              <a:rPr lang="en-US" sz="140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62200" y="2234825"/>
            <a:ext cx="4191000" cy="1828800"/>
          </a:xfrm>
          <a:prstGeom prst="bentConnector3">
            <a:avLst>
              <a:gd name="adj1" fmla="val 1030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3" name="Group 62"/>
          <p:cNvGrpSpPr/>
          <p:nvPr/>
        </p:nvGrpSpPr>
        <p:grpSpPr>
          <a:xfrm>
            <a:off x="2711328" y="2985403"/>
            <a:ext cx="609054" cy="369332"/>
            <a:chOff x="2837267" y="4933765"/>
            <a:chExt cx="60905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66577" y="4933765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346975" y="3389493"/>
            <a:ext cx="737432" cy="369332"/>
            <a:chOff x="2837267" y="4933765"/>
            <a:chExt cx="737432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R9c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62200" y="4216025"/>
            <a:ext cx="144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2" name="Group 71"/>
          <p:cNvGrpSpPr/>
          <p:nvPr/>
        </p:nvGrpSpPr>
        <p:grpSpPr>
          <a:xfrm>
            <a:off x="2559474" y="4135600"/>
            <a:ext cx="608122" cy="461425"/>
            <a:chOff x="2707957" y="5063075"/>
            <a:chExt cx="608122" cy="461425"/>
          </a:xfrm>
        </p:grpSpPr>
        <p:sp>
          <p:nvSpPr>
            <p:cNvPr id="73" name="TextBox 72"/>
            <p:cNvSpPr txBox="1"/>
            <p:nvPr/>
          </p:nvSpPr>
          <p:spPr>
            <a:xfrm>
              <a:off x="2707957" y="5155168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R8c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26" name="Straight Connector 25"/>
          <p:cNvCxnSpPr>
            <a:stCxn id="44" idx="2"/>
            <a:endCxn id="36" idx="0"/>
          </p:cNvCxnSpPr>
          <p:nvPr/>
        </p:nvCxnSpPr>
        <p:spPr bwMode="auto">
          <a:xfrm flipH="1">
            <a:off x="4414482" y="3301625"/>
            <a:ext cx="4873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Rounded Rectangle 35"/>
          <p:cNvSpPr/>
          <p:nvPr/>
        </p:nvSpPr>
        <p:spPr bwMode="auto">
          <a:xfrm>
            <a:off x="3356864" y="3911225"/>
            <a:ext cx="2115235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151620" y="3911225"/>
            <a:ext cx="121058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 Ctrl</a:t>
            </a:r>
          </a:p>
        </p:txBody>
      </p:sp>
      <p:cxnSp>
        <p:nvCxnSpPr>
          <p:cNvPr id="18" name="Elbow Connector 17"/>
          <p:cNvCxnSpPr>
            <a:stCxn id="59" idx="1"/>
            <a:endCxn id="36" idx="3"/>
          </p:cNvCxnSpPr>
          <p:nvPr/>
        </p:nvCxnSpPr>
        <p:spPr bwMode="auto">
          <a:xfrm rot="10800000">
            <a:off x="5472100" y="4177925"/>
            <a:ext cx="1081101" cy="15352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5427095" y="2726795"/>
            <a:ext cx="1125126" cy="12422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553200" y="2006225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553200" y="4436984"/>
            <a:ext cx="1295400" cy="110725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Core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Network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Service</a:t>
            </a: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79" idx="3"/>
            <a:endCxn id="51" idx="1"/>
          </p:cNvCxnSpPr>
          <p:nvPr/>
        </p:nvCxnSpPr>
        <p:spPr bwMode="auto">
          <a:xfrm flipV="1">
            <a:off x="5427095" y="4990610"/>
            <a:ext cx="1126105" cy="1356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53" name="Group 52"/>
          <p:cNvGrpSpPr/>
          <p:nvPr/>
        </p:nvGrpSpPr>
        <p:grpSpPr>
          <a:xfrm>
            <a:off x="5742130" y="4920484"/>
            <a:ext cx="620745" cy="461425"/>
            <a:chOff x="2707957" y="5063075"/>
            <a:chExt cx="620745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787135" y="3269696"/>
            <a:ext cx="608122" cy="483631"/>
            <a:chOff x="2725342" y="5063075"/>
            <a:chExt cx="608122" cy="483631"/>
          </a:xfrm>
        </p:grpSpPr>
        <p:sp>
          <p:nvSpPr>
            <p:cNvPr id="57" name="TextBox 56"/>
            <p:cNvSpPr txBox="1"/>
            <p:nvPr/>
          </p:nvSpPr>
          <p:spPr>
            <a:xfrm>
              <a:off x="2725342" y="5177374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R3s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553200" y="3941929"/>
            <a:ext cx="1295400" cy="502695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CNS Ctrl</a:t>
            </a:r>
          </a:p>
        </p:txBody>
      </p:sp>
      <p:cxnSp>
        <p:nvCxnSpPr>
          <p:cNvPr id="70" name="Straight Connector 69"/>
          <p:cNvCxnSpPr>
            <a:stCxn id="50" idx="2"/>
            <a:endCxn id="59" idx="0"/>
          </p:cNvCxnSpPr>
          <p:nvPr/>
        </p:nvCxnSpPr>
        <p:spPr bwMode="auto">
          <a:xfrm>
            <a:off x="7200900" y="2996825"/>
            <a:ext cx="0" cy="9451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5764674" y="4116735"/>
            <a:ext cx="608122" cy="468622"/>
            <a:chOff x="2860357" y="5063075"/>
            <a:chExt cx="608122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78" name="Rounded Rectangle 77"/>
          <p:cNvSpPr/>
          <p:nvPr/>
        </p:nvSpPr>
        <p:spPr bwMode="auto">
          <a:xfrm>
            <a:off x="3401870" y="4707015"/>
            <a:ext cx="630070" cy="58506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NA</a:t>
            </a:r>
          </a:p>
        </p:txBody>
      </p:sp>
      <p:sp>
        <p:nvSpPr>
          <p:cNvPr id="79" name="Rounded Rectangle 78"/>
          <p:cNvSpPr/>
          <p:nvPr/>
        </p:nvSpPr>
        <p:spPr bwMode="auto">
          <a:xfrm>
            <a:off x="4526995" y="4734145"/>
            <a:ext cx="900100" cy="54006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Backhaul</a:t>
            </a:r>
          </a:p>
        </p:txBody>
      </p:sp>
      <p:cxnSp>
        <p:nvCxnSpPr>
          <p:cNvPr id="80" name="Straight Connector 79"/>
          <p:cNvCxnSpPr>
            <a:stCxn id="78" idx="3"/>
            <a:endCxn id="79" idx="1"/>
          </p:cNvCxnSpPr>
          <p:nvPr/>
        </p:nvCxnSpPr>
        <p:spPr bwMode="auto">
          <a:xfrm>
            <a:off x="4031940" y="4999548"/>
            <a:ext cx="495055" cy="462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2" name="Group 91"/>
          <p:cNvGrpSpPr/>
          <p:nvPr/>
        </p:nvGrpSpPr>
        <p:grpSpPr>
          <a:xfrm>
            <a:off x="3970145" y="4914165"/>
            <a:ext cx="620745" cy="461425"/>
            <a:chOff x="2646162" y="5063075"/>
            <a:chExt cx="620745" cy="461425"/>
          </a:xfrm>
        </p:grpSpPr>
        <p:sp>
          <p:nvSpPr>
            <p:cNvPr id="93" name="TextBox 92"/>
            <p:cNvSpPr txBox="1"/>
            <p:nvPr/>
          </p:nvSpPr>
          <p:spPr>
            <a:xfrm>
              <a:off x="2646162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9" name="Straight Connector 88"/>
          <p:cNvCxnSpPr>
            <a:stCxn id="78" idx="0"/>
          </p:cNvCxnSpPr>
          <p:nvPr/>
        </p:nvCxnSpPr>
        <p:spPr bwMode="auto">
          <a:xfrm flipV="1">
            <a:off x="3716905" y="4419110"/>
            <a:ext cx="0" cy="2879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4" name="Group 103"/>
          <p:cNvGrpSpPr/>
          <p:nvPr/>
        </p:nvGrpSpPr>
        <p:grpSpPr>
          <a:xfrm>
            <a:off x="3626895" y="4374105"/>
            <a:ext cx="737432" cy="369332"/>
            <a:chOff x="2837267" y="4933765"/>
            <a:chExt cx="737432" cy="369332"/>
          </a:xfrm>
        </p:grpSpPr>
        <p:sp>
          <p:nvSpPr>
            <p:cNvPr id="105" name="TextBox 104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325" name="Straight Connector 324"/>
          <p:cNvCxnSpPr/>
          <p:nvPr/>
        </p:nvCxnSpPr>
        <p:spPr bwMode="auto">
          <a:xfrm flipV="1">
            <a:off x="4797025" y="4419110"/>
            <a:ext cx="0" cy="3150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9" name="Group 108"/>
          <p:cNvGrpSpPr/>
          <p:nvPr/>
        </p:nvGrpSpPr>
        <p:grpSpPr>
          <a:xfrm>
            <a:off x="4707015" y="4374105"/>
            <a:ext cx="737432" cy="369332"/>
            <a:chOff x="2837267" y="4933765"/>
            <a:chExt cx="737432" cy="369332"/>
          </a:xfrm>
        </p:grpSpPr>
        <p:sp>
          <p:nvSpPr>
            <p:cNvPr id="110" name="TextBox 109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R7c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0706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Potential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Show controller internal to Terminal and Access Network -	</a:t>
            </a:r>
            <a:r>
              <a:rPr lang="en-US">
                <a:sym typeface="Wingdings"/>
              </a:rPr>
              <a:t></a:t>
            </a:r>
          </a:p>
          <a:p>
            <a:r>
              <a:rPr lang="en-US">
                <a:sym typeface="Wingdings"/>
              </a:rPr>
              <a:t>Introduce additional names for Terminal+TE Ctrl, as well as Access Network + AN Ctrl - </a:t>
            </a:r>
          </a:p>
          <a:p>
            <a:r>
              <a:rPr lang="en-US">
                <a:sym typeface="Wingdings"/>
              </a:rPr>
              <a:t>Rename Terminal (TE) -&gt; Terminal Service (TES) and Access Network (AN) -&gt; Access Network Service (ANS) in correspondence to Core Network (CN) and Core Network Service (CNS)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73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1066800" y="3862258"/>
            <a:ext cx="1371600" cy="1776542"/>
          </a:xfrm>
          <a:prstGeom prst="roundRect">
            <a:avLst>
              <a:gd name="adj" fmla="val 11475"/>
            </a:avLst>
          </a:prstGeom>
          <a:solidFill>
            <a:srgbClr val="8EB4E3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276600" y="3862258"/>
            <a:ext cx="2286000" cy="1776542"/>
          </a:xfrm>
          <a:prstGeom prst="roundRect">
            <a:avLst>
              <a:gd name="adj" fmla="val 10654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81503" y="5778926"/>
            <a:ext cx="1595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Core Network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581400" y="5778926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+mn-lt"/>
              </a:rPr>
              <a:t>Access Network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136774" y="5791200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+mn-lt"/>
              </a:rPr>
              <a:t>Terminal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477000" y="1853824"/>
            <a:ext cx="1447800" cy="373541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1" name="Rounded Rectangle 320"/>
          <p:cNvSpPr/>
          <p:nvPr/>
        </p:nvSpPr>
        <p:spPr bwMode="auto">
          <a:xfrm>
            <a:off x="3356865" y="4444624"/>
            <a:ext cx="2115235" cy="114461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>
                <a:latin typeface="+mn-lt"/>
              </a:rPr>
              <a:t>Access Network Service</a:t>
            </a:r>
            <a:endParaRPr kumimoji="0" lang="en-US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#1</a:t>
            </a:r>
          </a:p>
        </p:txBody>
      </p:sp>
      <p:cxnSp>
        <p:nvCxnSpPr>
          <p:cNvPr id="136" name="Straight Connector 135"/>
          <p:cNvCxnSpPr>
            <a:stCxn id="180" idx="3"/>
            <a:endCxn id="78" idx="1"/>
          </p:cNvCxnSpPr>
          <p:nvPr/>
        </p:nvCxnSpPr>
        <p:spPr bwMode="auto">
          <a:xfrm>
            <a:off x="2362199" y="4994430"/>
            <a:ext cx="1039671" cy="511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151620" y="4444624"/>
            <a:ext cx="1210579" cy="1099611"/>
          </a:xfrm>
          <a:prstGeom prst="roundRect">
            <a:avLst/>
          </a:prstGeom>
          <a:solidFill>
            <a:srgbClr val="8EB4E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Terminal</a:t>
            </a:r>
            <a:br>
              <a:rPr lang="en-US" sz="1800">
                <a:latin typeface="+mn-lt"/>
              </a:rPr>
            </a:br>
            <a:r>
              <a:rPr lang="en-US" sz="1800">
                <a:latin typeface="+mn-lt"/>
              </a:rPr>
              <a:t>Service</a:t>
            </a:r>
            <a:endParaRPr kumimoji="0" lang="en-US" sz="18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546775" y="4924709"/>
            <a:ext cx="479744" cy="461425"/>
            <a:chOff x="2707957" y="5063075"/>
            <a:chExt cx="479744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07957" y="5155168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3771655" y="2387225"/>
            <a:ext cx="1295400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>
                <a:latin typeface="+mn-lt"/>
              </a:rPr>
              <a:t>Coordination and Information</a:t>
            </a:r>
            <a:br>
              <a:rPr lang="en-US" sz="1400">
                <a:latin typeface="+mn-lt"/>
              </a:rPr>
            </a:br>
            <a:r>
              <a:rPr lang="en-US" sz="140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62200" y="2234825"/>
            <a:ext cx="4191000" cy="1828800"/>
          </a:xfrm>
          <a:prstGeom prst="bentConnector3">
            <a:avLst>
              <a:gd name="adj1" fmla="val 1030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3" name="Group 62"/>
          <p:cNvGrpSpPr/>
          <p:nvPr/>
        </p:nvGrpSpPr>
        <p:grpSpPr>
          <a:xfrm>
            <a:off x="2711328" y="2985403"/>
            <a:ext cx="609054" cy="369332"/>
            <a:chOff x="2837267" y="4933765"/>
            <a:chExt cx="60905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66577" y="4933765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346975" y="3389493"/>
            <a:ext cx="737432" cy="369332"/>
            <a:chOff x="2837267" y="4933765"/>
            <a:chExt cx="737432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R9c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62200" y="4216025"/>
            <a:ext cx="144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2" name="Group 71"/>
          <p:cNvGrpSpPr/>
          <p:nvPr/>
        </p:nvGrpSpPr>
        <p:grpSpPr>
          <a:xfrm>
            <a:off x="2559474" y="4135600"/>
            <a:ext cx="608122" cy="461425"/>
            <a:chOff x="2707957" y="5063075"/>
            <a:chExt cx="608122" cy="461425"/>
          </a:xfrm>
        </p:grpSpPr>
        <p:sp>
          <p:nvSpPr>
            <p:cNvPr id="73" name="TextBox 72"/>
            <p:cNvSpPr txBox="1"/>
            <p:nvPr/>
          </p:nvSpPr>
          <p:spPr>
            <a:xfrm>
              <a:off x="2707957" y="5155168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R8c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26" name="Straight Connector 25"/>
          <p:cNvCxnSpPr>
            <a:stCxn id="44" idx="2"/>
            <a:endCxn id="36" idx="0"/>
          </p:cNvCxnSpPr>
          <p:nvPr/>
        </p:nvCxnSpPr>
        <p:spPr bwMode="auto">
          <a:xfrm flipH="1">
            <a:off x="4414482" y="3301625"/>
            <a:ext cx="4873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Rounded Rectangle 35"/>
          <p:cNvSpPr/>
          <p:nvPr/>
        </p:nvSpPr>
        <p:spPr bwMode="auto">
          <a:xfrm>
            <a:off x="3356864" y="3911225"/>
            <a:ext cx="2115235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151620" y="3911225"/>
            <a:ext cx="121058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 Ctrl</a:t>
            </a:r>
          </a:p>
        </p:txBody>
      </p:sp>
      <p:cxnSp>
        <p:nvCxnSpPr>
          <p:cNvPr id="18" name="Elbow Connector 17"/>
          <p:cNvCxnSpPr>
            <a:stCxn id="59" idx="1"/>
            <a:endCxn id="36" idx="3"/>
          </p:cNvCxnSpPr>
          <p:nvPr/>
        </p:nvCxnSpPr>
        <p:spPr bwMode="auto">
          <a:xfrm rot="10800000">
            <a:off x="5472100" y="4177925"/>
            <a:ext cx="1081101" cy="15352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5427095" y="2726795"/>
            <a:ext cx="1125126" cy="12422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553200" y="2006225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553200" y="4436984"/>
            <a:ext cx="1295400" cy="110725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Core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Network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Service</a:t>
            </a: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79" idx="3"/>
            <a:endCxn id="51" idx="1"/>
          </p:cNvCxnSpPr>
          <p:nvPr/>
        </p:nvCxnSpPr>
        <p:spPr bwMode="auto">
          <a:xfrm flipV="1">
            <a:off x="5427095" y="4990610"/>
            <a:ext cx="1126105" cy="1356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53" name="Group 52"/>
          <p:cNvGrpSpPr/>
          <p:nvPr/>
        </p:nvGrpSpPr>
        <p:grpSpPr>
          <a:xfrm>
            <a:off x="5742130" y="4920484"/>
            <a:ext cx="620745" cy="461425"/>
            <a:chOff x="2707957" y="5063075"/>
            <a:chExt cx="620745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787135" y="3269696"/>
            <a:ext cx="608122" cy="483631"/>
            <a:chOff x="2725342" y="5063075"/>
            <a:chExt cx="608122" cy="483631"/>
          </a:xfrm>
        </p:grpSpPr>
        <p:sp>
          <p:nvSpPr>
            <p:cNvPr id="57" name="TextBox 56"/>
            <p:cNvSpPr txBox="1"/>
            <p:nvPr/>
          </p:nvSpPr>
          <p:spPr>
            <a:xfrm>
              <a:off x="2725342" y="5177374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R3s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553200" y="3941929"/>
            <a:ext cx="1295400" cy="502695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CNS Ctrl</a:t>
            </a:r>
          </a:p>
        </p:txBody>
      </p:sp>
      <p:cxnSp>
        <p:nvCxnSpPr>
          <p:cNvPr id="70" name="Straight Connector 69"/>
          <p:cNvCxnSpPr>
            <a:stCxn id="50" idx="2"/>
            <a:endCxn id="59" idx="0"/>
          </p:cNvCxnSpPr>
          <p:nvPr/>
        </p:nvCxnSpPr>
        <p:spPr bwMode="auto">
          <a:xfrm>
            <a:off x="7200900" y="2996825"/>
            <a:ext cx="0" cy="9451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5764674" y="4116735"/>
            <a:ext cx="608122" cy="468622"/>
            <a:chOff x="2860357" y="5063075"/>
            <a:chExt cx="608122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78" name="Rounded Rectangle 77"/>
          <p:cNvSpPr/>
          <p:nvPr/>
        </p:nvSpPr>
        <p:spPr bwMode="auto">
          <a:xfrm>
            <a:off x="3401870" y="4707015"/>
            <a:ext cx="630070" cy="58506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NA</a:t>
            </a:r>
          </a:p>
        </p:txBody>
      </p:sp>
      <p:sp>
        <p:nvSpPr>
          <p:cNvPr id="79" name="Rounded Rectangle 78"/>
          <p:cNvSpPr/>
          <p:nvPr/>
        </p:nvSpPr>
        <p:spPr bwMode="auto">
          <a:xfrm>
            <a:off x="4526995" y="4734145"/>
            <a:ext cx="900100" cy="54006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Backhaul</a:t>
            </a:r>
          </a:p>
        </p:txBody>
      </p:sp>
      <p:cxnSp>
        <p:nvCxnSpPr>
          <p:cNvPr id="80" name="Straight Connector 79"/>
          <p:cNvCxnSpPr>
            <a:stCxn id="78" idx="3"/>
            <a:endCxn id="79" idx="1"/>
          </p:cNvCxnSpPr>
          <p:nvPr/>
        </p:nvCxnSpPr>
        <p:spPr bwMode="auto">
          <a:xfrm>
            <a:off x="4031940" y="4999548"/>
            <a:ext cx="495055" cy="462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2" name="Group 91"/>
          <p:cNvGrpSpPr/>
          <p:nvPr/>
        </p:nvGrpSpPr>
        <p:grpSpPr>
          <a:xfrm>
            <a:off x="3970145" y="4914165"/>
            <a:ext cx="620745" cy="461425"/>
            <a:chOff x="2646162" y="5063075"/>
            <a:chExt cx="620745" cy="461425"/>
          </a:xfrm>
        </p:grpSpPr>
        <p:sp>
          <p:nvSpPr>
            <p:cNvPr id="93" name="TextBox 92"/>
            <p:cNvSpPr txBox="1"/>
            <p:nvPr/>
          </p:nvSpPr>
          <p:spPr>
            <a:xfrm>
              <a:off x="2646162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9" name="Straight Connector 88"/>
          <p:cNvCxnSpPr>
            <a:stCxn id="78" idx="0"/>
          </p:cNvCxnSpPr>
          <p:nvPr/>
        </p:nvCxnSpPr>
        <p:spPr bwMode="auto">
          <a:xfrm flipV="1">
            <a:off x="3716905" y="4419110"/>
            <a:ext cx="0" cy="2879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4" name="Group 103"/>
          <p:cNvGrpSpPr/>
          <p:nvPr/>
        </p:nvGrpSpPr>
        <p:grpSpPr>
          <a:xfrm>
            <a:off x="3626895" y="4374105"/>
            <a:ext cx="737432" cy="369332"/>
            <a:chOff x="2837267" y="4933765"/>
            <a:chExt cx="737432" cy="369332"/>
          </a:xfrm>
        </p:grpSpPr>
        <p:sp>
          <p:nvSpPr>
            <p:cNvPr id="105" name="TextBox 104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325" name="Straight Connector 324"/>
          <p:cNvCxnSpPr/>
          <p:nvPr/>
        </p:nvCxnSpPr>
        <p:spPr bwMode="auto">
          <a:xfrm flipV="1">
            <a:off x="4797025" y="4419110"/>
            <a:ext cx="0" cy="3150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9" name="Group 108"/>
          <p:cNvGrpSpPr/>
          <p:nvPr/>
        </p:nvGrpSpPr>
        <p:grpSpPr>
          <a:xfrm>
            <a:off x="4707015" y="4374105"/>
            <a:ext cx="737432" cy="369332"/>
            <a:chOff x="2837267" y="4933765"/>
            <a:chExt cx="737432" cy="369332"/>
          </a:xfrm>
        </p:grpSpPr>
        <p:sp>
          <p:nvSpPr>
            <p:cNvPr id="110" name="TextBox 109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R7c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3664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723</TotalTime>
  <Words>595</Words>
  <Application>Microsoft Macintosh PowerPoint</Application>
  <PresentationFormat>On-screen Show (4:3)</PresentationFormat>
  <Paragraphs>146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Template</vt:lpstr>
      <vt:lpstr>PowerPoint Presentation</vt:lpstr>
      <vt:lpstr>P802.1CF NRM Ambiguities</vt:lpstr>
      <vt:lpstr>Terminology</vt:lpstr>
      <vt:lpstr>From omniran-14-0083-00-00TG-p802-1cf-network-reference-model.docx Basic Network Reference Model</vt:lpstr>
      <vt:lpstr>From omniran-14-0083-00-00TG-p802-1cf-network-reference-model.docx NRM Description</vt:lpstr>
      <vt:lpstr>The issue: How do we denote the red entities?</vt:lpstr>
      <vt:lpstr>The issue in the comprehenisve NRM</vt:lpstr>
      <vt:lpstr>Potential approaches</vt:lpstr>
      <vt:lpstr>Proposal #1</vt:lpstr>
      <vt:lpstr>Agreed proposal ?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Max Riegel</cp:lastModifiedBy>
  <cp:revision>203</cp:revision>
  <cp:lastPrinted>1998-02-10T13:28:06Z</cp:lastPrinted>
  <dcterms:created xsi:type="dcterms:W3CDTF">2011-12-30T17:06:23Z</dcterms:created>
  <dcterms:modified xsi:type="dcterms:W3CDTF">2015-01-14T20:12:35Z</dcterms:modified>
</cp:coreProperties>
</file>