
<file path=[Content_Types].xml><?xml version="1.0" encoding="utf-8"?>
<Types xmlns="http://schemas.openxmlformats.org/package/2006/content-types">
  <Default Extension="xml" ContentType="application/xml"/>
  <Default Extension="xls" ContentType="application/vnd.ms-excel"/>
  <Default Extension="jpeg" ContentType="image/jpeg"/>
  <Default Extension="rels" ContentType="application/vnd.openxmlformats-package.relationships+xml"/>
  <Default Extension="vml" ContentType="application/vnd.openxmlformats-officedocument.vmlDrawing"/>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slideLayouts/slideLayout2.xml" ContentType="application/vnd.openxmlformats-officedocument.presentationml.slideLayout+xml"/>
  <Override PartName="/ppt/theme/theme3.xml" ContentType="application/vnd.openxmlformats-officedocument.theme+xml"/>
  <Override PartName="/ppt/slideLayouts/slideLayout3.xml" ContentType="application/vnd.openxmlformats-officedocument.presentationml.slideLayout+xml"/>
  <Override PartName="/ppt/theme/theme4.xml" ContentType="application/vnd.openxmlformats-officedocument.theme+xml"/>
  <Override PartName="/ppt/slideLayouts/slideLayout4.xml" ContentType="application/vnd.openxmlformats-officedocument.presentationml.slideLayout+xml"/>
  <Override PartName="/ppt/theme/theme5.xml" ContentType="application/vnd.openxmlformats-officedocument.theme+xml"/>
  <Override PartName="/ppt/slideLayouts/slideLayout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 id="2147483785" r:id="rId2"/>
    <p:sldMasterId id="2147483796" r:id="rId3"/>
    <p:sldMasterId id="2147483799" r:id="rId4"/>
    <p:sldMasterId id="2147483802" r:id="rId5"/>
    <p:sldMasterId id="2147483805" r:id="rId6"/>
    <p:sldMasterId id="2147483808" r:id="rId7"/>
    <p:sldMasterId id="2147483811" r:id="rId8"/>
    <p:sldMasterId id="2147483814" r:id="rId9"/>
    <p:sldMasterId id="2147483827" r:id="rId10"/>
  </p:sldMasterIdLst>
  <p:notesMasterIdLst>
    <p:notesMasterId r:id="rId54"/>
  </p:notesMasterIdLst>
  <p:handoutMasterIdLst>
    <p:handoutMasterId r:id="rId55"/>
  </p:handoutMasterIdLst>
  <p:sldIdLst>
    <p:sldId id="262" r:id="rId11"/>
    <p:sldId id="489" r:id="rId12"/>
    <p:sldId id="541" r:id="rId13"/>
    <p:sldId id="542" r:id="rId14"/>
    <p:sldId id="543" r:id="rId15"/>
    <p:sldId id="544" r:id="rId16"/>
    <p:sldId id="569" r:id="rId17"/>
    <p:sldId id="545" r:id="rId18"/>
    <p:sldId id="538" r:id="rId19"/>
    <p:sldId id="539" r:id="rId20"/>
    <p:sldId id="588" r:id="rId21"/>
    <p:sldId id="587" r:id="rId22"/>
    <p:sldId id="584" r:id="rId23"/>
    <p:sldId id="585" r:id="rId24"/>
    <p:sldId id="595" r:id="rId25"/>
    <p:sldId id="599" r:id="rId26"/>
    <p:sldId id="571" r:id="rId27"/>
    <p:sldId id="548" r:id="rId28"/>
    <p:sldId id="573" r:id="rId29"/>
    <p:sldId id="549" r:id="rId30"/>
    <p:sldId id="578" r:id="rId31"/>
    <p:sldId id="579" r:id="rId32"/>
    <p:sldId id="580" r:id="rId33"/>
    <p:sldId id="581" r:id="rId34"/>
    <p:sldId id="582" r:id="rId35"/>
    <p:sldId id="583" r:id="rId36"/>
    <p:sldId id="575" r:id="rId37"/>
    <p:sldId id="576" r:id="rId38"/>
    <p:sldId id="558" r:id="rId39"/>
    <p:sldId id="596" r:id="rId40"/>
    <p:sldId id="597" r:id="rId41"/>
    <p:sldId id="598" r:id="rId42"/>
    <p:sldId id="546" r:id="rId43"/>
    <p:sldId id="590" r:id="rId44"/>
    <p:sldId id="592" r:id="rId45"/>
    <p:sldId id="594" r:id="rId46"/>
    <p:sldId id="593" r:id="rId47"/>
    <p:sldId id="568" r:id="rId48"/>
    <p:sldId id="600" r:id="rId49"/>
    <p:sldId id="601" r:id="rId50"/>
    <p:sldId id="557" r:id="rId51"/>
    <p:sldId id="603" r:id="rId52"/>
    <p:sldId id="534" r:id="rId53"/>
  </p:sldIdLst>
  <p:sldSz cx="12195175" cy="6858000"/>
  <p:notesSz cx="6858000" cy="9144000"/>
  <p:defaultTex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00725899" initials="h"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140C04"/>
    <a:srgbClr val="66CCFF"/>
    <a:srgbClr val="B2B2B2"/>
    <a:srgbClr val="000000"/>
    <a:srgbClr val="008000"/>
    <a:srgbClr val="DDDDDD"/>
    <a:srgbClr val="DA9694"/>
    <a:srgbClr val="777777"/>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48" autoAdjust="0"/>
    <p:restoredTop sz="94655" autoAdjust="0"/>
  </p:normalViewPr>
  <p:slideViewPr>
    <p:cSldViewPr snapToGrid="0" showGuides="1">
      <p:cViewPr>
        <p:scale>
          <a:sx n="75" d="100"/>
          <a:sy n="75" d="100"/>
        </p:scale>
        <p:origin x="-1176" y="-608"/>
      </p:cViewPr>
      <p:guideLst>
        <p:guide orient="horz" pos="436"/>
        <p:guide orient="horz" pos="618"/>
        <p:guide orient="horz" pos="845"/>
        <p:guide orient="horz" pos="2840"/>
        <p:guide pos="7130"/>
        <p:guide pos="552"/>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70" d="100"/>
          <a:sy n="70" d="100"/>
        </p:scale>
        <p:origin x="-16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50" Type="http://schemas.openxmlformats.org/officeDocument/2006/relationships/slide" Target="slides/slide40.xml"/><Relationship Id="rId51" Type="http://schemas.openxmlformats.org/officeDocument/2006/relationships/slide" Target="slides/slide41.xml"/><Relationship Id="rId52" Type="http://schemas.openxmlformats.org/officeDocument/2006/relationships/slide" Target="slides/slide42.xml"/><Relationship Id="rId53" Type="http://schemas.openxmlformats.org/officeDocument/2006/relationships/slide" Target="slides/slide43.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commentAuthors" Target="commentAuthors.xml"/><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0.xml"/><Relationship Id="rId41" Type="http://schemas.openxmlformats.org/officeDocument/2006/relationships/slide" Target="slides/slide31.xml"/><Relationship Id="rId42" Type="http://schemas.openxmlformats.org/officeDocument/2006/relationships/slide" Target="slides/slide32.xml"/><Relationship Id="rId43" Type="http://schemas.openxmlformats.org/officeDocument/2006/relationships/slide" Target="slides/slide33.xml"/><Relationship Id="rId44" Type="http://schemas.openxmlformats.org/officeDocument/2006/relationships/slide" Target="slides/slide34.xml"/><Relationship Id="rId45" Type="http://schemas.openxmlformats.org/officeDocument/2006/relationships/slide" Target="slides/slide35.xml"/><Relationship Id="rId46" Type="http://schemas.openxmlformats.org/officeDocument/2006/relationships/slide" Target="slides/slide36.xml"/><Relationship Id="rId47" Type="http://schemas.openxmlformats.org/officeDocument/2006/relationships/slide" Target="slides/slide37.xml"/><Relationship Id="rId48" Type="http://schemas.openxmlformats.org/officeDocument/2006/relationships/slide" Target="slides/slide38.xml"/><Relationship Id="rId49" Type="http://schemas.openxmlformats.org/officeDocument/2006/relationships/slide" Target="slides/slide3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20.xml"/><Relationship Id="rId31" Type="http://schemas.openxmlformats.org/officeDocument/2006/relationships/slide" Target="slides/slide21.xml"/><Relationship Id="rId32" Type="http://schemas.openxmlformats.org/officeDocument/2006/relationships/slide" Target="slides/slide22.xml"/><Relationship Id="rId33" Type="http://schemas.openxmlformats.org/officeDocument/2006/relationships/slide" Target="slides/slide23.xml"/><Relationship Id="rId34" Type="http://schemas.openxmlformats.org/officeDocument/2006/relationships/slide" Target="slides/slide24.xml"/><Relationship Id="rId35" Type="http://schemas.openxmlformats.org/officeDocument/2006/relationships/slide" Target="slides/slide25.xml"/><Relationship Id="rId36" Type="http://schemas.openxmlformats.org/officeDocument/2006/relationships/slide" Target="slides/slide26.xml"/><Relationship Id="rId37" Type="http://schemas.openxmlformats.org/officeDocument/2006/relationships/slide" Target="slides/slide27.xml"/><Relationship Id="rId38" Type="http://schemas.openxmlformats.org/officeDocument/2006/relationships/slide" Target="slides/slide28.xml"/><Relationship Id="rId39" Type="http://schemas.openxmlformats.org/officeDocument/2006/relationships/slide" Target="slides/slide29.xml"/><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Relationship Id="rId29" Type="http://schemas.openxmlformats.org/officeDocument/2006/relationships/slide" Target="slides/slide19.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Master" Target="slideMasters/slideMaster10.xml"/><Relationship Id="rId11" Type="http://schemas.openxmlformats.org/officeDocument/2006/relationships/slide" Target="slides/slide1.xml"/><Relationship Id="rId12"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ea typeface="宋体" pitchFamily="2" charset="-122"/>
              </a:defRPr>
            </a:lvl1pPr>
          </a:lstStyle>
          <a:p>
            <a:pPr>
              <a:defRPr/>
            </a:pPr>
            <a:endParaRPr lang="zh-CN" altLang="en-US"/>
          </a:p>
        </p:txBody>
      </p:sp>
      <p:sp>
        <p:nvSpPr>
          <p:cNvPr id="227331" name="Rectangle 3"/>
          <p:cNvSpPr>
            <a:spLocks noGrp="1" noChangeArrowheads="1"/>
          </p:cNvSpPr>
          <p:nvPr>
            <p:ph type="dt" sz="quarter"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ea typeface="宋体" pitchFamily="2" charset="-122"/>
              </a:defRPr>
            </a:lvl1pPr>
          </a:lstStyle>
          <a:p>
            <a:pPr>
              <a:defRPr/>
            </a:pPr>
            <a:fld id="{E27846A6-D38A-4461-83D8-2DC0D5230FEA}" type="datetimeFigureOut">
              <a:rPr lang="zh-CN" altLang="en-US"/>
              <a:pPr>
                <a:defRPr/>
              </a:pPr>
              <a:t>2014-11-04</a:t>
            </a:fld>
            <a:endParaRPr lang="en-US" altLang="zh-CN"/>
          </a:p>
        </p:txBody>
      </p:sp>
      <p:sp>
        <p:nvSpPr>
          <p:cNvPr id="227332" name="Rectangle 4"/>
          <p:cNvSpPr>
            <a:spLocks noGrp="1" noChangeArrowheads="1"/>
          </p:cNvSpPr>
          <p:nvPr>
            <p:ph type="ftr" sz="quarter" idx="2"/>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ea typeface="宋体" pitchFamily="2" charset="-122"/>
              </a:defRPr>
            </a:lvl1pPr>
          </a:lstStyle>
          <a:p>
            <a:pPr>
              <a:defRPr/>
            </a:pPr>
            <a:endParaRPr lang="en-US" altLang="zh-CN"/>
          </a:p>
        </p:txBody>
      </p:sp>
      <p:sp>
        <p:nvSpPr>
          <p:cNvPr id="227333" name="Rectangle 5"/>
          <p:cNvSpPr>
            <a:spLocks noGrp="1" noChangeArrowheads="1"/>
          </p:cNvSpPr>
          <p:nvPr>
            <p:ph type="sldNum" sz="quarter" idx="3"/>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ea typeface="宋体" pitchFamily="2" charset="-122"/>
              </a:defRPr>
            </a:lvl1pPr>
          </a:lstStyle>
          <a:p>
            <a:pPr>
              <a:defRPr/>
            </a:pPr>
            <a:fld id="{0700B4EE-FEA9-4359-8ACB-333049A08C59}" type="slidenum">
              <a:rPr lang="zh-CN" altLang="en-US"/>
              <a:pPr>
                <a:defRPr/>
              </a:pPr>
              <a:t>‹#›</a:t>
            </a:fld>
            <a:endParaRPr lang="en-US" altLang="zh-CN"/>
          </a:p>
        </p:txBody>
      </p:sp>
    </p:spTree>
    <p:extLst>
      <p:ext uri="{BB962C8B-B14F-4D97-AF65-F5344CB8AC3E}">
        <p14:creationId xmlns:p14="http://schemas.microsoft.com/office/powerpoint/2010/main" val="3950742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753C47-9DAC-43DF-BB8B-DAA3972F3FFC}" type="datetimeFigureOut">
              <a:rPr lang="en-US" smtClean="0"/>
              <a:pPr/>
              <a:t>2014-11-04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52334F-346B-4EF6-8C5E-0C1F1C4F0FBC}" type="slidenum">
              <a:rPr lang="en-US" smtClean="0"/>
              <a:pPr/>
              <a:t>‹#›</a:t>
            </a:fld>
            <a:endParaRPr lang="en-US"/>
          </a:p>
        </p:txBody>
      </p:sp>
    </p:spTree>
    <p:extLst>
      <p:ext uri="{BB962C8B-B14F-4D97-AF65-F5344CB8AC3E}">
        <p14:creationId xmlns:p14="http://schemas.microsoft.com/office/powerpoint/2010/main" val="2880855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755650"/>
            <a:ext cx="6529388" cy="3671888"/>
          </a:xfrm>
        </p:spPr>
      </p:sp>
      <p:sp>
        <p:nvSpPr>
          <p:cNvPr id="3" name="Notes Placeholder 2"/>
          <p:cNvSpPr>
            <a:spLocks noGrp="1"/>
          </p:cNvSpPr>
          <p:nvPr>
            <p:ph type="body" idx="1"/>
          </p:nvPr>
        </p:nvSpPr>
        <p:spPr/>
        <p:txBody>
          <a:bodyPr/>
          <a:lstStyle/>
          <a:p>
            <a:r>
              <a:rPr lang="en-US" dirty="0" smtClean="0"/>
              <a:t>FB:</a:t>
            </a:r>
            <a:r>
              <a:rPr lang="en-US" baseline="0" dirty="0" smtClean="0"/>
              <a:t> on their Wedge switch: their requirements are on a 3-month cycle, hard to keep up with existing h/w. FB/Google/AMZN can afford to design their own h/w, but not everyone else can</a:t>
            </a:r>
          </a:p>
          <a:p>
            <a:endParaRPr lang="en-US" baseline="0" dirty="0" smtClean="0"/>
          </a:p>
          <a:p>
            <a:r>
              <a:rPr lang="en-US" baseline="0" dirty="0" smtClean="0"/>
              <a:t>Customized chains: can be app/user/network tailored</a:t>
            </a:r>
            <a:endParaRPr lang="en-US" dirty="0"/>
          </a:p>
        </p:txBody>
      </p:sp>
      <p:sp>
        <p:nvSpPr>
          <p:cNvPr id="4" name="Date Placeholder 3"/>
          <p:cNvSpPr>
            <a:spLocks noGrp="1"/>
          </p:cNvSpPr>
          <p:nvPr>
            <p:ph type="dt" sz="quarter" idx="10"/>
          </p:nvPr>
        </p:nvSpPr>
        <p:spPr>
          <a:xfrm>
            <a:off x="4289358" y="332596"/>
            <a:ext cx="2023545" cy="120233"/>
          </a:xfrm>
          <a:prstGeom prst="rect">
            <a:avLst/>
          </a:prstGeom>
        </p:spPr>
        <p:txBody>
          <a:bodyPr/>
          <a:lstStyle/>
          <a:p>
            <a:pPr>
              <a:buClr>
                <a:srgbClr val="1F497D"/>
              </a:buClr>
              <a:defRPr/>
            </a:pPr>
            <a:r>
              <a:rPr lang="de-DE" smtClean="0">
                <a:solidFill>
                  <a:prstClr val="black"/>
                </a:solidFill>
              </a:rPr>
              <a:t>16.04.2009</a:t>
            </a:r>
            <a:endParaRPr lang="de-DE">
              <a:solidFill>
                <a:prstClr val="black"/>
              </a:solidFill>
            </a:endParaRPr>
          </a:p>
        </p:txBody>
      </p:sp>
      <p:sp>
        <p:nvSpPr>
          <p:cNvPr id="5" name="Slide Number Placeholder 4"/>
          <p:cNvSpPr>
            <a:spLocks noGrp="1"/>
          </p:cNvSpPr>
          <p:nvPr>
            <p:ph type="sldNum" sz="quarter" idx="11"/>
          </p:nvPr>
        </p:nvSpPr>
        <p:spPr>
          <a:xfrm>
            <a:off x="4289358" y="510605"/>
            <a:ext cx="2023545" cy="120233"/>
          </a:xfrm>
          <a:prstGeom prst="rect">
            <a:avLst/>
          </a:prstGeom>
        </p:spPr>
        <p:txBody>
          <a:bodyPr/>
          <a:lstStyle/>
          <a:p>
            <a:pPr>
              <a:buClr>
                <a:srgbClr val="1F497D"/>
              </a:buClr>
              <a:defRPr/>
            </a:pPr>
            <a:fld id="{8AAE2F47-CB32-4BA2-993A-F48A1499F7B9}" type="slidenum">
              <a:rPr lang="de-DE" smtClean="0">
                <a:solidFill>
                  <a:prstClr val="black"/>
                </a:solidFill>
              </a:rPr>
              <a:pPr>
                <a:buClr>
                  <a:srgbClr val="1F497D"/>
                </a:buClr>
                <a:defRPr/>
              </a:pPr>
              <a:t>26</a:t>
            </a:fld>
            <a:endParaRPr lang="de-DE">
              <a:solidFill>
                <a:prstClr val="black"/>
              </a:solidFill>
            </a:endParaRPr>
          </a:p>
        </p:txBody>
      </p:sp>
      <p:sp>
        <p:nvSpPr>
          <p:cNvPr id="6" name="Header Placeholder 5"/>
          <p:cNvSpPr>
            <a:spLocks noGrp="1"/>
          </p:cNvSpPr>
          <p:nvPr>
            <p:ph type="hdr" sz="quarter" idx="12"/>
          </p:nvPr>
        </p:nvSpPr>
        <p:spPr>
          <a:xfrm>
            <a:off x="4289358" y="421598"/>
            <a:ext cx="2023545" cy="120234"/>
          </a:xfrm>
          <a:prstGeom prst="rect">
            <a:avLst/>
          </a:prstGeom>
        </p:spPr>
        <p:txBody>
          <a:bodyPr/>
          <a:lstStyle/>
          <a:p>
            <a:pPr>
              <a:buClr>
                <a:srgbClr val="1F497D"/>
              </a:buClr>
              <a:defRPr/>
            </a:pPr>
            <a:r>
              <a:rPr lang="de-DE" smtClean="0">
                <a:solidFill>
                  <a:prstClr val="black"/>
                </a:solidFill>
              </a:rPr>
              <a:t>Autor / Thema der Präsentation</a:t>
            </a:r>
            <a:endParaRPr lang="de-DE">
              <a:solidFill>
                <a:prstClr val="black"/>
              </a:solidFill>
            </a:endParaRPr>
          </a:p>
        </p:txBody>
      </p:sp>
    </p:spTree>
    <p:extLst>
      <p:ext uri="{BB962C8B-B14F-4D97-AF65-F5344CB8AC3E}">
        <p14:creationId xmlns:p14="http://schemas.microsoft.com/office/powerpoint/2010/main" val="497706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755650"/>
            <a:ext cx="6529388" cy="3671888"/>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sz="quarter" idx="10"/>
          </p:nvPr>
        </p:nvSpPr>
        <p:spPr>
          <a:xfrm>
            <a:off x="4289359" y="332597"/>
            <a:ext cx="2023545" cy="120233"/>
          </a:xfrm>
          <a:prstGeom prst="rect">
            <a:avLst/>
          </a:prstGeom>
        </p:spPr>
        <p:txBody>
          <a:bodyPr/>
          <a:lstStyle/>
          <a:p>
            <a:pPr>
              <a:defRPr/>
            </a:pPr>
            <a:r>
              <a:rPr lang="de-DE" smtClean="0"/>
              <a:t>16.04.2009</a:t>
            </a:r>
            <a:endParaRPr lang="de-DE"/>
          </a:p>
        </p:txBody>
      </p:sp>
      <p:sp>
        <p:nvSpPr>
          <p:cNvPr id="5" name="Slide Number Placeholder 4"/>
          <p:cNvSpPr>
            <a:spLocks noGrp="1"/>
          </p:cNvSpPr>
          <p:nvPr>
            <p:ph type="sldNum" sz="quarter" idx="11"/>
          </p:nvPr>
        </p:nvSpPr>
        <p:spPr>
          <a:xfrm>
            <a:off x="4289359" y="510606"/>
            <a:ext cx="2023545" cy="120233"/>
          </a:xfrm>
          <a:prstGeom prst="rect">
            <a:avLst/>
          </a:prstGeom>
        </p:spPr>
        <p:txBody>
          <a:bodyPr/>
          <a:lstStyle/>
          <a:p>
            <a:pPr>
              <a:defRPr/>
            </a:pPr>
            <a:fld id="{8AAE2F47-CB32-4BA2-993A-F48A1499F7B9}" type="slidenum">
              <a:rPr lang="de-DE" smtClean="0"/>
              <a:pPr>
                <a:defRPr/>
              </a:pPr>
              <a:t>28</a:t>
            </a:fld>
            <a:endParaRPr lang="de-DE"/>
          </a:p>
        </p:txBody>
      </p:sp>
      <p:sp>
        <p:nvSpPr>
          <p:cNvPr id="6" name="Header Placeholder 5"/>
          <p:cNvSpPr>
            <a:spLocks noGrp="1"/>
          </p:cNvSpPr>
          <p:nvPr>
            <p:ph type="hdr" sz="quarter" idx="12"/>
          </p:nvPr>
        </p:nvSpPr>
        <p:spPr>
          <a:xfrm>
            <a:off x="4289359" y="421598"/>
            <a:ext cx="2023545" cy="120234"/>
          </a:xfrm>
          <a:prstGeom prst="rect">
            <a:avLst/>
          </a:prstGeom>
        </p:spPr>
        <p:txBody>
          <a:bodyPr/>
          <a:lstStyle/>
          <a:p>
            <a:pPr>
              <a:defRPr/>
            </a:pPr>
            <a:r>
              <a:rPr lang="de-DE" smtClean="0"/>
              <a:t>Autor / Thema der Präsentation</a:t>
            </a:r>
            <a:endParaRPr lang="de-DE"/>
          </a:p>
        </p:txBody>
      </p:sp>
    </p:spTree>
    <p:extLst>
      <p:ext uri="{BB962C8B-B14F-4D97-AF65-F5344CB8AC3E}">
        <p14:creationId xmlns:p14="http://schemas.microsoft.com/office/powerpoint/2010/main" val="2613434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5243" indent="-205243">
              <a:buFontTx/>
              <a:buChar char="-"/>
            </a:pPr>
            <a:r>
              <a:rPr lang="en-US" baseline="0" dirty="0" smtClean="0"/>
              <a:t>We create innovations (with our members and vendors)</a:t>
            </a:r>
          </a:p>
          <a:p>
            <a:pPr marL="205243" indent="-205243">
              <a:buFontTx/>
              <a:buChar char="-"/>
            </a:pPr>
            <a:r>
              <a:rPr lang="en-US" baseline="0" dirty="0" smtClean="0"/>
              <a:t>We do NOT create products, we occasionally provide services</a:t>
            </a:r>
          </a:p>
          <a:p>
            <a:pPr marL="205243" indent="-205243">
              <a:buFontTx/>
              <a:buChar char="-"/>
            </a:pPr>
            <a:r>
              <a:rPr lang="en-US" baseline="0" dirty="0" smtClean="0"/>
              <a:t>The cable industries success comes from a leveraged R&amp;D model</a:t>
            </a:r>
          </a:p>
          <a:p>
            <a:pPr marL="752557" lvl="1" indent="-205243">
              <a:buFontTx/>
              <a:buChar char="-"/>
            </a:pPr>
            <a:r>
              <a:rPr lang="en-US" baseline="0" dirty="0" smtClean="0"/>
              <a:t>CableLabs, members and vendors agree on standards, specifications</a:t>
            </a:r>
          </a:p>
          <a:p>
            <a:pPr marL="752557" lvl="1" indent="-205243">
              <a:buFontTx/>
              <a:buChar char="-"/>
            </a:pPr>
            <a:r>
              <a:rPr lang="en-US" baseline="0" dirty="0" smtClean="0"/>
              <a:t>Vendors build products based on the standards and specifications</a:t>
            </a:r>
          </a:p>
          <a:p>
            <a:pPr marL="752557" lvl="1" indent="-205243">
              <a:buFontTx/>
              <a:buChar char="-"/>
            </a:pPr>
            <a:r>
              <a:rPr lang="en-US" baseline="0" dirty="0" smtClean="0"/>
              <a:t>Members deploy those products that enable products and services</a:t>
            </a:r>
          </a:p>
          <a:p>
            <a:pPr marL="752557" lvl="1" indent="-205243">
              <a:buFontTx/>
              <a:buChar char="-"/>
            </a:pPr>
            <a:endParaRPr lang="en-US" baseline="0" dirty="0" smtClean="0"/>
          </a:p>
          <a:p>
            <a:pPr marL="205243" indent="-205243">
              <a:buFontTx/>
              <a:buChar char="-"/>
            </a:pPr>
            <a:r>
              <a:rPr lang="en-US" dirty="0" smtClean="0"/>
              <a:t>CableLabs’ charter has been to:</a:t>
            </a:r>
          </a:p>
          <a:p>
            <a:pPr marL="752557" lvl="1" indent="-205243">
              <a:buFontTx/>
              <a:buChar char="-"/>
            </a:pPr>
            <a:r>
              <a:rPr lang="en-US" dirty="0" smtClean="0"/>
              <a:t>Provide </a:t>
            </a:r>
            <a:r>
              <a:rPr lang="en-US" dirty="0" smtClean="0">
                <a:solidFill>
                  <a:schemeClr val="tx1"/>
                </a:solidFill>
              </a:rPr>
              <a:t>timely &amp; evaluated information</a:t>
            </a:r>
          </a:p>
          <a:p>
            <a:pPr marL="752557" lvl="1" indent="-205243">
              <a:buFontTx/>
              <a:buChar char="-"/>
            </a:pPr>
            <a:r>
              <a:rPr lang="en-US" dirty="0" smtClean="0">
                <a:solidFill>
                  <a:schemeClr val="tx1"/>
                </a:solidFill>
              </a:rPr>
              <a:t>Fund R&amp;D projects</a:t>
            </a:r>
          </a:p>
          <a:p>
            <a:pPr marL="752557" lvl="1" indent="-205243">
              <a:buFontTx/>
              <a:buChar char="-"/>
            </a:pPr>
            <a:r>
              <a:rPr lang="en-US" dirty="0" smtClean="0">
                <a:solidFill>
                  <a:schemeClr val="tx1"/>
                </a:solidFill>
              </a:rPr>
              <a:t>Facilitate transfer of relevant technology and best practices</a:t>
            </a:r>
          </a:p>
          <a:p>
            <a:pPr marL="752557" lvl="1" indent="-205243">
              <a:buFontTx/>
              <a:buChar char="-"/>
            </a:pPr>
            <a:r>
              <a:rPr lang="en-US" dirty="0" smtClean="0">
                <a:solidFill>
                  <a:schemeClr val="tx1"/>
                </a:solidFill>
              </a:rPr>
              <a:t>Promote interoperability</a:t>
            </a:r>
            <a:endParaRPr lang="en-US" dirty="0" smtClean="0">
              <a:solidFill>
                <a:schemeClr val="dk1"/>
              </a:solidFill>
              <a:ea typeface="ＭＳ Ｐゴシック" pitchFamily="34" charset="-128"/>
            </a:endParaRPr>
          </a:p>
          <a:p>
            <a:pPr marL="205243" indent="-205243">
              <a:buFontTx/>
              <a:buChar char="-"/>
            </a:pPr>
            <a:endParaRPr lang="en-US" dirty="0" smtClean="0"/>
          </a:p>
          <a:p>
            <a:pPr marL="205243" indent="-205243">
              <a:buFontTx/>
              <a:buChar char="-"/>
            </a:pPr>
            <a:r>
              <a:rPr lang="en-US" dirty="0" smtClean="0"/>
              <a:t>T</a:t>
            </a:r>
            <a:r>
              <a:rPr lang="en-US" baseline="0" dirty="0" smtClean="0"/>
              <a:t>o better address the Innovation Gap and Innovation Delay, CableLabs charter has been expanded to include:</a:t>
            </a:r>
          </a:p>
          <a:p>
            <a:pPr marL="752557" lvl="1" indent="-205243">
              <a:buFontTx/>
              <a:buChar char="-"/>
            </a:pPr>
            <a:r>
              <a:rPr lang="en-US" dirty="0" smtClean="0">
                <a:solidFill>
                  <a:schemeClr val="accent1"/>
                </a:solidFill>
                <a:ea typeface="ＭＳ Ｐゴシック" pitchFamily="34" charset="-128"/>
              </a:rPr>
              <a:t>Cultivate an innovation pipeline</a:t>
            </a:r>
            <a:r>
              <a:rPr lang="en-US" baseline="0" dirty="0" smtClean="0">
                <a:solidFill>
                  <a:schemeClr val="accent1"/>
                </a:solidFill>
                <a:ea typeface="ＭＳ Ｐゴシック" pitchFamily="34" charset="-128"/>
              </a:rPr>
              <a:t> focused on future 5+ year planning horizon</a:t>
            </a:r>
          </a:p>
          <a:p>
            <a:pPr marL="752557" lvl="1" indent="-205243">
              <a:buFontTx/>
              <a:buChar char="-"/>
            </a:pPr>
            <a:r>
              <a:rPr lang="en-US" dirty="0" smtClean="0">
                <a:solidFill>
                  <a:schemeClr val="accent1"/>
                </a:solidFill>
                <a:ea typeface="ＭＳ Ｐゴシック" pitchFamily="34" charset="-128"/>
              </a:rPr>
              <a:t>Take educated risks</a:t>
            </a:r>
          </a:p>
          <a:p>
            <a:pPr marL="752557" lvl="1" indent="-205243">
              <a:buFontTx/>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C5417F7A-0AB1-4170-937D-ACE5091E6C5F}" type="slidenum">
              <a:rPr lang="en-US" smtClean="0"/>
              <a:pPr/>
              <a:t>36</a:t>
            </a:fld>
            <a:endParaRPr lang="en-US" dirty="0"/>
          </a:p>
        </p:txBody>
      </p:sp>
    </p:spTree>
    <p:extLst>
      <p:ext uri="{BB962C8B-B14F-4D97-AF65-F5344CB8AC3E}">
        <p14:creationId xmlns:p14="http://schemas.microsoft.com/office/powerpoint/2010/main" val="2254933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755650"/>
            <a:ext cx="6529388" cy="3671888"/>
          </a:xfrm>
        </p:spPr>
      </p:sp>
      <p:sp>
        <p:nvSpPr>
          <p:cNvPr id="3" name="Notes Placeholder 2"/>
          <p:cNvSpPr>
            <a:spLocks noGrp="1"/>
          </p:cNvSpPr>
          <p:nvPr>
            <p:ph type="body" idx="1"/>
          </p:nvPr>
        </p:nvSpPr>
        <p:spPr/>
        <p:txBody>
          <a:bodyPr/>
          <a:lstStyle/>
          <a:p>
            <a:pPr defTabSz="897252" eaLnBrk="0" fontAlgn="base" hangingPunct="0">
              <a:spcBef>
                <a:spcPct val="30000"/>
              </a:spcBef>
              <a:spcAft>
                <a:spcPct val="0"/>
              </a:spcAft>
              <a:buClr>
                <a:schemeClr val="tx2"/>
              </a:buClr>
              <a:buSzPct val="75000"/>
              <a:defRPr/>
            </a:pPr>
            <a:endParaRPr lang="en-US" dirty="0"/>
          </a:p>
        </p:txBody>
      </p:sp>
      <p:sp>
        <p:nvSpPr>
          <p:cNvPr id="4" name="Date Placeholder 3"/>
          <p:cNvSpPr>
            <a:spLocks noGrp="1"/>
          </p:cNvSpPr>
          <p:nvPr>
            <p:ph type="dt" sz="quarter" idx="10"/>
          </p:nvPr>
        </p:nvSpPr>
        <p:spPr>
          <a:xfrm>
            <a:off x="4289358" y="332596"/>
            <a:ext cx="2023545" cy="120233"/>
          </a:xfrm>
          <a:prstGeom prst="rect">
            <a:avLst/>
          </a:prstGeom>
        </p:spPr>
        <p:txBody>
          <a:bodyPr/>
          <a:lstStyle/>
          <a:p>
            <a:pPr>
              <a:defRPr/>
            </a:pPr>
            <a:r>
              <a:rPr lang="de-DE" smtClean="0"/>
              <a:t>16.04.2009</a:t>
            </a:r>
            <a:endParaRPr lang="de-DE"/>
          </a:p>
        </p:txBody>
      </p:sp>
      <p:sp>
        <p:nvSpPr>
          <p:cNvPr id="5" name="Slide Number Placeholder 4"/>
          <p:cNvSpPr>
            <a:spLocks noGrp="1"/>
          </p:cNvSpPr>
          <p:nvPr>
            <p:ph type="sldNum" sz="quarter" idx="11"/>
          </p:nvPr>
        </p:nvSpPr>
        <p:spPr>
          <a:xfrm>
            <a:off x="4289358" y="510605"/>
            <a:ext cx="2023545" cy="120233"/>
          </a:xfrm>
          <a:prstGeom prst="rect">
            <a:avLst/>
          </a:prstGeom>
        </p:spPr>
        <p:txBody>
          <a:bodyPr/>
          <a:lstStyle/>
          <a:p>
            <a:pPr>
              <a:defRPr/>
            </a:pPr>
            <a:fld id="{8AAE2F47-CB32-4BA2-993A-F48A1499F7B9}" type="slidenum">
              <a:rPr lang="de-DE" smtClean="0"/>
              <a:pPr>
                <a:defRPr/>
              </a:pPr>
              <a:t>38</a:t>
            </a:fld>
            <a:endParaRPr lang="de-DE"/>
          </a:p>
        </p:txBody>
      </p:sp>
      <p:sp>
        <p:nvSpPr>
          <p:cNvPr id="6" name="Header Placeholder 5"/>
          <p:cNvSpPr>
            <a:spLocks noGrp="1"/>
          </p:cNvSpPr>
          <p:nvPr>
            <p:ph type="hdr" sz="quarter" idx="12"/>
          </p:nvPr>
        </p:nvSpPr>
        <p:spPr>
          <a:xfrm>
            <a:off x="4289358" y="421598"/>
            <a:ext cx="2023545" cy="120234"/>
          </a:xfrm>
          <a:prstGeom prst="rect">
            <a:avLst/>
          </a:prstGeom>
        </p:spPr>
        <p:txBody>
          <a:bodyPr/>
          <a:lstStyle/>
          <a:p>
            <a:pPr>
              <a:defRPr/>
            </a:pPr>
            <a:r>
              <a:rPr lang="de-DE" smtClean="0"/>
              <a:t>Autor / Thema der Präsentation</a:t>
            </a:r>
            <a:endParaRPr lang="de-DE"/>
          </a:p>
        </p:txBody>
      </p:sp>
    </p:spTree>
    <p:extLst>
      <p:ext uri="{BB962C8B-B14F-4D97-AF65-F5344CB8AC3E}">
        <p14:creationId xmlns:p14="http://schemas.microsoft.com/office/powerpoint/2010/main" val="2285494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标题 1"/>
          <p:cNvSpPr>
            <a:spLocks noGrp="1"/>
          </p:cNvSpPr>
          <p:nvPr>
            <p:ph type="title"/>
          </p:nvPr>
        </p:nvSpPr>
        <p:spPr>
          <a:xfrm>
            <a:off x="876300" y="2636839"/>
            <a:ext cx="7490717" cy="584775"/>
          </a:xfrm>
          <a:noFill/>
          <a:ln w="9525" algn="ctr">
            <a:noFill/>
            <a:miter lim="800000"/>
            <a:headEnd/>
            <a:tailEnd/>
          </a:ln>
          <a:effectLst/>
        </p:spPr>
        <p:txBody>
          <a:bodyPr/>
          <a:lstStyle>
            <a:lvl1pPr>
              <a:defRPr lang="zh-CN" altLang="en-US" sz="3200" b="1" dirty="0">
                <a:solidFill>
                  <a:schemeClr val="bg1"/>
                </a:solidFill>
                <a:latin typeface="FrutigerNext LT Medium" pitchFamily="34" charset="0"/>
                <a:ea typeface="黑体" pitchFamily="49" charset="-122"/>
                <a:cs typeface="+mj-cs"/>
              </a:defRPr>
            </a:lvl1pPr>
          </a:lstStyle>
          <a:p>
            <a:pPr lvl="0"/>
            <a:r>
              <a:rPr lang="en-US" altLang="zh-CN" dirty="0" smtClean="0"/>
              <a:t>Click to edit Master title style</a:t>
            </a:r>
            <a:endParaRPr lang="zh-CN" altLang="en-US" dirty="0"/>
          </a:p>
        </p:txBody>
      </p:sp>
      <p:sp>
        <p:nvSpPr>
          <p:cNvPr id="3" name="Rectangle 19"/>
          <p:cNvSpPr>
            <a:spLocks noGrp="1" noChangeArrowheads="1"/>
          </p:cNvSpPr>
          <p:nvPr>
            <p:ph type="dt" sz="quarter" idx="10"/>
          </p:nvPr>
        </p:nvSpPr>
        <p:spPr>
          <a:xfrm>
            <a:off x="876300" y="479426"/>
            <a:ext cx="2845541" cy="215444"/>
          </a:xfrm>
          <a:ln/>
        </p:spPr>
        <p:txBody>
          <a:bodyPr/>
          <a:lstStyle>
            <a:lvl1pPr>
              <a:defRPr/>
            </a:lvl1pPr>
          </a:lstStyle>
          <a:p>
            <a:pPr>
              <a:defRPr/>
            </a:pPr>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869366" y="430911"/>
            <a:ext cx="10330956" cy="870857"/>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869346" y="1641943"/>
            <a:ext cx="10576396" cy="4194024"/>
          </a:xfrm>
        </p:spPr>
        <p:txBody>
          <a:bodyPr/>
          <a:lstStyle/>
          <a:p>
            <a:pPr lvl="0"/>
            <a:endParaRPr lang="zh-CN" altLang="en-US" noProof="0" smtClean="0"/>
          </a:p>
        </p:txBody>
      </p:sp>
      <p:sp>
        <p:nvSpPr>
          <p:cNvPr id="4" name="Rectangle 10"/>
          <p:cNvSpPr>
            <a:spLocks noGrp="1" noChangeArrowheads="1"/>
          </p:cNvSpPr>
          <p:nvPr>
            <p:ph type="dt" sz="half" idx="10"/>
          </p:nvPr>
        </p:nvSpPr>
        <p:spPr>
          <a:xfrm>
            <a:off x="8483693" y="6489701"/>
            <a:ext cx="2796844" cy="455613"/>
          </a:xfrm>
          <a:prstGeom prst="rect">
            <a:avLst/>
          </a:prstGeom>
        </p:spPr>
        <p:txBody>
          <a:bodyPr vert="horz" wrap="square" lIns="83448" tIns="41724" rIns="83448" bIns="41724" numCol="1" anchor="t" anchorCtr="0" compatLnSpc="1">
            <a:prstTxWarp prst="textNoShape">
              <a:avLst/>
            </a:prstTxWarp>
          </a:bodyPr>
          <a:lstStyle>
            <a:lvl1pPr>
              <a:defRPr sz="1800" smtClean="0"/>
            </a:lvl1pPr>
          </a:lstStyle>
          <a:p>
            <a:pPr>
              <a:defRPr/>
            </a:pPr>
            <a:r>
              <a:rPr lang="de-DE" altLang="zh-CN"/>
              <a:t>Page </a:t>
            </a:r>
            <a:fld id="{764E66B8-B24E-42A6-80CB-A5F01B82D430}" type="slidenum">
              <a:rPr lang="de-DE" altLang="zh-CN"/>
              <a:pPr>
                <a:defRPr/>
              </a:pPr>
              <a:t>‹#›</a:t>
            </a:fld>
            <a:endParaRPr lang="en-GB"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253" y="177801"/>
            <a:ext cx="11788669" cy="758825"/>
          </a:xfrm>
          <a:effectLst/>
        </p:spPr>
        <p:txBody>
          <a:bodyPr anchor="b"/>
          <a:lstStyle>
            <a:lvl1pPr algn="l">
              <a:defRPr sz="4800" b="0">
                <a:solidFill>
                  <a:schemeClr val="tx1">
                    <a:lumMod val="90000"/>
                    <a:lumOff val="10000"/>
                  </a:schemeClr>
                </a:solidFill>
                <a:effectLst>
                  <a:glow rad="63500">
                    <a:schemeClr val="bg1">
                      <a:alpha val="15000"/>
                    </a:schemeClr>
                  </a:glow>
                </a:effectLst>
                <a:latin typeface="+mj-lt"/>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203253" y="1600200"/>
            <a:ext cx="11788669" cy="4165600"/>
          </a:xfrm>
        </p:spPr>
        <p:txBody>
          <a:bodyPr/>
          <a:lstStyle>
            <a:lvl1pPr>
              <a:defRPr b="0">
                <a:solidFill>
                  <a:schemeClr val="tx1">
                    <a:lumMod val="90000"/>
                    <a:lumOff val="10000"/>
                  </a:schemeClr>
                </a:solidFill>
                <a:latin typeface="+mj-lt"/>
              </a:defRPr>
            </a:lvl1pPr>
            <a:lvl2pPr>
              <a:defRPr>
                <a:solidFill>
                  <a:schemeClr val="tx1">
                    <a:lumMod val="90000"/>
                    <a:lumOff val="10000"/>
                  </a:schemeClr>
                </a:solidFill>
                <a:latin typeface="+mj-lt"/>
              </a:defRPr>
            </a:lvl2pPr>
            <a:lvl3pPr>
              <a:defRPr>
                <a:solidFill>
                  <a:schemeClr val="tx1">
                    <a:lumMod val="90000"/>
                    <a:lumOff val="10000"/>
                  </a:schemeClr>
                </a:solidFill>
                <a:latin typeface="+mj-lt"/>
              </a:defRPr>
            </a:lvl3pPr>
            <a:lvl4pPr>
              <a:defRPr>
                <a:solidFill>
                  <a:schemeClr val="tx1">
                    <a:lumMod val="90000"/>
                    <a:lumOff val="10000"/>
                  </a:schemeClr>
                </a:solidFill>
                <a:latin typeface="+mj-lt"/>
              </a:defRPr>
            </a:lvl4pPr>
            <a:lvl5pPr>
              <a:defRPr>
                <a:solidFill>
                  <a:schemeClr val="tx1">
                    <a:lumMod val="90000"/>
                    <a:lumOff val="1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ubtitle 2"/>
          <p:cNvSpPr>
            <a:spLocks noGrp="1"/>
          </p:cNvSpPr>
          <p:nvPr>
            <p:ph type="subTitle" idx="1"/>
          </p:nvPr>
        </p:nvSpPr>
        <p:spPr>
          <a:xfrm>
            <a:off x="203253" y="889000"/>
            <a:ext cx="8536623" cy="406400"/>
          </a:xfrm>
          <a:effectLst/>
        </p:spPr>
        <p:txBody>
          <a:bodyPr anchor="ctr">
            <a:noAutofit/>
          </a:bodyPr>
          <a:lstStyle>
            <a:lvl1pPr marL="0" indent="0" algn="l">
              <a:buNone/>
              <a:defRPr sz="2900" b="1" i="0" baseline="0">
                <a:solidFill>
                  <a:schemeClr val="accent1"/>
                </a:solidFill>
                <a:effectLst>
                  <a:glow rad="50800">
                    <a:schemeClr val="bg1">
                      <a:alpha val="15000"/>
                    </a:schemeClr>
                  </a:glow>
                </a:effectLst>
                <a:latin typeface="+mj-lt"/>
              </a:defRPr>
            </a:lvl1pPr>
            <a:lvl2pPr marL="609676" indent="0" algn="ctr">
              <a:buNone/>
              <a:defRPr>
                <a:solidFill>
                  <a:schemeClr val="tx1">
                    <a:tint val="75000"/>
                  </a:schemeClr>
                </a:solidFill>
              </a:defRPr>
            </a:lvl2pPr>
            <a:lvl3pPr marL="1219352" indent="0" algn="ctr">
              <a:buNone/>
              <a:defRPr>
                <a:solidFill>
                  <a:schemeClr val="tx1">
                    <a:tint val="75000"/>
                  </a:schemeClr>
                </a:solidFill>
              </a:defRPr>
            </a:lvl3pPr>
            <a:lvl4pPr marL="1829029" indent="0" algn="ctr">
              <a:buNone/>
              <a:defRPr>
                <a:solidFill>
                  <a:schemeClr val="tx1">
                    <a:tint val="75000"/>
                  </a:schemeClr>
                </a:solidFill>
              </a:defRPr>
            </a:lvl4pPr>
            <a:lvl5pPr marL="2438705" indent="0" algn="ctr">
              <a:buNone/>
              <a:defRPr>
                <a:solidFill>
                  <a:schemeClr val="tx1">
                    <a:tint val="75000"/>
                  </a:schemeClr>
                </a:solidFill>
              </a:defRPr>
            </a:lvl5pPr>
            <a:lvl6pPr marL="3048381"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6"/>
          <p:cNvSpPr>
            <a:spLocks noGrp="1"/>
          </p:cNvSpPr>
          <p:nvPr>
            <p:ph type="sldNum" sz="quarter" idx="12"/>
          </p:nvPr>
        </p:nvSpPr>
        <p:spPr>
          <a:xfrm>
            <a:off x="9248008" y="6070600"/>
            <a:ext cx="2845541" cy="365125"/>
          </a:xfrm>
          <a:prstGeom prst="rect">
            <a:avLst/>
          </a:prstGeom>
        </p:spPr>
        <p:txBody>
          <a:bodyPr lIns="121935" tIns="60968" rIns="121935" bIns="60968"/>
          <a:lstStyle>
            <a:lvl1pPr algn="r">
              <a:defRPr sz="1300">
                <a:solidFill>
                  <a:schemeClr val="bg2">
                    <a:lumMod val="50000"/>
                  </a:schemeClr>
                </a:solidFill>
                <a:latin typeface="+mj-lt"/>
              </a:defRPr>
            </a:lvl1pPr>
          </a:lstStyle>
          <a:p>
            <a:r>
              <a:rPr lang="en-US" smtClean="0"/>
              <a:t>Slide </a:t>
            </a:r>
            <a:fld id="{E4359386-05E0-4F47-AE78-12F821A00290}" type="slidenum">
              <a:rPr lang="en-US" smtClean="0"/>
              <a:pPr/>
              <a:t>‹#›</a:t>
            </a:fld>
            <a:endParaRPr lang="en-US" dirty="0"/>
          </a:p>
        </p:txBody>
      </p:sp>
    </p:spTree>
    <p:extLst>
      <p:ext uri="{BB962C8B-B14F-4D97-AF65-F5344CB8AC3E}">
        <p14:creationId xmlns:p14="http://schemas.microsoft.com/office/powerpoint/2010/main" val="1903940277"/>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27361" y="1666619"/>
            <a:ext cx="11446648" cy="4354712"/>
          </a:xfrm>
          <a:prstGeom prst="rect">
            <a:avLst/>
          </a:prstGeom>
        </p:spPr>
        <p:txBody>
          <a:bodyPr>
            <a:noAutofit/>
          </a:bodyPr>
          <a:lstStyle>
            <a:lvl1pPr marL="374697" indent="-298488">
              <a:lnSpc>
                <a:spcPct val="95000"/>
              </a:lnSpc>
              <a:spcBef>
                <a:spcPts val="1480"/>
              </a:spcBef>
              <a:buClr>
                <a:schemeClr val="tx2"/>
              </a:buClr>
              <a:buSzPct val="80000"/>
              <a:buFont typeface="Wingdings" panose="05000000000000000000" pitchFamily="2" charset="2"/>
              <a:buChar char="§"/>
              <a:defRPr sz="2700" b="0" i="0">
                <a:solidFill>
                  <a:schemeClr val="tx2"/>
                </a:solidFill>
                <a:latin typeface="+mn-lt"/>
                <a:cs typeface="CiscoSans ExtraLight"/>
              </a:defRPr>
            </a:lvl1pPr>
            <a:lvl2pPr marL="677418" indent="-287903">
              <a:lnSpc>
                <a:spcPct val="95000"/>
              </a:lnSpc>
              <a:spcBef>
                <a:spcPts val="600"/>
              </a:spcBef>
              <a:buClr>
                <a:schemeClr val="tx2"/>
              </a:buClr>
              <a:buSzPct val="80000"/>
              <a:buFont typeface="Wingdings" panose="05000000000000000000" pitchFamily="2" charset="2"/>
              <a:buChar char="§"/>
              <a:defRPr sz="2400" b="0" i="0">
                <a:solidFill>
                  <a:schemeClr val="tx2"/>
                </a:solidFill>
                <a:latin typeface="+mn-lt"/>
                <a:cs typeface="CiscoSans ExtraLight"/>
              </a:defRPr>
            </a:lvl2pPr>
            <a:lvl3pPr marL="997075" indent="-228629">
              <a:buClr>
                <a:schemeClr val="tx2"/>
              </a:buClr>
              <a:buSzPct val="80000"/>
              <a:buFont typeface="Wingdings" panose="05000000000000000000" pitchFamily="2" charset="2"/>
              <a:buChar char="§"/>
              <a:defRPr sz="2100" b="0" i="0">
                <a:solidFill>
                  <a:schemeClr val="tx2"/>
                </a:solidFill>
                <a:latin typeface="+mn-lt"/>
                <a:cs typeface="CiscoSans ExtraLight"/>
              </a:defRPr>
            </a:lvl3pPr>
            <a:lvl4pPr marL="1215119" indent="-228629">
              <a:buClr>
                <a:schemeClr val="tx2"/>
              </a:buClr>
              <a:buSzPct val="80000"/>
              <a:buFont typeface="Wingdings" panose="05000000000000000000" pitchFamily="2" charset="2"/>
              <a:buChar char="§"/>
              <a:defRPr sz="1900" b="0" i="0">
                <a:solidFill>
                  <a:schemeClr val="tx2"/>
                </a:solidFill>
                <a:latin typeface="+mn-lt"/>
                <a:cs typeface="CiscoSans ExtraLight"/>
              </a:defRPr>
            </a:lvl4pPr>
            <a:lvl5pPr marL="1443747" indent="-224395">
              <a:buClr>
                <a:schemeClr val="tx2"/>
              </a:buClr>
              <a:buSzPct val="80000"/>
              <a:buFont typeface="Wingdings" panose="05000000000000000000" pitchFamily="2" charset="2"/>
              <a:buChar char="§"/>
              <a:defRPr sz="16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hasCustomPrompt="1"/>
          </p:nvPr>
        </p:nvSpPr>
        <p:spPr>
          <a:xfrm>
            <a:off x="346413" y="404085"/>
            <a:ext cx="11549642" cy="971709"/>
          </a:xfrm>
          <a:prstGeom prst="rect">
            <a:avLst/>
          </a:prstGeom>
        </p:spPr>
        <p:txBody>
          <a:bodyPr anchor="t" anchorCtr="0">
            <a:noAutofit/>
          </a:bodyPr>
          <a:lstStyle>
            <a:lvl1pPr algn="l">
              <a:lnSpc>
                <a:spcPct val="90000"/>
              </a:lnSpc>
              <a:defRPr sz="3300" b="0" i="0" spc="0" baseline="0">
                <a:solidFill>
                  <a:srgbClr val="00A2BF"/>
                </a:solidFill>
                <a:latin typeface="+mj-lt"/>
                <a:cs typeface="CiscoSans Thin"/>
              </a:defRPr>
            </a:lvl1pPr>
          </a:lstStyle>
          <a:p>
            <a:r>
              <a:rPr lang="en-US" dirty="0" smtClean="0"/>
              <a:t>Bullet Title Goes Here</a:t>
            </a:r>
            <a:endParaRPr lang="en-US" dirty="0"/>
          </a:p>
        </p:txBody>
      </p:sp>
    </p:spTree>
    <p:extLst>
      <p:ext uri="{BB962C8B-B14F-4D97-AF65-F5344CB8AC3E}">
        <p14:creationId xmlns:p14="http://schemas.microsoft.com/office/powerpoint/2010/main" val="132780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_Chart_and_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46166" y="403227"/>
            <a:ext cx="11549642" cy="971709"/>
          </a:xfrm>
          <a:prstGeom prst="rect">
            <a:avLst/>
          </a:prstGeom>
        </p:spPr>
        <p:txBody>
          <a:bodyPr anchor="t" anchorCtr="0">
            <a:noAutofit/>
          </a:bodyPr>
          <a:lstStyle>
            <a:lvl1pPr algn="l">
              <a:lnSpc>
                <a:spcPct val="90000"/>
              </a:lnSpc>
              <a:defRPr sz="3300" b="0" i="0" spc="0" baseline="0">
                <a:solidFill>
                  <a:srgbClr val="00A2BF"/>
                </a:solidFill>
                <a:latin typeface="+mj-lt"/>
                <a:cs typeface="CiscoSans Thin"/>
              </a:defRPr>
            </a:lvl1pPr>
          </a:lstStyle>
          <a:p>
            <a:r>
              <a:rPr lang="en-US" dirty="0" smtClean="0"/>
              <a:t>Slide Title Goes Here</a:t>
            </a:r>
            <a:endParaRPr lang="en-US" dirty="0"/>
          </a:p>
        </p:txBody>
      </p:sp>
      <p:sp>
        <p:nvSpPr>
          <p:cNvPr id="10" name="Text Placeholder 17"/>
          <p:cNvSpPr>
            <a:spLocks noGrp="1"/>
          </p:cNvSpPr>
          <p:nvPr>
            <p:ph type="body" sz="quarter" idx="11" hasCustomPrompt="1"/>
          </p:nvPr>
        </p:nvSpPr>
        <p:spPr>
          <a:xfrm>
            <a:off x="340562" y="1559096"/>
            <a:ext cx="5688964" cy="4294544"/>
          </a:xfrm>
          <a:prstGeom prst="rect">
            <a:avLst/>
          </a:prstGeom>
        </p:spPr>
        <p:txBody>
          <a:bodyPr lIns="121918" tIns="60960" rIns="121918" bIns="60960" anchor="ctr" anchorCtr="0">
            <a:noAutofit/>
          </a:bodyPr>
          <a:lstStyle>
            <a:lvl1pPr marL="0" indent="0">
              <a:buNone/>
              <a:defRPr sz="32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3" name="Chart Placeholder 2"/>
          <p:cNvSpPr>
            <a:spLocks noGrp="1"/>
          </p:cNvSpPr>
          <p:nvPr>
            <p:ph type="chart" sz="quarter" idx="12" hasCustomPrompt="1"/>
          </p:nvPr>
        </p:nvSpPr>
        <p:spPr>
          <a:xfrm>
            <a:off x="6383141" y="1559096"/>
            <a:ext cx="5356561" cy="4292600"/>
          </a:xfrm>
          <a:prstGeom prst="rect">
            <a:avLst/>
          </a:prstGeom>
        </p:spPr>
        <p:txBody>
          <a:bodyPr vert="horz" lIns="121918" tIns="60960" rIns="121918" bIns="60960">
            <a:noAutofit/>
          </a:bodyPr>
          <a:lstStyle>
            <a:lvl1pPr marL="0" indent="0" algn="ctr">
              <a:buNone/>
              <a:defRPr sz="2700">
                <a:solidFill>
                  <a:schemeClr val="tx2"/>
                </a:solidFill>
                <a:latin typeface="+mn-lt"/>
                <a:cs typeface="CiscoSans ExtraLight"/>
              </a:defRPr>
            </a:lvl1pPr>
          </a:lstStyle>
          <a:p>
            <a:r>
              <a:rPr lang="en-US" dirty="0" smtClean="0"/>
              <a:t>Insert Chart Here</a:t>
            </a:r>
            <a:endParaRPr lang="en-US" dirty="0"/>
          </a:p>
        </p:txBody>
      </p:sp>
    </p:spTree>
    <p:extLst>
      <p:ext uri="{BB962C8B-B14F-4D97-AF65-F5344CB8AC3E}">
        <p14:creationId xmlns:p14="http://schemas.microsoft.com/office/powerpoint/2010/main" val="246445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8233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标题 1"/>
          <p:cNvSpPr>
            <a:spLocks noGrp="1"/>
          </p:cNvSpPr>
          <p:nvPr>
            <p:ph type="title"/>
          </p:nvPr>
        </p:nvSpPr>
        <p:spPr>
          <a:xfrm>
            <a:off x="876301" y="325439"/>
            <a:ext cx="10442574" cy="871537"/>
          </a:xfrm>
          <a:prstGeom prst="rect">
            <a:avLst/>
          </a:prstGeom>
        </p:spPr>
        <p:txBody>
          <a:bodyPr/>
          <a:lstStyle/>
          <a:p>
            <a:r>
              <a:rPr lang="en-US" altLang="zh-CN" dirty="0" smtClean="0"/>
              <a:t>Click to edit Master title style</a:t>
            </a:r>
            <a:endParaRPr lang="zh-CN" altLang="en-US" dirty="0"/>
          </a:p>
        </p:txBody>
      </p:sp>
      <p:sp>
        <p:nvSpPr>
          <p:cNvPr id="3" name="内容占位符 2"/>
          <p:cNvSpPr>
            <a:spLocks noGrp="1"/>
          </p:cNvSpPr>
          <p:nvPr>
            <p:ph idx="1"/>
          </p:nvPr>
        </p:nvSpPr>
        <p:spPr>
          <a:xfrm>
            <a:off x="876299" y="1264920"/>
            <a:ext cx="5204461" cy="4861560"/>
          </a:xfrm>
          <a:prstGeom prst="rect">
            <a:avLst/>
          </a:prstGeom>
        </p:spPr>
        <p:txBody>
          <a:bodyPr/>
          <a:lstStyle/>
          <a:p>
            <a:pPr lvl="0"/>
            <a:r>
              <a:rPr lang="en-US" altLang="zh-CN" dirty="0" smtClean="0"/>
              <a:t>Click to edit Master text styles</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Fourth level</a:t>
            </a:r>
            <a:endParaRPr lang="zh-CN" altLang="en-US" dirty="0" smtClean="0"/>
          </a:p>
          <a:p>
            <a:pPr lvl="4"/>
            <a:r>
              <a:rPr lang="en-US" altLang="zh-CN" dirty="0" smtClean="0"/>
              <a:t>Fifth level</a:t>
            </a:r>
            <a:endParaRPr lang="zh-CN" altLang="en-US" dirty="0" smtClean="0"/>
          </a:p>
        </p:txBody>
      </p:sp>
      <p:sp>
        <p:nvSpPr>
          <p:cNvPr id="4" name="内容占位符 2"/>
          <p:cNvSpPr>
            <a:spLocks noGrp="1"/>
          </p:cNvSpPr>
          <p:nvPr>
            <p:ph idx="10"/>
          </p:nvPr>
        </p:nvSpPr>
        <p:spPr>
          <a:xfrm>
            <a:off x="6103619" y="1280160"/>
            <a:ext cx="5204461" cy="4861560"/>
          </a:xfrm>
          <a:prstGeom prst="rect">
            <a:avLst/>
          </a:prstGeom>
        </p:spPr>
        <p:txBody>
          <a:bodyPr/>
          <a:lstStyle/>
          <a:p>
            <a:pPr lvl="0"/>
            <a:r>
              <a:rPr lang="en-US" altLang="zh-CN" dirty="0" smtClean="0"/>
              <a:t>Click to edit Master text styles</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Fourth level</a:t>
            </a:r>
            <a:endParaRPr lang="zh-CN" altLang="en-US" dirty="0" smtClean="0"/>
          </a:p>
          <a:p>
            <a:pPr lvl="4"/>
            <a:r>
              <a:rPr lang="en-US" altLang="zh-CN" dirty="0" smtClean="0"/>
              <a:t>Fifth level</a:t>
            </a:r>
            <a:endParaRPr lang="zh-CN" altLang="en-US" dirty="0" smtClean="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标题 1"/>
          <p:cNvSpPr>
            <a:spLocks noGrp="1"/>
          </p:cNvSpPr>
          <p:nvPr>
            <p:ph type="title"/>
          </p:nvPr>
        </p:nvSpPr>
        <p:spPr>
          <a:xfrm>
            <a:off x="876300" y="325439"/>
            <a:ext cx="10424303" cy="640719"/>
          </a:xfrm>
          <a:prstGeom prst="rect">
            <a:avLst/>
          </a:prstGeom>
        </p:spPr>
        <p:txBody>
          <a:bodyPr/>
          <a:lstStyle/>
          <a:p>
            <a:r>
              <a:rPr lang="en-US" altLang="zh-CN" dirty="0" smtClean="0"/>
              <a:t>Click to edit Master title style</a:t>
            </a:r>
            <a:endParaRPr lang="zh-CN" altLang="en-US" dirty="0"/>
          </a:p>
        </p:txBody>
      </p:sp>
      <p:sp>
        <p:nvSpPr>
          <p:cNvPr id="3" name="内容占位符 2"/>
          <p:cNvSpPr>
            <a:spLocks noGrp="1"/>
          </p:cNvSpPr>
          <p:nvPr>
            <p:ph idx="1"/>
          </p:nvPr>
        </p:nvSpPr>
        <p:spPr>
          <a:xfrm>
            <a:off x="876299" y="1613140"/>
            <a:ext cx="5204461" cy="4513339"/>
          </a:xfrm>
          <a:prstGeom prst="rect">
            <a:avLst/>
          </a:prstGeom>
        </p:spPr>
        <p:txBody>
          <a:bodyPr/>
          <a:lstStyle/>
          <a:p>
            <a:pPr lvl="0"/>
            <a:r>
              <a:rPr lang="en-US" altLang="zh-CN" dirty="0" smtClean="0"/>
              <a:t>Click to edit Master text styles</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Fourth level</a:t>
            </a:r>
            <a:endParaRPr lang="zh-CN" altLang="en-US" dirty="0" smtClean="0"/>
          </a:p>
          <a:p>
            <a:pPr lvl="4"/>
            <a:r>
              <a:rPr lang="en-US" altLang="zh-CN" dirty="0" smtClean="0"/>
              <a:t>Fifth level</a:t>
            </a:r>
            <a:endParaRPr lang="zh-CN" altLang="en-US" dirty="0" smtClean="0"/>
          </a:p>
        </p:txBody>
      </p:sp>
      <p:sp>
        <p:nvSpPr>
          <p:cNvPr id="4" name="内容占位符 2"/>
          <p:cNvSpPr>
            <a:spLocks noGrp="1"/>
          </p:cNvSpPr>
          <p:nvPr>
            <p:ph idx="10"/>
          </p:nvPr>
        </p:nvSpPr>
        <p:spPr>
          <a:xfrm>
            <a:off x="6103619" y="1613140"/>
            <a:ext cx="5204461" cy="4528580"/>
          </a:xfrm>
          <a:prstGeom prst="rect">
            <a:avLst/>
          </a:prstGeom>
        </p:spPr>
        <p:txBody>
          <a:bodyPr/>
          <a:lstStyle/>
          <a:p>
            <a:pPr lvl="0"/>
            <a:r>
              <a:rPr lang="en-US" altLang="zh-CN" dirty="0" smtClean="0"/>
              <a:t>Click to edit Master text styles</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Fourth level</a:t>
            </a:r>
            <a:endParaRPr lang="zh-CN" altLang="en-US" dirty="0" smtClean="0"/>
          </a:p>
          <a:p>
            <a:pPr lvl="4"/>
            <a:r>
              <a:rPr lang="en-US" altLang="zh-CN" dirty="0" smtClean="0"/>
              <a:t>Fifth level</a:t>
            </a:r>
            <a:endParaRPr lang="zh-CN" altLang="en-US" dirty="0" smtClean="0"/>
          </a:p>
        </p:txBody>
      </p:sp>
      <p:sp>
        <p:nvSpPr>
          <p:cNvPr id="8" name="内容占位符 2"/>
          <p:cNvSpPr>
            <a:spLocks noGrp="1"/>
          </p:cNvSpPr>
          <p:nvPr>
            <p:ph idx="11"/>
          </p:nvPr>
        </p:nvSpPr>
        <p:spPr>
          <a:xfrm>
            <a:off x="882057" y="997827"/>
            <a:ext cx="5204461" cy="572182"/>
          </a:xfrm>
          <a:prstGeom prst="rect">
            <a:avLst/>
          </a:prstGeom>
        </p:spPr>
        <p:txBody>
          <a:bodyPr/>
          <a:lstStyle>
            <a:lvl1pPr algn="ctr">
              <a:buNone/>
              <a:defRPr>
                <a:solidFill>
                  <a:schemeClr val="tx2">
                    <a:lumMod val="75000"/>
                  </a:schemeClr>
                </a:solidFill>
                <a:latin typeface="+mj-lt"/>
              </a:defRPr>
            </a:lvl1pPr>
          </a:lstStyle>
          <a:p>
            <a:pPr lvl="0"/>
            <a:r>
              <a:rPr lang="en-US" altLang="zh-CN" dirty="0" smtClean="0"/>
              <a:t>Click to edit Master text styles</a:t>
            </a:r>
            <a:endParaRPr lang="zh-CN" altLang="en-US" dirty="0" smtClean="0"/>
          </a:p>
        </p:txBody>
      </p:sp>
      <p:sp>
        <p:nvSpPr>
          <p:cNvPr id="9" name="内容占位符 2"/>
          <p:cNvSpPr>
            <a:spLocks noGrp="1"/>
          </p:cNvSpPr>
          <p:nvPr>
            <p:ph idx="12"/>
          </p:nvPr>
        </p:nvSpPr>
        <p:spPr>
          <a:xfrm>
            <a:off x="6098150" y="1003584"/>
            <a:ext cx="5204461" cy="572182"/>
          </a:xfrm>
          <a:prstGeom prst="rect">
            <a:avLst/>
          </a:prstGeom>
        </p:spPr>
        <p:txBody>
          <a:bodyPr/>
          <a:lstStyle>
            <a:lvl1pPr algn="ctr">
              <a:buNone/>
              <a:defRPr>
                <a:solidFill>
                  <a:schemeClr val="tx2">
                    <a:lumMod val="75000"/>
                  </a:schemeClr>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ltLang="zh-CN" dirty="0" smtClean="0"/>
              <a:t>Click to edit Master text styles</a:t>
            </a:r>
            <a:endParaRPr lang="zh-CN" altLang="en-US"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标题 1"/>
          <p:cNvSpPr>
            <a:spLocks noGrp="1"/>
          </p:cNvSpPr>
          <p:nvPr>
            <p:ph type="title"/>
          </p:nvPr>
        </p:nvSpPr>
        <p:spPr>
          <a:xfrm>
            <a:off x="1007796" y="4508501"/>
            <a:ext cx="7490717" cy="584775"/>
          </a:xfrm>
          <a:noFill/>
          <a:ln w="9525" algn="ctr">
            <a:noFill/>
            <a:miter lim="800000"/>
            <a:headEnd/>
            <a:tailEnd/>
          </a:ln>
          <a:effectLst/>
        </p:spPr>
        <p:txBody>
          <a:bodyPr/>
          <a:lstStyle>
            <a:lvl1pPr>
              <a:defRPr lang="zh-CN" altLang="en-US" sz="3200" b="1" dirty="0">
                <a:solidFill>
                  <a:schemeClr val="tx1"/>
                </a:solidFill>
                <a:latin typeface="FrutigerNext LT Medium" pitchFamily="34" charset="0"/>
                <a:ea typeface="黑体" pitchFamily="49" charset="-122"/>
                <a:cs typeface="+mj-cs"/>
              </a:defRPr>
            </a:lvl1pPr>
          </a:lstStyle>
          <a:p>
            <a:pPr lvl="0"/>
            <a:r>
              <a:rPr lang="en-US" altLang="zh-CN" dirty="0" smtClean="0"/>
              <a:t>Click to edit Master title style</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标题 1"/>
          <p:cNvSpPr>
            <a:spLocks noGrp="1"/>
          </p:cNvSpPr>
          <p:nvPr>
            <p:ph type="title"/>
          </p:nvPr>
        </p:nvSpPr>
        <p:spPr>
          <a:xfrm>
            <a:off x="876300" y="4508501"/>
            <a:ext cx="7490717" cy="584775"/>
          </a:xfrm>
          <a:noFill/>
          <a:ln w="9525" algn="ctr">
            <a:noFill/>
            <a:miter lim="800000"/>
            <a:headEnd/>
            <a:tailEnd/>
          </a:ln>
          <a:effectLst/>
        </p:spPr>
        <p:txBody>
          <a:bodyPr/>
          <a:lstStyle>
            <a:lvl1pPr>
              <a:defRPr lang="zh-CN" altLang="en-US" sz="3200" b="1" dirty="0">
                <a:solidFill>
                  <a:schemeClr val="tx1"/>
                </a:solidFill>
                <a:latin typeface="FrutigerNext LT Medium" pitchFamily="34" charset="0"/>
                <a:ea typeface="黑体" pitchFamily="49" charset="-122"/>
                <a:cs typeface="+mj-cs"/>
              </a:defRPr>
            </a:lvl1pPr>
          </a:lstStyle>
          <a:p>
            <a:pPr lvl="0"/>
            <a:r>
              <a:rPr lang="en-US" altLang="zh-CN" dirty="0" smtClean="0"/>
              <a:t>Click to edit Master title style</a:t>
            </a:r>
            <a:endParaRPr lang="zh-CN" altLang="en-US" dirty="0"/>
          </a:p>
        </p:txBody>
      </p:sp>
      <p:sp>
        <p:nvSpPr>
          <p:cNvPr id="3" name="Rectangle 19"/>
          <p:cNvSpPr>
            <a:spLocks noGrp="1" noChangeArrowheads="1"/>
          </p:cNvSpPr>
          <p:nvPr>
            <p:ph type="dt" sz="quarter" idx="10"/>
          </p:nvPr>
        </p:nvSpPr>
        <p:spPr>
          <a:xfrm>
            <a:off x="876300" y="476251"/>
            <a:ext cx="2845541" cy="215444"/>
          </a:xfrm>
          <a:ln/>
        </p:spPr>
        <p:txBody>
          <a:bodyPr/>
          <a:lstStyle>
            <a:lvl1pPr>
              <a:defRPr/>
            </a:lvl1pPr>
          </a:lstStyle>
          <a:p>
            <a:pPr>
              <a:defRPr/>
            </a:pPr>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标题 1"/>
          <p:cNvSpPr>
            <a:spLocks noGrp="1"/>
          </p:cNvSpPr>
          <p:nvPr>
            <p:ph type="title"/>
          </p:nvPr>
        </p:nvSpPr>
        <p:spPr>
          <a:xfrm>
            <a:off x="876300" y="4508501"/>
            <a:ext cx="7490717" cy="584775"/>
          </a:xfrm>
          <a:noFill/>
          <a:ln w="9525" algn="ctr">
            <a:noFill/>
            <a:miter lim="800000"/>
            <a:headEnd/>
            <a:tailEnd/>
          </a:ln>
          <a:effectLst/>
        </p:spPr>
        <p:txBody>
          <a:bodyPr/>
          <a:lstStyle>
            <a:lvl1pPr>
              <a:defRPr lang="zh-CN" altLang="en-US" sz="3200" b="1" dirty="0">
                <a:solidFill>
                  <a:schemeClr val="tx1"/>
                </a:solidFill>
                <a:latin typeface="FrutigerNext LT Medium" pitchFamily="34" charset="0"/>
                <a:ea typeface="黑体" pitchFamily="49" charset="-122"/>
                <a:cs typeface="+mj-cs"/>
              </a:defRPr>
            </a:lvl1pPr>
          </a:lstStyle>
          <a:p>
            <a:pPr lvl="0"/>
            <a:r>
              <a:rPr lang="en-US" altLang="zh-CN" dirty="0" smtClean="0"/>
              <a:t>Click to edit Master title style</a:t>
            </a:r>
            <a:endParaRPr lang="zh-CN" altLang="en-US" dirty="0"/>
          </a:p>
        </p:txBody>
      </p:sp>
      <p:sp>
        <p:nvSpPr>
          <p:cNvPr id="3" name="Rectangle 19"/>
          <p:cNvSpPr>
            <a:spLocks noGrp="1" noChangeArrowheads="1"/>
          </p:cNvSpPr>
          <p:nvPr>
            <p:ph type="dt" sz="quarter" idx="10"/>
          </p:nvPr>
        </p:nvSpPr>
        <p:spPr>
          <a:xfrm>
            <a:off x="876300" y="476251"/>
            <a:ext cx="2845541" cy="215444"/>
          </a:xfrm>
          <a:ln/>
        </p:spPr>
        <p:txBody>
          <a:bodyPr/>
          <a:lstStyle>
            <a:lvl1pPr>
              <a:defRPr/>
            </a:lvl1pPr>
          </a:lstStyle>
          <a:p>
            <a:pPr>
              <a:defRPr/>
            </a:pPr>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标题 1"/>
          <p:cNvSpPr>
            <a:spLocks noGrp="1"/>
          </p:cNvSpPr>
          <p:nvPr>
            <p:ph type="title"/>
          </p:nvPr>
        </p:nvSpPr>
        <p:spPr>
          <a:xfrm>
            <a:off x="876300" y="4508501"/>
            <a:ext cx="7490717" cy="584775"/>
          </a:xfrm>
          <a:noFill/>
          <a:ln w="9525" algn="ctr">
            <a:noFill/>
            <a:miter lim="800000"/>
            <a:headEnd/>
            <a:tailEnd/>
          </a:ln>
          <a:effectLst/>
        </p:spPr>
        <p:txBody>
          <a:bodyPr/>
          <a:lstStyle>
            <a:lvl1pPr>
              <a:defRPr lang="zh-CN" altLang="en-US" sz="3200" b="1" dirty="0">
                <a:solidFill>
                  <a:schemeClr val="tx1"/>
                </a:solidFill>
                <a:latin typeface="FrutigerNext LT Medium" pitchFamily="34" charset="0"/>
                <a:ea typeface="黑体" pitchFamily="49" charset="-122"/>
                <a:cs typeface="+mj-cs"/>
              </a:defRPr>
            </a:lvl1pPr>
          </a:lstStyle>
          <a:p>
            <a:pPr lvl="0"/>
            <a:r>
              <a:rPr lang="en-US" altLang="zh-CN" dirty="0" smtClean="0"/>
              <a:t>Click to edit Master title style</a:t>
            </a:r>
            <a:endParaRPr lang="zh-CN" altLang="en-US" dirty="0"/>
          </a:p>
        </p:txBody>
      </p:sp>
      <p:sp>
        <p:nvSpPr>
          <p:cNvPr id="3" name="Rectangle 19"/>
          <p:cNvSpPr>
            <a:spLocks noGrp="1" noChangeArrowheads="1"/>
          </p:cNvSpPr>
          <p:nvPr>
            <p:ph type="dt" sz="quarter" idx="10"/>
          </p:nvPr>
        </p:nvSpPr>
        <p:spPr>
          <a:xfrm>
            <a:off x="876300" y="476251"/>
            <a:ext cx="2845541" cy="215444"/>
          </a:xfrm>
          <a:ln/>
        </p:spPr>
        <p:txBody>
          <a:bodyPr/>
          <a:lstStyle>
            <a:lvl1pPr>
              <a:defRPr/>
            </a:lvl1pPr>
          </a:lstStyle>
          <a:p>
            <a:pPr>
              <a:defRPr/>
            </a:pPr>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标题 1"/>
          <p:cNvSpPr>
            <a:spLocks noGrp="1"/>
          </p:cNvSpPr>
          <p:nvPr>
            <p:ph type="title"/>
          </p:nvPr>
        </p:nvSpPr>
        <p:spPr>
          <a:xfrm>
            <a:off x="876301" y="325439"/>
            <a:ext cx="10442574" cy="871537"/>
          </a:xfrm>
          <a:prstGeom prst="rect">
            <a:avLst/>
          </a:prstGeom>
        </p:spPr>
        <p:txBody>
          <a:bodyPr/>
          <a:lstStyle/>
          <a:p>
            <a:r>
              <a:rPr lang="en-US" altLang="zh-CN" dirty="0" smtClean="0"/>
              <a:t>Click to edit Master title style</a:t>
            </a:r>
            <a:endParaRPr lang="zh-CN" altLang="en-US" dirty="0"/>
          </a:p>
        </p:txBody>
      </p:sp>
      <p:sp>
        <p:nvSpPr>
          <p:cNvPr id="3" name="内容占位符 2"/>
          <p:cNvSpPr>
            <a:spLocks noGrp="1"/>
          </p:cNvSpPr>
          <p:nvPr>
            <p:ph idx="1"/>
          </p:nvPr>
        </p:nvSpPr>
        <p:spPr>
          <a:xfrm>
            <a:off x="876299" y="1264920"/>
            <a:ext cx="10442575" cy="4907280"/>
          </a:xfrm>
          <a:prstGeom prst="rect">
            <a:avLst/>
          </a:prstGeom>
        </p:spPr>
        <p:txBody>
          <a:bodyPr/>
          <a:lstStyle/>
          <a:p>
            <a:pPr lvl="0"/>
            <a:r>
              <a:rPr lang="en-US" altLang="zh-CN" dirty="0" smtClean="0"/>
              <a:t>Click to edit Master text styles</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Fourth level</a:t>
            </a:r>
            <a:endParaRPr lang="zh-CN" altLang="en-US" dirty="0" smtClean="0"/>
          </a:p>
          <a:p>
            <a:pPr lvl="4"/>
            <a:r>
              <a:rPr lang="en-US" altLang="zh-CN" dirty="0" smtClean="0"/>
              <a:t>Fifth level</a:t>
            </a:r>
            <a:endParaRPr lang="zh-CN" altLang="en-US" dirty="0" smtClean="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标题 1"/>
          <p:cNvSpPr>
            <a:spLocks noGrp="1"/>
          </p:cNvSpPr>
          <p:nvPr>
            <p:ph type="title"/>
          </p:nvPr>
        </p:nvSpPr>
        <p:spPr>
          <a:xfrm>
            <a:off x="876301" y="325439"/>
            <a:ext cx="10442574" cy="871537"/>
          </a:xfrm>
          <a:prstGeom prst="rect">
            <a:avLst/>
          </a:prstGeom>
        </p:spPr>
        <p:txBody>
          <a:bodyPr/>
          <a:lstStyle/>
          <a:p>
            <a:r>
              <a:rPr lang="en-US" altLang="zh-CN" dirty="0" smtClean="0"/>
              <a:t>Click to edit Master title style</a:t>
            </a:r>
            <a:endParaRPr lang="zh-CN" altLang="en-US" dirty="0"/>
          </a:p>
        </p:txBody>
      </p:sp>
      <p:sp>
        <p:nvSpPr>
          <p:cNvPr id="3" name="内容占位符 2"/>
          <p:cNvSpPr>
            <a:spLocks noGrp="1"/>
          </p:cNvSpPr>
          <p:nvPr>
            <p:ph idx="1"/>
          </p:nvPr>
        </p:nvSpPr>
        <p:spPr>
          <a:xfrm>
            <a:off x="876299" y="1264920"/>
            <a:ext cx="5204461" cy="4861560"/>
          </a:xfrm>
          <a:prstGeom prst="rect">
            <a:avLst/>
          </a:prstGeom>
        </p:spPr>
        <p:txBody>
          <a:bodyPr/>
          <a:lstStyle/>
          <a:p>
            <a:pPr lvl="0"/>
            <a:r>
              <a:rPr lang="en-US" altLang="zh-CN" dirty="0" smtClean="0"/>
              <a:t>Click to edit Master text styles</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Fourth level</a:t>
            </a:r>
            <a:endParaRPr lang="zh-CN" altLang="en-US" dirty="0" smtClean="0"/>
          </a:p>
          <a:p>
            <a:pPr lvl="4"/>
            <a:r>
              <a:rPr lang="en-US" altLang="zh-CN" dirty="0" smtClean="0"/>
              <a:t>Fifth level</a:t>
            </a:r>
            <a:endParaRPr lang="zh-CN" altLang="en-US" dirty="0" smtClean="0"/>
          </a:p>
        </p:txBody>
      </p:sp>
      <p:sp>
        <p:nvSpPr>
          <p:cNvPr id="4" name="内容占位符 2"/>
          <p:cNvSpPr>
            <a:spLocks noGrp="1"/>
          </p:cNvSpPr>
          <p:nvPr>
            <p:ph idx="10"/>
          </p:nvPr>
        </p:nvSpPr>
        <p:spPr>
          <a:xfrm>
            <a:off x="6103619" y="1280160"/>
            <a:ext cx="5204461" cy="4861560"/>
          </a:xfrm>
          <a:prstGeom prst="rect">
            <a:avLst/>
          </a:prstGeom>
        </p:spPr>
        <p:txBody>
          <a:bodyPr/>
          <a:lstStyle/>
          <a:p>
            <a:pPr lvl="0"/>
            <a:r>
              <a:rPr lang="en-US" altLang="zh-CN" dirty="0" smtClean="0"/>
              <a:t>Click to edit Master text styles</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Fourth level</a:t>
            </a:r>
            <a:endParaRPr lang="zh-CN" altLang="en-US" dirty="0" smtClean="0"/>
          </a:p>
          <a:p>
            <a:pPr lvl="4"/>
            <a:r>
              <a:rPr lang="en-US" altLang="zh-CN" dirty="0" smtClean="0"/>
              <a:t>Fifth level</a:t>
            </a:r>
            <a:endParaRPr lang="zh-CN" altLang="en-US" dirty="0"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标题 1"/>
          <p:cNvSpPr>
            <a:spLocks noGrp="1"/>
          </p:cNvSpPr>
          <p:nvPr>
            <p:ph type="title"/>
          </p:nvPr>
        </p:nvSpPr>
        <p:spPr>
          <a:xfrm>
            <a:off x="876300" y="325439"/>
            <a:ext cx="10424303" cy="640719"/>
          </a:xfrm>
          <a:prstGeom prst="rect">
            <a:avLst/>
          </a:prstGeom>
        </p:spPr>
        <p:txBody>
          <a:bodyPr/>
          <a:lstStyle/>
          <a:p>
            <a:r>
              <a:rPr lang="en-US" altLang="zh-CN" dirty="0" smtClean="0"/>
              <a:t>Click to edit Master title style</a:t>
            </a:r>
            <a:endParaRPr lang="zh-CN" altLang="en-US" dirty="0"/>
          </a:p>
        </p:txBody>
      </p:sp>
      <p:sp>
        <p:nvSpPr>
          <p:cNvPr id="3" name="内容占位符 2"/>
          <p:cNvSpPr>
            <a:spLocks noGrp="1"/>
          </p:cNvSpPr>
          <p:nvPr>
            <p:ph idx="1"/>
          </p:nvPr>
        </p:nvSpPr>
        <p:spPr>
          <a:xfrm>
            <a:off x="876299" y="1613140"/>
            <a:ext cx="5204461" cy="4513339"/>
          </a:xfrm>
          <a:prstGeom prst="rect">
            <a:avLst/>
          </a:prstGeom>
        </p:spPr>
        <p:txBody>
          <a:bodyPr/>
          <a:lstStyle/>
          <a:p>
            <a:pPr lvl="0"/>
            <a:r>
              <a:rPr lang="en-US" altLang="zh-CN" dirty="0" smtClean="0"/>
              <a:t>Click to edit Master text styles</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Fourth level</a:t>
            </a:r>
            <a:endParaRPr lang="zh-CN" altLang="en-US" dirty="0" smtClean="0"/>
          </a:p>
          <a:p>
            <a:pPr lvl="4"/>
            <a:r>
              <a:rPr lang="en-US" altLang="zh-CN" dirty="0" smtClean="0"/>
              <a:t>Fifth level</a:t>
            </a:r>
            <a:endParaRPr lang="zh-CN" altLang="en-US" dirty="0" smtClean="0"/>
          </a:p>
        </p:txBody>
      </p:sp>
      <p:sp>
        <p:nvSpPr>
          <p:cNvPr id="4" name="内容占位符 2"/>
          <p:cNvSpPr>
            <a:spLocks noGrp="1"/>
          </p:cNvSpPr>
          <p:nvPr>
            <p:ph idx="10"/>
          </p:nvPr>
        </p:nvSpPr>
        <p:spPr>
          <a:xfrm>
            <a:off x="6103619" y="1613140"/>
            <a:ext cx="5204461" cy="4528580"/>
          </a:xfrm>
          <a:prstGeom prst="rect">
            <a:avLst/>
          </a:prstGeom>
        </p:spPr>
        <p:txBody>
          <a:bodyPr/>
          <a:lstStyle/>
          <a:p>
            <a:pPr lvl="0"/>
            <a:r>
              <a:rPr lang="en-US" altLang="zh-CN" dirty="0" smtClean="0"/>
              <a:t>Click to edit Master text styles</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Fourth level</a:t>
            </a:r>
            <a:endParaRPr lang="zh-CN" altLang="en-US" dirty="0" smtClean="0"/>
          </a:p>
          <a:p>
            <a:pPr lvl="4"/>
            <a:r>
              <a:rPr lang="en-US" altLang="zh-CN" dirty="0" smtClean="0"/>
              <a:t>Fifth level</a:t>
            </a:r>
            <a:endParaRPr lang="zh-CN" altLang="en-US" dirty="0" smtClean="0"/>
          </a:p>
        </p:txBody>
      </p:sp>
      <p:sp>
        <p:nvSpPr>
          <p:cNvPr id="8" name="内容占位符 2"/>
          <p:cNvSpPr>
            <a:spLocks noGrp="1"/>
          </p:cNvSpPr>
          <p:nvPr>
            <p:ph idx="11"/>
          </p:nvPr>
        </p:nvSpPr>
        <p:spPr>
          <a:xfrm>
            <a:off x="882057" y="997827"/>
            <a:ext cx="5204461" cy="572182"/>
          </a:xfrm>
          <a:prstGeom prst="rect">
            <a:avLst/>
          </a:prstGeom>
        </p:spPr>
        <p:txBody>
          <a:bodyPr/>
          <a:lstStyle>
            <a:lvl1pPr algn="ctr">
              <a:buNone/>
              <a:defRPr>
                <a:solidFill>
                  <a:schemeClr val="tx2">
                    <a:lumMod val="75000"/>
                  </a:schemeClr>
                </a:solidFill>
                <a:latin typeface="+mj-lt"/>
              </a:defRPr>
            </a:lvl1pPr>
          </a:lstStyle>
          <a:p>
            <a:pPr lvl="0"/>
            <a:r>
              <a:rPr lang="en-US" altLang="zh-CN" dirty="0" smtClean="0"/>
              <a:t>Click to edit Master text styles</a:t>
            </a:r>
            <a:endParaRPr lang="zh-CN" altLang="en-US" dirty="0" smtClean="0"/>
          </a:p>
        </p:txBody>
      </p:sp>
      <p:sp>
        <p:nvSpPr>
          <p:cNvPr id="9" name="内容占位符 2"/>
          <p:cNvSpPr>
            <a:spLocks noGrp="1"/>
          </p:cNvSpPr>
          <p:nvPr>
            <p:ph idx="12"/>
          </p:nvPr>
        </p:nvSpPr>
        <p:spPr>
          <a:xfrm>
            <a:off x="6098150" y="1003584"/>
            <a:ext cx="5204461" cy="572182"/>
          </a:xfrm>
          <a:prstGeom prst="rect">
            <a:avLst/>
          </a:prstGeom>
        </p:spPr>
        <p:txBody>
          <a:bodyPr/>
          <a:lstStyle>
            <a:lvl1pPr algn="ctr">
              <a:buNone/>
              <a:defRPr>
                <a:solidFill>
                  <a:schemeClr val="tx2">
                    <a:lumMod val="75000"/>
                  </a:schemeClr>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ltLang="zh-CN" dirty="0" smtClean="0"/>
              <a:t>Click to edit Master text styles</a:t>
            </a:r>
            <a:endParaRPr lang="zh-CN" altLang="en-US"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xfrm>
            <a:off x="11909352" y="6616700"/>
            <a:ext cx="290058" cy="241300"/>
          </a:xfrm>
          <a:prstGeom prst="rect">
            <a:avLst/>
          </a:prstGeom>
          <a:ln/>
        </p:spPr>
        <p:txBody>
          <a:bodyPr/>
          <a:lstStyle>
            <a:lvl1pPr>
              <a:defRPr/>
            </a:lvl1pPr>
          </a:lstStyle>
          <a:p>
            <a:fld id="{575BAD10-53B0-4E9C-8C3D-529F85B83911}" type="slidenum">
              <a:rPr lang="en-US"/>
              <a:pPr/>
              <a:t>‹#›</a:t>
            </a:fld>
            <a:endParaRPr lang="en-US"/>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16.xml"/><Relationship Id="rId2"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5" Type="http://schemas.openxmlformats.org/officeDocument/2006/relationships/image" Target="../media/image1.png"/><Relationship Id="rId1" Type="http://schemas.openxmlformats.org/officeDocument/2006/relationships/slideLayout" Target="../slideLayouts/slideLayout4.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5" Type="http://schemas.openxmlformats.org/officeDocument/2006/relationships/image" Target="../media/image1.png"/><Relationship Id="rId1" Type="http://schemas.openxmlformats.org/officeDocument/2006/relationships/slideLayout" Target="../slideLayouts/slideLayout5.xml"/><Relationship Id="rId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1" Type="http://schemas.openxmlformats.org/officeDocument/2006/relationships/theme" Target="../theme/theme8.xml"/><Relationship Id="rId12" Type="http://schemas.openxmlformats.org/officeDocument/2006/relationships/image" Target="../media/image11.png"/><Relationship Id="rId13"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slideLayout" Target="../slideLayouts/slideLayout15.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1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4" name="组合 13"/>
          <p:cNvGrpSpPr>
            <a:grpSpLocks noChangeAspect="1"/>
          </p:cNvGrpSpPr>
          <p:nvPr/>
        </p:nvGrpSpPr>
        <p:grpSpPr>
          <a:xfrm>
            <a:off x="-1" y="973138"/>
            <a:ext cx="12195176" cy="3808451"/>
            <a:chOff x="0" y="1524000"/>
            <a:chExt cx="10058401" cy="3141663"/>
          </a:xfrm>
        </p:grpSpPr>
        <p:sp>
          <p:nvSpPr>
            <p:cNvPr id="15" name="Freeform 11"/>
            <p:cNvSpPr>
              <a:spLocks/>
            </p:cNvSpPr>
            <p:nvPr userDrawn="1"/>
          </p:nvSpPr>
          <p:spPr bwMode="auto">
            <a:xfrm>
              <a:off x="0" y="1524000"/>
              <a:ext cx="7693025" cy="3141663"/>
            </a:xfrm>
            <a:custGeom>
              <a:avLst/>
              <a:gdLst>
                <a:gd name="T0" fmla="*/ 0 w 4846"/>
                <a:gd name="T1" fmla="*/ 0 h 1979"/>
                <a:gd name="T2" fmla="*/ 0 w 4846"/>
                <a:gd name="T3" fmla="*/ 1979 h 1979"/>
                <a:gd name="T4" fmla="*/ 4295 w 4846"/>
                <a:gd name="T5" fmla="*/ 1979 h 1979"/>
                <a:gd name="T6" fmla="*/ 4295 w 4846"/>
                <a:gd name="T7" fmla="*/ 1979 h 1979"/>
                <a:gd name="T8" fmla="*/ 4366 w 4846"/>
                <a:gd name="T9" fmla="*/ 1806 h 1979"/>
                <a:gd name="T10" fmla="*/ 4429 w 4846"/>
                <a:gd name="T11" fmla="*/ 1639 h 1979"/>
                <a:gd name="T12" fmla="*/ 4488 w 4846"/>
                <a:gd name="T13" fmla="*/ 1481 h 1979"/>
                <a:gd name="T14" fmla="*/ 4541 w 4846"/>
                <a:gd name="T15" fmla="*/ 1329 h 1979"/>
                <a:gd name="T16" fmla="*/ 4589 w 4846"/>
                <a:gd name="T17" fmla="*/ 1182 h 1979"/>
                <a:gd name="T18" fmla="*/ 4632 w 4846"/>
                <a:gd name="T19" fmla="*/ 1044 h 1979"/>
                <a:gd name="T20" fmla="*/ 4670 w 4846"/>
                <a:gd name="T21" fmla="*/ 912 h 1979"/>
                <a:gd name="T22" fmla="*/ 4705 w 4846"/>
                <a:gd name="T23" fmla="*/ 787 h 1979"/>
                <a:gd name="T24" fmla="*/ 4734 w 4846"/>
                <a:gd name="T25" fmla="*/ 668 h 1979"/>
                <a:gd name="T26" fmla="*/ 4759 w 4846"/>
                <a:gd name="T27" fmla="*/ 554 h 1979"/>
                <a:gd name="T28" fmla="*/ 4782 w 4846"/>
                <a:gd name="T29" fmla="*/ 447 h 1979"/>
                <a:gd name="T30" fmla="*/ 4800 w 4846"/>
                <a:gd name="T31" fmla="*/ 346 h 1979"/>
                <a:gd name="T32" fmla="*/ 4817 w 4846"/>
                <a:gd name="T33" fmla="*/ 251 h 1979"/>
                <a:gd name="T34" fmla="*/ 4828 w 4846"/>
                <a:gd name="T35" fmla="*/ 162 h 1979"/>
                <a:gd name="T36" fmla="*/ 4838 w 4846"/>
                <a:gd name="T37" fmla="*/ 79 h 1979"/>
                <a:gd name="T38" fmla="*/ 4846 w 4846"/>
                <a:gd name="T39" fmla="*/ 0 h 1979"/>
                <a:gd name="T40" fmla="*/ 0 w 4846"/>
                <a:gd name="T41" fmla="*/ 0 h 1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46" h="1979">
                  <a:moveTo>
                    <a:pt x="0" y="0"/>
                  </a:moveTo>
                  <a:lnTo>
                    <a:pt x="0" y="1979"/>
                  </a:lnTo>
                  <a:lnTo>
                    <a:pt x="4295" y="1979"/>
                  </a:lnTo>
                  <a:lnTo>
                    <a:pt x="4295" y="1979"/>
                  </a:lnTo>
                  <a:lnTo>
                    <a:pt x="4366" y="1806"/>
                  </a:lnTo>
                  <a:lnTo>
                    <a:pt x="4429" y="1639"/>
                  </a:lnTo>
                  <a:lnTo>
                    <a:pt x="4488" y="1481"/>
                  </a:lnTo>
                  <a:lnTo>
                    <a:pt x="4541" y="1329"/>
                  </a:lnTo>
                  <a:lnTo>
                    <a:pt x="4589" y="1182"/>
                  </a:lnTo>
                  <a:lnTo>
                    <a:pt x="4632" y="1044"/>
                  </a:lnTo>
                  <a:lnTo>
                    <a:pt x="4670" y="912"/>
                  </a:lnTo>
                  <a:lnTo>
                    <a:pt x="4705" y="787"/>
                  </a:lnTo>
                  <a:lnTo>
                    <a:pt x="4734" y="668"/>
                  </a:lnTo>
                  <a:lnTo>
                    <a:pt x="4759" y="554"/>
                  </a:lnTo>
                  <a:lnTo>
                    <a:pt x="4782" y="447"/>
                  </a:lnTo>
                  <a:lnTo>
                    <a:pt x="4800" y="346"/>
                  </a:lnTo>
                  <a:lnTo>
                    <a:pt x="4817" y="251"/>
                  </a:lnTo>
                  <a:lnTo>
                    <a:pt x="4828" y="162"/>
                  </a:lnTo>
                  <a:lnTo>
                    <a:pt x="4838" y="79"/>
                  </a:lnTo>
                  <a:lnTo>
                    <a:pt x="4846" y="0"/>
                  </a:lnTo>
                  <a:lnTo>
                    <a:pt x="0" y="0"/>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zh-CN" altLang="en-US"/>
            </a:p>
          </p:txBody>
        </p:sp>
        <p:sp>
          <p:nvSpPr>
            <p:cNvPr id="16" name="Freeform 12"/>
            <p:cNvSpPr>
              <a:spLocks/>
            </p:cNvSpPr>
            <p:nvPr userDrawn="1"/>
          </p:nvSpPr>
          <p:spPr bwMode="auto">
            <a:xfrm>
              <a:off x="7215188" y="1524000"/>
              <a:ext cx="2843213" cy="3141663"/>
            </a:xfrm>
            <a:custGeom>
              <a:avLst/>
              <a:gdLst>
                <a:gd name="T0" fmla="*/ 1791 w 1791"/>
                <a:gd name="T1" fmla="*/ 0 h 1979"/>
                <a:gd name="T2" fmla="*/ 689 w 1791"/>
                <a:gd name="T3" fmla="*/ 0 h 1979"/>
                <a:gd name="T4" fmla="*/ 689 w 1791"/>
                <a:gd name="T5" fmla="*/ 0 h 1979"/>
                <a:gd name="T6" fmla="*/ 651 w 1791"/>
                <a:gd name="T7" fmla="*/ 64 h 1979"/>
                <a:gd name="T8" fmla="*/ 612 w 1791"/>
                <a:gd name="T9" fmla="*/ 135 h 1979"/>
                <a:gd name="T10" fmla="*/ 570 w 1791"/>
                <a:gd name="T11" fmla="*/ 213 h 1979"/>
                <a:gd name="T12" fmla="*/ 527 w 1791"/>
                <a:gd name="T13" fmla="*/ 298 h 1979"/>
                <a:gd name="T14" fmla="*/ 485 w 1791"/>
                <a:gd name="T15" fmla="*/ 391 h 1979"/>
                <a:gd name="T16" fmla="*/ 442 w 1791"/>
                <a:gd name="T17" fmla="*/ 490 h 1979"/>
                <a:gd name="T18" fmla="*/ 397 w 1791"/>
                <a:gd name="T19" fmla="*/ 599 h 1979"/>
                <a:gd name="T20" fmla="*/ 353 w 1791"/>
                <a:gd name="T21" fmla="*/ 714 h 1979"/>
                <a:gd name="T22" fmla="*/ 308 w 1791"/>
                <a:gd name="T23" fmla="*/ 839 h 1979"/>
                <a:gd name="T24" fmla="*/ 262 w 1791"/>
                <a:gd name="T25" fmla="*/ 973 h 1979"/>
                <a:gd name="T26" fmla="*/ 217 w 1791"/>
                <a:gd name="T27" fmla="*/ 1116 h 1979"/>
                <a:gd name="T28" fmla="*/ 173 w 1791"/>
                <a:gd name="T29" fmla="*/ 1270 h 1979"/>
                <a:gd name="T30" fmla="*/ 128 w 1791"/>
                <a:gd name="T31" fmla="*/ 1431 h 1979"/>
                <a:gd name="T32" fmla="*/ 84 w 1791"/>
                <a:gd name="T33" fmla="*/ 1603 h 1979"/>
                <a:gd name="T34" fmla="*/ 41 w 1791"/>
                <a:gd name="T35" fmla="*/ 1786 h 1979"/>
                <a:gd name="T36" fmla="*/ 0 w 1791"/>
                <a:gd name="T37" fmla="*/ 1979 h 1979"/>
                <a:gd name="T38" fmla="*/ 1791 w 1791"/>
                <a:gd name="T39" fmla="*/ 1979 h 1979"/>
                <a:gd name="T40" fmla="*/ 1791 w 1791"/>
                <a:gd name="T41" fmla="*/ 0 h 1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91" h="1979">
                  <a:moveTo>
                    <a:pt x="1791" y="0"/>
                  </a:moveTo>
                  <a:lnTo>
                    <a:pt x="689" y="0"/>
                  </a:lnTo>
                  <a:lnTo>
                    <a:pt x="689" y="0"/>
                  </a:lnTo>
                  <a:lnTo>
                    <a:pt x="651" y="64"/>
                  </a:lnTo>
                  <a:lnTo>
                    <a:pt x="612" y="135"/>
                  </a:lnTo>
                  <a:lnTo>
                    <a:pt x="570" y="213"/>
                  </a:lnTo>
                  <a:lnTo>
                    <a:pt x="527" y="298"/>
                  </a:lnTo>
                  <a:lnTo>
                    <a:pt x="485" y="391"/>
                  </a:lnTo>
                  <a:lnTo>
                    <a:pt x="442" y="490"/>
                  </a:lnTo>
                  <a:lnTo>
                    <a:pt x="397" y="599"/>
                  </a:lnTo>
                  <a:lnTo>
                    <a:pt x="353" y="714"/>
                  </a:lnTo>
                  <a:lnTo>
                    <a:pt x="308" y="839"/>
                  </a:lnTo>
                  <a:lnTo>
                    <a:pt x="262" y="973"/>
                  </a:lnTo>
                  <a:lnTo>
                    <a:pt x="217" y="1116"/>
                  </a:lnTo>
                  <a:lnTo>
                    <a:pt x="173" y="1270"/>
                  </a:lnTo>
                  <a:lnTo>
                    <a:pt x="128" y="1431"/>
                  </a:lnTo>
                  <a:lnTo>
                    <a:pt x="84" y="1603"/>
                  </a:lnTo>
                  <a:lnTo>
                    <a:pt x="41" y="1786"/>
                  </a:lnTo>
                  <a:lnTo>
                    <a:pt x="0" y="1979"/>
                  </a:lnTo>
                  <a:lnTo>
                    <a:pt x="1791" y="1979"/>
                  </a:lnTo>
                  <a:lnTo>
                    <a:pt x="1791" y="0"/>
                  </a:lnTo>
                  <a:close/>
                </a:path>
              </a:pathLst>
            </a:custGeom>
            <a:solidFill>
              <a:srgbClr val="A7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zh-CN" altLang="en-US"/>
            </a:p>
          </p:txBody>
        </p:sp>
      </p:grpSp>
      <p:sp>
        <p:nvSpPr>
          <p:cNvPr id="17" name="Text Box 7"/>
          <p:cNvSpPr txBox="1">
            <a:spLocks noChangeArrowheads="1"/>
          </p:cNvSpPr>
          <p:nvPr/>
        </p:nvSpPr>
        <p:spPr bwMode="auto">
          <a:xfrm>
            <a:off x="10149647" y="4011613"/>
            <a:ext cx="1269899" cy="246221"/>
          </a:xfrm>
          <a:prstGeom prst="rect">
            <a:avLst/>
          </a:prstGeom>
          <a:noFill/>
          <a:ln>
            <a:noFill/>
          </a:ln>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dirty="0" smtClean="0">
                <a:solidFill>
                  <a:srgbClr val="FFFFFF"/>
                </a:solidFill>
                <a:latin typeface="FrutigerNext LT Bold" pitchFamily="34" charset="0"/>
                <a:ea typeface="MS PGothic" pitchFamily="34" charset="-128"/>
              </a:rPr>
              <a:t>www.huawei.com</a:t>
            </a:r>
          </a:p>
        </p:txBody>
      </p:sp>
      <p:sp>
        <p:nvSpPr>
          <p:cNvPr id="1028" name="Rectangle 2"/>
          <p:cNvSpPr>
            <a:spLocks noGrp="1" noChangeArrowheads="1"/>
          </p:cNvSpPr>
          <p:nvPr>
            <p:ph type="title"/>
          </p:nvPr>
        </p:nvSpPr>
        <p:spPr bwMode="auto">
          <a:xfrm>
            <a:off x="876300" y="2174291"/>
            <a:ext cx="8163992" cy="586957"/>
          </a:xfrm>
          <a:prstGeom prst="rect">
            <a:avLst/>
          </a:prstGeom>
          <a:noFill/>
          <a:ln w="9525">
            <a:noFill/>
            <a:miter lim="800000"/>
            <a:headEnd/>
            <a:tailEnd/>
          </a:ln>
        </p:spPr>
        <p:txBody>
          <a:bodyPr vert="horz" wrap="square" lIns="0" tIns="46800" rIns="91440" bIns="46800" numCol="1" anchor="ctr" anchorCtr="0" compatLnSpc="1">
            <a:prstTxWarp prst="textNoShape">
              <a:avLst/>
            </a:prstTxWarp>
            <a:spAutoFit/>
          </a:bodyPr>
          <a:lstStyle/>
          <a:p>
            <a:pPr lvl="0"/>
            <a:r>
              <a:rPr lang="en-US" altLang="zh-CN" smtClean="0"/>
              <a:t>Click to edit Master title style</a:t>
            </a:r>
            <a:endParaRPr lang="zh-CN" altLang="en-US" dirty="0" smtClean="0"/>
          </a:p>
        </p:txBody>
      </p:sp>
      <p:sp>
        <p:nvSpPr>
          <p:cNvPr id="1029" name="Rectangle 3"/>
          <p:cNvSpPr>
            <a:spLocks noGrp="1" noChangeArrowheads="1"/>
          </p:cNvSpPr>
          <p:nvPr>
            <p:ph type="body" idx="1"/>
          </p:nvPr>
        </p:nvSpPr>
        <p:spPr bwMode="auto">
          <a:xfrm>
            <a:off x="876300" y="3068638"/>
            <a:ext cx="7107501" cy="457200"/>
          </a:xfrm>
          <a:prstGeom prst="rect">
            <a:avLst/>
          </a:prstGeom>
          <a:noFill/>
          <a:ln w="9525">
            <a:noFill/>
            <a:miter lim="800000"/>
            <a:headEnd/>
            <a:tailEnd/>
          </a:ln>
        </p:spPr>
        <p:txBody>
          <a:bodyPr vert="horz" wrap="square" lIns="0" tIns="45720" rIns="91440" bIns="45720" numCol="1" anchor="t" anchorCtr="0" compatLnSpc="1">
            <a:prstTxWarp prst="textNoShape">
              <a:avLst/>
            </a:prstTxWarp>
            <a:spAutoFit/>
          </a:bodyPr>
          <a:lstStyle/>
          <a:p>
            <a:pPr lvl="0"/>
            <a:r>
              <a:rPr lang="en-US" altLang="zh-CN" dirty="0" smtClean="0"/>
              <a:t>Click to edit Master subtitle style</a:t>
            </a:r>
          </a:p>
        </p:txBody>
      </p:sp>
      <p:sp>
        <p:nvSpPr>
          <p:cNvPr id="310" name="Rectangle 19"/>
          <p:cNvSpPr>
            <a:spLocks noGrp="1" noChangeArrowheads="1"/>
          </p:cNvSpPr>
          <p:nvPr>
            <p:ph type="dt" sz="quarter" idx="2"/>
          </p:nvPr>
        </p:nvSpPr>
        <p:spPr bwMode="auto">
          <a:xfrm>
            <a:off x="876300" y="479426"/>
            <a:ext cx="2845541" cy="215444"/>
          </a:xfrm>
          <a:prstGeom prst="rect">
            <a:avLst/>
          </a:prstGeom>
          <a:noFill/>
          <a:ln>
            <a:noFill/>
          </a:ln>
          <a:effectLst/>
          <a:extLst/>
        </p:spPr>
        <p:txBody>
          <a:bodyPr vert="horz" wrap="square" lIns="0" tIns="0" rIns="0" bIns="0" numCol="1" anchor="t" anchorCtr="0" compatLnSpc="1">
            <a:prstTxWarp prst="textNoShape">
              <a:avLst/>
            </a:prstTxWarp>
            <a:spAutoFit/>
          </a:bodyPr>
          <a:lstStyle>
            <a:lvl1pPr>
              <a:defRPr sz="1400">
                <a:latin typeface="+mn-lt"/>
                <a:ea typeface="+mn-ea"/>
              </a:defRPr>
            </a:lvl1pPr>
          </a:lstStyle>
          <a:p>
            <a:pPr>
              <a:defRPr/>
            </a:pPr>
            <a:endParaRPr lang="en-US" altLang="zh-CN" dirty="0"/>
          </a:p>
        </p:txBody>
      </p:sp>
      <p:sp>
        <p:nvSpPr>
          <p:cNvPr id="1105" name="Text Box 81"/>
          <p:cNvSpPr txBox="1">
            <a:spLocks noChangeArrowheads="1"/>
          </p:cNvSpPr>
          <p:nvPr/>
        </p:nvSpPr>
        <p:spPr bwMode="auto">
          <a:xfrm>
            <a:off x="-3846986" y="1330326"/>
            <a:ext cx="3703015" cy="1768475"/>
          </a:xfrm>
          <a:prstGeom prst="rect">
            <a:avLst/>
          </a:prstGeom>
          <a:noFill/>
          <a:ln w="9525" algn="ctr">
            <a:noFill/>
            <a:miter lim="800000"/>
            <a:headEnd/>
            <a:tailEnd/>
          </a:ln>
          <a:effectLst/>
        </p:spPr>
        <p:txBody>
          <a:bodyPr lIns="78345" tIns="39172" rIns="78345" bIns="39172">
            <a:spAutoFit/>
          </a:bodyPr>
          <a:lstStyle/>
          <a:p>
            <a:pPr algn="r" defTabSz="784225" eaLnBrk="0" hangingPunct="0">
              <a:lnSpc>
                <a:spcPct val="125000"/>
              </a:lnSpc>
              <a:defRPr/>
            </a:pPr>
            <a:r>
              <a:rPr lang="en-US" sz="1100" noProof="1">
                <a:solidFill>
                  <a:srgbClr val="FFFFFF"/>
                </a:solidFill>
                <a:latin typeface="FrutigerNext LT Regular" pitchFamily="34" charset="0"/>
                <a:ea typeface="ＭＳ Ｐゴシック" pitchFamily="34" charset="-128"/>
              </a:rPr>
              <a:t>Slide title</a:t>
            </a:r>
            <a:r>
              <a:rPr lang="en-US" altLang="zh-CN"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华文细黑" pitchFamily="2" charset="-122"/>
              </a:rPr>
              <a:t>:40-47pt  </a:t>
            </a:r>
          </a:p>
          <a:p>
            <a:pPr algn="r" defTabSz="784225" eaLnBrk="0" hangingPunct="0">
              <a:lnSpc>
                <a:spcPct val="125000"/>
              </a:lnSpc>
              <a:defRPr/>
            </a:pPr>
            <a:r>
              <a:rPr lang="en-US" sz="1100" noProof="1">
                <a:solidFill>
                  <a:srgbClr val="FFFFFF"/>
                </a:solidFill>
                <a:latin typeface="FrutigerNext LT Regular" pitchFamily="34" charset="0"/>
                <a:ea typeface="ＭＳ Ｐゴシック" pitchFamily="34" charset="-128"/>
              </a:rPr>
              <a:t>Slide subtitle </a:t>
            </a:r>
            <a:r>
              <a:rPr lang="en-US" altLang="zh-CN" sz="1100">
                <a:solidFill>
                  <a:srgbClr val="FFFFFF"/>
                </a:solidFill>
                <a:latin typeface="FrutigerNext LT Regular" pitchFamily="34" charset="0"/>
                <a:ea typeface="华文细黑" pitchFamily="2" charset="-122"/>
              </a:rPr>
              <a:t>:26-30pt</a:t>
            </a:r>
          </a:p>
          <a:p>
            <a:pPr algn="r" defTabSz="784225" eaLnBrk="0" hangingPunct="0">
              <a:lnSpc>
                <a:spcPct val="125000"/>
              </a:lnSpc>
              <a:defRPr/>
            </a:pPr>
            <a:r>
              <a:rPr lang="en-US" altLang="zh-CN" sz="1100">
                <a:solidFill>
                  <a:srgbClr val="FFFFFF"/>
                </a:solidFill>
                <a:latin typeface="FrutigerNext LT Regular" pitchFamily="34" charset="0"/>
                <a:ea typeface="华文细黑" pitchFamily="2" charset="-122"/>
              </a:rPr>
              <a:t>Color::white</a:t>
            </a:r>
          </a:p>
          <a:p>
            <a:pPr algn="r" defTabSz="784225" eaLnBrk="0" hangingPunct="0">
              <a:lnSpc>
                <a:spcPct val="125000"/>
              </a:lnSpc>
              <a:defRPr/>
            </a:pPr>
            <a:r>
              <a:rPr lang="zh-CN" altLang="en-US"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ＭＳ Ｐゴシック" pitchFamily="34" charset="-128"/>
              </a:rPr>
              <a:t>Corporate Font </a:t>
            </a:r>
            <a:r>
              <a:rPr lang="en-US" altLang="zh-CN" sz="1100">
                <a:solidFill>
                  <a:srgbClr val="FFFFFF"/>
                </a:solidFill>
                <a:latin typeface="FrutigerNext LT Regular" pitchFamily="34" charset="0"/>
                <a:ea typeface="华文细黑" pitchFamily="2" charset="-122"/>
              </a:rPr>
              <a:t>:</a:t>
            </a:r>
          </a:p>
          <a:p>
            <a:pPr algn="r" defTabSz="784225" eaLnBrk="0" hangingPunct="0">
              <a:lnSpc>
                <a:spcPct val="125000"/>
              </a:lnSpc>
              <a:defRPr/>
            </a:pPr>
            <a:r>
              <a:rPr lang="en-US" altLang="zh-CN" sz="1100">
                <a:solidFill>
                  <a:srgbClr val="FFFFFF"/>
                </a:solidFill>
                <a:latin typeface="FrutigerNext LT Regular" pitchFamily="34" charset="0"/>
                <a:ea typeface="华文细黑" pitchFamily="2" charset="-122"/>
              </a:rPr>
              <a:t>FrutigerNext LT Medium</a:t>
            </a:r>
          </a:p>
          <a:p>
            <a:pPr algn="r" defTabSz="784225" eaLnBrk="0" hangingPunct="0">
              <a:lnSpc>
                <a:spcPct val="125000"/>
              </a:lnSpc>
              <a:defRPr/>
            </a:pPr>
            <a:r>
              <a:rPr lang="en-US" altLang="zh-CN" sz="1100">
                <a:solidFill>
                  <a:srgbClr val="FFFFFF"/>
                </a:solidFill>
                <a:latin typeface="FrutigerNext LT Regular" pitchFamily="34" charset="0"/>
                <a:ea typeface="ＭＳ Ｐゴシック" pitchFamily="34" charset="-128"/>
              </a:rPr>
              <a:t>Font to be used by customers and </a:t>
            </a:r>
          </a:p>
          <a:p>
            <a:pPr algn="r" defTabSz="784225" eaLnBrk="0" hangingPunct="0">
              <a:lnSpc>
                <a:spcPct val="125000"/>
              </a:lnSpc>
              <a:defRPr/>
            </a:pPr>
            <a:r>
              <a:rPr lang="en-US" altLang="zh-CN" sz="1100">
                <a:solidFill>
                  <a:srgbClr val="FFFFFF"/>
                </a:solidFill>
                <a:latin typeface="FrutigerNext LT Regular" pitchFamily="34" charset="0"/>
                <a:ea typeface="ＭＳ Ｐゴシック" pitchFamily="34" charset="-128"/>
              </a:rPr>
              <a:t>partners </a:t>
            </a:r>
            <a:r>
              <a:rPr lang="en-US" altLang="zh-CN" sz="1100">
                <a:solidFill>
                  <a:srgbClr val="FFFFFF"/>
                </a:solidFill>
                <a:latin typeface="FrutigerNext LT Regular" pitchFamily="34" charset="0"/>
                <a:ea typeface="华文细黑" pitchFamily="2" charset="-122"/>
              </a:rPr>
              <a:t>: </a:t>
            </a:r>
          </a:p>
          <a:p>
            <a:pPr algn="r" defTabSz="784225" eaLnBrk="0" hangingPunct="0">
              <a:lnSpc>
                <a:spcPct val="125000"/>
              </a:lnSpc>
              <a:defRPr/>
            </a:pPr>
            <a:r>
              <a:rPr lang="en-US" altLang="zh-CN" sz="1100">
                <a:solidFill>
                  <a:srgbClr val="FFFFFF"/>
                </a:solidFill>
                <a:latin typeface="FrutigerNext LT Regular" pitchFamily="34" charset="0"/>
                <a:ea typeface="华文细黑" pitchFamily="2" charset="-122"/>
              </a:rPr>
              <a:t>Arial</a:t>
            </a:r>
          </a:p>
        </p:txBody>
      </p:sp>
      <p:grpSp>
        <p:nvGrpSpPr>
          <p:cNvPr id="18" name="组合 17"/>
          <p:cNvGrpSpPr/>
          <p:nvPr/>
        </p:nvGrpSpPr>
        <p:grpSpPr>
          <a:xfrm>
            <a:off x="876300" y="5608638"/>
            <a:ext cx="10440988" cy="835025"/>
            <a:chOff x="876300" y="5608638"/>
            <a:chExt cx="10440988" cy="835025"/>
          </a:xfrm>
        </p:grpSpPr>
        <p:sp>
          <p:nvSpPr>
            <p:cNvPr id="19" name="Text Box 5"/>
            <p:cNvSpPr txBox="1">
              <a:spLocks noChangeArrowheads="1"/>
            </p:cNvSpPr>
            <p:nvPr userDrawn="1"/>
          </p:nvSpPr>
          <p:spPr bwMode="auto">
            <a:xfrm>
              <a:off x="876300" y="6230938"/>
              <a:ext cx="2967038" cy="212725"/>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400" dirty="0" smtClean="0">
                  <a:solidFill>
                    <a:srgbClr val="000000"/>
                  </a:solidFill>
                  <a:latin typeface="FrutigerNext LT Bold" pitchFamily="34" charset="0"/>
                  <a:ea typeface="MS PGothic" pitchFamily="34" charset="-128"/>
                </a:rPr>
                <a:t>HUAWEI TECHNOLOGIES CO., LTD.</a:t>
              </a:r>
            </a:p>
          </p:txBody>
        </p:sp>
        <p:pic>
          <p:nvPicPr>
            <p:cNvPr id="20" name="Picture 89" descr="Huawei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483850" y="5608638"/>
              <a:ext cx="833438"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userDrawn="1"/>
        </p:nvSpPr>
        <p:spPr>
          <a:xfrm>
            <a:off x="9536049" y="0"/>
            <a:ext cx="2659126" cy="369332"/>
          </a:xfrm>
          <a:prstGeom prst="rect">
            <a:avLst/>
          </a:prstGeom>
        </p:spPr>
        <p:txBody>
          <a:bodyPr wrap="none">
            <a:spAutoFit/>
          </a:bodyPr>
          <a:lstStyle/>
          <a:p>
            <a:r>
              <a:rPr lang="hr-HR"/>
              <a:t>omniran-14-0079-00-CF00</a:t>
            </a:r>
            <a:endParaRPr lang="en-US"/>
          </a:p>
        </p:txBody>
      </p:sp>
    </p:spTree>
  </p:cSld>
  <p:clrMap bg1="lt1" tx1="dk1" bg2="lt2" tx2="dk2" accent1="accent1" accent2="accent2" accent3="accent3" accent4="accent4" accent5="accent5" accent6="accent6" hlink="hlink" folHlink="folHlink"/>
  <p:transition xmlns:p14="http://schemas.microsoft.com/office/powerpoint/2010/main" advClick="0" advTm="8000">
    <p:fade thruBlk="1"/>
  </p:transition>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lang="zh-CN" altLang="en-US" sz="3200" b="1" dirty="0">
          <a:solidFill>
            <a:schemeClr val="bg1"/>
          </a:solidFill>
          <a:latin typeface="FrutigerNext LT Medium" pitchFamily="34" charset="0"/>
          <a:ea typeface="黑体" pitchFamily="49" charset="-122"/>
          <a:cs typeface="+mj-cs"/>
        </a:defRPr>
      </a:lvl1pPr>
      <a:lvl2pPr algn="l" rtl="0" eaLnBrk="1" fontAlgn="base" hangingPunct="1">
        <a:spcBef>
          <a:spcPct val="0"/>
        </a:spcBef>
        <a:spcAft>
          <a:spcPct val="0"/>
        </a:spcAft>
        <a:defRPr sz="3200" b="1">
          <a:solidFill>
            <a:schemeClr val="bg1"/>
          </a:solidFill>
          <a:latin typeface="FrutigerNext LT Medium" pitchFamily="34" charset="0"/>
          <a:ea typeface="黑体" pitchFamily="49" charset="-122"/>
          <a:cs typeface="宋体" charset="-122"/>
        </a:defRPr>
      </a:lvl2pPr>
      <a:lvl3pPr algn="l" rtl="0" eaLnBrk="1" fontAlgn="base" hangingPunct="1">
        <a:spcBef>
          <a:spcPct val="0"/>
        </a:spcBef>
        <a:spcAft>
          <a:spcPct val="0"/>
        </a:spcAft>
        <a:defRPr sz="3200" b="1">
          <a:solidFill>
            <a:schemeClr val="bg1"/>
          </a:solidFill>
          <a:latin typeface="FrutigerNext LT Medium" pitchFamily="34" charset="0"/>
          <a:ea typeface="黑体" pitchFamily="49" charset="-122"/>
          <a:cs typeface="宋体" charset="-122"/>
        </a:defRPr>
      </a:lvl3pPr>
      <a:lvl4pPr algn="l" rtl="0" eaLnBrk="1" fontAlgn="base" hangingPunct="1">
        <a:spcBef>
          <a:spcPct val="0"/>
        </a:spcBef>
        <a:spcAft>
          <a:spcPct val="0"/>
        </a:spcAft>
        <a:defRPr sz="3200" b="1">
          <a:solidFill>
            <a:schemeClr val="bg1"/>
          </a:solidFill>
          <a:latin typeface="FrutigerNext LT Medium" pitchFamily="34" charset="0"/>
          <a:ea typeface="黑体" pitchFamily="49" charset="-122"/>
          <a:cs typeface="宋体" charset="-122"/>
        </a:defRPr>
      </a:lvl4pPr>
      <a:lvl5pPr algn="l" rtl="0" eaLnBrk="1" fontAlgn="base" hangingPunct="1">
        <a:spcBef>
          <a:spcPct val="0"/>
        </a:spcBef>
        <a:spcAft>
          <a:spcPct val="0"/>
        </a:spcAft>
        <a:defRPr sz="3200" b="1">
          <a:solidFill>
            <a:schemeClr val="bg1"/>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1" fontAlgn="base" hangingPunct="1">
        <a:spcBef>
          <a:spcPct val="20000"/>
        </a:spcBef>
        <a:spcAft>
          <a:spcPct val="0"/>
        </a:spcAft>
        <a:buClr>
          <a:srgbClr val="990000"/>
        </a:buClr>
        <a:defRPr sz="2400">
          <a:solidFill>
            <a:schemeClr val="bg1"/>
          </a:solidFill>
          <a:latin typeface="FrutigerNext LT Medium" pitchFamily="34" charset="0"/>
          <a:ea typeface="黑体" pitchFamily="49" charset="-122"/>
          <a:cs typeface="+mn-cs"/>
        </a:defRPr>
      </a:lvl1pPr>
      <a:lvl2pPr marL="742950" indent="-285750" algn="l" rtl="0" eaLnBrk="1" fontAlgn="base" hangingPunct="1">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1" fontAlgn="base" hangingPunct="1">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1" fontAlgn="base" hangingPunct="1">
        <a:spcBef>
          <a:spcPct val="20000"/>
        </a:spcBef>
        <a:spcAft>
          <a:spcPct val="0"/>
        </a:spcAft>
        <a:buChar char="–"/>
        <a:defRPr sz="16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0" name="Picture 104" descr="PPT胶片内页元素-16比9-内页灰条"/>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224588"/>
            <a:ext cx="12190413"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101" descr="图片3副本"/>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82225" y="6387307"/>
            <a:ext cx="1295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Text Box 8"/>
          <p:cNvSpPr txBox="1">
            <a:spLocks noChangeArrowheads="1"/>
          </p:cNvSpPr>
          <p:nvPr/>
        </p:nvSpPr>
        <p:spPr bwMode="auto">
          <a:xfrm>
            <a:off x="876300" y="6478495"/>
            <a:ext cx="2541588" cy="182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80114" bIns="0">
            <a:spAutoFit/>
          </a:bodyPr>
          <a:lstStyle>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200" dirty="0" smtClean="0">
                <a:solidFill>
                  <a:srgbClr val="000000"/>
                </a:solidFill>
                <a:latin typeface="FrutigerNext LT Bold" pitchFamily="34" charset="0"/>
                <a:ea typeface="MS PGothic" pitchFamily="34" charset="-128"/>
              </a:rPr>
              <a:t>HUAWEI TECHNOLOGIES CO., LTD.</a:t>
            </a:r>
          </a:p>
        </p:txBody>
      </p:sp>
      <p:sp>
        <p:nvSpPr>
          <p:cNvPr id="8197" name="Rectangle 13"/>
          <p:cNvSpPr>
            <a:spLocks noGrp="1" noChangeArrowheads="1"/>
          </p:cNvSpPr>
          <p:nvPr>
            <p:ph type="title"/>
          </p:nvPr>
        </p:nvSpPr>
        <p:spPr bwMode="auto">
          <a:xfrm>
            <a:off x="876299" y="325439"/>
            <a:ext cx="10442575" cy="871537"/>
          </a:xfrm>
          <a:prstGeom prst="rect">
            <a:avLst/>
          </a:prstGeom>
          <a:noFill/>
          <a:ln w="9525">
            <a:noFill/>
            <a:miter lim="800000"/>
            <a:headEnd/>
            <a:tailEnd/>
          </a:ln>
        </p:spPr>
        <p:txBody>
          <a:bodyPr vert="horz" wrap="square" lIns="0" tIns="40064" rIns="80129" bIns="40064" numCol="1" anchor="ctr" anchorCtr="0" compatLnSpc="1">
            <a:prstTxWarp prst="textNoShape">
              <a:avLst/>
            </a:prstTxWarp>
          </a:bodyPr>
          <a:lstStyle/>
          <a:p>
            <a:pPr lvl="0"/>
            <a:r>
              <a:rPr lang="en-US" altLang="zh-CN" dirty="0" smtClean="0"/>
              <a:t>Click to edit Master title style</a:t>
            </a:r>
            <a:endParaRPr lang="zh-CN" altLang="en-US" dirty="0" smtClean="0"/>
          </a:p>
        </p:txBody>
      </p:sp>
      <p:sp>
        <p:nvSpPr>
          <p:cNvPr id="8199" name="Rectangle 68"/>
          <p:cNvSpPr>
            <a:spLocks noGrp="1" noChangeArrowheads="1"/>
          </p:cNvSpPr>
          <p:nvPr>
            <p:ph type="body" idx="1"/>
          </p:nvPr>
        </p:nvSpPr>
        <p:spPr bwMode="auto">
          <a:xfrm>
            <a:off x="876299" y="1264920"/>
            <a:ext cx="10442576" cy="4892040"/>
          </a:xfrm>
          <a:prstGeom prst="rect">
            <a:avLst/>
          </a:prstGeom>
          <a:noFill/>
          <a:ln w="9525">
            <a:noFill/>
            <a:miter lim="800000"/>
            <a:headEnd/>
            <a:tailEnd/>
          </a:ln>
        </p:spPr>
        <p:txBody>
          <a:bodyPr vert="horz" wrap="square" lIns="80142" tIns="40070" rIns="80142" bIns="40070" numCol="1" anchor="t" anchorCtr="0" compatLnSpc="1">
            <a:prstTxWarp prst="textNoShape">
              <a:avLst/>
            </a:prstTxWarp>
          </a:bodyPr>
          <a:lstStyle/>
          <a:p>
            <a:pPr lvl="0"/>
            <a:r>
              <a:rPr lang="en-US" altLang="zh-CN" dirty="0" smtClean="0"/>
              <a:t>Click to edit Master text styles</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Fourth level</a:t>
            </a:r>
            <a:endParaRPr lang="zh-CN" altLang="en-US" dirty="0" smtClean="0"/>
          </a:p>
          <a:p>
            <a:pPr lvl="4"/>
            <a:r>
              <a:rPr lang="en-US" altLang="zh-CN" dirty="0" smtClean="0"/>
              <a:t>Fifth level</a:t>
            </a:r>
            <a:endParaRPr lang="zh-CN" altLang="en-US" dirty="0" smtClean="0"/>
          </a:p>
        </p:txBody>
      </p:sp>
      <p:grpSp>
        <p:nvGrpSpPr>
          <p:cNvPr id="2" name="Group 88"/>
          <p:cNvGrpSpPr>
            <a:grpSpLocks/>
          </p:cNvGrpSpPr>
          <p:nvPr/>
        </p:nvGrpSpPr>
        <p:grpSpPr bwMode="auto">
          <a:xfrm>
            <a:off x="12436538" y="3832225"/>
            <a:ext cx="1151767" cy="3025775"/>
            <a:chOff x="5874" y="2414"/>
            <a:chExt cx="544" cy="1906"/>
          </a:xfrm>
        </p:grpSpPr>
        <p:sp>
          <p:nvSpPr>
            <p:cNvPr id="10326" name="Rectangle 86"/>
            <p:cNvSpPr>
              <a:spLocks noChangeArrowheads="1"/>
            </p:cNvSpPr>
            <p:nvPr userDrawn="1"/>
          </p:nvSpPr>
          <p:spPr bwMode="auto">
            <a:xfrm>
              <a:off x="5874" y="2414"/>
              <a:ext cx="544" cy="1906"/>
            </a:xfrm>
            <a:prstGeom prst="rect">
              <a:avLst/>
            </a:prstGeom>
            <a:solidFill>
              <a:schemeClr val="bg1"/>
            </a:solidFill>
            <a:ln w="9525">
              <a:noFill/>
              <a:miter lim="800000"/>
              <a:headEnd/>
              <a:tailEnd/>
            </a:ln>
            <a:effectLst/>
          </p:spPr>
          <p:txBody>
            <a:bodyPr wrap="none" anchor="ctr"/>
            <a:lstStyle/>
            <a:p>
              <a:pPr>
                <a:defRPr/>
              </a:pPr>
              <a:endParaRPr lang="zh-CN" altLang="en-US">
                <a:solidFill>
                  <a:srgbClr val="000000"/>
                </a:solidFill>
              </a:endParaRPr>
            </a:p>
          </p:txBody>
        </p:sp>
        <p:grpSp>
          <p:nvGrpSpPr>
            <p:cNvPr id="3" name="Group 87"/>
            <p:cNvGrpSpPr>
              <a:grpSpLocks/>
            </p:cNvGrpSpPr>
            <p:nvPr userDrawn="1"/>
          </p:nvGrpSpPr>
          <p:grpSpPr bwMode="auto">
            <a:xfrm>
              <a:off x="5941" y="2475"/>
              <a:ext cx="409" cy="1783"/>
              <a:chOff x="5921" y="2387"/>
              <a:chExt cx="409" cy="1783"/>
            </a:xfrm>
          </p:grpSpPr>
          <p:grpSp>
            <p:nvGrpSpPr>
              <p:cNvPr id="4" name="Group 18"/>
              <p:cNvGrpSpPr>
                <a:grpSpLocks noChangeAspect="1"/>
              </p:cNvGrpSpPr>
              <p:nvPr userDrawn="1"/>
            </p:nvGrpSpPr>
            <p:grpSpPr bwMode="auto">
              <a:xfrm>
                <a:off x="5921" y="2506"/>
                <a:ext cx="409" cy="101"/>
                <a:chOff x="5893" y="2387"/>
                <a:chExt cx="466" cy="115"/>
              </a:xfrm>
            </p:grpSpPr>
            <p:sp>
              <p:nvSpPr>
                <p:cNvPr id="10315" name="Rectangle 19"/>
                <p:cNvSpPr>
                  <a:spLocks noChangeAspect="1"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316" name="Rectangle 20"/>
                <p:cNvSpPr>
                  <a:spLocks noChangeAspect="1" noChangeArrowheads="1"/>
                </p:cNvSpPr>
                <p:nvPr userDrawn="1"/>
              </p:nvSpPr>
              <p:spPr bwMode="auto">
                <a:xfrm flipV="1">
                  <a:off x="6127" y="2387"/>
                  <a:ext cx="115" cy="115"/>
                </a:xfrm>
                <a:prstGeom prst="rect">
                  <a:avLst/>
                </a:prstGeom>
                <a:solidFill>
                  <a:srgbClr val="FF9900"/>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317" name="Rectangle 21"/>
                <p:cNvSpPr>
                  <a:spLocks noChangeAspect="1"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318" name="Rectangle 22"/>
                <p:cNvSpPr>
                  <a:spLocks noChangeAspect="1"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rot="10800000" wrap="none" anchor="ctr"/>
                <a:lstStyle/>
                <a:p>
                  <a:pPr>
                    <a:defRPr/>
                  </a:pPr>
                  <a:endParaRPr lang="zh-CN" altLang="en-US">
                    <a:solidFill>
                      <a:srgbClr val="000000"/>
                    </a:solidFill>
                  </a:endParaRPr>
                </a:p>
              </p:txBody>
            </p:sp>
          </p:grpSp>
          <p:grpSp>
            <p:nvGrpSpPr>
              <p:cNvPr id="5" name="Group 23"/>
              <p:cNvGrpSpPr>
                <a:grpSpLocks noChangeAspect="1"/>
              </p:cNvGrpSpPr>
              <p:nvPr userDrawn="1"/>
            </p:nvGrpSpPr>
            <p:grpSpPr bwMode="auto">
              <a:xfrm>
                <a:off x="5921" y="2626"/>
                <a:ext cx="409" cy="101"/>
                <a:chOff x="5893" y="2523"/>
                <a:chExt cx="466" cy="115"/>
              </a:xfrm>
            </p:grpSpPr>
            <p:sp>
              <p:nvSpPr>
                <p:cNvPr id="10311" name="Rectangle 24"/>
                <p:cNvSpPr>
                  <a:spLocks noChangeAspect="1"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312" name="Rectangle 25"/>
                <p:cNvSpPr>
                  <a:spLocks noChangeAspect="1" noChangeArrowheads="1"/>
                </p:cNvSpPr>
                <p:nvPr userDrawn="1"/>
              </p:nvSpPr>
              <p:spPr bwMode="auto">
                <a:xfrm flipV="1">
                  <a:off x="6127" y="2523"/>
                  <a:ext cx="115" cy="115"/>
                </a:xfrm>
                <a:prstGeom prst="rect">
                  <a:avLst/>
                </a:prstGeom>
                <a:solidFill>
                  <a:srgbClr val="99CCCC"/>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313" name="Rectangle 26"/>
                <p:cNvSpPr>
                  <a:spLocks noChangeAspect="1"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314" name="Rectangle 27"/>
                <p:cNvSpPr>
                  <a:spLocks noChangeAspect="1"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rot="10800000" wrap="none" anchor="ctr"/>
                <a:lstStyle/>
                <a:p>
                  <a:pPr>
                    <a:defRPr/>
                  </a:pPr>
                  <a:endParaRPr lang="zh-CN" altLang="en-US">
                    <a:solidFill>
                      <a:srgbClr val="000000"/>
                    </a:solidFill>
                  </a:endParaRPr>
                </a:p>
              </p:txBody>
            </p:sp>
          </p:grpSp>
          <p:grpSp>
            <p:nvGrpSpPr>
              <p:cNvPr id="6" name="Group 28"/>
              <p:cNvGrpSpPr>
                <a:grpSpLocks noChangeAspect="1"/>
              </p:cNvGrpSpPr>
              <p:nvPr userDrawn="1"/>
            </p:nvGrpSpPr>
            <p:grpSpPr bwMode="auto">
              <a:xfrm>
                <a:off x="5921" y="2745"/>
                <a:ext cx="409" cy="101"/>
                <a:chOff x="5893" y="2659"/>
                <a:chExt cx="466" cy="115"/>
              </a:xfrm>
            </p:grpSpPr>
            <p:sp>
              <p:nvSpPr>
                <p:cNvPr id="10307" name="Rectangle 29"/>
                <p:cNvSpPr>
                  <a:spLocks noChangeAspect="1"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308" name="Rectangle 30"/>
                <p:cNvSpPr>
                  <a:spLocks noChangeAspect="1" noChangeArrowheads="1"/>
                </p:cNvSpPr>
                <p:nvPr userDrawn="1"/>
              </p:nvSpPr>
              <p:spPr bwMode="auto">
                <a:xfrm flipV="1">
                  <a:off x="6127" y="2659"/>
                  <a:ext cx="115" cy="115"/>
                </a:xfrm>
                <a:prstGeom prst="rect">
                  <a:avLst/>
                </a:prstGeom>
                <a:solidFill>
                  <a:srgbClr val="0099CC"/>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309" name="Rectangle 31"/>
                <p:cNvSpPr>
                  <a:spLocks noChangeAspect="1"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310" name="Rectangle 32"/>
                <p:cNvSpPr>
                  <a:spLocks noChangeAspect="1"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rot="10800000" wrap="none" anchor="ctr"/>
                <a:lstStyle/>
                <a:p>
                  <a:pPr>
                    <a:defRPr/>
                  </a:pPr>
                  <a:endParaRPr lang="zh-CN" altLang="en-US">
                    <a:solidFill>
                      <a:srgbClr val="000000"/>
                    </a:solidFill>
                  </a:endParaRPr>
                </a:p>
              </p:txBody>
            </p:sp>
          </p:grpSp>
          <p:grpSp>
            <p:nvGrpSpPr>
              <p:cNvPr id="7" name="Group 33"/>
              <p:cNvGrpSpPr>
                <a:grpSpLocks noChangeAspect="1"/>
              </p:cNvGrpSpPr>
              <p:nvPr userDrawn="1"/>
            </p:nvGrpSpPr>
            <p:grpSpPr bwMode="auto">
              <a:xfrm>
                <a:off x="5921" y="2387"/>
                <a:ext cx="409" cy="104"/>
                <a:chOff x="5893" y="2251"/>
                <a:chExt cx="466" cy="119"/>
              </a:xfrm>
            </p:grpSpPr>
            <p:sp>
              <p:nvSpPr>
                <p:cNvPr id="10303" name="Rectangle 34"/>
                <p:cNvSpPr>
                  <a:spLocks noChangeAspect="1" noChangeArrowheads="1"/>
                </p:cNvSpPr>
                <p:nvPr userDrawn="1"/>
              </p:nvSpPr>
              <p:spPr bwMode="auto">
                <a:xfrm flipV="1">
                  <a:off x="6127" y="2251"/>
                  <a:ext cx="115" cy="119"/>
                </a:xfrm>
                <a:prstGeom prst="rect">
                  <a:avLst/>
                </a:prstGeom>
                <a:solidFill>
                  <a:srgbClr val="FF9900"/>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304" name="Rectangle 35"/>
                <p:cNvSpPr>
                  <a:spLocks noChangeAspect="1"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305" name="Rectangle 36"/>
                <p:cNvSpPr>
                  <a:spLocks noChangeAspect="1"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306" name="Rectangle 37"/>
                <p:cNvSpPr>
                  <a:spLocks noChangeAspect="1"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rot="10800000" wrap="none" anchor="ctr"/>
                <a:lstStyle/>
                <a:p>
                  <a:pPr>
                    <a:defRPr/>
                  </a:pPr>
                  <a:endParaRPr lang="zh-CN" altLang="en-US">
                    <a:solidFill>
                      <a:srgbClr val="000000"/>
                    </a:solidFill>
                  </a:endParaRPr>
                </a:p>
              </p:txBody>
            </p:sp>
          </p:grpSp>
          <p:grpSp>
            <p:nvGrpSpPr>
              <p:cNvPr id="8" name="Group 38"/>
              <p:cNvGrpSpPr>
                <a:grpSpLocks noChangeAspect="1"/>
              </p:cNvGrpSpPr>
              <p:nvPr userDrawn="1"/>
            </p:nvGrpSpPr>
            <p:grpSpPr bwMode="auto">
              <a:xfrm>
                <a:off x="5921" y="2944"/>
                <a:ext cx="409" cy="101"/>
                <a:chOff x="5893" y="2886"/>
                <a:chExt cx="466" cy="115"/>
              </a:xfrm>
            </p:grpSpPr>
            <p:sp>
              <p:nvSpPr>
                <p:cNvPr id="10299" name="Rectangle 39"/>
                <p:cNvSpPr>
                  <a:spLocks noChangeAspect="1"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300" name="Rectangle 40"/>
                <p:cNvSpPr>
                  <a:spLocks noChangeAspect="1" noChangeArrowheads="1"/>
                </p:cNvSpPr>
                <p:nvPr userDrawn="1"/>
              </p:nvSpPr>
              <p:spPr bwMode="auto">
                <a:xfrm flipV="1">
                  <a:off x="6127" y="2886"/>
                  <a:ext cx="115" cy="115"/>
                </a:xfrm>
                <a:prstGeom prst="rect">
                  <a:avLst/>
                </a:prstGeom>
                <a:solidFill>
                  <a:srgbClr val="FFCC99"/>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301" name="Rectangle 41"/>
                <p:cNvSpPr>
                  <a:spLocks noChangeAspect="1"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302" name="Rectangle 42"/>
                <p:cNvSpPr>
                  <a:spLocks noChangeAspect="1" noChangeArrowheads="1"/>
                </p:cNvSpPr>
                <p:nvPr userDrawn="1"/>
              </p:nvSpPr>
              <p:spPr bwMode="auto">
                <a:xfrm flipV="1">
                  <a:off x="5893" y="2886"/>
                  <a:ext cx="117" cy="115"/>
                </a:xfrm>
                <a:prstGeom prst="rect">
                  <a:avLst/>
                </a:prstGeom>
                <a:solidFill>
                  <a:schemeClr val="tx2"/>
                </a:solidFill>
                <a:ln w="9525">
                  <a:noFill/>
                  <a:miter lim="800000"/>
                  <a:headEnd/>
                  <a:tailEnd/>
                </a:ln>
                <a:effectLst/>
              </p:spPr>
              <p:txBody>
                <a:bodyPr rot="10800000" wrap="none" anchor="ctr"/>
                <a:lstStyle/>
                <a:p>
                  <a:pPr>
                    <a:defRPr/>
                  </a:pPr>
                  <a:endParaRPr lang="zh-CN" altLang="en-US">
                    <a:solidFill>
                      <a:srgbClr val="000000"/>
                    </a:solidFill>
                  </a:endParaRPr>
                </a:p>
              </p:txBody>
            </p:sp>
          </p:grpSp>
          <p:grpSp>
            <p:nvGrpSpPr>
              <p:cNvPr id="9" name="Group 43"/>
              <p:cNvGrpSpPr>
                <a:grpSpLocks noChangeAspect="1"/>
              </p:cNvGrpSpPr>
              <p:nvPr userDrawn="1"/>
            </p:nvGrpSpPr>
            <p:grpSpPr bwMode="auto">
              <a:xfrm>
                <a:off x="5921" y="3064"/>
                <a:ext cx="409" cy="101"/>
                <a:chOff x="5893" y="3022"/>
                <a:chExt cx="466" cy="115"/>
              </a:xfrm>
            </p:grpSpPr>
            <p:sp>
              <p:nvSpPr>
                <p:cNvPr id="10295" name="Rectangle 44"/>
                <p:cNvSpPr>
                  <a:spLocks noChangeAspect="1"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296" name="Rectangle 45"/>
                <p:cNvSpPr>
                  <a:spLocks noChangeAspect="1" noChangeArrowheads="1"/>
                </p:cNvSpPr>
                <p:nvPr userDrawn="1"/>
              </p:nvSpPr>
              <p:spPr bwMode="auto">
                <a:xfrm flipV="1">
                  <a:off x="6127" y="3022"/>
                  <a:ext cx="115" cy="115"/>
                </a:xfrm>
                <a:prstGeom prst="rect">
                  <a:avLst/>
                </a:prstGeom>
                <a:solidFill>
                  <a:srgbClr val="99CCFF"/>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297" name="Rectangle 46"/>
                <p:cNvSpPr>
                  <a:spLocks noChangeAspect="1"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298" name="Rectangle 47"/>
                <p:cNvSpPr>
                  <a:spLocks noChangeAspect="1"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rot="10800000" wrap="none" anchor="ctr"/>
                <a:lstStyle/>
                <a:p>
                  <a:pPr>
                    <a:defRPr/>
                  </a:pPr>
                  <a:endParaRPr lang="zh-CN" altLang="en-US">
                    <a:solidFill>
                      <a:srgbClr val="000000"/>
                    </a:solidFill>
                  </a:endParaRPr>
                </a:p>
              </p:txBody>
            </p:sp>
          </p:grpSp>
          <p:grpSp>
            <p:nvGrpSpPr>
              <p:cNvPr id="10" name="Group 48"/>
              <p:cNvGrpSpPr>
                <a:grpSpLocks noChangeAspect="1"/>
              </p:cNvGrpSpPr>
              <p:nvPr userDrawn="1"/>
            </p:nvGrpSpPr>
            <p:grpSpPr bwMode="auto">
              <a:xfrm>
                <a:off x="5921" y="3183"/>
                <a:ext cx="409" cy="101"/>
                <a:chOff x="5893" y="3158"/>
                <a:chExt cx="466" cy="115"/>
              </a:xfrm>
            </p:grpSpPr>
            <p:sp>
              <p:nvSpPr>
                <p:cNvPr id="10291" name="Rectangle 49"/>
                <p:cNvSpPr>
                  <a:spLocks noChangeAspect="1"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292" name="Rectangle 50"/>
                <p:cNvSpPr>
                  <a:spLocks noChangeAspect="1" noChangeArrowheads="1"/>
                </p:cNvSpPr>
                <p:nvPr userDrawn="1"/>
              </p:nvSpPr>
              <p:spPr bwMode="auto">
                <a:xfrm flipV="1">
                  <a:off x="6127" y="3158"/>
                  <a:ext cx="115" cy="115"/>
                </a:xfrm>
                <a:prstGeom prst="rect">
                  <a:avLst/>
                </a:prstGeom>
                <a:solidFill>
                  <a:srgbClr val="CCFF99"/>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293" name="Rectangle 51"/>
                <p:cNvSpPr>
                  <a:spLocks noChangeAspect="1"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294" name="Rectangle 52"/>
                <p:cNvSpPr>
                  <a:spLocks noChangeAspect="1"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rot="10800000" wrap="none" anchor="ctr"/>
                <a:lstStyle/>
                <a:p>
                  <a:pPr>
                    <a:defRPr/>
                  </a:pPr>
                  <a:endParaRPr lang="zh-CN" altLang="en-US">
                    <a:solidFill>
                      <a:srgbClr val="000000"/>
                    </a:solidFill>
                  </a:endParaRPr>
                </a:p>
              </p:txBody>
            </p:sp>
          </p:grpSp>
          <p:grpSp>
            <p:nvGrpSpPr>
              <p:cNvPr id="11" name="Group 53"/>
              <p:cNvGrpSpPr>
                <a:grpSpLocks noChangeAspect="1"/>
              </p:cNvGrpSpPr>
              <p:nvPr userDrawn="1"/>
            </p:nvGrpSpPr>
            <p:grpSpPr bwMode="auto">
              <a:xfrm>
                <a:off x="5921" y="3383"/>
                <a:ext cx="409" cy="100"/>
                <a:chOff x="5893" y="3385"/>
                <a:chExt cx="466" cy="115"/>
              </a:xfrm>
            </p:grpSpPr>
            <p:sp>
              <p:nvSpPr>
                <p:cNvPr id="10287" name="Rectangle 54"/>
                <p:cNvSpPr>
                  <a:spLocks noChangeAspect="1"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288" name="Rectangle 55"/>
                <p:cNvSpPr>
                  <a:spLocks noChangeAspect="1" noChangeArrowheads="1"/>
                </p:cNvSpPr>
                <p:nvPr userDrawn="1"/>
              </p:nvSpPr>
              <p:spPr bwMode="auto">
                <a:xfrm flipV="1">
                  <a:off x="6127" y="3385"/>
                  <a:ext cx="115" cy="115"/>
                </a:xfrm>
                <a:prstGeom prst="rect">
                  <a:avLst/>
                </a:prstGeom>
                <a:solidFill>
                  <a:srgbClr val="FFCC99"/>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289" name="Rectangle 56"/>
                <p:cNvSpPr>
                  <a:spLocks noChangeAspect="1"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290" name="Rectangle 57"/>
                <p:cNvSpPr>
                  <a:spLocks noChangeAspect="1" noChangeArrowheads="1"/>
                </p:cNvSpPr>
                <p:nvPr userDrawn="1"/>
              </p:nvSpPr>
              <p:spPr bwMode="auto">
                <a:xfrm flipV="1">
                  <a:off x="5893" y="3385"/>
                  <a:ext cx="117" cy="115"/>
                </a:xfrm>
                <a:prstGeom prst="rect">
                  <a:avLst/>
                </a:prstGeom>
                <a:solidFill>
                  <a:schemeClr val="tx1"/>
                </a:solidFill>
                <a:ln w="9525">
                  <a:noFill/>
                  <a:miter lim="800000"/>
                  <a:headEnd/>
                  <a:tailEnd/>
                </a:ln>
                <a:effectLst/>
              </p:spPr>
              <p:txBody>
                <a:bodyPr rot="10800000" wrap="none" anchor="ctr"/>
                <a:lstStyle/>
                <a:p>
                  <a:pPr>
                    <a:defRPr/>
                  </a:pPr>
                  <a:endParaRPr lang="zh-CN" altLang="en-US">
                    <a:solidFill>
                      <a:srgbClr val="000000"/>
                    </a:solidFill>
                  </a:endParaRPr>
                </a:p>
              </p:txBody>
            </p:sp>
          </p:grpSp>
          <p:grpSp>
            <p:nvGrpSpPr>
              <p:cNvPr id="12" name="Group 58"/>
              <p:cNvGrpSpPr>
                <a:grpSpLocks noChangeAspect="1"/>
              </p:cNvGrpSpPr>
              <p:nvPr userDrawn="1"/>
            </p:nvGrpSpPr>
            <p:grpSpPr bwMode="auto">
              <a:xfrm>
                <a:off x="5921" y="3502"/>
                <a:ext cx="409" cy="101"/>
                <a:chOff x="5893" y="3521"/>
                <a:chExt cx="466" cy="115"/>
              </a:xfrm>
            </p:grpSpPr>
            <p:sp>
              <p:nvSpPr>
                <p:cNvPr id="10283" name="Rectangle 59"/>
                <p:cNvSpPr>
                  <a:spLocks noChangeAspect="1"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284" name="Rectangle 60"/>
                <p:cNvSpPr>
                  <a:spLocks noChangeAspect="1" noChangeArrowheads="1"/>
                </p:cNvSpPr>
                <p:nvPr userDrawn="1"/>
              </p:nvSpPr>
              <p:spPr bwMode="auto">
                <a:xfrm flipV="1">
                  <a:off x="6127" y="3521"/>
                  <a:ext cx="115" cy="115"/>
                </a:xfrm>
                <a:prstGeom prst="rect">
                  <a:avLst/>
                </a:prstGeom>
                <a:solidFill>
                  <a:srgbClr val="99CCFF"/>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285" name="Rectangle 61"/>
                <p:cNvSpPr>
                  <a:spLocks noChangeAspect="1"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286" name="Rectangle 62"/>
                <p:cNvSpPr>
                  <a:spLocks noChangeAspect="1" noChangeArrowheads="1"/>
                </p:cNvSpPr>
                <p:nvPr userDrawn="1"/>
              </p:nvSpPr>
              <p:spPr bwMode="auto">
                <a:xfrm flipV="1">
                  <a:off x="5893" y="3521"/>
                  <a:ext cx="117" cy="115"/>
                </a:xfrm>
                <a:prstGeom prst="rect">
                  <a:avLst/>
                </a:prstGeom>
                <a:solidFill>
                  <a:schemeClr val="tx1"/>
                </a:solidFill>
                <a:ln w="9525">
                  <a:noFill/>
                  <a:miter lim="800000"/>
                  <a:headEnd/>
                  <a:tailEnd/>
                </a:ln>
                <a:effectLst/>
              </p:spPr>
              <p:txBody>
                <a:bodyPr rot="10800000" wrap="none" anchor="ctr"/>
                <a:lstStyle/>
                <a:p>
                  <a:pPr>
                    <a:defRPr/>
                  </a:pPr>
                  <a:endParaRPr lang="zh-CN" altLang="en-US">
                    <a:solidFill>
                      <a:srgbClr val="000000"/>
                    </a:solidFill>
                  </a:endParaRPr>
                </a:p>
              </p:txBody>
            </p:sp>
          </p:grpSp>
          <p:grpSp>
            <p:nvGrpSpPr>
              <p:cNvPr id="13" name="Group 63"/>
              <p:cNvGrpSpPr>
                <a:grpSpLocks noChangeAspect="1"/>
              </p:cNvGrpSpPr>
              <p:nvPr userDrawn="1"/>
            </p:nvGrpSpPr>
            <p:grpSpPr bwMode="auto">
              <a:xfrm>
                <a:off x="5921" y="3621"/>
                <a:ext cx="409" cy="101"/>
                <a:chOff x="5893" y="3657"/>
                <a:chExt cx="466" cy="115"/>
              </a:xfrm>
            </p:grpSpPr>
            <p:sp>
              <p:nvSpPr>
                <p:cNvPr id="10279" name="Rectangle 64"/>
                <p:cNvSpPr>
                  <a:spLocks noChangeAspect="1"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280" name="Rectangle 65"/>
                <p:cNvSpPr>
                  <a:spLocks noChangeAspect="1" noChangeArrowheads="1"/>
                </p:cNvSpPr>
                <p:nvPr userDrawn="1"/>
              </p:nvSpPr>
              <p:spPr bwMode="auto">
                <a:xfrm flipV="1">
                  <a:off x="6127" y="3657"/>
                  <a:ext cx="115" cy="115"/>
                </a:xfrm>
                <a:prstGeom prst="rect">
                  <a:avLst/>
                </a:prstGeom>
                <a:solidFill>
                  <a:srgbClr val="CCFF99"/>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281" name="Rectangle 66"/>
                <p:cNvSpPr>
                  <a:spLocks noChangeAspect="1"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282" name="Rectangle 67"/>
                <p:cNvSpPr>
                  <a:spLocks noChangeAspect="1" noChangeArrowheads="1"/>
                </p:cNvSpPr>
                <p:nvPr userDrawn="1"/>
              </p:nvSpPr>
              <p:spPr bwMode="auto">
                <a:xfrm flipV="1">
                  <a:off x="5893" y="3657"/>
                  <a:ext cx="117" cy="115"/>
                </a:xfrm>
                <a:prstGeom prst="rect">
                  <a:avLst/>
                </a:prstGeom>
                <a:solidFill>
                  <a:schemeClr val="tx1"/>
                </a:solidFill>
                <a:ln w="9525">
                  <a:noFill/>
                  <a:miter lim="800000"/>
                  <a:headEnd/>
                  <a:tailEnd/>
                </a:ln>
                <a:effectLst/>
              </p:spPr>
              <p:txBody>
                <a:bodyPr rot="10800000" wrap="none" anchor="ctr"/>
                <a:lstStyle/>
                <a:p>
                  <a:pPr>
                    <a:defRPr/>
                  </a:pPr>
                  <a:endParaRPr lang="zh-CN" altLang="en-US">
                    <a:solidFill>
                      <a:srgbClr val="000000"/>
                    </a:solidFill>
                  </a:endParaRPr>
                </a:p>
              </p:txBody>
            </p:sp>
          </p:grpSp>
          <p:grpSp>
            <p:nvGrpSpPr>
              <p:cNvPr id="14" name="Group 68"/>
              <p:cNvGrpSpPr>
                <a:grpSpLocks noChangeAspect="1"/>
              </p:cNvGrpSpPr>
              <p:nvPr userDrawn="1"/>
            </p:nvGrpSpPr>
            <p:grpSpPr bwMode="auto">
              <a:xfrm>
                <a:off x="5921" y="3821"/>
                <a:ext cx="409" cy="101"/>
                <a:chOff x="5893" y="3884"/>
                <a:chExt cx="466" cy="115"/>
              </a:xfrm>
            </p:grpSpPr>
            <p:sp>
              <p:nvSpPr>
                <p:cNvPr id="10275" name="Rectangle 69"/>
                <p:cNvSpPr>
                  <a:spLocks noChangeAspect="1"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276" name="Rectangle 70"/>
                <p:cNvSpPr>
                  <a:spLocks noChangeAspect="1" noChangeArrowheads="1"/>
                </p:cNvSpPr>
                <p:nvPr userDrawn="1"/>
              </p:nvSpPr>
              <p:spPr bwMode="auto">
                <a:xfrm flipV="1">
                  <a:off x="6127" y="3884"/>
                  <a:ext cx="115" cy="115"/>
                </a:xfrm>
                <a:prstGeom prst="rect">
                  <a:avLst/>
                </a:prstGeom>
                <a:solidFill>
                  <a:srgbClr val="FFCC99"/>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277" name="Rectangle 71"/>
                <p:cNvSpPr>
                  <a:spLocks noChangeAspect="1"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278" name="Rectangle 72"/>
                <p:cNvSpPr>
                  <a:spLocks noChangeAspect="1" noChangeArrowheads="1"/>
                </p:cNvSpPr>
                <p:nvPr userDrawn="1"/>
              </p:nvSpPr>
              <p:spPr bwMode="auto">
                <a:xfrm flipV="1">
                  <a:off x="5893" y="3884"/>
                  <a:ext cx="117" cy="115"/>
                </a:xfrm>
                <a:prstGeom prst="rect">
                  <a:avLst/>
                </a:prstGeom>
                <a:solidFill>
                  <a:schemeClr val="bg2"/>
                </a:solidFill>
                <a:ln w="9525">
                  <a:noFill/>
                  <a:miter lim="800000"/>
                  <a:headEnd/>
                  <a:tailEnd/>
                </a:ln>
                <a:effectLst/>
              </p:spPr>
              <p:txBody>
                <a:bodyPr rot="10800000" wrap="none" anchor="ctr"/>
                <a:lstStyle/>
                <a:p>
                  <a:pPr>
                    <a:defRPr/>
                  </a:pPr>
                  <a:endParaRPr lang="zh-CN" altLang="en-US">
                    <a:solidFill>
                      <a:srgbClr val="000000"/>
                    </a:solidFill>
                  </a:endParaRPr>
                </a:p>
              </p:txBody>
            </p:sp>
          </p:grpSp>
          <p:grpSp>
            <p:nvGrpSpPr>
              <p:cNvPr id="15" name="Group 73"/>
              <p:cNvGrpSpPr>
                <a:grpSpLocks noChangeAspect="1"/>
              </p:cNvGrpSpPr>
              <p:nvPr userDrawn="1"/>
            </p:nvGrpSpPr>
            <p:grpSpPr bwMode="auto">
              <a:xfrm>
                <a:off x="5921" y="3945"/>
                <a:ext cx="409" cy="101"/>
                <a:chOff x="5893" y="4026"/>
                <a:chExt cx="466" cy="115"/>
              </a:xfrm>
            </p:grpSpPr>
            <p:sp>
              <p:nvSpPr>
                <p:cNvPr id="10271" name="Rectangle 74"/>
                <p:cNvSpPr>
                  <a:spLocks noChangeAspect="1"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272" name="Rectangle 75"/>
                <p:cNvSpPr>
                  <a:spLocks noChangeAspect="1" noChangeArrowheads="1"/>
                </p:cNvSpPr>
                <p:nvPr userDrawn="1"/>
              </p:nvSpPr>
              <p:spPr bwMode="auto">
                <a:xfrm flipV="1">
                  <a:off x="6127" y="4026"/>
                  <a:ext cx="115" cy="115"/>
                </a:xfrm>
                <a:prstGeom prst="rect">
                  <a:avLst/>
                </a:prstGeom>
                <a:solidFill>
                  <a:srgbClr val="99CCFF"/>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273" name="Rectangle 76"/>
                <p:cNvSpPr>
                  <a:spLocks noChangeAspect="1"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274" name="Rectangle 77"/>
                <p:cNvSpPr>
                  <a:spLocks noChangeAspect="1" noChangeArrowheads="1"/>
                </p:cNvSpPr>
                <p:nvPr userDrawn="1"/>
              </p:nvSpPr>
              <p:spPr bwMode="auto">
                <a:xfrm flipV="1">
                  <a:off x="5893" y="4026"/>
                  <a:ext cx="117" cy="115"/>
                </a:xfrm>
                <a:prstGeom prst="rect">
                  <a:avLst/>
                </a:prstGeom>
                <a:solidFill>
                  <a:schemeClr val="bg2"/>
                </a:solidFill>
                <a:ln w="9525">
                  <a:noFill/>
                  <a:miter lim="800000"/>
                  <a:headEnd/>
                  <a:tailEnd/>
                </a:ln>
                <a:effectLst/>
              </p:spPr>
              <p:txBody>
                <a:bodyPr rot="10800000" wrap="none" anchor="ctr"/>
                <a:lstStyle/>
                <a:p>
                  <a:pPr>
                    <a:defRPr/>
                  </a:pPr>
                  <a:endParaRPr lang="zh-CN" altLang="en-US">
                    <a:solidFill>
                      <a:srgbClr val="000000"/>
                    </a:solidFill>
                  </a:endParaRPr>
                </a:p>
              </p:txBody>
            </p:sp>
          </p:grpSp>
          <p:grpSp>
            <p:nvGrpSpPr>
              <p:cNvPr id="16" name="Group 78"/>
              <p:cNvGrpSpPr>
                <a:grpSpLocks noChangeAspect="1"/>
              </p:cNvGrpSpPr>
              <p:nvPr userDrawn="1"/>
            </p:nvGrpSpPr>
            <p:grpSpPr bwMode="auto">
              <a:xfrm>
                <a:off x="5921" y="4069"/>
                <a:ext cx="409" cy="101"/>
                <a:chOff x="5893" y="4167"/>
                <a:chExt cx="466" cy="115"/>
              </a:xfrm>
            </p:grpSpPr>
            <p:sp>
              <p:nvSpPr>
                <p:cNvPr id="10267" name="Rectangle 79"/>
                <p:cNvSpPr>
                  <a:spLocks noChangeAspect="1" noChangeArrowheads="1"/>
                </p:cNvSpPr>
                <p:nvPr userDrawn="1"/>
              </p:nvSpPr>
              <p:spPr bwMode="auto">
                <a:xfrm flipV="1">
                  <a:off x="6010" y="4167"/>
                  <a:ext cx="116" cy="115"/>
                </a:xfrm>
                <a:prstGeom prst="rect">
                  <a:avLst/>
                </a:prstGeom>
                <a:solidFill>
                  <a:schemeClr val="hlink"/>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268" name="Rectangle 80"/>
                <p:cNvSpPr>
                  <a:spLocks noChangeAspect="1" noChangeArrowheads="1"/>
                </p:cNvSpPr>
                <p:nvPr userDrawn="1"/>
              </p:nvSpPr>
              <p:spPr bwMode="auto">
                <a:xfrm flipV="1">
                  <a:off x="6127" y="4167"/>
                  <a:ext cx="115" cy="115"/>
                </a:xfrm>
                <a:prstGeom prst="rect">
                  <a:avLst/>
                </a:prstGeom>
                <a:solidFill>
                  <a:schemeClr val="accent2"/>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269" name="Rectangle 81"/>
                <p:cNvSpPr>
                  <a:spLocks noChangeAspect="1" noChangeArrowheads="1"/>
                </p:cNvSpPr>
                <p:nvPr userDrawn="1"/>
              </p:nvSpPr>
              <p:spPr bwMode="auto">
                <a:xfrm flipV="1">
                  <a:off x="6242" y="4167"/>
                  <a:ext cx="117" cy="115"/>
                </a:xfrm>
                <a:prstGeom prst="rect">
                  <a:avLst/>
                </a:prstGeom>
                <a:solidFill>
                  <a:schemeClr val="accent1"/>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270" name="Rectangle 82"/>
                <p:cNvSpPr>
                  <a:spLocks noChangeAspect="1" noChangeArrowheads="1"/>
                </p:cNvSpPr>
                <p:nvPr userDrawn="1"/>
              </p:nvSpPr>
              <p:spPr bwMode="auto">
                <a:xfrm flipV="1">
                  <a:off x="5893" y="4167"/>
                  <a:ext cx="117" cy="115"/>
                </a:xfrm>
                <a:prstGeom prst="rect">
                  <a:avLst/>
                </a:prstGeom>
                <a:solidFill>
                  <a:schemeClr val="bg2"/>
                </a:solidFill>
                <a:ln w="9525">
                  <a:noFill/>
                  <a:miter lim="800000"/>
                  <a:headEnd/>
                  <a:tailEnd/>
                </a:ln>
                <a:effectLst/>
              </p:spPr>
              <p:txBody>
                <a:bodyPr rot="10800000" wrap="none" anchor="ctr"/>
                <a:lstStyle/>
                <a:p>
                  <a:pPr>
                    <a:defRPr/>
                  </a:pPr>
                  <a:endParaRPr lang="zh-CN" altLang="en-US">
                    <a:solidFill>
                      <a:srgbClr val="000000"/>
                    </a:solidFill>
                  </a:endParaRPr>
                </a:p>
              </p:txBody>
            </p:sp>
          </p:grpSp>
        </p:grpSp>
      </p:grpSp>
      <p:sp>
        <p:nvSpPr>
          <p:cNvPr id="6149" name="Rectangle 5"/>
          <p:cNvSpPr>
            <a:spLocks noChangeArrowheads="1"/>
          </p:cNvSpPr>
          <p:nvPr/>
        </p:nvSpPr>
        <p:spPr bwMode="auto">
          <a:xfrm>
            <a:off x="8483693" y="6478495"/>
            <a:ext cx="2796844" cy="455613"/>
          </a:xfrm>
          <a:prstGeom prst="rect">
            <a:avLst/>
          </a:prstGeom>
          <a:noFill/>
          <a:ln w="9525">
            <a:noFill/>
            <a:miter lim="800000"/>
            <a:headEnd/>
            <a:tailEnd/>
          </a:ln>
        </p:spPr>
        <p:txBody>
          <a:bodyPr lIns="0" tIns="0" rIns="0" bIns="0"/>
          <a:lstStyle/>
          <a:p>
            <a:pPr eaLnBrk="0" hangingPunct="0">
              <a:lnSpc>
                <a:spcPct val="85000"/>
              </a:lnSpc>
              <a:defRPr/>
            </a:pPr>
            <a:r>
              <a:rPr lang="de-DE" altLang="zh-CN" sz="1200" dirty="0">
                <a:solidFill>
                  <a:srgbClr val="000000"/>
                </a:solidFill>
                <a:latin typeface="FrutigerNext LT Bold" pitchFamily="34" charset="0"/>
                <a:ea typeface="ＭＳ Ｐゴシック" pitchFamily="34" charset="-128"/>
              </a:rPr>
              <a:t>Page </a:t>
            </a:r>
            <a:fld id="{D6D007F3-B8DC-498C-AC9F-D012DFD26BD4}" type="slidenum">
              <a:rPr lang="de-DE" altLang="zh-CN" sz="1200">
                <a:solidFill>
                  <a:srgbClr val="000000"/>
                </a:solidFill>
                <a:latin typeface="FrutigerNext LT Bold" pitchFamily="34" charset="0"/>
                <a:ea typeface="ＭＳ Ｐゴシック" pitchFamily="34" charset="-128"/>
              </a:rPr>
              <a:pPr eaLnBrk="0" hangingPunct="0">
                <a:lnSpc>
                  <a:spcPct val="85000"/>
                </a:lnSpc>
                <a:defRPr/>
              </a:pPr>
              <a:t>‹#›</a:t>
            </a:fld>
            <a:endParaRPr lang="en-GB" altLang="zh-CN" sz="1200" dirty="0">
              <a:solidFill>
                <a:srgbClr val="000000"/>
              </a:solidFill>
              <a:latin typeface="FrutigerNext LT Bold" pitchFamily="34" charset="0"/>
              <a:ea typeface="ＭＳ Ｐゴシック" pitchFamily="34" charset="-128"/>
            </a:endParaRPr>
          </a:p>
        </p:txBody>
      </p:sp>
      <p:sp>
        <p:nvSpPr>
          <p:cNvPr id="10321" name="Text Box 81"/>
          <p:cNvSpPr txBox="1">
            <a:spLocks noChangeArrowheads="1"/>
          </p:cNvSpPr>
          <p:nvPr/>
        </p:nvSpPr>
        <p:spPr bwMode="auto">
          <a:xfrm>
            <a:off x="-3846986" y="1330326"/>
            <a:ext cx="3703015" cy="3876675"/>
          </a:xfrm>
          <a:prstGeom prst="rect">
            <a:avLst/>
          </a:prstGeom>
          <a:noFill/>
          <a:ln w="9525" algn="ctr">
            <a:noFill/>
            <a:miter lim="800000"/>
            <a:headEnd/>
            <a:tailEnd/>
          </a:ln>
          <a:effectLst/>
        </p:spPr>
        <p:txBody>
          <a:bodyPr lIns="78345" tIns="39172" rIns="78345" bIns="39172">
            <a:spAutoFit/>
          </a:bodyPr>
          <a:lstStyle/>
          <a:p>
            <a:pPr algn="r" defTabSz="784225">
              <a:spcBef>
                <a:spcPct val="20000"/>
              </a:spcBef>
              <a:defRPr/>
            </a:pPr>
            <a:r>
              <a:rPr lang="zh-CN" altLang="zh-CN" sz="1100">
                <a:solidFill>
                  <a:srgbClr val="FFFFFF"/>
                </a:solidFill>
                <a:latin typeface="FrutigerNext LT Regular" pitchFamily="34" charset="0"/>
              </a:rPr>
              <a:t>Slide title :32-35pt  </a:t>
            </a:r>
          </a:p>
          <a:p>
            <a:pPr algn="r" defTabSz="784225">
              <a:spcBef>
                <a:spcPct val="20000"/>
              </a:spcBef>
              <a:defRPr/>
            </a:pPr>
            <a:r>
              <a:rPr lang="zh-CN" altLang="zh-CN" sz="1100">
                <a:solidFill>
                  <a:srgbClr val="FFFFFF"/>
                </a:solidFill>
                <a:latin typeface="FrutigerNext LT Regular" pitchFamily="34" charset="0"/>
              </a:rPr>
              <a:t>Color: R153 G0 B0</a:t>
            </a:r>
          </a:p>
          <a:p>
            <a:pPr algn="r" defTabSz="784225">
              <a:spcBef>
                <a:spcPct val="20000"/>
              </a:spcBef>
              <a:defRPr/>
            </a:pPr>
            <a:r>
              <a:rPr lang="zh-CN" altLang="zh-CN" sz="1100">
                <a:solidFill>
                  <a:srgbClr val="FFFFFF"/>
                </a:solidFill>
                <a:latin typeface="FrutigerNext LT Regular" pitchFamily="34" charset="0"/>
              </a:rPr>
              <a:t>Corporate Font :</a:t>
            </a:r>
          </a:p>
          <a:p>
            <a:pPr algn="r" defTabSz="784225">
              <a:spcBef>
                <a:spcPct val="20000"/>
              </a:spcBef>
              <a:defRPr/>
            </a:pPr>
            <a:r>
              <a:rPr lang="zh-CN" altLang="zh-CN" sz="1100">
                <a:solidFill>
                  <a:srgbClr val="FFFFFF"/>
                </a:solidFill>
                <a:latin typeface="FrutigerNext LT Regular" pitchFamily="34" charset="0"/>
              </a:rPr>
              <a:t>FrutigerNext LT Medium</a:t>
            </a:r>
          </a:p>
          <a:p>
            <a:pPr algn="r" defTabSz="784225">
              <a:spcBef>
                <a:spcPct val="20000"/>
              </a:spcBef>
              <a:defRPr/>
            </a:pPr>
            <a:r>
              <a:rPr lang="zh-CN" altLang="zh-CN" sz="1100">
                <a:solidFill>
                  <a:srgbClr val="FFFFFF"/>
                </a:solidFill>
                <a:latin typeface="FrutigerNext LT Regular" pitchFamily="34" charset="0"/>
              </a:rPr>
              <a:t>Font to be used by customers and </a:t>
            </a:r>
          </a:p>
          <a:p>
            <a:pPr algn="r" defTabSz="784225">
              <a:spcBef>
                <a:spcPct val="20000"/>
              </a:spcBef>
              <a:defRPr/>
            </a:pPr>
            <a:r>
              <a:rPr lang="zh-CN" altLang="zh-CN" sz="1100">
                <a:solidFill>
                  <a:srgbClr val="FFFFFF"/>
                </a:solidFill>
                <a:latin typeface="FrutigerNext LT Regular" pitchFamily="34" charset="0"/>
              </a:rPr>
              <a:t>partners : </a:t>
            </a:r>
          </a:p>
          <a:p>
            <a:pPr algn="r" defTabSz="784225">
              <a:spcBef>
                <a:spcPct val="20000"/>
              </a:spcBef>
              <a:defRPr/>
            </a:pPr>
            <a:r>
              <a:rPr lang="zh-CN" altLang="zh-CN" sz="1100">
                <a:solidFill>
                  <a:srgbClr val="FFFFFF"/>
                </a:solidFill>
                <a:latin typeface="FrutigerNext LT Regular" pitchFamily="34" charset="0"/>
              </a:rPr>
              <a:t>Arial</a:t>
            </a:r>
          </a:p>
          <a:p>
            <a:pPr algn="r" defTabSz="784225">
              <a:spcBef>
                <a:spcPct val="20000"/>
              </a:spcBef>
              <a:defRPr/>
            </a:pPr>
            <a:endParaRPr lang="zh-CN" altLang="zh-CN" sz="1100">
              <a:solidFill>
                <a:srgbClr val="FFFFFF"/>
              </a:solidFill>
              <a:latin typeface="FrutigerNext LT Regular" pitchFamily="34" charset="0"/>
            </a:endParaRPr>
          </a:p>
          <a:p>
            <a:pPr algn="r" defTabSz="784225">
              <a:spcBef>
                <a:spcPct val="20000"/>
              </a:spcBef>
              <a:defRPr/>
            </a:pPr>
            <a:endParaRPr lang="zh-CN" altLang="zh-CN" sz="1100">
              <a:solidFill>
                <a:srgbClr val="FFFFFF"/>
              </a:solidFill>
              <a:latin typeface="FrutigerNext LT Regular" pitchFamily="34" charset="0"/>
            </a:endParaRPr>
          </a:p>
          <a:p>
            <a:pPr algn="r" defTabSz="784225">
              <a:spcBef>
                <a:spcPct val="20000"/>
              </a:spcBef>
              <a:defRPr/>
            </a:pPr>
            <a:endParaRPr lang="zh-CN" altLang="zh-CN" sz="1100">
              <a:solidFill>
                <a:srgbClr val="FFFFFF"/>
              </a:solidFill>
              <a:latin typeface="FrutigerNext LT Regular" pitchFamily="34" charset="0"/>
            </a:endParaRPr>
          </a:p>
          <a:p>
            <a:pPr algn="r" defTabSz="784225">
              <a:spcBef>
                <a:spcPct val="20000"/>
              </a:spcBef>
              <a:defRPr/>
            </a:pPr>
            <a:r>
              <a:rPr lang="zh-CN" altLang="zh-CN" sz="1100">
                <a:solidFill>
                  <a:srgbClr val="FFFFFF"/>
                </a:solidFill>
                <a:latin typeface="FrutigerNext LT Regular" pitchFamily="34" charset="0"/>
              </a:rPr>
              <a:t>Slide text :20-22pt</a:t>
            </a:r>
          </a:p>
          <a:p>
            <a:pPr algn="r" defTabSz="784225">
              <a:spcBef>
                <a:spcPct val="20000"/>
              </a:spcBef>
              <a:defRPr/>
            </a:pPr>
            <a:r>
              <a:rPr lang="zh-CN" altLang="zh-CN" sz="1100">
                <a:solidFill>
                  <a:srgbClr val="FFFFFF"/>
                </a:solidFill>
                <a:latin typeface="FrutigerNext LT Regular" pitchFamily="34" charset="0"/>
              </a:rPr>
              <a:t>Bullets level 2-5:</a:t>
            </a:r>
          </a:p>
          <a:p>
            <a:pPr algn="r" defTabSz="784225">
              <a:spcBef>
                <a:spcPct val="20000"/>
              </a:spcBef>
              <a:defRPr/>
            </a:pPr>
            <a:r>
              <a:rPr lang="zh-CN" altLang="zh-CN" sz="1100">
                <a:solidFill>
                  <a:srgbClr val="FFFFFF"/>
                </a:solidFill>
                <a:latin typeface="FrutigerNext LT Regular" pitchFamily="34" charset="0"/>
              </a:rPr>
              <a:t> 18pt  </a:t>
            </a:r>
          </a:p>
          <a:p>
            <a:pPr algn="r" defTabSz="784225">
              <a:spcBef>
                <a:spcPct val="20000"/>
              </a:spcBef>
              <a:defRPr/>
            </a:pPr>
            <a:r>
              <a:rPr lang="zh-CN" altLang="zh-CN" sz="1100">
                <a:solidFill>
                  <a:srgbClr val="FFFFFF"/>
                </a:solidFill>
                <a:latin typeface="FrutigerNext LT Regular" pitchFamily="34" charset="0"/>
              </a:rPr>
              <a:t>Color:Black</a:t>
            </a:r>
          </a:p>
          <a:p>
            <a:pPr algn="r" defTabSz="784225">
              <a:spcBef>
                <a:spcPct val="20000"/>
              </a:spcBef>
              <a:defRPr/>
            </a:pPr>
            <a:r>
              <a:rPr lang="zh-CN" altLang="zh-CN" sz="1100">
                <a:solidFill>
                  <a:srgbClr val="FFFFFF"/>
                </a:solidFill>
                <a:latin typeface="FrutigerNext LT Regular" pitchFamily="34" charset="0"/>
              </a:rPr>
              <a:t>Corporate Font :</a:t>
            </a:r>
          </a:p>
          <a:p>
            <a:pPr algn="r" defTabSz="784225">
              <a:spcBef>
                <a:spcPct val="20000"/>
              </a:spcBef>
              <a:defRPr/>
            </a:pPr>
            <a:r>
              <a:rPr lang="zh-CN" altLang="zh-CN" sz="1100">
                <a:solidFill>
                  <a:srgbClr val="FFFFFF"/>
                </a:solidFill>
                <a:latin typeface="FrutigerNext LT Regular" pitchFamily="34" charset="0"/>
              </a:rPr>
              <a:t>FrutigerNext LT Medium</a:t>
            </a:r>
          </a:p>
          <a:p>
            <a:pPr algn="r" defTabSz="784225">
              <a:spcBef>
                <a:spcPct val="20000"/>
              </a:spcBef>
              <a:defRPr/>
            </a:pPr>
            <a:r>
              <a:rPr lang="zh-CN" altLang="zh-CN" sz="1100">
                <a:solidFill>
                  <a:srgbClr val="FFFFFF"/>
                </a:solidFill>
                <a:latin typeface="FrutigerNext LT Regular" pitchFamily="34" charset="0"/>
              </a:rPr>
              <a:t>Font to be used by customers and </a:t>
            </a:r>
          </a:p>
          <a:p>
            <a:pPr algn="r" defTabSz="784225">
              <a:spcBef>
                <a:spcPct val="20000"/>
              </a:spcBef>
              <a:defRPr/>
            </a:pPr>
            <a:r>
              <a:rPr lang="zh-CN" altLang="zh-CN" sz="1100">
                <a:solidFill>
                  <a:srgbClr val="FFFFFF"/>
                </a:solidFill>
                <a:latin typeface="FrutigerNext LT Regular" pitchFamily="34" charset="0"/>
              </a:rPr>
              <a:t>partners : </a:t>
            </a:r>
          </a:p>
          <a:p>
            <a:pPr algn="r" defTabSz="784225">
              <a:spcBef>
                <a:spcPct val="20000"/>
              </a:spcBef>
              <a:defRPr/>
            </a:pPr>
            <a:r>
              <a:rPr lang="zh-CN" altLang="zh-CN" sz="1100">
                <a:solidFill>
                  <a:srgbClr val="FFFFFF"/>
                </a:solidFill>
                <a:latin typeface="FrutigerNext LT Regular" pitchFamily="34" charset="0"/>
              </a:rPr>
              <a:t>Arial</a:t>
            </a:r>
          </a:p>
        </p:txBody>
      </p:sp>
      <p:sp>
        <p:nvSpPr>
          <p:cNvPr id="10324" name="Text Box 84"/>
          <p:cNvSpPr txBox="1">
            <a:spLocks noChangeArrowheads="1"/>
          </p:cNvSpPr>
          <p:nvPr/>
        </p:nvSpPr>
        <p:spPr bwMode="auto">
          <a:xfrm>
            <a:off x="12339146" y="57150"/>
            <a:ext cx="1727650" cy="1107996"/>
          </a:xfrm>
          <a:prstGeom prst="rect">
            <a:avLst/>
          </a:prstGeom>
          <a:noFill/>
          <a:ln w="9525">
            <a:noFill/>
            <a:miter lim="800000"/>
            <a:headEnd/>
            <a:tailEnd/>
          </a:ln>
          <a:effectLst/>
        </p:spPr>
        <p:txBody>
          <a:bodyPr>
            <a:spAutoFit/>
          </a:bodyPr>
          <a:lstStyle/>
          <a:p>
            <a:pPr>
              <a:defRPr/>
            </a:pPr>
            <a:r>
              <a:rPr lang="en-US" altLang="zh-CN" sz="1100">
                <a:solidFill>
                  <a:srgbClr val="FFFFFF"/>
                </a:solidFill>
                <a:latin typeface="FrutigerNext LT Regular" pitchFamily="34" charset="0"/>
              </a:rPr>
              <a:t>Top right  corner  for   field-mark, customer or partner logotypes. </a:t>
            </a:r>
          </a:p>
          <a:p>
            <a:pPr>
              <a:defRPr/>
            </a:pPr>
            <a:endParaRPr lang="en-US" altLang="zh-CN" sz="1100">
              <a:solidFill>
                <a:srgbClr val="FFFFFF"/>
              </a:solidFill>
              <a:latin typeface="FrutigerNext LT Regular" pitchFamily="34" charset="0"/>
            </a:endParaRPr>
          </a:p>
          <a:p>
            <a:pPr>
              <a:defRPr/>
            </a:pPr>
            <a:r>
              <a:rPr lang="en-US" altLang="zh-CN" sz="1100">
                <a:solidFill>
                  <a:srgbClr val="FFFFFF"/>
                </a:solidFill>
                <a:latin typeface="FrutigerNext LT Regular" pitchFamily="34" charset="0"/>
              </a:rPr>
              <a:t>----------------   </a:t>
            </a:r>
          </a:p>
          <a:p>
            <a:pPr>
              <a:defRPr/>
            </a:pPr>
            <a:endParaRPr lang="zh-CN" altLang="en-US" sz="1100">
              <a:solidFill>
                <a:srgbClr val="FFFFFF"/>
              </a:solidFill>
              <a:latin typeface="FrutigerNext LT Regular" pitchFamily="34" charset="0"/>
            </a:endParaRPr>
          </a:p>
        </p:txBody>
      </p:sp>
      <p:sp>
        <p:nvSpPr>
          <p:cNvPr id="10325" name="Text Box 85"/>
          <p:cNvSpPr txBox="1">
            <a:spLocks noChangeArrowheads="1"/>
          </p:cNvSpPr>
          <p:nvPr/>
        </p:nvSpPr>
        <p:spPr bwMode="auto">
          <a:xfrm>
            <a:off x="12339146" y="1196975"/>
            <a:ext cx="1727650" cy="1785104"/>
          </a:xfrm>
          <a:prstGeom prst="rect">
            <a:avLst/>
          </a:prstGeom>
          <a:noFill/>
          <a:ln w="9525">
            <a:noFill/>
            <a:miter lim="800000"/>
            <a:headEnd/>
            <a:tailEnd/>
          </a:ln>
          <a:effectLst/>
        </p:spPr>
        <p:txBody>
          <a:bodyPr>
            <a:spAutoFit/>
          </a:bodyPr>
          <a:lstStyle/>
          <a:p>
            <a:pPr>
              <a:defRPr/>
            </a:pPr>
            <a:r>
              <a:rPr lang="en-US" altLang="zh-CN" sz="1100" dirty="0">
                <a:solidFill>
                  <a:srgbClr val="FFFFFF"/>
                </a:solidFill>
                <a:latin typeface="FrutigerNext LT Regular" pitchFamily="34" charset="0"/>
              </a:rPr>
              <a:t>The following nine groups of colors are an example of how our design colors can be used, please take note that you should only use one design color group per slide. </a:t>
            </a:r>
          </a:p>
          <a:p>
            <a:pPr>
              <a:defRPr/>
            </a:pPr>
            <a:r>
              <a:rPr lang="en-US" altLang="zh-CN" sz="1100" dirty="0">
                <a:solidFill>
                  <a:srgbClr val="FFFFFF"/>
                </a:solidFill>
                <a:latin typeface="FrutigerNext LT Regular" pitchFamily="34" charset="0"/>
              </a:rPr>
              <a:t> For specific usage details, refer to the “Typesetting Standard”.</a:t>
            </a: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Lst>
  <p:transition xmlns:p14="http://schemas.microsoft.com/office/powerpoint/2010/main" advClick="0" advTm="8000">
    <p:fade thruBlk="1"/>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777777"/>
        </a:buClr>
        <a:buSzPct val="60000"/>
        <a:buFont typeface="Wingdings" pitchFamily="2" charset="2"/>
        <a:buChar char="l"/>
        <a:defRPr sz="2000" b="1">
          <a:solidFill>
            <a:schemeClr val="tx1"/>
          </a:solidFill>
          <a:latin typeface="FrutigerNext LT Regular" pitchFamily="34" charset="0"/>
          <a:ea typeface="黑体" pitchFamily="49" charset="-122"/>
          <a:cs typeface="+mn-cs"/>
        </a:defRPr>
      </a:lvl1pPr>
      <a:lvl2pPr marL="622300" indent="-28575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854075" indent="-228600"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Regular" pitchFamily="34" charset="0"/>
          <a:ea typeface="+mn-ea"/>
          <a:cs typeface="+mn-cs"/>
        </a:defRPr>
      </a:lvl3pPr>
      <a:lvl4pPr marL="1082675" indent="-228600" algn="l" rtl="0" eaLnBrk="0" fontAlgn="base" hangingPunct="0">
        <a:lnSpc>
          <a:spcPct val="140000"/>
        </a:lnSpc>
        <a:spcBef>
          <a:spcPct val="0"/>
        </a:spcBef>
        <a:spcAft>
          <a:spcPct val="0"/>
        </a:spcAft>
        <a:buChar char="–"/>
        <a:defRPr sz="1400">
          <a:solidFill>
            <a:schemeClr val="tx1"/>
          </a:solidFill>
          <a:latin typeface="FrutigerNext LT Regular" pitchFamily="34" charset="0"/>
          <a:ea typeface="+mn-ea"/>
          <a:cs typeface="+mn-cs"/>
        </a:defRPr>
      </a:lvl4pPr>
      <a:lvl5pPr marL="1311275" indent="-228600" algn="l" rtl="0" eaLnBrk="0" fontAlgn="base" hangingPunct="0">
        <a:lnSpc>
          <a:spcPct val="140000"/>
        </a:lnSpc>
        <a:spcBef>
          <a:spcPct val="0"/>
        </a:spcBef>
        <a:spcAft>
          <a:spcPct val="0"/>
        </a:spcAft>
        <a:buFont typeface="Arial" charset="0"/>
        <a:buChar char="~"/>
        <a:defRPr sz="1200">
          <a:solidFill>
            <a:schemeClr val="tx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7" y="1412875"/>
            <a:ext cx="12193200" cy="3127555"/>
          </a:xfrm>
          <a:prstGeom prst="rect">
            <a:avLst/>
          </a:prstGeom>
        </p:spPr>
      </p:pic>
      <p:sp>
        <p:nvSpPr>
          <p:cNvPr id="14" name="Text Box 7"/>
          <p:cNvSpPr txBox="1">
            <a:spLocks noChangeArrowheads="1"/>
          </p:cNvSpPr>
          <p:nvPr/>
        </p:nvSpPr>
        <p:spPr bwMode="auto">
          <a:xfrm>
            <a:off x="10149647" y="4011613"/>
            <a:ext cx="1269899" cy="246221"/>
          </a:xfrm>
          <a:prstGeom prst="rect">
            <a:avLst/>
          </a:prstGeom>
          <a:noFill/>
          <a:ln>
            <a:noFill/>
          </a:ln>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dirty="0" smtClean="0">
                <a:solidFill>
                  <a:srgbClr val="FFFFFF"/>
                </a:solidFill>
                <a:latin typeface="FrutigerNext LT Bold" pitchFamily="34" charset="0"/>
                <a:ea typeface="MS PGothic" pitchFamily="34" charset="-128"/>
              </a:rPr>
              <a:t>www.huawei.com</a:t>
            </a:r>
          </a:p>
        </p:txBody>
      </p:sp>
      <p:sp>
        <p:nvSpPr>
          <p:cNvPr id="2052" name="Rectangle 8"/>
          <p:cNvSpPr>
            <a:spLocks noGrp="1" noChangeArrowheads="1"/>
          </p:cNvSpPr>
          <p:nvPr>
            <p:ph type="title"/>
          </p:nvPr>
        </p:nvSpPr>
        <p:spPr bwMode="auto">
          <a:xfrm>
            <a:off x="876300" y="2636839"/>
            <a:ext cx="7585992" cy="579437"/>
          </a:xfrm>
          <a:prstGeom prst="rect">
            <a:avLst/>
          </a:prstGeom>
          <a:noFill/>
          <a:ln w="9525" algn="ctr">
            <a:noFill/>
            <a:miter lim="800000"/>
            <a:headEnd/>
            <a:tailEnd/>
          </a:ln>
        </p:spPr>
        <p:txBody>
          <a:bodyPr vert="horz" wrap="square" lIns="0" tIns="45720" rIns="91440" bIns="45720" numCol="1" anchor="t" anchorCtr="0" compatLnSpc="1">
            <a:prstTxWarp prst="textNoShape">
              <a:avLst/>
            </a:prstTxWarp>
            <a:spAutoFit/>
          </a:bodyPr>
          <a:lstStyle/>
          <a:p>
            <a:pPr lvl="0"/>
            <a:r>
              <a:rPr lang="en-US" altLang="zh-CN" dirty="0" smtClean="0"/>
              <a:t>Click to edit Master title style</a:t>
            </a:r>
            <a:endParaRPr lang="zh-CN" altLang="en-US" dirty="0" smtClean="0"/>
          </a:p>
        </p:txBody>
      </p:sp>
      <p:sp>
        <p:nvSpPr>
          <p:cNvPr id="81" name="Rectangle 19"/>
          <p:cNvSpPr>
            <a:spLocks noGrp="1" noChangeArrowheads="1"/>
          </p:cNvSpPr>
          <p:nvPr>
            <p:ph type="dt" sz="quarter" idx="2"/>
          </p:nvPr>
        </p:nvSpPr>
        <p:spPr bwMode="auto">
          <a:xfrm>
            <a:off x="876300" y="479426"/>
            <a:ext cx="2845541" cy="215444"/>
          </a:xfrm>
          <a:prstGeom prst="rect">
            <a:avLst/>
          </a:prstGeom>
          <a:noFill/>
          <a:ln>
            <a:noFill/>
          </a:ln>
          <a:effectLst/>
          <a:extLst/>
        </p:spPr>
        <p:txBody>
          <a:bodyPr vert="horz" wrap="square" lIns="0" tIns="0" rIns="0" bIns="0" numCol="1" anchor="t" anchorCtr="0" compatLnSpc="1">
            <a:prstTxWarp prst="textNoShape">
              <a:avLst/>
            </a:prstTxWarp>
            <a:spAutoFit/>
          </a:bodyPr>
          <a:lstStyle>
            <a:lvl1pPr>
              <a:defRPr sz="1400">
                <a:latin typeface="+mn-lt"/>
                <a:ea typeface="+mj-ea"/>
              </a:defRPr>
            </a:lvl1pPr>
          </a:lstStyle>
          <a:p>
            <a:pPr>
              <a:defRPr/>
            </a:pPr>
            <a:endParaRPr lang="en-US" altLang="zh-CN"/>
          </a:p>
        </p:txBody>
      </p:sp>
      <p:sp>
        <p:nvSpPr>
          <p:cNvPr id="2127" name="Text Box 79"/>
          <p:cNvSpPr txBox="1">
            <a:spLocks noChangeArrowheads="1"/>
          </p:cNvSpPr>
          <p:nvPr/>
        </p:nvSpPr>
        <p:spPr bwMode="auto">
          <a:xfrm>
            <a:off x="-3846986" y="1330326"/>
            <a:ext cx="3703015" cy="1768475"/>
          </a:xfrm>
          <a:prstGeom prst="rect">
            <a:avLst/>
          </a:prstGeom>
          <a:noFill/>
          <a:ln w="9525" algn="ctr">
            <a:noFill/>
            <a:miter lim="800000"/>
            <a:headEnd/>
            <a:tailEnd/>
          </a:ln>
          <a:effectLst/>
        </p:spPr>
        <p:txBody>
          <a:bodyPr lIns="78345" tIns="39172" rIns="78345" bIns="39172">
            <a:spAutoFit/>
          </a:bodyPr>
          <a:lstStyle/>
          <a:p>
            <a:pPr algn="r" defTabSz="784225" eaLnBrk="0" hangingPunct="0">
              <a:lnSpc>
                <a:spcPct val="125000"/>
              </a:lnSpc>
              <a:defRPr/>
            </a:pPr>
            <a:r>
              <a:rPr lang="en-US" sz="1100" noProof="1">
                <a:solidFill>
                  <a:srgbClr val="FFFFFF"/>
                </a:solidFill>
                <a:latin typeface="FrutigerNext LT Regular" pitchFamily="34" charset="0"/>
                <a:ea typeface="ＭＳ Ｐゴシック" pitchFamily="34" charset="-128"/>
              </a:rPr>
              <a:t>Slide title</a:t>
            </a:r>
            <a:r>
              <a:rPr lang="en-US" altLang="zh-CN"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华文细黑" pitchFamily="2" charset="-122"/>
              </a:rPr>
              <a:t>:40-47pt  </a:t>
            </a:r>
          </a:p>
          <a:p>
            <a:pPr algn="r" defTabSz="784225" eaLnBrk="0" hangingPunct="0">
              <a:lnSpc>
                <a:spcPct val="125000"/>
              </a:lnSpc>
              <a:defRPr/>
            </a:pPr>
            <a:r>
              <a:rPr lang="en-US" sz="1100" noProof="1">
                <a:solidFill>
                  <a:srgbClr val="FFFFFF"/>
                </a:solidFill>
                <a:latin typeface="FrutigerNext LT Regular" pitchFamily="34" charset="0"/>
                <a:ea typeface="ＭＳ Ｐゴシック" pitchFamily="34" charset="-128"/>
              </a:rPr>
              <a:t>Slide subtitle </a:t>
            </a:r>
            <a:r>
              <a:rPr lang="en-US" altLang="zh-CN" sz="1100">
                <a:solidFill>
                  <a:srgbClr val="FFFFFF"/>
                </a:solidFill>
                <a:latin typeface="FrutigerNext LT Regular" pitchFamily="34" charset="0"/>
                <a:ea typeface="华文细黑" pitchFamily="2" charset="-122"/>
              </a:rPr>
              <a:t>:26-30pt</a:t>
            </a:r>
          </a:p>
          <a:p>
            <a:pPr algn="r" defTabSz="784225" eaLnBrk="0" hangingPunct="0">
              <a:lnSpc>
                <a:spcPct val="125000"/>
              </a:lnSpc>
              <a:defRPr/>
            </a:pPr>
            <a:r>
              <a:rPr lang="en-US" altLang="zh-CN" sz="1100">
                <a:solidFill>
                  <a:srgbClr val="FFFFFF"/>
                </a:solidFill>
                <a:latin typeface="FrutigerNext LT Regular" pitchFamily="34" charset="0"/>
                <a:ea typeface="华文细黑" pitchFamily="2" charset="-122"/>
              </a:rPr>
              <a:t>Color::white</a:t>
            </a:r>
          </a:p>
          <a:p>
            <a:pPr algn="r" defTabSz="784225" eaLnBrk="0" hangingPunct="0">
              <a:lnSpc>
                <a:spcPct val="125000"/>
              </a:lnSpc>
              <a:defRPr/>
            </a:pPr>
            <a:r>
              <a:rPr lang="zh-CN" altLang="en-US"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ＭＳ Ｐゴシック" pitchFamily="34" charset="-128"/>
              </a:rPr>
              <a:t>Corporate Font </a:t>
            </a:r>
            <a:r>
              <a:rPr lang="en-US" altLang="zh-CN" sz="1100">
                <a:solidFill>
                  <a:srgbClr val="FFFFFF"/>
                </a:solidFill>
                <a:latin typeface="FrutigerNext LT Regular" pitchFamily="34" charset="0"/>
                <a:ea typeface="华文细黑" pitchFamily="2" charset="-122"/>
              </a:rPr>
              <a:t>:</a:t>
            </a:r>
          </a:p>
          <a:p>
            <a:pPr algn="r" defTabSz="784225" eaLnBrk="0" hangingPunct="0">
              <a:lnSpc>
                <a:spcPct val="125000"/>
              </a:lnSpc>
              <a:defRPr/>
            </a:pPr>
            <a:r>
              <a:rPr lang="en-US" altLang="zh-CN" sz="1100">
                <a:solidFill>
                  <a:srgbClr val="FFFFFF"/>
                </a:solidFill>
                <a:latin typeface="FrutigerNext LT Regular" pitchFamily="34" charset="0"/>
                <a:ea typeface="华文细黑" pitchFamily="2" charset="-122"/>
              </a:rPr>
              <a:t>FrutigerNext LT Medium</a:t>
            </a:r>
          </a:p>
          <a:p>
            <a:pPr algn="r" defTabSz="784225" eaLnBrk="0" hangingPunct="0">
              <a:lnSpc>
                <a:spcPct val="125000"/>
              </a:lnSpc>
              <a:defRPr/>
            </a:pPr>
            <a:r>
              <a:rPr lang="en-US" altLang="zh-CN" sz="1100">
                <a:solidFill>
                  <a:srgbClr val="FFFFFF"/>
                </a:solidFill>
                <a:latin typeface="FrutigerNext LT Regular" pitchFamily="34" charset="0"/>
                <a:ea typeface="ＭＳ Ｐゴシック" pitchFamily="34" charset="-128"/>
              </a:rPr>
              <a:t>Font to be used by customers and </a:t>
            </a:r>
          </a:p>
          <a:p>
            <a:pPr algn="r" defTabSz="784225" eaLnBrk="0" hangingPunct="0">
              <a:lnSpc>
                <a:spcPct val="125000"/>
              </a:lnSpc>
              <a:defRPr/>
            </a:pPr>
            <a:r>
              <a:rPr lang="en-US" altLang="zh-CN" sz="1100">
                <a:solidFill>
                  <a:srgbClr val="FFFFFF"/>
                </a:solidFill>
                <a:latin typeface="FrutigerNext LT Regular" pitchFamily="34" charset="0"/>
                <a:ea typeface="ＭＳ Ｐゴシック" pitchFamily="34" charset="-128"/>
              </a:rPr>
              <a:t>partners </a:t>
            </a:r>
            <a:r>
              <a:rPr lang="en-US" altLang="zh-CN" sz="1100">
                <a:solidFill>
                  <a:srgbClr val="FFFFFF"/>
                </a:solidFill>
                <a:latin typeface="FrutigerNext LT Regular" pitchFamily="34" charset="0"/>
                <a:ea typeface="华文细黑" pitchFamily="2" charset="-122"/>
              </a:rPr>
              <a:t>: </a:t>
            </a:r>
          </a:p>
          <a:p>
            <a:pPr algn="r" defTabSz="784225" eaLnBrk="0" hangingPunct="0">
              <a:lnSpc>
                <a:spcPct val="125000"/>
              </a:lnSpc>
              <a:defRPr/>
            </a:pPr>
            <a:r>
              <a:rPr lang="en-US" altLang="zh-CN" sz="1100">
                <a:solidFill>
                  <a:srgbClr val="FFFFFF"/>
                </a:solidFill>
                <a:latin typeface="FrutigerNext LT Regular" pitchFamily="34" charset="0"/>
                <a:ea typeface="华文细黑" pitchFamily="2" charset="-122"/>
              </a:rPr>
              <a:t>Arial</a:t>
            </a:r>
          </a:p>
        </p:txBody>
      </p:sp>
      <p:grpSp>
        <p:nvGrpSpPr>
          <p:cNvPr id="10" name="组合 9"/>
          <p:cNvGrpSpPr/>
          <p:nvPr/>
        </p:nvGrpSpPr>
        <p:grpSpPr>
          <a:xfrm>
            <a:off x="876300" y="5608638"/>
            <a:ext cx="10440988" cy="835025"/>
            <a:chOff x="876300" y="5608638"/>
            <a:chExt cx="10440988" cy="835025"/>
          </a:xfrm>
        </p:grpSpPr>
        <p:sp>
          <p:nvSpPr>
            <p:cNvPr id="11" name="Text Box 5"/>
            <p:cNvSpPr txBox="1">
              <a:spLocks noChangeArrowheads="1"/>
            </p:cNvSpPr>
            <p:nvPr userDrawn="1"/>
          </p:nvSpPr>
          <p:spPr bwMode="auto">
            <a:xfrm>
              <a:off x="876300" y="6230938"/>
              <a:ext cx="2967038" cy="212725"/>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400" dirty="0" smtClean="0">
                  <a:solidFill>
                    <a:srgbClr val="000000"/>
                  </a:solidFill>
                  <a:latin typeface="FrutigerNext LT Bold" pitchFamily="34" charset="0"/>
                  <a:ea typeface="MS PGothic" pitchFamily="34" charset="-128"/>
                </a:rPr>
                <a:t>HUAWEI TECHNOLOGIES CO., LTD.</a:t>
              </a:r>
            </a:p>
          </p:txBody>
        </p:sp>
        <p:pic>
          <p:nvPicPr>
            <p:cNvPr id="12" name="Picture 89" descr="Huawei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483850" y="5608638"/>
              <a:ext cx="833438"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userDrawn="1"/>
        </p:nvSpPr>
        <p:spPr>
          <a:xfrm>
            <a:off x="9536049" y="-6863"/>
            <a:ext cx="2659126" cy="369332"/>
          </a:xfrm>
          <a:prstGeom prst="rect">
            <a:avLst/>
          </a:prstGeom>
        </p:spPr>
        <p:txBody>
          <a:bodyPr wrap="none">
            <a:spAutoFit/>
          </a:bodyPr>
          <a:lstStyle/>
          <a:p>
            <a:r>
              <a:rPr lang="hr-HR"/>
              <a:t>omniran-14-0079-00-CF00</a:t>
            </a:r>
            <a:endParaRPr lang="en-US"/>
          </a:p>
        </p:txBody>
      </p:sp>
    </p:spTree>
  </p:cSld>
  <p:clrMap bg1="lt1" tx1="dk1" bg2="lt2" tx2="dk2" accent1="accent1" accent2="accent2" accent3="accent3" accent4="accent4" accent5="accent5" accent6="accent6" hlink="hlink" folHlink="folHlink"/>
  <p:sldLayoutIdLst>
    <p:sldLayoutId id="2147483816" r:id="rId1"/>
  </p:sldLayoutIdLst>
  <p:transition xmlns:p14="http://schemas.microsoft.com/office/powerpoint/2010/main" advClick="0" advTm="8000">
    <p:fade thruBlk="1"/>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7" y="1268413"/>
            <a:ext cx="12193200" cy="2950753"/>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3299" y="1268414"/>
            <a:ext cx="3821876" cy="2950220"/>
          </a:xfrm>
          <a:prstGeom prst="rect">
            <a:avLst/>
          </a:prstGeom>
        </p:spPr>
      </p:pic>
      <p:sp>
        <p:nvSpPr>
          <p:cNvPr id="14" name="Text Box 7"/>
          <p:cNvSpPr txBox="1">
            <a:spLocks noChangeArrowheads="1"/>
          </p:cNvSpPr>
          <p:nvPr/>
        </p:nvSpPr>
        <p:spPr bwMode="auto">
          <a:xfrm>
            <a:off x="10149647" y="3795714"/>
            <a:ext cx="1269899" cy="246221"/>
          </a:xfrm>
          <a:prstGeom prst="rect">
            <a:avLst/>
          </a:prstGeom>
          <a:noFill/>
          <a:ln>
            <a:noFill/>
          </a:ln>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dirty="0" smtClean="0">
                <a:solidFill>
                  <a:srgbClr val="FFFFFF"/>
                </a:solidFill>
                <a:latin typeface="FrutigerNext LT Bold" pitchFamily="34" charset="0"/>
                <a:ea typeface="MS PGothic" pitchFamily="34" charset="-128"/>
              </a:rPr>
              <a:t>www.huawei.com</a:t>
            </a:r>
          </a:p>
        </p:txBody>
      </p:sp>
      <p:sp>
        <p:nvSpPr>
          <p:cNvPr id="3076" name="Rectangle 8"/>
          <p:cNvSpPr>
            <a:spLocks noGrp="1" noChangeArrowheads="1"/>
          </p:cNvSpPr>
          <p:nvPr>
            <p:ph type="title"/>
          </p:nvPr>
        </p:nvSpPr>
        <p:spPr bwMode="auto">
          <a:xfrm>
            <a:off x="876300" y="4508500"/>
            <a:ext cx="7873934" cy="579438"/>
          </a:xfrm>
          <a:prstGeom prst="rect">
            <a:avLst/>
          </a:prstGeom>
          <a:noFill/>
          <a:ln w="9525" algn="ctr">
            <a:noFill/>
            <a:miter lim="800000"/>
            <a:headEnd/>
            <a:tailEnd/>
          </a:ln>
        </p:spPr>
        <p:txBody>
          <a:bodyPr vert="horz" wrap="square" lIns="0" tIns="45720" rIns="91440" bIns="45720" numCol="1" anchor="t" anchorCtr="0" compatLnSpc="1">
            <a:prstTxWarp prst="textNoShape">
              <a:avLst/>
            </a:prstTxWarp>
            <a:spAutoFit/>
          </a:bodyPr>
          <a:lstStyle/>
          <a:p>
            <a:pPr lvl="0"/>
            <a:r>
              <a:rPr lang="en-US" altLang="zh-CN" smtClean="0"/>
              <a:t>Click to edit Master title style</a:t>
            </a:r>
            <a:endParaRPr lang="zh-CN" altLang="en-US" smtClean="0"/>
          </a:p>
        </p:txBody>
      </p:sp>
      <p:sp>
        <p:nvSpPr>
          <p:cNvPr id="85" name="Rectangle 19"/>
          <p:cNvSpPr>
            <a:spLocks noGrp="1" noChangeArrowheads="1"/>
          </p:cNvSpPr>
          <p:nvPr>
            <p:ph type="dt" sz="quarter" idx="2"/>
          </p:nvPr>
        </p:nvSpPr>
        <p:spPr bwMode="auto">
          <a:xfrm>
            <a:off x="876300" y="479426"/>
            <a:ext cx="2845541" cy="215444"/>
          </a:xfrm>
          <a:prstGeom prst="rect">
            <a:avLst/>
          </a:prstGeom>
          <a:noFill/>
          <a:ln>
            <a:noFill/>
          </a:ln>
          <a:effectLst/>
          <a:extLst/>
        </p:spPr>
        <p:txBody>
          <a:bodyPr vert="horz" wrap="square" lIns="0" tIns="0" rIns="0" bIns="0" numCol="1" anchor="t" anchorCtr="0" compatLnSpc="1">
            <a:prstTxWarp prst="textNoShape">
              <a:avLst/>
            </a:prstTxWarp>
            <a:spAutoFit/>
          </a:bodyPr>
          <a:lstStyle>
            <a:lvl1pPr>
              <a:defRPr sz="1400">
                <a:latin typeface="+mn-lt"/>
                <a:ea typeface="+mj-ea"/>
              </a:defRPr>
            </a:lvl1pPr>
          </a:lstStyle>
          <a:p>
            <a:pPr>
              <a:defRPr/>
            </a:pPr>
            <a:endParaRPr lang="en-US" altLang="zh-CN"/>
          </a:p>
        </p:txBody>
      </p:sp>
      <p:sp>
        <p:nvSpPr>
          <p:cNvPr id="5200" name="Text Box 80"/>
          <p:cNvSpPr txBox="1">
            <a:spLocks noChangeArrowheads="1"/>
          </p:cNvSpPr>
          <p:nvPr/>
        </p:nvSpPr>
        <p:spPr bwMode="auto">
          <a:xfrm>
            <a:off x="-3846986" y="1330326"/>
            <a:ext cx="3703015" cy="1768475"/>
          </a:xfrm>
          <a:prstGeom prst="rect">
            <a:avLst/>
          </a:prstGeom>
          <a:noFill/>
          <a:ln w="9525" algn="ctr">
            <a:noFill/>
            <a:miter lim="800000"/>
            <a:headEnd/>
            <a:tailEnd/>
          </a:ln>
          <a:effectLst/>
        </p:spPr>
        <p:txBody>
          <a:bodyPr lIns="78345" tIns="39172" rIns="78345" bIns="39172">
            <a:spAutoFit/>
          </a:bodyPr>
          <a:lstStyle/>
          <a:p>
            <a:pPr algn="r" defTabSz="784225" eaLnBrk="0" hangingPunct="0">
              <a:lnSpc>
                <a:spcPct val="125000"/>
              </a:lnSpc>
              <a:defRPr/>
            </a:pPr>
            <a:r>
              <a:rPr lang="en-US" sz="1100" noProof="1">
                <a:solidFill>
                  <a:srgbClr val="FFFFFF"/>
                </a:solidFill>
                <a:latin typeface="FrutigerNext LT Regular" pitchFamily="34" charset="0"/>
                <a:ea typeface="ＭＳ Ｐゴシック" pitchFamily="34" charset="-128"/>
              </a:rPr>
              <a:t>Slide title</a:t>
            </a:r>
            <a:r>
              <a:rPr lang="en-US" altLang="zh-CN"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华文细黑" pitchFamily="2" charset="-122"/>
              </a:rPr>
              <a:t>:40-47pt  </a:t>
            </a:r>
          </a:p>
          <a:p>
            <a:pPr algn="r" defTabSz="784225" eaLnBrk="0" hangingPunct="0">
              <a:lnSpc>
                <a:spcPct val="125000"/>
              </a:lnSpc>
              <a:defRPr/>
            </a:pPr>
            <a:r>
              <a:rPr lang="en-US" sz="1100" noProof="1">
                <a:solidFill>
                  <a:srgbClr val="FFFFFF"/>
                </a:solidFill>
                <a:latin typeface="FrutigerNext LT Regular" pitchFamily="34" charset="0"/>
                <a:ea typeface="ＭＳ Ｐゴシック" pitchFamily="34" charset="-128"/>
              </a:rPr>
              <a:t>Slide subtitle </a:t>
            </a:r>
            <a:r>
              <a:rPr lang="en-US" altLang="zh-CN" sz="1100">
                <a:solidFill>
                  <a:srgbClr val="FFFFFF"/>
                </a:solidFill>
                <a:latin typeface="FrutigerNext LT Regular" pitchFamily="34" charset="0"/>
                <a:ea typeface="华文细黑" pitchFamily="2" charset="-122"/>
              </a:rPr>
              <a:t>:26-30pt</a:t>
            </a:r>
          </a:p>
          <a:p>
            <a:pPr algn="r" defTabSz="784225" eaLnBrk="0" hangingPunct="0">
              <a:lnSpc>
                <a:spcPct val="125000"/>
              </a:lnSpc>
              <a:defRPr/>
            </a:pPr>
            <a:r>
              <a:rPr lang="en-US" altLang="zh-CN" sz="1100">
                <a:solidFill>
                  <a:srgbClr val="FFFFFF"/>
                </a:solidFill>
                <a:latin typeface="FrutigerNext LT Regular" pitchFamily="34" charset="0"/>
                <a:ea typeface="华文细黑" pitchFamily="2" charset="-122"/>
              </a:rPr>
              <a:t>Color::white</a:t>
            </a:r>
          </a:p>
          <a:p>
            <a:pPr algn="r" defTabSz="784225" eaLnBrk="0" hangingPunct="0">
              <a:lnSpc>
                <a:spcPct val="125000"/>
              </a:lnSpc>
              <a:defRPr/>
            </a:pPr>
            <a:r>
              <a:rPr lang="zh-CN" altLang="en-US"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ＭＳ Ｐゴシック" pitchFamily="34" charset="-128"/>
              </a:rPr>
              <a:t>Corporate Font </a:t>
            </a:r>
            <a:r>
              <a:rPr lang="en-US" altLang="zh-CN" sz="1100">
                <a:solidFill>
                  <a:srgbClr val="FFFFFF"/>
                </a:solidFill>
                <a:latin typeface="FrutigerNext LT Regular" pitchFamily="34" charset="0"/>
                <a:ea typeface="华文细黑" pitchFamily="2" charset="-122"/>
              </a:rPr>
              <a:t>:</a:t>
            </a:r>
          </a:p>
          <a:p>
            <a:pPr algn="r" defTabSz="784225" eaLnBrk="0" hangingPunct="0">
              <a:lnSpc>
                <a:spcPct val="125000"/>
              </a:lnSpc>
              <a:defRPr/>
            </a:pPr>
            <a:r>
              <a:rPr lang="en-US" altLang="zh-CN" sz="1100">
                <a:solidFill>
                  <a:srgbClr val="FFFFFF"/>
                </a:solidFill>
                <a:latin typeface="FrutigerNext LT Regular" pitchFamily="34" charset="0"/>
                <a:ea typeface="华文细黑" pitchFamily="2" charset="-122"/>
              </a:rPr>
              <a:t>FrutigerNext LT Medium</a:t>
            </a:r>
          </a:p>
          <a:p>
            <a:pPr algn="r" defTabSz="784225" eaLnBrk="0" hangingPunct="0">
              <a:lnSpc>
                <a:spcPct val="125000"/>
              </a:lnSpc>
              <a:defRPr/>
            </a:pPr>
            <a:r>
              <a:rPr lang="en-US" altLang="zh-CN" sz="1100">
                <a:solidFill>
                  <a:srgbClr val="FFFFFF"/>
                </a:solidFill>
                <a:latin typeface="FrutigerNext LT Regular" pitchFamily="34" charset="0"/>
                <a:ea typeface="ＭＳ Ｐゴシック" pitchFamily="34" charset="-128"/>
              </a:rPr>
              <a:t>Font to be used by customers and </a:t>
            </a:r>
          </a:p>
          <a:p>
            <a:pPr algn="r" defTabSz="784225" eaLnBrk="0" hangingPunct="0">
              <a:lnSpc>
                <a:spcPct val="125000"/>
              </a:lnSpc>
              <a:defRPr/>
            </a:pPr>
            <a:r>
              <a:rPr lang="en-US" altLang="zh-CN" sz="1100">
                <a:solidFill>
                  <a:srgbClr val="FFFFFF"/>
                </a:solidFill>
                <a:latin typeface="FrutigerNext LT Regular" pitchFamily="34" charset="0"/>
                <a:ea typeface="ＭＳ Ｐゴシック" pitchFamily="34" charset="-128"/>
              </a:rPr>
              <a:t>partners </a:t>
            </a:r>
            <a:r>
              <a:rPr lang="en-US" altLang="zh-CN" sz="1100">
                <a:solidFill>
                  <a:srgbClr val="FFFFFF"/>
                </a:solidFill>
                <a:latin typeface="FrutigerNext LT Regular" pitchFamily="34" charset="0"/>
                <a:ea typeface="华文细黑" pitchFamily="2" charset="-122"/>
              </a:rPr>
              <a:t>: </a:t>
            </a:r>
          </a:p>
          <a:p>
            <a:pPr algn="r" defTabSz="784225" eaLnBrk="0" hangingPunct="0">
              <a:lnSpc>
                <a:spcPct val="125000"/>
              </a:lnSpc>
              <a:defRPr/>
            </a:pPr>
            <a:r>
              <a:rPr lang="en-US" altLang="zh-CN" sz="1100">
                <a:solidFill>
                  <a:srgbClr val="FFFFFF"/>
                </a:solidFill>
                <a:latin typeface="FrutigerNext LT Regular" pitchFamily="34" charset="0"/>
                <a:ea typeface="华文细黑" pitchFamily="2" charset="-122"/>
              </a:rPr>
              <a:t>Arial</a:t>
            </a:r>
          </a:p>
        </p:txBody>
      </p:sp>
      <p:grpSp>
        <p:nvGrpSpPr>
          <p:cNvPr id="15" name="组合 14"/>
          <p:cNvGrpSpPr/>
          <p:nvPr/>
        </p:nvGrpSpPr>
        <p:grpSpPr>
          <a:xfrm>
            <a:off x="876300" y="5608638"/>
            <a:ext cx="10440988" cy="835025"/>
            <a:chOff x="876300" y="5608638"/>
            <a:chExt cx="10440988" cy="835025"/>
          </a:xfrm>
        </p:grpSpPr>
        <p:sp>
          <p:nvSpPr>
            <p:cNvPr id="16" name="Text Box 5"/>
            <p:cNvSpPr txBox="1">
              <a:spLocks noChangeArrowheads="1"/>
            </p:cNvSpPr>
            <p:nvPr userDrawn="1"/>
          </p:nvSpPr>
          <p:spPr bwMode="auto">
            <a:xfrm>
              <a:off x="876300" y="6230938"/>
              <a:ext cx="2967038" cy="212725"/>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400" dirty="0" smtClean="0">
                  <a:solidFill>
                    <a:srgbClr val="000000"/>
                  </a:solidFill>
                  <a:latin typeface="FrutigerNext LT Bold" pitchFamily="34" charset="0"/>
                  <a:ea typeface="MS PGothic" pitchFamily="34" charset="-128"/>
                </a:rPr>
                <a:t>HUAWEI TECHNOLOGIES CO., LTD.</a:t>
              </a:r>
            </a:p>
          </p:txBody>
        </p:sp>
        <p:pic>
          <p:nvPicPr>
            <p:cNvPr id="17" name="Picture 89" descr="Huawei logo"/>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483850" y="5608638"/>
              <a:ext cx="833438"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817" r:id="rId1"/>
  </p:sldLayoutIdLst>
  <p:transition xmlns:p14="http://schemas.microsoft.com/office/powerpoint/2010/main" advClick="0" advTm="8000">
    <p:fade thruBlk="1"/>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8"/>
          <p:cNvSpPr>
            <a:spLocks noGrp="1" noChangeArrowheads="1"/>
          </p:cNvSpPr>
          <p:nvPr>
            <p:ph type="title"/>
          </p:nvPr>
        </p:nvSpPr>
        <p:spPr bwMode="auto">
          <a:xfrm>
            <a:off x="876300" y="4508500"/>
            <a:ext cx="8066600" cy="579438"/>
          </a:xfrm>
          <a:prstGeom prst="rect">
            <a:avLst/>
          </a:prstGeom>
          <a:noFill/>
          <a:ln w="9525" algn="ctr">
            <a:noFill/>
            <a:miter lim="800000"/>
            <a:headEnd/>
            <a:tailEnd/>
          </a:ln>
        </p:spPr>
        <p:txBody>
          <a:bodyPr vert="horz" wrap="square" lIns="0" tIns="45720" rIns="91440" bIns="45720" numCol="1" anchor="t" anchorCtr="0" compatLnSpc="1">
            <a:prstTxWarp prst="textNoShape">
              <a:avLst/>
            </a:prstTxWarp>
            <a:spAutoFit/>
          </a:bodyPr>
          <a:lstStyle/>
          <a:p>
            <a:pPr lvl="0"/>
            <a:r>
              <a:rPr lang="en-US" altLang="zh-CN" smtClean="0"/>
              <a:t>Click to edit Master title style</a:t>
            </a:r>
            <a:endParaRPr lang="zh-CN" altLang="en-US" smtClean="0"/>
          </a:p>
        </p:txBody>
      </p:sp>
      <p:sp>
        <p:nvSpPr>
          <p:cNvPr id="85" name="Rectangle 19"/>
          <p:cNvSpPr>
            <a:spLocks noGrp="1" noChangeArrowheads="1"/>
          </p:cNvSpPr>
          <p:nvPr>
            <p:ph type="dt" sz="quarter" idx="2"/>
          </p:nvPr>
        </p:nvSpPr>
        <p:spPr bwMode="auto">
          <a:xfrm>
            <a:off x="876300" y="476251"/>
            <a:ext cx="2845541" cy="215444"/>
          </a:xfrm>
          <a:prstGeom prst="rect">
            <a:avLst/>
          </a:prstGeom>
          <a:noFill/>
          <a:ln>
            <a:noFill/>
          </a:ln>
          <a:effectLst/>
          <a:extLst/>
        </p:spPr>
        <p:txBody>
          <a:bodyPr vert="horz" wrap="square" lIns="0" tIns="0" rIns="0" bIns="0" numCol="1" anchor="t" anchorCtr="0" compatLnSpc="1">
            <a:prstTxWarp prst="textNoShape">
              <a:avLst/>
            </a:prstTxWarp>
            <a:spAutoFit/>
          </a:bodyPr>
          <a:lstStyle>
            <a:lvl1pPr>
              <a:defRPr sz="1400">
                <a:latin typeface="Arial" charset="0"/>
                <a:ea typeface="黑体" pitchFamily="49" charset="-122"/>
              </a:defRPr>
            </a:lvl1pPr>
          </a:lstStyle>
          <a:p>
            <a:pPr>
              <a:defRPr/>
            </a:pPr>
            <a:endParaRPr lang="en-US" altLang="zh-CN"/>
          </a:p>
        </p:txBody>
      </p:sp>
      <p:sp>
        <p:nvSpPr>
          <p:cNvPr id="6224" name="Text Box 80"/>
          <p:cNvSpPr txBox="1">
            <a:spLocks noChangeArrowheads="1"/>
          </p:cNvSpPr>
          <p:nvPr/>
        </p:nvSpPr>
        <p:spPr bwMode="auto">
          <a:xfrm>
            <a:off x="-3846986" y="1330326"/>
            <a:ext cx="3703015" cy="1768475"/>
          </a:xfrm>
          <a:prstGeom prst="rect">
            <a:avLst/>
          </a:prstGeom>
          <a:noFill/>
          <a:ln w="9525" algn="ctr">
            <a:noFill/>
            <a:miter lim="800000"/>
            <a:headEnd/>
            <a:tailEnd/>
          </a:ln>
          <a:effectLst/>
        </p:spPr>
        <p:txBody>
          <a:bodyPr lIns="78345" tIns="39172" rIns="78345" bIns="39172">
            <a:spAutoFit/>
          </a:bodyPr>
          <a:lstStyle/>
          <a:p>
            <a:pPr algn="r" defTabSz="784225" eaLnBrk="0" hangingPunct="0">
              <a:lnSpc>
                <a:spcPct val="125000"/>
              </a:lnSpc>
              <a:defRPr/>
            </a:pPr>
            <a:r>
              <a:rPr lang="en-US" sz="1100" noProof="1">
                <a:solidFill>
                  <a:srgbClr val="FFFFFF"/>
                </a:solidFill>
                <a:latin typeface="FrutigerNext LT Regular" pitchFamily="34" charset="0"/>
                <a:ea typeface="ＭＳ Ｐゴシック" pitchFamily="34" charset="-128"/>
              </a:rPr>
              <a:t>Slide title</a:t>
            </a:r>
            <a:r>
              <a:rPr lang="en-US" altLang="zh-CN"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华文细黑" pitchFamily="2" charset="-122"/>
              </a:rPr>
              <a:t>:40-47pt  </a:t>
            </a:r>
          </a:p>
          <a:p>
            <a:pPr algn="r" defTabSz="784225" eaLnBrk="0" hangingPunct="0">
              <a:lnSpc>
                <a:spcPct val="125000"/>
              </a:lnSpc>
              <a:defRPr/>
            </a:pPr>
            <a:r>
              <a:rPr lang="en-US" sz="1100" noProof="1">
                <a:solidFill>
                  <a:srgbClr val="FFFFFF"/>
                </a:solidFill>
                <a:latin typeface="FrutigerNext LT Regular" pitchFamily="34" charset="0"/>
                <a:ea typeface="ＭＳ Ｐゴシック" pitchFamily="34" charset="-128"/>
              </a:rPr>
              <a:t>Slide subtitle </a:t>
            </a:r>
            <a:r>
              <a:rPr lang="en-US" altLang="zh-CN" sz="1100">
                <a:solidFill>
                  <a:srgbClr val="FFFFFF"/>
                </a:solidFill>
                <a:latin typeface="FrutigerNext LT Regular" pitchFamily="34" charset="0"/>
                <a:ea typeface="华文细黑" pitchFamily="2" charset="-122"/>
              </a:rPr>
              <a:t>:26-30pt</a:t>
            </a:r>
          </a:p>
          <a:p>
            <a:pPr algn="r" defTabSz="784225" eaLnBrk="0" hangingPunct="0">
              <a:lnSpc>
                <a:spcPct val="125000"/>
              </a:lnSpc>
              <a:defRPr/>
            </a:pPr>
            <a:r>
              <a:rPr lang="en-US" altLang="zh-CN" sz="1100">
                <a:solidFill>
                  <a:srgbClr val="FFFFFF"/>
                </a:solidFill>
                <a:latin typeface="FrutigerNext LT Regular" pitchFamily="34" charset="0"/>
                <a:ea typeface="华文细黑" pitchFamily="2" charset="-122"/>
              </a:rPr>
              <a:t>Color::white</a:t>
            </a:r>
          </a:p>
          <a:p>
            <a:pPr algn="r" defTabSz="784225" eaLnBrk="0" hangingPunct="0">
              <a:lnSpc>
                <a:spcPct val="125000"/>
              </a:lnSpc>
              <a:defRPr/>
            </a:pPr>
            <a:r>
              <a:rPr lang="zh-CN" altLang="en-US"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ＭＳ Ｐゴシック" pitchFamily="34" charset="-128"/>
              </a:rPr>
              <a:t>Corporate Font </a:t>
            </a:r>
            <a:r>
              <a:rPr lang="en-US" altLang="zh-CN" sz="1100">
                <a:solidFill>
                  <a:srgbClr val="FFFFFF"/>
                </a:solidFill>
                <a:latin typeface="FrutigerNext LT Regular" pitchFamily="34" charset="0"/>
                <a:ea typeface="华文细黑" pitchFamily="2" charset="-122"/>
              </a:rPr>
              <a:t>:</a:t>
            </a:r>
          </a:p>
          <a:p>
            <a:pPr algn="r" defTabSz="784225" eaLnBrk="0" hangingPunct="0">
              <a:lnSpc>
                <a:spcPct val="125000"/>
              </a:lnSpc>
              <a:defRPr/>
            </a:pPr>
            <a:r>
              <a:rPr lang="en-US" altLang="zh-CN" sz="1100">
                <a:solidFill>
                  <a:srgbClr val="FFFFFF"/>
                </a:solidFill>
                <a:latin typeface="FrutigerNext LT Regular" pitchFamily="34" charset="0"/>
                <a:ea typeface="华文细黑" pitchFamily="2" charset="-122"/>
              </a:rPr>
              <a:t>FrutigerNext LT Medium</a:t>
            </a:r>
          </a:p>
          <a:p>
            <a:pPr algn="r" defTabSz="784225" eaLnBrk="0" hangingPunct="0">
              <a:lnSpc>
                <a:spcPct val="125000"/>
              </a:lnSpc>
              <a:defRPr/>
            </a:pPr>
            <a:r>
              <a:rPr lang="en-US" altLang="zh-CN" sz="1100">
                <a:solidFill>
                  <a:srgbClr val="FFFFFF"/>
                </a:solidFill>
                <a:latin typeface="FrutigerNext LT Regular" pitchFamily="34" charset="0"/>
                <a:ea typeface="ＭＳ Ｐゴシック" pitchFamily="34" charset="-128"/>
              </a:rPr>
              <a:t>Font to be used by customers and </a:t>
            </a:r>
          </a:p>
          <a:p>
            <a:pPr algn="r" defTabSz="784225" eaLnBrk="0" hangingPunct="0">
              <a:lnSpc>
                <a:spcPct val="125000"/>
              </a:lnSpc>
              <a:defRPr/>
            </a:pPr>
            <a:r>
              <a:rPr lang="en-US" altLang="zh-CN" sz="1100">
                <a:solidFill>
                  <a:srgbClr val="FFFFFF"/>
                </a:solidFill>
                <a:latin typeface="FrutigerNext LT Regular" pitchFamily="34" charset="0"/>
                <a:ea typeface="ＭＳ Ｐゴシック" pitchFamily="34" charset="-128"/>
              </a:rPr>
              <a:t>partners </a:t>
            </a:r>
            <a:r>
              <a:rPr lang="en-US" altLang="zh-CN" sz="1100">
                <a:solidFill>
                  <a:srgbClr val="FFFFFF"/>
                </a:solidFill>
                <a:latin typeface="FrutigerNext LT Regular" pitchFamily="34" charset="0"/>
                <a:ea typeface="华文细黑" pitchFamily="2" charset="-122"/>
              </a:rPr>
              <a:t>: </a:t>
            </a:r>
          </a:p>
          <a:p>
            <a:pPr algn="r" defTabSz="784225" eaLnBrk="0" hangingPunct="0">
              <a:lnSpc>
                <a:spcPct val="125000"/>
              </a:lnSpc>
              <a:defRPr/>
            </a:pPr>
            <a:r>
              <a:rPr lang="en-US" altLang="zh-CN" sz="1100">
                <a:solidFill>
                  <a:srgbClr val="FFFFFF"/>
                </a:solidFill>
                <a:latin typeface="FrutigerNext LT Regular" pitchFamily="34" charset="0"/>
                <a:ea typeface="华文细黑" pitchFamily="2" charset="-122"/>
              </a:rPr>
              <a:t>Arial</a:t>
            </a: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7" y="1268413"/>
            <a:ext cx="12193200" cy="2950753"/>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3299" y="1268414"/>
            <a:ext cx="3821876" cy="2950220"/>
          </a:xfrm>
          <a:prstGeom prst="rect">
            <a:avLst/>
          </a:prstGeom>
        </p:spPr>
      </p:pic>
      <p:sp>
        <p:nvSpPr>
          <p:cNvPr id="13" name="Text Box 7"/>
          <p:cNvSpPr txBox="1">
            <a:spLocks noChangeArrowheads="1"/>
          </p:cNvSpPr>
          <p:nvPr/>
        </p:nvSpPr>
        <p:spPr bwMode="auto">
          <a:xfrm>
            <a:off x="10149647" y="3795714"/>
            <a:ext cx="1269899" cy="246221"/>
          </a:xfrm>
          <a:prstGeom prst="rect">
            <a:avLst/>
          </a:prstGeom>
          <a:noFill/>
          <a:ln>
            <a:noFill/>
          </a:ln>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dirty="0" smtClean="0">
                <a:solidFill>
                  <a:srgbClr val="FFFFFF"/>
                </a:solidFill>
                <a:latin typeface="FrutigerNext LT Bold" pitchFamily="34" charset="0"/>
                <a:ea typeface="MS PGothic" pitchFamily="34" charset="-128"/>
              </a:rPr>
              <a:t>www.huawei.com</a:t>
            </a:r>
          </a:p>
        </p:txBody>
      </p:sp>
      <p:grpSp>
        <p:nvGrpSpPr>
          <p:cNvPr id="16" name="组合 15"/>
          <p:cNvGrpSpPr/>
          <p:nvPr/>
        </p:nvGrpSpPr>
        <p:grpSpPr>
          <a:xfrm>
            <a:off x="876300" y="5608638"/>
            <a:ext cx="10440988" cy="835025"/>
            <a:chOff x="876300" y="5608638"/>
            <a:chExt cx="10440988" cy="835025"/>
          </a:xfrm>
        </p:grpSpPr>
        <p:sp>
          <p:nvSpPr>
            <p:cNvPr id="17" name="Text Box 5"/>
            <p:cNvSpPr txBox="1">
              <a:spLocks noChangeArrowheads="1"/>
            </p:cNvSpPr>
            <p:nvPr userDrawn="1"/>
          </p:nvSpPr>
          <p:spPr bwMode="auto">
            <a:xfrm>
              <a:off x="876300" y="6230938"/>
              <a:ext cx="2967038" cy="212725"/>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400" dirty="0" smtClean="0">
                  <a:solidFill>
                    <a:srgbClr val="000000"/>
                  </a:solidFill>
                  <a:latin typeface="FrutigerNext LT Bold" pitchFamily="34" charset="0"/>
                  <a:ea typeface="MS PGothic" pitchFamily="34" charset="-128"/>
                </a:rPr>
                <a:t>HUAWEI TECHNOLOGIES CO., LTD.</a:t>
              </a:r>
            </a:p>
          </p:txBody>
        </p:sp>
        <p:pic>
          <p:nvPicPr>
            <p:cNvPr id="18" name="Picture 89" descr="Huawei logo"/>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483850" y="5608638"/>
              <a:ext cx="833438"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818" r:id="rId1"/>
  </p:sldLayoutIdLst>
  <p:transition xmlns:p14="http://schemas.microsoft.com/office/powerpoint/2010/main" advClick="0" advTm="8000">
    <p:fade thruBlk="1"/>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7" y="1268413"/>
            <a:ext cx="12193200" cy="2950753"/>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3299" y="1268414"/>
            <a:ext cx="3821876" cy="2950220"/>
          </a:xfrm>
          <a:prstGeom prst="rect">
            <a:avLst/>
          </a:prstGeom>
        </p:spPr>
      </p:pic>
      <p:sp>
        <p:nvSpPr>
          <p:cNvPr id="13" name="Text Box 7"/>
          <p:cNvSpPr txBox="1">
            <a:spLocks noChangeArrowheads="1"/>
          </p:cNvSpPr>
          <p:nvPr/>
        </p:nvSpPr>
        <p:spPr bwMode="auto">
          <a:xfrm>
            <a:off x="10149647" y="3795714"/>
            <a:ext cx="1269899" cy="246221"/>
          </a:xfrm>
          <a:prstGeom prst="rect">
            <a:avLst/>
          </a:prstGeom>
          <a:noFill/>
          <a:ln>
            <a:noFill/>
          </a:ln>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dirty="0" smtClean="0">
                <a:solidFill>
                  <a:srgbClr val="FFFFFF"/>
                </a:solidFill>
                <a:latin typeface="FrutigerNext LT Bold" pitchFamily="34" charset="0"/>
                <a:ea typeface="MS PGothic" pitchFamily="34" charset="-128"/>
              </a:rPr>
              <a:t>www.huawei.com</a:t>
            </a:r>
          </a:p>
        </p:txBody>
      </p:sp>
      <p:sp>
        <p:nvSpPr>
          <p:cNvPr id="5122" name="Rectangle 8"/>
          <p:cNvSpPr>
            <a:spLocks noGrp="1" noChangeArrowheads="1"/>
          </p:cNvSpPr>
          <p:nvPr>
            <p:ph type="title"/>
          </p:nvPr>
        </p:nvSpPr>
        <p:spPr bwMode="auto">
          <a:xfrm>
            <a:off x="876300" y="4508500"/>
            <a:ext cx="8354542" cy="579438"/>
          </a:xfrm>
          <a:prstGeom prst="rect">
            <a:avLst/>
          </a:prstGeom>
          <a:noFill/>
          <a:ln w="9525" algn="ctr">
            <a:noFill/>
            <a:miter lim="800000"/>
            <a:headEnd/>
            <a:tailEnd/>
          </a:ln>
        </p:spPr>
        <p:txBody>
          <a:bodyPr vert="horz" wrap="square" lIns="0" tIns="45720" rIns="91440" bIns="45720" numCol="1" anchor="t" anchorCtr="0" compatLnSpc="1">
            <a:prstTxWarp prst="textNoShape">
              <a:avLst/>
            </a:prstTxWarp>
            <a:spAutoFit/>
          </a:bodyPr>
          <a:lstStyle/>
          <a:p>
            <a:pPr lvl="0"/>
            <a:r>
              <a:rPr lang="en-US" altLang="zh-CN" smtClean="0"/>
              <a:t>Click to edit Master title style</a:t>
            </a:r>
            <a:endParaRPr lang="zh-CN" altLang="en-US" smtClean="0"/>
          </a:p>
        </p:txBody>
      </p:sp>
      <p:sp>
        <p:nvSpPr>
          <p:cNvPr id="85" name="Rectangle 19"/>
          <p:cNvSpPr>
            <a:spLocks noGrp="1" noChangeArrowheads="1"/>
          </p:cNvSpPr>
          <p:nvPr>
            <p:ph type="dt" sz="quarter" idx="2"/>
          </p:nvPr>
        </p:nvSpPr>
        <p:spPr bwMode="auto">
          <a:xfrm>
            <a:off x="876300" y="476251"/>
            <a:ext cx="2845541" cy="215444"/>
          </a:xfrm>
          <a:prstGeom prst="rect">
            <a:avLst/>
          </a:prstGeom>
          <a:noFill/>
          <a:ln>
            <a:noFill/>
          </a:ln>
          <a:effectLst/>
          <a:extLst/>
        </p:spPr>
        <p:txBody>
          <a:bodyPr vert="horz" wrap="square" lIns="0" tIns="0" rIns="0" bIns="0" numCol="1" anchor="t" anchorCtr="0" compatLnSpc="1">
            <a:prstTxWarp prst="textNoShape">
              <a:avLst/>
            </a:prstTxWarp>
            <a:spAutoFit/>
          </a:bodyPr>
          <a:lstStyle>
            <a:lvl1pPr>
              <a:defRPr sz="1400">
                <a:latin typeface="Arial" charset="0"/>
                <a:ea typeface="黑体" pitchFamily="49" charset="-122"/>
              </a:defRPr>
            </a:lvl1pPr>
          </a:lstStyle>
          <a:p>
            <a:pPr>
              <a:defRPr/>
            </a:pPr>
            <a:endParaRPr lang="en-US" altLang="zh-CN"/>
          </a:p>
        </p:txBody>
      </p:sp>
      <p:sp>
        <p:nvSpPr>
          <p:cNvPr id="7248" name="Text Box 80"/>
          <p:cNvSpPr txBox="1">
            <a:spLocks noChangeArrowheads="1"/>
          </p:cNvSpPr>
          <p:nvPr/>
        </p:nvSpPr>
        <p:spPr bwMode="auto">
          <a:xfrm>
            <a:off x="-3846986" y="1330326"/>
            <a:ext cx="3703015" cy="1768475"/>
          </a:xfrm>
          <a:prstGeom prst="rect">
            <a:avLst/>
          </a:prstGeom>
          <a:noFill/>
          <a:ln w="9525" algn="ctr">
            <a:noFill/>
            <a:miter lim="800000"/>
            <a:headEnd/>
            <a:tailEnd/>
          </a:ln>
          <a:effectLst/>
        </p:spPr>
        <p:txBody>
          <a:bodyPr lIns="78345" tIns="39172" rIns="78345" bIns="39172">
            <a:spAutoFit/>
          </a:bodyPr>
          <a:lstStyle/>
          <a:p>
            <a:pPr algn="r" defTabSz="784225" eaLnBrk="0" hangingPunct="0">
              <a:lnSpc>
                <a:spcPct val="125000"/>
              </a:lnSpc>
              <a:defRPr/>
            </a:pPr>
            <a:r>
              <a:rPr lang="en-US" sz="1100" noProof="1">
                <a:solidFill>
                  <a:srgbClr val="FFFFFF"/>
                </a:solidFill>
                <a:latin typeface="FrutigerNext LT Regular" pitchFamily="34" charset="0"/>
                <a:ea typeface="ＭＳ Ｐゴシック" pitchFamily="34" charset="-128"/>
              </a:rPr>
              <a:t>Slide title</a:t>
            </a:r>
            <a:r>
              <a:rPr lang="en-US" altLang="zh-CN"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华文细黑" pitchFamily="2" charset="-122"/>
              </a:rPr>
              <a:t>:40-47pt  </a:t>
            </a:r>
          </a:p>
          <a:p>
            <a:pPr algn="r" defTabSz="784225" eaLnBrk="0" hangingPunct="0">
              <a:lnSpc>
                <a:spcPct val="125000"/>
              </a:lnSpc>
              <a:defRPr/>
            </a:pPr>
            <a:r>
              <a:rPr lang="en-US" sz="1100" noProof="1">
                <a:solidFill>
                  <a:srgbClr val="FFFFFF"/>
                </a:solidFill>
                <a:latin typeface="FrutigerNext LT Regular" pitchFamily="34" charset="0"/>
                <a:ea typeface="ＭＳ Ｐゴシック" pitchFamily="34" charset="-128"/>
              </a:rPr>
              <a:t>Slide subtitle </a:t>
            </a:r>
            <a:r>
              <a:rPr lang="en-US" altLang="zh-CN" sz="1100">
                <a:solidFill>
                  <a:srgbClr val="FFFFFF"/>
                </a:solidFill>
                <a:latin typeface="FrutigerNext LT Regular" pitchFamily="34" charset="0"/>
                <a:ea typeface="华文细黑" pitchFamily="2" charset="-122"/>
              </a:rPr>
              <a:t>:26-30pt</a:t>
            </a:r>
          </a:p>
          <a:p>
            <a:pPr algn="r" defTabSz="784225" eaLnBrk="0" hangingPunct="0">
              <a:lnSpc>
                <a:spcPct val="125000"/>
              </a:lnSpc>
              <a:defRPr/>
            </a:pPr>
            <a:r>
              <a:rPr lang="en-US" altLang="zh-CN" sz="1100">
                <a:solidFill>
                  <a:srgbClr val="FFFFFF"/>
                </a:solidFill>
                <a:latin typeface="FrutigerNext LT Regular" pitchFamily="34" charset="0"/>
                <a:ea typeface="华文细黑" pitchFamily="2" charset="-122"/>
              </a:rPr>
              <a:t>Color::white</a:t>
            </a:r>
          </a:p>
          <a:p>
            <a:pPr algn="r" defTabSz="784225" eaLnBrk="0" hangingPunct="0">
              <a:lnSpc>
                <a:spcPct val="125000"/>
              </a:lnSpc>
              <a:defRPr/>
            </a:pPr>
            <a:r>
              <a:rPr lang="zh-CN" altLang="en-US"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ＭＳ Ｐゴシック" pitchFamily="34" charset="-128"/>
              </a:rPr>
              <a:t>Corporate Font </a:t>
            </a:r>
            <a:r>
              <a:rPr lang="en-US" altLang="zh-CN" sz="1100">
                <a:solidFill>
                  <a:srgbClr val="FFFFFF"/>
                </a:solidFill>
                <a:latin typeface="FrutigerNext LT Regular" pitchFamily="34" charset="0"/>
                <a:ea typeface="华文细黑" pitchFamily="2" charset="-122"/>
              </a:rPr>
              <a:t>:</a:t>
            </a:r>
          </a:p>
          <a:p>
            <a:pPr algn="r" defTabSz="784225" eaLnBrk="0" hangingPunct="0">
              <a:lnSpc>
                <a:spcPct val="125000"/>
              </a:lnSpc>
              <a:defRPr/>
            </a:pPr>
            <a:r>
              <a:rPr lang="en-US" altLang="zh-CN" sz="1100">
                <a:solidFill>
                  <a:srgbClr val="FFFFFF"/>
                </a:solidFill>
                <a:latin typeface="FrutigerNext LT Regular" pitchFamily="34" charset="0"/>
                <a:ea typeface="华文细黑" pitchFamily="2" charset="-122"/>
              </a:rPr>
              <a:t>FrutigerNext LT Medium</a:t>
            </a:r>
          </a:p>
          <a:p>
            <a:pPr algn="r" defTabSz="784225" eaLnBrk="0" hangingPunct="0">
              <a:lnSpc>
                <a:spcPct val="125000"/>
              </a:lnSpc>
              <a:defRPr/>
            </a:pPr>
            <a:r>
              <a:rPr lang="en-US" altLang="zh-CN" sz="1100">
                <a:solidFill>
                  <a:srgbClr val="FFFFFF"/>
                </a:solidFill>
                <a:latin typeface="FrutigerNext LT Regular" pitchFamily="34" charset="0"/>
                <a:ea typeface="ＭＳ Ｐゴシック" pitchFamily="34" charset="-128"/>
              </a:rPr>
              <a:t>Font to be used by customers and </a:t>
            </a:r>
          </a:p>
          <a:p>
            <a:pPr algn="r" defTabSz="784225" eaLnBrk="0" hangingPunct="0">
              <a:lnSpc>
                <a:spcPct val="125000"/>
              </a:lnSpc>
              <a:defRPr/>
            </a:pPr>
            <a:r>
              <a:rPr lang="en-US" altLang="zh-CN" sz="1100">
                <a:solidFill>
                  <a:srgbClr val="FFFFFF"/>
                </a:solidFill>
                <a:latin typeface="FrutigerNext LT Regular" pitchFamily="34" charset="0"/>
                <a:ea typeface="ＭＳ Ｐゴシック" pitchFamily="34" charset="-128"/>
              </a:rPr>
              <a:t>partners </a:t>
            </a:r>
            <a:r>
              <a:rPr lang="en-US" altLang="zh-CN" sz="1100">
                <a:solidFill>
                  <a:srgbClr val="FFFFFF"/>
                </a:solidFill>
                <a:latin typeface="FrutigerNext LT Regular" pitchFamily="34" charset="0"/>
                <a:ea typeface="华文细黑" pitchFamily="2" charset="-122"/>
              </a:rPr>
              <a:t>: </a:t>
            </a:r>
          </a:p>
          <a:p>
            <a:pPr algn="r" defTabSz="784225" eaLnBrk="0" hangingPunct="0">
              <a:lnSpc>
                <a:spcPct val="125000"/>
              </a:lnSpc>
              <a:defRPr/>
            </a:pPr>
            <a:r>
              <a:rPr lang="en-US" altLang="zh-CN" sz="1100">
                <a:solidFill>
                  <a:srgbClr val="FFFFFF"/>
                </a:solidFill>
                <a:latin typeface="FrutigerNext LT Regular" pitchFamily="34" charset="0"/>
                <a:ea typeface="华文细黑" pitchFamily="2" charset="-122"/>
              </a:rPr>
              <a:t>Arial</a:t>
            </a:r>
          </a:p>
        </p:txBody>
      </p:sp>
      <p:grpSp>
        <p:nvGrpSpPr>
          <p:cNvPr id="14" name="组合 13"/>
          <p:cNvGrpSpPr/>
          <p:nvPr/>
        </p:nvGrpSpPr>
        <p:grpSpPr>
          <a:xfrm>
            <a:off x="876300" y="5608638"/>
            <a:ext cx="10440988" cy="835025"/>
            <a:chOff x="876300" y="5608638"/>
            <a:chExt cx="10440988" cy="835025"/>
          </a:xfrm>
        </p:grpSpPr>
        <p:sp>
          <p:nvSpPr>
            <p:cNvPr id="15" name="Text Box 5"/>
            <p:cNvSpPr txBox="1">
              <a:spLocks noChangeArrowheads="1"/>
            </p:cNvSpPr>
            <p:nvPr userDrawn="1"/>
          </p:nvSpPr>
          <p:spPr bwMode="auto">
            <a:xfrm>
              <a:off x="876300" y="6230938"/>
              <a:ext cx="2967038" cy="212725"/>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400" dirty="0" smtClean="0">
                  <a:solidFill>
                    <a:srgbClr val="000000"/>
                  </a:solidFill>
                  <a:latin typeface="FrutigerNext LT Bold" pitchFamily="34" charset="0"/>
                  <a:ea typeface="MS PGothic" pitchFamily="34" charset="-128"/>
                </a:rPr>
                <a:t>HUAWEI TECHNOLOGIES CO., LTD.</a:t>
              </a:r>
            </a:p>
          </p:txBody>
        </p:sp>
        <p:pic>
          <p:nvPicPr>
            <p:cNvPr id="16" name="Picture 89" descr="Huawei logo"/>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483850" y="5608638"/>
              <a:ext cx="833438"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819" r:id="rId1"/>
  </p:sldLayoutIdLst>
  <p:transition xmlns:p14="http://schemas.microsoft.com/office/powerpoint/2010/main" advClick="0" advTm="8000">
    <p:fade thruBlk="1"/>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7" y="1268413"/>
            <a:ext cx="12193200" cy="2950753"/>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3299" y="1268414"/>
            <a:ext cx="3821876" cy="2950220"/>
          </a:xfrm>
          <a:prstGeom prst="rect">
            <a:avLst/>
          </a:prstGeom>
        </p:spPr>
      </p:pic>
      <p:sp>
        <p:nvSpPr>
          <p:cNvPr id="14" name="Text Box 7"/>
          <p:cNvSpPr txBox="1">
            <a:spLocks noChangeArrowheads="1"/>
          </p:cNvSpPr>
          <p:nvPr/>
        </p:nvSpPr>
        <p:spPr bwMode="auto">
          <a:xfrm>
            <a:off x="10149647" y="3795714"/>
            <a:ext cx="1269899" cy="246221"/>
          </a:xfrm>
          <a:prstGeom prst="rect">
            <a:avLst/>
          </a:prstGeom>
          <a:noFill/>
          <a:ln>
            <a:noFill/>
          </a:ln>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dirty="0" smtClean="0">
                <a:solidFill>
                  <a:srgbClr val="FFFFFF"/>
                </a:solidFill>
                <a:latin typeface="FrutigerNext LT Bold" pitchFamily="34" charset="0"/>
                <a:ea typeface="MS PGothic" pitchFamily="34" charset="-128"/>
              </a:rPr>
              <a:t>www.huawei.com</a:t>
            </a:r>
          </a:p>
        </p:txBody>
      </p:sp>
      <p:sp>
        <p:nvSpPr>
          <p:cNvPr id="6146" name="Rectangle 8"/>
          <p:cNvSpPr>
            <a:spLocks noGrp="1" noChangeArrowheads="1"/>
          </p:cNvSpPr>
          <p:nvPr>
            <p:ph type="title"/>
          </p:nvPr>
        </p:nvSpPr>
        <p:spPr bwMode="auto">
          <a:xfrm>
            <a:off x="876300" y="4508500"/>
            <a:ext cx="8451934" cy="579438"/>
          </a:xfrm>
          <a:prstGeom prst="rect">
            <a:avLst/>
          </a:prstGeom>
          <a:noFill/>
          <a:ln w="9525" algn="ctr">
            <a:noFill/>
            <a:miter lim="800000"/>
            <a:headEnd/>
            <a:tailEnd/>
          </a:ln>
        </p:spPr>
        <p:txBody>
          <a:bodyPr vert="horz" wrap="square" lIns="0" tIns="45720" rIns="91440" bIns="45720" numCol="1" anchor="t" anchorCtr="0" compatLnSpc="1">
            <a:prstTxWarp prst="textNoShape">
              <a:avLst/>
            </a:prstTxWarp>
            <a:spAutoFit/>
          </a:bodyPr>
          <a:lstStyle/>
          <a:p>
            <a:pPr lvl="0"/>
            <a:r>
              <a:rPr lang="en-US" altLang="zh-CN" smtClean="0"/>
              <a:t>Click to edit Master title style</a:t>
            </a:r>
            <a:endParaRPr lang="zh-CN" altLang="en-US" smtClean="0"/>
          </a:p>
        </p:txBody>
      </p:sp>
      <p:sp>
        <p:nvSpPr>
          <p:cNvPr id="85" name="Rectangle 19"/>
          <p:cNvSpPr>
            <a:spLocks noGrp="1" noChangeArrowheads="1"/>
          </p:cNvSpPr>
          <p:nvPr>
            <p:ph type="dt" sz="quarter" idx="2"/>
          </p:nvPr>
        </p:nvSpPr>
        <p:spPr bwMode="auto">
          <a:xfrm>
            <a:off x="876300" y="476251"/>
            <a:ext cx="2845541" cy="215444"/>
          </a:xfrm>
          <a:prstGeom prst="rect">
            <a:avLst/>
          </a:prstGeom>
          <a:noFill/>
          <a:ln>
            <a:noFill/>
          </a:ln>
          <a:effectLst/>
          <a:extLst/>
        </p:spPr>
        <p:txBody>
          <a:bodyPr vert="horz" wrap="square" lIns="0" tIns="0" rIns="0" bIns="0" numCol="1" anchor="t" anchorCtr="0" compatLnSpc="1">
            <a:prstTxWarp prst="textNoShape">
              <a:avLst/>
            </a:prstTxWarp>
            <a:spAutoFit/>
          </a:bodyPr>
          <a:lstStyle>
            <a:lvl1pPr>
              <a:defRPr sz="1400">
                <a:latin typeface="Arial" charset="0"/>
                <a:ea typeface="黑体" pitchFamily="49" charset="-122"/>
              </a:defRPr>
            </a:lvl1pPr>
          </a:lstStyle>
          <a:p>
            <a:pPr>
              <a:defRPr/>
            </a:pPr>
            <a:endParaRPr lang="en-US" altLang="zh-CN" dirty="0"/>
          </a:p>
        </p:txBody>
      </p:sp>
      <p:sp>
        <p:nvSpPr>
          <p:cNvPr id="8272" name="Text Box 80"/>
          <p:cNvSpPr txBox="1">
            <a:spLocks noChangeArrowheads="1"/>
          </p:cNvSpPr>
          <p:nvPr/>
        </p:nvSpPr>
        <p:spPr bwMode="auto">
          <a:xfrm>
            <a:off x="-3846986" y="1330326"/>
            <a:ext cx="3703015" cy="1768475"/>
          </a:xfrm>
          <a:prstGeom prst="rect">
            <a:avLst/>
          </a:prstGeom>
          <a:noFill/>
          <a:ln w="9525" algn="ctr">
            <a:noFill/>
            <a:miter lim="800000"/>
            <a:headEnd/>
            <a:tailEnd/>
          </a:ln>
          <a:effectLst/>
        </p:spPr>
        <p:txBody>
          <a:bodyPr lIns="78345" tIns="39172" rIns="78345" bIns="39172">
            <a:spAutoFit/>
          </a:bodyPr>
          <a:lstStyle/>
          <a:p>
            <a:pPr algn="r" defTabSz="784225" eaLnBrk="0" hangingPunct="0">
              <a:lnSpc>
                <a:spcPct val="125000"/>
              </a:lnSpc>
              <a:defRPr/>
            </a:pPr>
            <a:r>
              <a:rPr lang="en-US" sz="1100" noProof="1">
                <a:solidFill>
                  <a:srgbClr val="FFFFFF"/>
                </a:solidFill>
                <a:latin typeface="FrutigerNext LT Regular" pitchFamily="34" charset="0"/>
                <a:ea typeface="ＭＳ Ｐゴシック" pitchFamily="34" charset="-128"/>
              </a:rPr>
              <a:t>Slide title</a:t>
            </a:r>
            <a:r>
              <a:rPr lang="en-US" altLang="zh-CN"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华文细黑" pitchFamily="2" charset="-122"/>
              </a:rPr>
              <a:t>:40-47pt  </a:t>
            </a:r>
          </a:p>
          <a:p>
            <a:pPr algn="r" defTabSz="784225" eaLnBrk="0" hangingPunct="0">
              <a:lnSpc>
                <a:spcPct val="125000"/>
              </a:lnSpc>
              <a:defRPr/>
            </a:pPr>
            <a:r>
              <a:rPr lang="en-US" sz="1100" noProof="1">
                <a:solidFill>
                  <a:srgbClr val="FFFFFF"/>
                </a:solidFill>
                <a:latin typeface="FrutigerNext LT Regular" pitchFamily="34" charset="0"/>
                <a:ea typeface="ＭＳ Ｐゴシック" pitchFamily="34" charset="-128"/>
              </a:rPr>
              <a:t>Slide subtitle </a:t>
            </a:r>
            <a:r>
              <a:rPr lang="en-US" altLang="zh-CN" sz="1100">
                <a:solidFill>
                  <a:srgbClr val="FFFFFF"/>
                </a:solidFill>
                <a:latin typeface="FrutigerNext LT Regular" pitchFamily="34" charset="0"/>
                <a:ea typeface="华文细黑" pitchFamily="2" charset="-122"/>
              </a:rPr>
              <a:t>:26-30pt</a:t>
            </a:r>
          </a:p>
          <a:p>
            <a:pPr algn="r" defTabSz="784225" eaLnBrk="0" hangingPunct="0">
              <a:lnSpc>
                <a:spcPct val="125000"/>
              </a:lnSpc>
              <a:defRPr/>
            </a:pPr>
            <a:r>
              <a:rPr lang="en-US" altLang="zh-CN" sz="1100">
                <a:solidFill>
                  <a:srgbClr val="FFFFFF"/>
                </a:solidFill>
                <a:latin typeface="FrutigerNext LT Regular" pitchFamily="34" charset="0"/>
                <a:ea typeface="华文细黑" pitchFamily="2" charset="-122"/>
              </a:rPr>
              <a:t>Color::white</a:t>
            </a:r>
          </a:p>
          <a:p>
            <a:pPr algn="r" defTabSz="784225" eaLnBrk="0" hangingPunct="0">
              <a:lnSpc>
                <a:spcPct val="125000"/>
              </a:lnSpc>
              <a:defRPr/>
            </a:pPr>
            <a:r>
              <a:rPr lang="zh-CN" altLang="en-US"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ＭＳ Ｐゴシック" pitchFamily="34" charset="-128"/>
              </a:rPr>
              <a:t>Corporate Font </a:t>
            </a:r>
            <a:r>
              <a:rPr lang="en-US" altLang="zh-CN" sz="1100">
                <a:solidFill>
                  <a:srgbClr val="FFFFFF"/>
                </a:solidFill>
                <a:latin typeface="FrutigerNext LT Regular" pitchFamily="34" charset="0"/>
                <a:ea typeface="华文细黑" pitchFamily="2" charset="-122"/>
              </a:rPr>
              <a:t>:</a:t>
            </a:r>
          </a:p>
          <a:p>
            <a:pPr algn="r" defTabSz="784225" eaLnBrk="0" hangingPunct="0">
              <a:lnSpc>
                <a:spcPct val="125000"/>
              </a:lnSpc>
              <a:defRPr/>
            </a:pPr>
            <a:r>
              <a:rPr lang="en-US" altLang="zh-CN" sz="1100">
                <a:solidFill>
                  <a:srgbClr val="FFFFFF"/>
                </a:solidFill>
                <a:latin typeface="FrutigerNext LT Regular" pitchFamily="34" charset="0"/>
                <a:ea typeface="华文细黑" pitchFamily="2" charset="-122"/>
              </a:rPr>
              <a:t>FrutigerNext LT Medium</a:t>
            </a:r>
          </a:p>
          <a:p>
            <a:pPr algn="r" defTabSz="784225" eaLnBrk="0" hangingPunct="0">
              <a:lnSpc>
                <a:spcPct val="125000"/>
              </a:lnSpc>
              <a:defRPr/>
            </a:pPr>
            <a:r>
              <a:rPr lang="en-US" altLang="zh-CN" sz="1100">
                <a:solidFill>
                  <a:srgbClr val="FFFFFF"/>
                </a:solidFill>
                <a:latin typeface="FrutigerNext LT Regular" pitchFamily="34" charset="0"/>
                <a:ea typeface="ＭＳ Ｐゴシック" pitchFamily="34" charset="-128"/>
              </a:rPr>
              <a:t>Font to be used by customers and </a:t>
            </a:r>
          </a:p>
          <a:p>
            <a:pPr algn="r" defTabSz="784225" eaLnBrk="0" hangingPunct="0">
              <a:lnSpc>
                <a:spcPct val="125000"/>
              </a:lnSpc>
              <a:defRPr/>
            </a:pPr>
            <a:r>
              <a:rPr lang="en-US" altLang="zh-CN" sz="1100">
                <a:solidFill>
                  <a:srgbClr val="FFFFFF"/>
                </a:solidFill>
                <a:latin typeface="FrutigerNext LT Regular" pitchFamily="34" charset="0"/>
                <a:ea typeface="ＭＳ Ｐゴシック" pitchFamily="34" charset="-128"/>
              </a:rPr>
              <a:t>partners </a:t>
            </a:r>
            <a:r>
              <a:rPr lang="en-US" altLang="zh-CN" sz="1100">
                <a:solidFill>
                  <a:srgbClr val="FFFFFF"/>
                </a:solidFill>
                <a:latin typeface="FrutigerNext LT Regular" pitchFamily="34" charset="0"/>
                <a:ea typeface="华文细黑" pitchFamily="2" charset="-122"/>
              </a:rPr>
              <a:t>: </a:t>
            </a:r>
          </a:p>
          <a:p>
            <a:pPr algn="r" defTabSz="784225" eaLnBrk="0" hangingPunct="0">
              <a:lnSpc>
                <a:spcPct val="125000"/>
              </a:lnSpc>
              <a:defRPr/>
            </a:pPr>
            <a:r>
              <a:rPr lang="en-US" altLang="zh-CN" sz="1100">
                <a:solidFill>
                  <a:srgbClr val="FFFFFF"/>
                </a:solidFill>
                <a:latin typeface="FrutigerNext LT Regular" pitchFamily="34" charset="0"/>
                <a:ea typeface="华文细黑" pitchFamily="2" charset="-122"/>
              </a:rPr>
              <a:t>Arial</a:t>
            </a:r>
          </a:p>
        </p:txBody>
      </p:sp>
      <p:grpSp>
        <p:nvGrpSpPr>
          <p:cNvPr id="15" name="组合 14"/>
          <p:cNvGrpSpPr/>
          <p:nvPr/>
        </p:nvGrpSpPr>
        <p:grpSpPr>
          <a:xfrm>
            <a:off x="876300" y="5608638"/>
            <a:ext cx="10440988" cy="835025"/>
            <a:chOff x="876300" y="5608638"/>
            <a:chExt cx="10440988" cy="835025"/>
          </a:xfrm>
        </p:grpSpPr>
        <p:sp>
          <p:nvSpPr>
            <p:cNvPr id="16" name="Text Box 5"/>
            <p:cNvSpPr txBox="1">
              <a:spLocks noChangeArrowheads="1"/>
            </p:cNvSpPr>
            <p:nvPr userDrawn="1"/>
          </p:nvSpPr>
          <p:spPr bwMode="auto">
            <a:xfrm>
              <a:off x="876300" y="6230938"/>
              <a:ext cx="2967038" cy="212725"/>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400" dirty="0" smtClean="0">
                  <a:solidFill>
                    <a:srgbClr val="000000"/>
                  </a:solidFill>
                  <a:latin typeface="FrutigerNext LT Bold" pitchFamily="34" charset="0"/>
                  <a:ea typeface="MS PGothic" pitchFamily="34" charset="-128"/>
                </a:rPr>
                <a:t>HUAWEI TECHNOLOGIES CO., LTD.</a:t>
              </a:r>
            </a:p>
          </p:txBody>
        </p:sp>
        <p:pic>
          <p:nvPicPr>
            <p:cNvPr id="17" name="Picture 89" descr="Huawei logo"/>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483850" y="5608638"/>
              <a:ext cx="833438"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820" r:id="rId1"/>
  </p:sldLayoutIdLst>
  <p:transition xmlns:p14="http://schemas.microsoft.com/office/powerpoint/2010/main" advClick="0" advTm="8000">
    <p:fade thruBlk="1"/>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12195175" cy="6858000"/>
          </a:xfrm>
          <a:prstGeom prst="rect">
            <a:avLst/>
          </a:prstGeom>
          <a:solidFill>
            <a:srgbClr val="EAEAEA"/>
          </a:solidFill>
          <a:ln w="9525" algn="ctr">
            <a:noFill/>
            <a:miter lim="800000"/>
            <a:headEnd/>
            <a:tailEnd/>
          </a:ln>
          <a:effectLst/>
        </p:spPr>
        <p:txBody>
          <a:bodyPr lIns="91425" tIns="45712" rIns="91425" bIns="45712" anchor="ctr">
            <a:spAutoFit/>
          </a:bodyPr>
          <a:lstStyle/>
          <a:p>
            <a:pPr>
              <a:lnSpc>
                <a:spcPct val="140000"/>
              </a:lnSpc>
              <a:buClr>
                <a:srgbClr val="FF0000"/>
              </a:buClr>
              <a:buSzPct val="90000"/>
              <a:buFont typeface="Wingdings" pitchFamily="2" charset="2"/>
              <a:buChar char="l"/>
              <a:defRPr/>
            </a:pPr>
            <a:endParaRPr lang="zh-CN" altLang="en-US" sz="1400" b="1">
              <a:solidFill>
                <a:srgbClr val="000000"/>
              </a:solidFill>
              <a:latin typeface="Arial" charset="0"/>
              <a:ea typeface="华文细黑" pitchFamily="2" charset="-122"/>
            </a:endParaRPr>
          </a:p>
        </p:txBody>
      </p:sp>
      <p:sp>
        <p:nvSpPr>
          <p:cNvPr id="7171" name="Rectangle 13"/>
          <p:cNvSpPr>
            <a:spLocks noGrp="1" noChangeArrowheads="1"/>
          </p:cNvSpPr>
          <p:nvPr>
            <p:ph type="title"/>
          </p:nvPr>
        </p:nvSpPr>
        <p:spPr bwMode="auto">
          <a:xfrm>
            <a:off x="876299" y="325439"/>
            <a:ext cx="10442575" cy="871537"/>
          </a:xfrm>
          <a:prstGeom prst="rect">
            <a:avLst/>
          </a:prstGeom>
          <a:noFill/>
          <a:ln w="9525">
            <a:noFill/>
            <a:miter lim="800000"/>
            <a:headEnd/>
            <a:tailEnd/>
          </a:ln>
        </p:spPr>
        <p:txBody>
          <a:bodyPr vert="horz" wrap="square" lIns="0" tIns="40064" rIns="80129" bIns="40064" numCol="1" anchor="ctr" anchorCtr="0" compatLnSpc="1">
            <a:prstTxWarp prst="textNoShape">
              <a:avLst/>
            </a:prstTxWarp>
          </a:bodyPr>
          <a:lstStyle/>
          <a:p>
            <a:pPr lvl="0"/>
            <a:r>
              <a:rPr lang="en-US" altLang="zh-CN" dirty="0" smtClean="0"/>
              <a:t>Click to edit Master title style</a:t>
            </a:r>
            <a:endParaRPr lang="zh-CN" altLang="en-US" dirty="0" smtClean="0"/>
          </a:p>
        </p:txBody>
      </p:sp>
      <p:sp>
        <p:nvSpPr>
          <p:cNvPr id="7172" name="Rectangle 68"/>
          <p:cNvSpPr>
            <a:spLocks noGrp="1" noChangeArrowheads="1"/>
          </p:cNvSpPr>
          <p:nvPr>
            <p:ph type="body" idx="1"/>
          </p:nvPr>
        </p:nvSpPr>
        <p:spPr bwMode="auto">
          <a:xfrm>
            <a:off x="876299" y="1628776"/>
            <a:ext cx="10442575" cy="4194175"/>
          </a:xfrm>
          <a:prstGeom prst="rect">
            <a:avLst/>
          </a:prstGeom>
          <a:noFill/>
          <a:ln w="9525">
            <a:noFill/>
            <a:miter lim="800000"/>
            <a:headEnd/>
            <a:tailEnd/>
          </a:ln>
        </p:spPr>
        <p:txBody>
          <a:bodyPr vert="horz" wrap="square" lIns="80142" tIns="40070" rIns="80142" bIns="40070" numCol="1" anchor="t" anchorCtr="0" compatLnSpc="1">
            <a:prstTxWarp prst="textNoShape">
              <a:avLst/>
            </a:prstTxWarp>
          </a:bodyPr>
          <a:lstStyle/>
          <a:p>
            <a:pPr lvl="0"/>
            <a:r>
              <a:rPr lang="en-US" altLang="zh-CN" dirty="0" smtClean="0"/>
              <a:t>Click to edit Master text styles</a:t>
            </a:r>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Fourth level</a:t>
            </a:r>
            <a:endParaRPr lang="zh-CN" altLang="en-US" dirty="0" smtClean="0"/>
          </a:p>
          <a:p>
            <a:pPr lvl="4"/>
            <a:r>
              <a:rPr lang="en-US" altLang="zh-CN" dirty="0" smtClean="0"/>
              <a:t>Fifth level</a:t>
            </a:r>
          </a:p>
        </p:txBody>
      </p:sp>
      <p:sp>
        <p:nvSpPr>
          <p:cNvPr id="9293" name="Text Box 77"/>
          <p:cNvSpPr txBox="1">
            <a:spLocks noChangeArrowheads="1"/>
          </p:cNvSpPr>
          <p:nvPr/>
        </p:nvSpPr>
        <p:spPr bwMode="auto">
          <a:xfrm>
            <a:off x="-3846986" y="1330326"/>
            <a:ext cx="3703015" cy="3675063"/>
          </a:xfrm>
          <a:prstGeom prst="rect">
            <a:avLst/>
          </a:prstGeom>
          <a:noFill/>
          <a:ln w="9525" algn="ctr">
            <a:noFill/>
            <a:miter lim="800000"/>
            <a:headEnd/>
            <a:tailEnd/>
          </a:ln>
          <a:effectLst/>
        </p:spPr>
        <p:txBody>
          <a:bodyPr lIns="78345" tIns="39172" rIns="78345" bIns="39172">
            <a:spAutoFit/>
          </a:bodyPr>
          <a:lstStyle/>
          <a:p>
            <a:pPr algn="r" defTabSz="784225">
              <a:spcBef>
                <a:spcPct val="20000"/>
              </a:spcBef>
              <a:defRPr/>
            </a:pPr>
            <a:r>
              <a:rPr lang="zh-CN" altLang="en-US" sz="1100">
                <a:solidFill>
                  <a:schemeClr val="bg1"/>
                </a:solidFill>
                <a:latin typeface="FrutigerNext LT Regular" pitchFamily="34" charset="0"/>
              </a:rPr>
              <a:t> </a:t>
            </a:r>
            <a:r>
              <a:rPr lang="en-US" altLang="zh-CN" sz="1100">
                <a:solidFill>
                  <a:srgbClr val="FFFFFF"/>
                </a:solidFill>
                <a:latin typeface="FrutigerNext LT Regular" pitchFamily="34" charset="0"/>
              </a:rPr>
              <a:t>Content Page Title </a:t>
            </a:r>
          </a:p>
          <a:p>
            <a:pPr algn="r" defTabSz="784225">
              <a:spcBef>
                <a:spcPct val="20000"/>
              </a:spcBef>
              <a:defRPr/>
            </a:pPr>
            <a:r>
              <a:rPr lang="en-US" altLang="zh-CN" sz="1100">
                <a:solidFill>
                  <a:srgbClr val="FFFFFF"/>
                </a:solidFill>
                <a:latin typeface="FrutigerNext LT Regular" pitchFamily="34" charset="0"/>
              </a:rPr>
              <a:t>35-40pt  </a:t>
            </a:r>
            <a:endParaRPr lang="zh-CN" altLang="en-US" sz="1100">
              <a:solidFill>
                <a:srgbClr val="FFFFFF"/>
              </a:solidFill>
              <a:latin typeface="FrutigerNext LT Regular" pitchFamily="34" charset="0"/>
            </a:endParaRPr>
          </a:p>
          <a:p>
            <a:pPr algn="r" defTabSz="784225">
              <a:spcBef>
                <a:spcPct val="20000"/>
              </a:spcBef>
              <a:defRPr/>
            </a:pPr>
            <a:r>
              <a:rPr lang="en-US" altLang="zh-CN" sz="1100">
                <a:solidFill>
                  <a:srgbClr val="FFFFFF"/>
                </a:solidFill>
                <a:latin typeface="FrutigerNext LT Regular" pitchFamily="34" charset="0"/>
              </a:rPr>
              <a:t>Color: R153 G0 B0</a:t>
            </a:r>
          </a:p>
          <a:p>
            <a:pPr algn="r" defTabSz="784225">
              <a:spcBef>
                <a:spcPct val="20000"/>
              </a:spcBef>
              <a:defRPr/>
            </a:pPr>
            <a:r>
              <a:rPr lang="en-US" altLang="zh-CN" sz="1100">
                <a:solidFill>
                  <a:srgbClr val="FFFFFF"/>
                </a:solidFill>
                <a:latin typeface="FrutigerNext LT Regular" pitchFamily="34" charset="0"/>
              </a:rPr>
              <a:t>Corporate Font: </a:t>
            </a:r>
          </a:p>
          <a:p>
            <a:pPr algn="r" defTabSz="784225">
              <a:spcBef>
                <a:spcPct val="20000"/>
              </a:spcBef>
              <a:defRPr/>
            </a:pPr>
            <a:r>
              <a:rPr lang="en-US" altLang="zh-CN" sz="1100">
                <a:solidFill>
                  <a:srgbClr val="FFFFFF"/>
                </a:solidFill>
                <a:latin typeface="FrutigerNext LT Regular" pitchFamily="34" charset="0"/>
              </a:rPr>
              <a:t>FrutigerNext LT Medium</a:t>
            </a:r>
          </a:p>
          <a:p>
            <a:pPr algn="r" defTabSz="784225">
              <a:spcBef>
                <a:spcPct val="20000"/>
              </a:spcBef>
              <a:defRPr/>
            </a:pPr>
            <a:r>
              <a:rPr lang="en-US" altLang="zh-CN" sz="1100">
                <a:solidFill>
                  <a:srgbClr val="FFFFFF"/>
                </a:solidFill>
                <a:latin typeface="FrutigerNext LT Regular" pitchFamily="34" charset="0"/>
              </a:rPr>
              <a:t>Font to be used by customers and partners:  </a:t>
            </a:r>
          </a:p>
          <a:p>
            <a:pPr algn="r" defTabSz="784225">
              <a:spcBef>
                <a:spcPct val="20000"/>
              </a:spcBef>
              <a:defRPr/>
            </a:pPr>
            <a:r>
              <a:rPr lang="en-US" altLang="zh-CN" sz="1100">
                <a:solidFill>
                  <a:srgbClr val="FFFFFF"/>
                </a:solidFill>
                <a:latin typeface="FrutigerNext LT Regular" pitchFamily="34" charset="0"/>
              </a:rPr>
              <a:t>Arial</a:t>
            </a:r>
          </a:p>
          <a:p>
            <a:pPr algn="r" defTabSz="784225">
              <a:spcBef>
                <a:spcPct val="20000"/>
              </a:spcBef>
              <a:defRPr/>
            </a:pPr>
            <a:endParaRPr lang="en-US" altLang="zh-CN" sz="1100">
              <a:solidFill>
                <a:srgbClr val="FFFFFF"/>
              </a:solidFill>
              <a:latin typeface="FrutigerNext LT Regular" pitchFamily="34" charset="0"/>
            </a:endParaRPr>
          </a:p>
          <a:p>
            <a:pPr algn="r" defTabSz="784225">
              <a:spcBef>
                <a:spcPct val="20000"/>
              </a:spcBef>
              <a:defRPr/>
            </a:pPr>
            <a:endParaRPr lang="zh-CN" altLang="en-US" sz="1100">
              <a:solidFill>
                <a:srgbClr val="FFFFFF"/>
              </a:solidFill>
              <a:latin typeface="FrutigerNext LT Regular" pitchFamily="34" charset="0"/>
            </a:endParaRPr>
          </a:p>
          <a:p>
            <a:pPr algn="r" defTabSz="784225">
              <a:spcBef>
                <a:spcPct val="20000"/>
              </a:spcBef>
              <a:defRPr/>
            </a:pPr>
            <a:r>
              <a:rPr lang="zh-CN" altLang="en-US" sz="1100">
                <a:solidFill>
                  <a:srgbClr val="FFFFFF"/>
                </a:solidFill>
                <a:latin typeface="FrutigerNext LT Regular" pitchFamily="34" charset="0"/>
              </a:rPr>
              <a:t> </a:t>
            </a:r>
            <a:r>
              <a:rPr lang="en-US" altLang="zh-CN" sz="1100">
                <a:solidFill>
                  <a:srgbClr val="FFFFFF"/>
                </a:solidFill>
                <a:latin typeface="FrutigerNext LT Regular" pitchFamily="34" charset="0"/>
              </a:rPr>
              <a:t>Content Page Text :</a:t>
            </a:r>
          </a:p>
          <a:p>
            <a:pPr algn="r" defTabSz="784225">
              <a:spcBef>
                <a:spcPct val="20000"/>
              </a:spcBef>
              <a:defRPr/>
            </a:pPr>
            <a:r>
              <a:rPr lang="en-US" altLang="zh-CN" sz="1100">
                <a:solidFill>
                  <a:srgbClr val="FFFFFF"/>
                </a:solidFill>
                <a:latin typeface="FrutigerNext LT Regular" pitchFamily="34" charset="0"/>
              </a:rPr>
              <a:t>28-30pt</a:t>
            </a:r>
          </a:p>
          <a:p>
            <a:pPr algn="r" defTabSz="784225" eaLnBrk="0" hangingPunct="0">
              <a:spcBef>
                <a:spcPct val="20000"/>
              </a:spcBef>
              <a:defRPr/>
            </a:pPr>
            <a:r>
              <a:rPr lang="en-US" sz="1100" noProof="1">
                <a:solidFill>
                  <a:srgbClr val="FFFFFF"/>
                </a:solidFill>
                <a:latin typeface="FrutigerNext LT Regular" pitchFamily="34" charset="0"/>
              </a:rPr>
              <a:t>Bullets level 2-5</a:t>
            </a:r>
          </a:p>
          <a:p>
            <a:pPr algn="r" defTabSz="784225" eaLnBrk="0" hangingPunct="0">
              <a:spcBef>
                <a:spcPct val="20000"/>
              </a:spcBef>
              <a:defRPr/>
            </a:pPr>
            <a:r>
              <a:rPr lang="en-US" altLang="zh-CN" sz="1100">
                <a:solidFill>
                  <a:srgbClr val="FFFFFF"/>
                </a:solidFill>
                <a:latin typeface="FrutigerNext LT Regular" pitchFamily="34" charset="0"/>
              </a:rPr>
              <a:t>20-30pt  </a:t>
            </a:r>
          </a:p>
          <a:p>
            <a:pPr algn="r" defTabSz="784225">
              <a:spcBef>
                <a:spcPct val="20000"/>
              </a:spcBef>
              <a:defRPr/>
            </a:pPr>
            <a:r>
              <a:rPr lang="en-US" altLang="zh-CN" sz="1100">
                <a:solidFill>
                  <a:srgbClr val="FFFFFF"/>
                </a:solidFill>
                <a:latin typeface="FrutigerNext LT Regular" pitchFamily="34" charset="0"/>
              </a:rPr>
              <a:t>Color:Black</a:t>
            </a:r>
          </a:p>
          <a:p>
            <a:pPr algn="r" defTabSz="784225">
              <a:spcBef>
                <a:spcPct val="20000"/>
              </a:spcBef>
              <a:defRPr/>
            </a:pPr>
            <a:r>
              <a:rPr lang="en-US" altLang="zh-CN" sz="1100">
                <a:solidFill>
                  <a:srgbClr val="FFFFFF"/>
                </a:solidFill>
                <a:latin typeface="FrutigerNext LT Regular" pitchFamily="34" charset="0"/>
              </a:rPr>
              <a:t>Corporate Font: </a:t>
            </a:r>
          </a:p>
          <a:p>
            <a:pPr algn="r" defTabSz="784225">
              <a:spcBef>
                <a:spcPct val="20000"/>
              </a:spcBef>
              <a:defRPr/>
            </a:pPr>
            <a:r>
              <a:rPr lang="en-US" altLang="zh-CN" sz="1100">
                <a:solidFill>
                  <a:srgbClr val="FFFFFF"/>
                </a:solidFill>
                <a:latin typeface="FrutigerNext LT Regular" pitchFamily="34" charset="0"/>
              </a:rPr>
              <a:t>FrutigerNext LT Medium</a:t>
            </a:r>
          </a:p>
          <a:p>
            <a:pPr algn="r" defTabSz="784225">
              <a:spcBef>
                <a:spcPct val="20000"/>
              </a:spcBef>
              <a:defRPr/>
            </a:pPr>
            <a:r>
              <a:rPr lang="en-US" altLang="zh-CN" sz="1100">
                <a:solidFill>
                  <a:srgbClr val="FFFFFF"/>
                </a:solidFill>
                <a:latin typeface="FrutigerNext LT Regular" pitchFamily="34" charset="0"/>
              </a:rPr>
              <a:t>Font to be used by customers and partners:  </a:t>
            </a:r>
          </a:p>
          <a:p>
            <a:pPr algn="r" defTabSz="784225">
              <a:spcBef>
                <a:spcPct val="20000"/>
              </a:spcBef>
              <a:defRPr/>
            </a:pPr>
            <a:r>
              <a:rPr lang="en-US" altLang="zh-CN" sz="1100">
                <a:solidFill>
                  <a:srgbClr val="FFFFFF"/>
                </a:solidFill>
                <a:latin typeface="FrutigerNext LT Regular" pitchFamily="34" charset="0"/>
              </a:rPr>
              <a:t>Arial</a:t>
            </a:r>
            <a:endParaRPr lang="zh-CN" altLang="en-US" sz="1100">
              <a:solidFill>
                <a:schemeClr val="bg1"/>
              </a:solidFill>
              <a:latin typeface="FrutigerNext LT Regular" pitchFamily="34" charset="0"/>
            </a:endParaRPr>
          </a:p>
        </p:txBody>
      </p:sp>
      <p:sp>
        <p:nvSpPr>
          <p:cNvPr id="2" name="Rectangle 1"/>
          <p:cNvSpPr/>
          <p:nvPr userDrawn="1"/>
        </p:nvSpPr>
        <p:spPr>
          <a:xfrm>
            <a:off x="9536049" y="0"/>
            <a:ext cx="2659126" cy="369332"/>
          </a:xfrm>
          <a:prstGeom prst="rect">
            <a:avLst/>
          </a:prstGeom>
        </p:spPr>
        <p:txBody>
          <a:bodyPr wrap="none">
            <a:spAutoFit/>
          </a:bodyPr>
          <a:lstStyle/>
          <a:p>
            <a:r>
              <a:rPr lang="hr-HR"/>
              <a:t>omniran-14-0079-00-CF00</a:t>
            </a:r>
            <a:endParaRPr lang="en-US"/>
          </a:p>
        </p:txBody>
      </p:sp>
    </p:spTree>
  </p:cSld>
  <p:clrMap bg1="lt1" tx1="dk1" bg2="lt2" tx2="dk2" accent1="accent1" accent2="accent2" accent3="accent3" accent4="accent4" accent5="accent5" accent6="accent6" hlink="hlink" folHlink="folHlink"/>
  <p:transition xmlns:p14="http://schemas.microsoft.com/office/powerpoint/2010/main" advClick="0" advTm="8000">
    <p:fade thruBlk="1"/>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808080"/>
        </a:buClr>
        <a:buSzPct val="60000"/>
        <a:buFont typeface="Wingdings" pitchFamily="2" charset="2"/>
        <a:buChar char="l"/>
        <a:defRPr sz="2000" b="1">
          <a:solidFill>
            <a:schemeClr val="tx1"/>
          </a:solidFill>
          <a:latin typeface="FrutigerNext LT Regular" pitchFamily="34" charset="0"/>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Regular" pitchFamily="34" charset="0"/>
          <a:ea typeface="+mn-ea"/>
          <a:cs typeface="+mn-cs"/>
        </a:defRPr>
      </a:lvl3pPr>
      <a:lvl4pPr marL="1600200" indent="-228600" algn="l" rtl="0" eaLnBrk="0" fontAlgn="base" hangingPunct="0">
        <a:lnSpc>
          <a:spcPct val="140000"/>
        </a:lnSpc>
        <a:spcBef>
          <a:spcPct val="0"/>
        </a:spcBef>
        <a:spcAft>
          <a:spcPct val="0"/>
        </a:spcAft>
        <a:buChar char="–"/>
        <a:defRPr sz="1400">
          <a:solidFill>
            <a:schemeClr val="tx1"/>
          </a:solidFill>
          <a:latin typeface="FrutigerNext LT Regular" pitchFamily="34" charset="0"/>
          <a:ea typeface="+mn-ea"/>
          <a:cs typeface="+mn-cs"/>
        </a:defRPr>
      </a:lvl4pPr>
      <a:lvl5pPr marL="2057400" indent="-228600" algn="l" rtl="0" eaLnBrk="0" fontAlgn="base" hangingPunct="0">
        <a:lnSpc>
          <a:spcPct val="140000"/>
        </a:lnSpc>
        <a:spcBef>
          <a:spcPct val="0"/>
        </a:spcBef>
        <a:spcAft>
          <a:spcPct val="0"/>
        </a:spcAft>
        <a:buFont typeface="Arial" charset="0"/>
        <a:buChar char="~"/>
        <a:defRPr sz="1200">
          <a:solidFill>
            <a:schemeClr val="tx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0" name="Picture 104" descr="PPT胶片内页元素-16比9-内页灰条"/>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6224588"/>
            <a:ext cx="12190413"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101" descr="图片3副本"/>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182225" y="6387307"/>
            <a:ext cx="1295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Text Box 8"/>
          <p:cNvSpPr txBox="1">
            <a:spLocks noChangeArrowheads="1"/>
          </p:cNvSpPr>
          <p:nvPr/>
        </p:nvSpPr>
        <p:spPr bwMode="auto">
          <a:xfrm>
            <a:off x="876300" y="6478495"/>
            <a:ext cx="2541588" cy="182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80114" bIns="0">
            <a:spAutoFit/>
          </a:bodyPr>
          <a:lstStyle>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200" dirty="0" smtClean="0">
                <a:latin typeface="FrutigerNext LT Bold" pitchFamily="34" charset="0"/>
                <a:ea typeface="MS PGothic" pitchFamily="34" charset="-128"/>
              </a:rPr>
              <a:t>HUAWEI TECHNOLOGIES CO., LTD.</a:t>
            </a:r>
          </a:p>
        </p:txBody>
      </p:sp>
      <p:sp>
        <p:nvSpPr>
          <p:cNvPr id="8197" name="Rectangle 13"/>
          <p:cNvSpPr>
            <a:spLocks noGrp="1" noChangeArrowheads="1"/>
          </p:cNvSpPr>
          <p:nvPr>
            <p:ph type="title"/>
          </p:nvPr>
        </p:nvSpPr>
        <p:spPr bwMode="auto">
          <a:xfrm>
            <a:off x="876299" y="325439"/>
            <a:ext cx="10442575" cy="871537"/>
          </a:xfrm>
          <a:prstGeom prst="rect">
            <a:avLst/>
          </a:prstGeom>
          <a:noFill/>
          <a:ln w="9525">
            <a:noFill/>
            <a:miter lim="800000"/>
            <a:headEnd/>
            <a:tailEnd/>
          </a:ln>
        </p:spPr>
        <p:txBody>
          <a:bodyPr vert="horz" wrap="square" lIns="0" tIns="40064" rIns="80129" bIns="40064" numCol="1" anchor="ctr" anchorCtr="0" compatLnSpc="1">
            <a:prstTxWarp prst="textNoShape">
              <a:avLst/>
            </a:prstTxWarp>
          </a:bodyPr>
          <a:lstStyle/>
          <a:p>
            <a:pPr lvl="0"/>
            <a:r>
              <a:rPr lang="en-US" altLang="zh-CN" dirty="0" smtClean="0"/>
              <a:t>Click to edit Master title style</a:t>
            </a:r>
            <a:endParaRPr lang="zh-CN" altLang="en-US" dirty="0" smtClean="0"/>
          </a:p>
        </p:txBody>
      </p:sp>
      <p:sp>
        <p:nvSpPr>
          <p:cNvPr id="8199" name="Rectangle 68"/>
          <p:cNvSpPr>
            <a:spLocks noGrp="1" noChangeArrowheads="1"/>
          </p:cNvSpPr>
          <p:nvPr>
            <p:ph type="body" idx="1"/>
          </p:nvPr>
        </p:nvSpPr>
        <p:spPr bwMode="auto">
          <a:xfrm>
            <a:off x="876299" y="1264920"/>
            <a:ext cx="10442576" cy="4892040"/>
          </a:xfrm>
          <a:prstGeom prst="rect">
            <a:avLst/>
          </a:prstGeom>
          <a:noFill/>
          <a:ln w="9525">
            <a:noFill/>
            <a:miter lim="800000"/>
            <a:headEnd/>
            <a:tailEnd/>
          </a:ln>
        </p:spPr>
        <p:txBody>
          <a:bodyPr vert="horz" wrap="square" lIns="80142" tIns="40070" rIns="80142" bIns="40070" numCol="1" anchor="t" anchorCtr="0" compatLnSpc="1">
            <a:prstTxWarp prst="textNoShape">
              <a:avLst/>
            </a:prstTxWarp>
          </a:bodyPr>
          <a:lstStyle/>
          <a:p>
            <a:pPr lvl="0"/>
            <a:r>
              <a:rPr lang="en-US" altLang="zh-CN" dirty="0" smtClean="0"/>
              <a:t>Click to edit Master text styles</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Fourth level</a:t>
            </a:r>
            <a:endParaRPr lang="zh-CN" altLang="en-US" dirty="0" smtClean="0"/>
          </a:p>
          <a:p>
            <a:pPr lvl="4"/>
            <a:r>
              <a:rPr lang="en-US" altLang="zh-CN" dirty="0" smtClean="0"/>
              <a:t>Fifth level</a:t>
            </a:r>
            <a:endParaRPr lang="zh-CN" altLang="en-US" dirty="0" smtClean="0"/>
          </a:p>
        </p:txBody>
      </p:sp>
      <p:grpSp>
        <p:nvGrpSpPr>
          <p:cNvPr id="8200" name="Group 88"/>
          <p:cNvGrpSpPr>
            <a:grpSpLocks/>
          </p:cNvGrpSpPr>
          <p:nvPr/>
        </p:nvGrpSpPr>
        <p:grpSpPr bwMode="auto">
          <a:xfrm>
            <a:off x="12436538" y="3832225"/>
            <a:ext cx="1151767" cy="3025775"/>
            <a:chOff x="5874" y="2414"/>
            <a:chExt cx="544" cy="1906"/>
          </a:xfrm>
        </p:grpSpPr>
        <p:sp>
          <p:nvSpPr>
            <p:cNvPr id="10326" name="Rectangle 86"/>
            <p:cNvSpPr>
              <a:spLocks noChangeArrowheads="1"/>
            </p:cNvSpPr>
            <p:nvPr userDrawn="1"/>
          </p:nvSpPr>
          <p:spPr bwMode="auto">
            <a:xfrm>
              <a:off x="5874" y="2414"/>
              <a:ext cx="544" cy="1906"/>
            </a:xfrm>
            <a:prstGeom prst="rect">
              <a:avLst/>
            </a:prstGeom>
            <a:solidFill>
              <a:schemeClr val="bg1"/>
            </a:solidFill>
            <a:ln w="9525">
              <a:noFill/>
              <a:miter lim="800000"/>
              <a:headEnd/>
              <a:tailEnd/>
            </a:ln>
            <a:effectLst/>
          </p:spPr>
          <p:txBody>
            <a:bodyPr wrap="none" anchor="ctr"/>
            <a:lstStyle/>
            <a:p>
              <a:pPr>
                <a:defRPr/>
              </a:pPr>
              <a:endParaRPr lang="zh-CN" altLang="en-US"/>
            </a:p>
          </p:txBody>
        </p:sp>
        <p:grpSp>
          <p:nvGrpSpPr>
            <p:cNvPr id="8206" name="Group 87"/>
            <p:cNvGrpSpPr>
              <a:grpSpLocks/>
            </p:cNvGrpSpPr>
            <p:nvPr userDrawn="1"/>
          </p:nvGrpSpPr>
          <p:grpSpPr bwMode="auto">
            <a:xfrm>
              <a:off x="5941" y="2475"/>
              <a:ext cx="409" cy="1783"/>
              <a:chOff x="5921" y="2387"/>
              <a:chExt cx="409" cy="1783"/>
            </a:xfrm>
          </p:grpSpPr>
          <p:grpSp>
            <p:nvGrpSpPr>
              <p:cNvPr id="8207" name="Group 18"/>
              <p:cNvGrpSpPr>
                <a:grpSpLocks noChangeAspect="1"/>
              </p:cNvGrpSpPr>
              <p:nvPr userDrawn="1"/>
            </p:nvGrpSpPr>
            <p:grpSpPr bwMode="auto">
              <a:xfrm>
                <a:off x="5921" y="2506"/>
                <a:ext cx="409" cy="101"/>
                <a:chOff x="5893" y="2387"/>
                <a:chExt cx="466" cy="115"/>
              </a:xfrm>
            </p:grpSpPr>
            <p:sp>
              <p:nvSpPr>
                <p:cNvPr id="10315" name="Rectangle 19"/>
                <p:cNvSpPr>
                  <a:spLocks noChangeAspect="1"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rot="10800000" wrap="none" anchor="ctr"/>
                <a:lstStyle/>
                <a:p>
                  <a:pPr>
                    <a:defRPr/>
                  </a:pPr>
                  <a:endParaRPr lang="zh-CN" altLang="en-US"/>
                </a:p>
              </p:txBody>
            </p:sp>
            <p:sp>
              <p:nvSpPr>
                <p:cNvPr id="10316" name="Rectangle 20"/>
                <p:cNvSpPr>
                  <a:spLocks noChangeAspect="1" noChangeArrowheads="1"/>
                </p:cNvSpPr>
                <p:nvPr userDrawn="1"/>
              </p:nvSpPr>
              <p:spPr bwMode="auto">
                <a:xfrm flipV="1">
                  <a:off x="6127" y="2387"/>
                  <a:ext cx="115" cy="115"/>
                </a:xfrm>
                <a:prstGeom prst="rect">
                  <a:avLst/>
                </a:prstGeom>
                <a:solidFill>
                  <a:srgbClr val="FF9900"/>
                </a:solidFill>
                <a:ln w="9525">
                  <a:noFill/>
                  <a:miter lim="800000"/>
                  <a:headEnd/>
                  <a:tailEnd/>
                </a:ln>
                <a:effectLst/>
              </p:spPr>
              <p:txBody>
                <a:bodyPr rot="10800000" wrap="none" anchor="ctr"/>
                <a:lstStyle/>
                <a:p>
                  <a:pPr>
                    <a:defRPr/>
                  </a:pPr>
                  <a:endParaRPr lang="zh-CN" altLang="en-US"/>
                </a:p>
              </p:txBody>
            </p:sp>
            <p:sp>
              <p:nvSpPr>
                <p:cNvPr id="10317" name="Rectangle 21"/>
                <p:cNvSpPr>
                  <a:spLocks noChangeAspect="1"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rot="10800000" wrap="none" anchor="ctr"/>
                <a:lstStyle/>
                <a:p>
                  <a:pPr>
                    <a:defRPr/>
                  </a:pPr>
                  <a:endParaRPr lang="zh-CN" altLang="en-US"/>
                </a:p>
              </p:txBody>
            </p:sp>
            <p:sp>
              <p:nvSpPr>
                <p:cNvPr id="10318" name="Rectangle 22"/>
                <p:cNvSpPr>
                  <a:spLocks noChangeAspect="1"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rot="10800000" wrap="none" anchor="ctr"/>
                <a:lstStyle/>
                <a:p>
                  <a:pPr>
                    <a:defRPr/>
                  </a:pPr>
                  <a:endParaRPr lang="zh-CN" altLang="en-US"/>
                </a:p>
              </p:txBody>
            </p:sp>
          </p:grpSp>
          <p:grpSp>
            <p:nvGrpSpPr>
              <p:cNvPr id="8208" name="Group 23"/>
              <p:cNvGrpSpPr>
                <a:grpSpLocks noChangeAspect="1"/>
              </p:cNvGrpSpPr>
              <p:nvPr userDrawn="1"/>
            </p:nvGrpSpPr>
            <p:grpSpPr bwMode="auto">
              <a:xfrm>
                <a:off x="5921" y="2626"/>
                <a:ext cx="409" cy="101"/>
                <a:chOff x="5893" y="2523"/>
                <a:chExt cx="466" cy="115"/>
              </a:xfrm>
            </p:grpSpPr>
            <p:sp>
              <p:nvSpPr>
                <p:cNvPr id="10311" name="Rectangle 24"/>
                <p:cNvSpPr>
                  <a:spLocks noChangeAspect="1"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rot="10800000" wrap="none" anchor="ctr"/>
                <a:lstStyle/>
                <a:p>
                  <a:pPr>
                    <a:defRPr/>
                  </a:pPr>
                  <a:endParaRPr lang="zh-CN" altLang="en-US"/>
                </a:p>
              </p:txBody>
            </p:sp>
            <p:sp>
              <p:nvSpPr>
                <p:cNvPr id="10312" name="Rectangle 25"/>
                <p:cNvSpPr>
                  <a:spLocks noChangeAspect="1" noChangeArrowheads="1"/>
                </p:cNvSpPr>
                <p:nvPr userDrawn="1"/>
              </p:nvSpPr>
              <p:spPr bwMode="auto">
                <a:xfrm flipV="1">
                  <a:off x="6127" y="2523"/>
                  <a:ext cx="115" cy="115"/>
                </a:xfrm>
                <a:prstGeom prst="rect">
                  <a:avLst/>
                </a:prstGeom>
                <a:solidFill>
                  <a:srgbClr val="99CCCC"/>
                </a:solidFill>
                <a:ln w="9525">
                  <a:noFill/>
                  <a:miter lim="800000"/>
                  <a:headEnd/>
                  <a:tailEnd/>
                </a:ln>
                <a:effectLst/>
              </p:spPr>
              <p:txBody>
                <a:bodyPr rot="10800000" wrap="none" anchor="ctr"/>
                <a:lstStyle/>
                <a:p>
                  <a:pPr>
                    <a:defRPr/>
                  </a:pPr>
                  <a:endParaRPr lang="zh-CN" altLang="en-US"/>
                </a:p>
              </p:txBody>
            </p:sp>
            <p:sp>
              <p:nvSpPr>
                <p:cNvPr id="10313" name="Rectangle 26"/>
                <p:cNvSpPr>
                  <a:spLocks noChangeAspect="1"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rot="10800000" wrap="none" anchor="ctr"/>
                <a:lstStyle/>
                <a:p>
                  <a:pPr>
                    <a:defRPr/>
                  </a:pPr>
                  <a:endParaRPr lang="zh-CN" altLang="en-US"/>
                </a:p>
              </p:txBody>
            </p:sp>
            <p:sp>
              <p:nvSpPr>
                <p:cNvPr id="10314" name="Rectangle 27"/>
                <p:cNvSpPr>
                  <a:spLocks noChangeAspect="1"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rot="10800000" wrap="none" anchor="ctr"/>
                <a:lstStyle/>
                <a:p>
                  <a:pPr>
                    <a:defRPr/>
                  </a:pPr>
                  <a:endParaRPr lang="zh-CN" altLang="en-US"/>
                </a:p>
              </p:txBody>
            </p:sp>
          </p:grpSp>
          <p:grpSp>
            <p:nvGrpSpPr>
              <p:cNvPr id="8209" name="Group 28"/>
              <p:cNvGrpSpPr>
                <a:grpSpLocks noChangeAspect="1"/>
              </p:cNvGrpSpPr>
              <p:nvPr userDrawn="1"/>
            </p:nvGrpSpPr>
            <p:grpSpPr bwMode="auto">
              <a:xfrm>
                <a:off x="5921" y="2745"/>
                <a:ext cx="409" cy="101"/>
                <a:chOff x="5893" y="2659"/>
                <a:chExt cx="466" cy="115"/>
              </a:xfrm>
            </p:grpSpPr>
            <p:sp>
              <p:nvSpPr>
                <p:cNvPr id="10307" name="Rectangle 29"/>
                <p:cNvSpPr>
                  <a:spLocks noChangeAspect="1"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rot="10800000" wrap="none" anchor="ctr"/>
                <a:lstStyle/>
                <a:p>
                  <a:pPr>
                    <a:defRPr/>
                  </a:pPr>
                  <a:endParaRPr lang="zh-CN" altLang="en-US"/>
                </a:p>
              </p:txBody>
            </p:sp>
            <p:sp>
              <p:nvSpPr>
                <p:cNvPr id="10308" name="Rectangle 30"/>
                <p:cNvSpPr>
                  <a:spLocks noChangeAspect="1" noChangeArrowheads="1"/>
                </p:cNvSpPr>
                <p:nvPr userDrawn="1"/>
              </p:nvSpPr>
              <p:spPr bwMode="auto">
                <a:xfrm flipV="1">
                  <a:off x="6127" y="2659"/>
                  <a:ext cx="115" cy="115"/>
                </a:xfrm>
                <a:prstGeom prst="rect">
                  <a:avLst/>
                </a:prstGeom>
                <a:solidFill>
                  <a:srgbClr val="0099CC"/>
                </a:solidFill>
                <a:ln w="9525">
                  <a:noFill/>
                  <a:miter lim="800000"/>
                  <a:headEnd/>
                  <a:tailEnd/>
                </a:ln>
                <a:effectLst/>
              </p:spPr>
              <p:txBody>
                <a:bodyPr rot="10800000" wrap="none" anchor="ctr"/>
                <a:lstStyle/>
                <a:p>
                  <a:pPr>
                    <a:defRPr/>
                  </a:pPr>
                  <a:endParaRPr lang="zh-CN" altLang="en-US"/>
                </a:p>
              </p:txBody>
            </p:sp>
            <p:sp>
              <p:nvSpPr>
                <p:cNvPr id="10309" name="Rectangle 31"/>
                <p:cNvSpPr>
                  <a:spLocks noChangeAspect="1"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rot="10800000" wrap="none" anchor="ctr"/>
                <a:lstStyle/>
                <a:p>
                  <a:pPr>
                    <a:defRPr/>
                  </a:pPr>
                  <a:endParaRPr lang="zh-CN" altLang="en-US"/>
                </a:p>
              </p:txBody>
            </p:sp>
            <p:sp>
              <p:nvSpPr>
                <p:cNvPr id="10310" name="Rectangle 32"/>
                <p:cNvSpPr>
                  <a:spLocks noChangeAspect="1"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rot="10800000" wrap="none" anchor="ctr"/>
                <a:lstStyle/>
                <a:p>
                  <a:pPr>
                    <a:defRPr/>
                  </a:pPr>
                  <a:endParaRPr lang="zh-CN" altLang="en-US"/>
                </a:p>
              </p:txBody>
            </p:sp>
          </p:grpSp>
          <p:grpSp>
            <p:nvGrpSpPr>
              <p:cNvPr id="8210" name="Group 33"/>
              <p:cNvGrpSpPr>
                <a:grpSpLocks noChangeAspect="1"/>
              </p:cNvGrpSpPr>
              <p:nvPr userDrawn="1"/>
            </p:nvGrpSpPr>
            <p:grpSpPr bwMode="auto">
              <a:xfrm>
                <a:off x="5921" y="2387"/>
                <a:ext cx="409" cy="104"/>
                <a:chOff x="5893" y="2251"/>
                <a:chExt cx="466" cy="119"/>
              </a:xfrm>
            </p:grpSpPr>
            <p:sp>
              <p:nvSpPr>
                <p:cNvPr id="10303" name="Rectangle 34"/>
                <p:cNvSpPr>
                  <a:spLocks noChangeAspect="1" noChangeArrowheads="1"/>
                </p:cNvSpPr>
                <p:nvPr userDrawn="1"/>
              </p:nvSpPr>
              <p:spPr bwMode="auto">
                <a:xfrm flipV="1">
                  <a:off x="6127" y="2251"/>
                  <a:ext cx="115" cy="119"/>
                </a:xfrm>
                <a:prstGeom prst="rect">
                  <a:avLst/>
                </a:prstGeom>
                <a:solidFill>
                  <a:srgbClr val="FF9900"/>
                </a:solidFill>
                <a:ln w="9525">
                  <a:noFill/>
                  <a:miter lim="800000"/>
                  <a:headEnd/>
                  <a:tailEnd/>
                </a:ln>
                <a:effectLst/>
              </p:spPr>
              <p:txBody>
                <a:bodyPr rot="10800000" wrap="none" anchor="ctr"/>
                <a:lstStyle/>
                <a:p>
                  <a:pPr>
                    <a:defRPr/>
                  </a:pPr>
                  <a:endParaRPr lang="zh-CN" altLang="en-US"/>
                </a:p>
              </p:txBody>
            </p:sp>
            <p:sp>
              <p:nvSpPr>
                <p:cNvPr id="10304" name="Rectangle 35"/>
                <p:cNvSpPr>
                  <a:spLocks noChangeAspect="1"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rot="10800000" wrap="none" anchor="ctr"/>
                <a:lstStyle/>
                <a:p>
                  <a:pPr>
                    <a:defRPr/>
                  </a:pPr>
                  <a:endParaRPr lang="zh-CN" altLang="en-US"/>
                </a:p>
              </p:txBody>
            </p:sp>
            <p:sp>
              <p:nvSpPr>
                <p:cNvPr id="10305" name="Rectangle 36"/>
                <p:cNvSpPr>
                  <a:spLocks noChangeAspect="1"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rot="10800000" wrap="none" anchor="ctr"/>
                <a:lstStyle/>
                <a:p>
                  <a:pPr>
                    <a:defRPr/>
                  </a:pPr>
                  <a:endParaRPr lang="zh-CN" altLang="en-US"/>
                </a:p>
              </p:txBody>
            </p:sp>
            <p:sp>
              <p:nvSpPr>
                <p:cNvPr id="10306" name="Rectangle 37"/>
                <p:cNvSpPr>
                  <a:spLocks noChangeAspect="1"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rot="10800000" wrap="none" anchor="ctr"/>
                <a:lstStyle/>
                <a:p>
                  <a:pPr>
                    <a:defRPr/>
                  </a:pPr>
                  <a:endParaRPr lang="zh-CN" altLang="en-US"/>
                </a:p>
              </p:txBody>
            </p:sp>
          </p:grpSp>
          <p:grpSp>
            <p:nvGrpSpPr>
              <p:cNvPr id="8211" name="Group 38"/>
              <p:cNvGrpSpPr>
                <a:grpSpLocks noChangeAspect="1"/>
              </p:cNvGrpSpPr>
              <p:nvPr userDrawn="1"/>
            </p:nvGrpSpPr>
            <p:grpSpPr bwMode="auto">
              <a:xfrm>
                <a:off x="5921" y="2944"/>
                <a:ext cx="409" cy="101"/>
                <a:chOff x="5893" y="2886"/>
                <a:chExt cx="466" cy="115"/>
              </a:xfrm>
            </p:grpSpPr>
            <p:sp>
              <p:nvSpPr>
                <p:cNvPr id="10299" name="Rectangle 39"/>
                <p:cNvSpPr>
                  <a:spLocks noChangeAspect="1"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rot="10800000" wrap="none" anchor="ctr"/>
                <a:lstStyle/>
                <a:p>
                  <a:pPr>
                    <a:defRPr/>
                  </a:pPr>
                  <a:endParaRPr lang="zh-CN" altLang="en-US"/>
                </a:p>
              </p:txBody>
            </p:sp>
            <p:sp>
              <p:nvSpPr>
                <p:cNvPr id="10300" name="Rectangle 40"/>
                <p:cNvSpPr>
                  <a:spLocks noChangeAspect="1" noChangeArrowheads="1"/>
                </p:cNvSpPr>
                <p:nvPr userDrawn="1"/>
              </p:nvSpPr>
              <p:spPr bwMode="auto">
                <a:xfrm flipV="1">
                  <a:off x="6127" y="2886"/>
                  <a:ext cx="115" cy="115"/>
                </a:xfrm>
                <a:prstGeom prst="rect">
                  <a:avLst/>
                </a:prstGeom>
                <a:solidFill>
                  <a:srgbClr val="FFCC99"/>
                </a:solidFill>
                <a:ln w="9525">
                  <a:noFill/>
                  <a:miter lim="800000"/>
                  <a:headEnd/>
                  <a:tailEnd/>
                </a:ln>
                <a:effectLst/>
              </p:spPr>
              <p:txBody>
                <a:bodyPr rot="10800000" wrap="none" anchor="ctr"/>
                <a:lstStyle/>
                <a:p>
                  <a:pPr>
                    <a:defRPr/>
                  </a:pPr>
                  <a:endParaRPr lang="zh-CN" altLang="en-US"/>
                </a:p>
              </p:txBody>
            </p:sp>
            <p:sp>
              <p:nvSpPr>
                <p:cNvPr id="10301" name="Rectangle 41"/>
                <p:cNvSpPr>
                  <a:spLocks noChangeAspect="1"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rot="10800000" wrap="none" anchor="ctr"/>
                <a:lstStyle/>
                <a:p>
                  <a:pPr>
                    <a:defRPr/>
                  </a:pPr>
                  <a:endParaRPr lang="zh-CN" altLang="en-US"/>
                </a:p>
              </p:txBody>
            </p:sp>
            <p:sp>
              <p:nvSpPr>
                <p:cNvPr id="10302" name="Rectangle 42"/>
                <p:cNvSpPr>
                  <a:spLocks noChangeAspect="1" noChangeArrowheads="1"/>
                </p:cNvSpPr>
                <p:nvPr userDrawn="1"/>
              </p:nvSpPr>
              <p:spPr bwMode="auto">
                <a:xfrm flipV="1">
                  <a:off x="5893" y="2886"/>
                  <a:ext cx="117" cy="115"/>
                </a:xfrm>
                <a:prstGeom prst="rect">
                  <a:avLst/>
                </a:prstGeom>
                <a:solidFill>
                  <a:schemeClr val="tx2"/>
                </a:solidFill>
                <a:ln w="9525">
                  <a:noFill/>
                  <a:miter lim="800000"/>
                  <a:headEnd/>
                  <a:tailEnd/>
                </a:ln>
                <a:effectLst/>
              </p:spPr>
              <p:txBody>
                <a:bodyPr rot="10800000" wrap="none" anchor="ctr"/>
                <a:lstStyle/>
                <a:p>
                  <a:pPr>
                    <a:defRPr/>
                  </a:pPr>
                  <a:endParaRPr lang="zh-CN" altLang="en-US"/>
                </a:p>
              </p:txBody>
            </p:sp>
          </p:grpSp>
          <p:grpSp>
            <p:nvGrpSpPr>
              <p:cNvPr id="8212" name="Group 43"/>
              <p:cNvGrpSpPr>
                <a:grpSpLocks noChangeAspect="1"/>
              </p:cNvGrpSpPr>
              <p:nvPr userDrawn="1"/>
            </p:nvGrpSpPr>
            <p:grpSpPr bwMode="auto">
              <a:xfrm>
                <a:off x="5921" y="3064"/>
                <a:ext cx="409" cy="101"/>
                <a:chOff x="5893" y="3022"/>
                <a:chExt cx="466" cy="115"/>
              </a:xfrm>
            </p:grpSpPr>
            <p:sp>
              <p:nvSpPr>
                <p:cNvPr id="10295" name="Rectangle 44"/>
                <p:cNvSpPr>
                  <a:spLocks noChangeAspect="1"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rot="10800000" wrap="none" anchor="ctr"/>
                <a:lstStyle/>
                <a:p>
                  <a:pPr>
                    <a:defRPr/>
                  </a:pPr>
                  <a:endParaRPr lang="zh-CN" altLang="en-US"/>
                </a:p>
              </p:txBody>
            </p:sp>
            <p:sp>
              <p:nvSpPr>
                <p:cNvPr id="10296" name="Rectangle 45"/>
                <p:cNvSpPr>
                  <a:spLocks noChangeAspect="1" noChangeArrowheads="1"/>
                </p:cNvSpPr>
                <p:nvPr userDrawn="1"/>
              </p:nvSpPr>
              <p:spPr bwMode="auto">
                <a:xfrm flipV="1">
                  <a:off x="6127" y="3022"/>
                  <a:ext cx="115" cy="115"/>
                </a:xfrm>
                <a:prstGeom prst="rect">
                  <a:avLst/>
                </a:prstGeom>
                <a:solidFill>
                  <a:srgbClr val="99CCFF"/>
                </a:solidFill>
                <a:ln w="9525">
                  <a:noFill/>
                  <a:miter lim="800000"/>
                  <a:headEnd/>
                  <a:tailEnd/>
                </a:ln>
                <a:effectLst/>
              </p:spPr>
              <p:txBody>
                <a:bodyPr rot="10800000" wrap="none" anchor="ctr"/>
                <a:lstStyle/>
                <a:p>
                  <a:pPr>
                    <a:defRPr/>
                  </a:pPr>
                  <a:endParaRPr lang="zh-CN" altLang="en-US"/>
                </a:p>
              </p:txBody>
            </p:sp>
            <p:sp>
              <p:nvSpPr>
                <p:cNvPr id="10297" name="Rectangle 46"/>
                <p:cNvSpPr>
                  <a:spLocks noChangeAspect="1"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rot="10800000" wrap="none" anchor="ctr"/>
                <a:lstStyle/>
                <a:p>
                  <a:pPr>
                    <a:defRPr/>
                  </a:pPr>
                  <a:endParaRPr lang="zh-CN" altLang="en-US"/>
                </a:p>
              </p:txBody>
            </p:sp>
            <p:sp>
              <p:nvSpPr>
                <p:cNvPr id="10298" name="Rectangle 47"/>
                <p:cNvSpPr>
                  <a:spLocks noChangeAspect="1"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rot="10800000" wrap="none" anchor="ctr"/>
                <a:lstStyle/>
                <a:p>
                  <a:pPr>
                    <a:defRPr/>
                  </a:pPr>
                  <a:endParaRPr lang="zh-CN" altLang="en-US"/>
                </a:p>
              </p:txBody>
            </p:sp>
          </p:grpSp>
          <p:grpSp>
            <p:nvGrpSpPr>
              <p:cNvPr id="8213" name="Group 48"/>
              <p:cNvGrpSpPr>
                <a:grpSpLocks noChangeAspect="1"/>
              </p:cNvGrpSpPr>
              <p:nvPr userDrawn="1"/>
            </p:nvGrpSpPr>
            <p:grpSpPr bwMode="auto">
              <a:xfrm>
                <a:off x="5921" y="3183"/>
                <a:ext cx="409" cy="101"/>
                <a:chOff x="5893" y="3158"/>
                <a:chExt cx="466" cy="115"/>
              </a:xfrm>
            </p:grpSpPr>
            <p:sp>
              <p:nvSpPr>
                <p:cNvPr id="10291" name="Rectangle 49"/>
                <p:cNvSpPr>
                  <a:spLocks noChangeAspect="1"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rot="10800000" wrap="none" anchor="ctr"/>
                <a:lstStyle/>
                <a:p>
                  <a:pPr>
                    <a:defRPr/>
                  </a:pPr>
                  <a:endParaRPr lang="zh-CN" altLang="en-US"/>
                </a:p>
              </p:txBody>
            </p:sp>
            <p:sp>
              <p:nvSpPr>
                <p:cNvPr id="10292" name="Rectangle 50"/>
                <p:cNvSpPr>
                  <a:spLocks noChangeAspect="1" noChangeArrowheads="1"/>
                </p:cNvSpPr>
                <p:nvPr userDrawn="1"/>
              </p:nvSpPr>
              <p:spPr bwMode="auto">
                <a:xfrm flipV="1">
                  <a:off x="6127" y="3158"/>
                  <a:ext cx="115" cy="115"/>
                </a:xfrm>
                <a:prstGeom prst="rect">
                  <a:avLst/>
                </a:prstGeom>
                <a:solidFill>
                  <a:srgbClr val="CCFF99"/>
                </a:solidFill>
                <a:ln w="9525">
                  <a:noFill/>
                  <a:miter lim="800000"/>
                  <a:headEnd/>
                  <a:tailEnd/>
                </a:ln>
                <a:effectLst/>
              </p:spPr>
              <p:txBody>
                <a:bodyPr rot="10800000" wrap="none" anchor="ctr"/>
                <a:lstStyle/>
                <a:p>
                  <a:pPr>
                    <a:defRPr/>
                  </a:pPr>
                  <a:endParaRPr lang="zh-CN" altLang="en-US"/>
                </a:p>
              </p:txBody>
            </p:sp>
            <p:sp>
              <p:nvSpPr>
                <p:cNvPr id="10293" name="Rectangle 51"/>
                <p:cNvSpPr>
                  <a:spLocks noChangeAspect="1"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rot="10800000" wrap="none" anchor="ctr"/>
                <a:lstStyle/>
                <a:p>
                  <a:pPr>
                    <a:defRPr/>
                  </a:pPr>
                  <a:endParaRPr lang="zh-CN" altLang="en-US"/>
                </a:p>
              </p:txBody>
            </p:sp>
            <p:sp>
              <p:nvSpPr>
                <p:cNvPr id="10294" name="Rectangle 52"/>
                <p:cNvSpPr>
                  <a:spLocks noChangeAspect="1"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rot="10800000" wrap="none" anchor="ctr"/>
                <a:lstStyle/>
                <a:p>
                  <a:pPr>
                    <a:defRPr/>
                  </a:pPr>
                  <a:endParaRPr lang="zh-CN" altLang="en-US"/>
                </a:p>
              </p:txBody>
            </p:sp>
          </p:grpSp>
          <p:grpSp>
            <p:nvGrpSpPr>
              <p:cNvPr id="8214" name="Group 53"/>
              <p:cNvGrpSpPr>
                <a:grpSpLocks noChangeAspect="1"/>
              </p:cNvGrpSpPr>
              <p:nvPr userDrawn="1"/>
            </p:nvGrpSpPr>
            <p:grpSpPr bwMode="auto">
              <a:xfrm>
                <a:off x="5921" y="3383"/>
                <a:ext cx="409" cy="100"/>
                <a:chOff x="5893" y="3385"/>
                <a:chExt cx="466" cy="115"/>
              </a:xfrm>
            </p:grpSpPr>
            <p:sp>
              <p:nvSpPr>
                <p:cNvPr id="10287" name="Rectangle 54"/>
                <p:cNvSpPr>
                  <a:spLocks noChangeAspect="1"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rot="10800000" wrap="none" anchor="ctr"/>
                <a:lstStyle/>
                <a:p>
                  <a:pPr>
                    <a:defRPr/>
                  </a:pPr>
                  <a:endParaRPr lang="zh-CN" altLang="en-US"/>
                </a:p>
              </p:txBody>
            </p:sp>
            <p:sp>
              <p:nvSpPr>
                <p:cNvPr id="10288" name="Rectangle 55"/>
                <p:cNvSpPr>
                  <a:spLocks noChangeAspect="1" noChangeArrowheads="1"/>
                </p:cNvSpPr>
                <p:nvPr userDrawn="1"/>
              </p:nvSpPr>
              <p:spPr bwMode="auto">
                <a:xfrm flipV="1">
                  <a:off x="6127" y="3385"/>
                  <a:ext cx="115" cy="115"/>
                </a:xfrm>
                <a:prstGeom prst="rect">
                  <a:avLst/>
                </a:prstGeom>
                <a:solidFill>
                  <a:srgbClr val="FFCC99"/>
                </a:solidFill>
                <a:ln w="9525">
                  <a:noFill/>
                  <a:miter lim="800000"/>
                  <a:headEnd/>
                  <a:tailEnd/>
                </a:ln>
                <a:effectLst/>
              </p:spPr>
              <p:txBody>
                <a:bodyPr rot="10800000" wrap="none" anchor="ctr"/>
                <a:lstStyle/>
                <a:p>
                  <a:pPr>
                    <a:defRPr/>
                  </a:pPr>
                  <a:endParaRPr lang="zh-CN" altLang="en-US"/>
                </a:p>
              </p:txBody>
            </p:sp>
            <p:sp>
              <p:nvSpPr>
                <p:cNvPr id="10289" name="Rectangle 56"/>
                <p:cNvSpPr>
                  <a:spLocks noChangeAspect="1"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rot="10800000" wrap="none" anchor="ctr"/>
                <a:lstStyle/>
                <a:p>
                  <a:pPr>
                    <a:defRPr/>
                  </a:pPr>
                  <a:endParaRPr lang="zh-CN" altLang="en-US"/>
                </a:p>
              </p:txBody>
            </p:sp>
            <p:sp>
              <p:nvSpPr>
                <p:cNvPr id="10290" name="Rectangle 57"/>
                <p:cNvSpPr>
                  <a:spLocks noChangeAspect="1" noChangeArrowheads="1"/>
                </p:cNvSpPr>
                <p:nvPr userDrawn="1"/>
              </p:nvSpPr>
              <p:spPr bwMode="auto">
                <a:xfrm flipV="1">
                  <a:off x="5893" y="3385"/>
                  <a:ext cx="117" cy="115"/>
                </a:xfrm>
                <a:prstGeom prst="rect">
                  <a:avLst/>
                </a:prstGeom>
                <a:solidFill>
                  <a:schemeClr val="tx1"/>
                </a:solidFill>
                <a:ln w="9525">
                  <a:noFill/>
                  <a:miter lim="800000"/>
                  <a:headEnd/>
                  <a:tailEnd/>
                </a:ln>
                <a:effectLst/>
              </p:spPr>
              <p:txBody>
                <a:bodyPr rot="10800000" wrap="none" anchor="ctr"/>
                <a:lstStyle/>
                <a:p>
                  <a:pPr>
                    <a:defRPr/>
                  </a:pPr>
                  <a:endParaRPr lang="zh-CN" altLang="en-US"/>
                </a:p>
              </p:txBody>
            </p:sp>
          </p:grpSp>
          <p:grpSp>
            <p:nvGrpSpPr>
              <p:cNvPr id="8215" name="Group 58"/>
              <p:cNvGrpSpPr>
                <a:grpSpLocks noChangeAspect="1"/>
              </p:cNvGrpSpPr>
              <p:nvPr userDrawn="1"/>
            </p:nvGrpSpPr>
            <p:grpSpPr bwMode="auto">
              <a:xfrm>
                <a:off x="5921" y="3502"/>
                <a:ext cx="409" cy="101"/>
                <a:chOff x="5893" y="3521"/>
                <a:chExt cx="466" cy="115"/>
              </a:xfrm>
            </p:grpSpPr>
            <p:sp>
              <p:nvSpPr>
                <p:cNvPr id="10283" name="Rectangle 59"/>
                <p:cNvSpPr>
                  <a:spLocks noChangeAspect="1"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rot="10800000" wrap="none" anchor="ctr"/>
                <a:lstStyle/>
                <a:p>
                  <a:pPr>
                    <a:defRPr/>
                  </a:pPr>
                  <a:endParaRPr lang="zh-CN" altLang="en-US"/>
                </a:p>
              </p:txBody>
            </p:sp>
            <p:sp>
              <p:nvSpPr>
                <p:cNvPr id="10284" name="Rectangle 60"/>
                <p:cNvSpPr>
                  <a:spLocks noChangeAspect="1" noChangeArrowheads="1"/>
                </p:cNvSpPr>
                <p:nvPr userDrawn="1"/>
              </p:nvSpPr>
              <p:spPr bwMode="auto">
                <a:xfrm flipV="1">
                  <a:off x="6127" y="3521"/>
                  <a:ext cx="115" cy="115"/>
                </a:xfrm>
                <a:prstGeom prst="rect">
                  <a:avLst/>
                </a:prstGeom>
                <a:solidFill>
                  <a:srgbClr val="99CCFF"/>
                </a:solidFill>
                <a:ln w="9525">
                  <a:noFill/>
                  <a:miter lim="800000"/>
                  <a:headEnd/>
                  <a:tailEnd/>
                </a:ln>
                <a:effectLst/>
              </p:spPr>
              <p:txBody>
                <a:bodyPr rot="10800000" wrap="none" anchor="ctr"/>
                <a:lstStyle/>
                <a:p>
                  <a:pPr>
                    <a:defRPr/>
                  </a:pPr>
                  <a:endParaRPr lang="zh-CN" altLang="en-US"/>
                </a:p>
              </p:txBody>
            </p:sp>
            <p:sp>
              <p:nvSpPr>
                <p:cNvPr id="10285" name="Rectangle 61"/>
                <p:cNvSpPr>
                  <a:spLocks noChangeAspect="1"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rot="10800000" wrap="none" anchor="ctr"/>
                <a:lstStyle/>
                <a:p>
                  <a:pPr>
                    <a:defRPr/>
                  </a:pPr>
                  <a:endParaRPr lang="zh-CN" altLang="en-US"/>
                </a:p>
              </p:txBody>
            </p:sp>
            <p:sp>
              <p:nvSpPr>
                <p:cNvPr id="10286" name="Rectangle 62"/>
                <p:cNvSpPr>
                  <a:spLocks noChangeAspect="1" noChangeArrowheads="1"/>
                </p:cNvSpPr>
                <p:nvPr userDrawn="1"/>
              </p:nvSpPr>
              <p:spPr bwMode="auto">
                <a:xfrm flipV="1">
                  <a:off x="5893" y="3521"/>
                  <a:ext cx="117" cy="115"/>
                </a:xfrm>
                <a:prstGeom prst="rect">
                  <a:avLst/>
                </a:prstGeom>
                <a:solidFill>
                  <a:schemeClr val="tx1"/>
                </a:solidFill>
                <a:ln w="9525">
                  <a:noFill/>
                  <a:miter lim="800000"/>
                  <a:headEnd/>
                  <a:tailEnd/>
                </a:ln>
                <a:effectLst/>
              </p:spPr>
              <p:txBody>
                <a:bodyPr rot="10800000" wrap="none" anchor="ctr"/>
                <a:lstStyle/>
                <a:p>
                  <a:pPr>
                    <a:defRPr/>
                  </a:pPr>
                  <a:endParaRPr lang="zh-CN" altLang="en-US"/>
                </a:p>
              </p:txBody>
            </p:sp>
          </p:grpSp>
          <p:grpSp>
            <p:nvGrpSpPr>
              <p:cNvPr id="8216" name="Group 63"/>
              <p:cNvGrpSpPr>
                <a:grpSpLocks noChangeAspect="1"/>
              </p:cNvGrpSpPr>
              <p:nvPr userDrawn="1"/>
            </p:nvGrpSpPr>
            <p:grpSpPr bwMode="auto">
              <a:xfrm>
                <a:off x="5921" y="3621"/>
                <a:ext cx="409" cy="101"/>
                <a:chOff x="5893" y="3657"/>
                <a:chExt cx="466" cy="115"/>
              </a:xfrm>
            </p:grpSpPr>
            <p:sp>
              <p:nvSpPr>
                <p:cNvPr id="10279" name="Rectangle 64"/>
                <p:cNvSpPr>
                  <a:spLocks noChangeAspect="1"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rot="10800000" wrap="none" anchor="ctr"/>
                <a:lstStyle/>
                <a:p>
                  <a:pPr>
                    <a:defRPr/>
                  </a:pPr>
                  <a:endParaRPr lang="zh-CN" altLang="en-US"/>
                </a:p>
              </p:txBody>
            </p:sp>
            <p:sp>
              <p:nvSpPr>
                <p:cNvPr id="10280" name="Rectangle 65"/>
                <p:cNvSpPr>
                  <a:spLocks noChangeAspect="1" noChangeArrowheads="1"/>
                </p:cNvSpPr>
                <p:nvPr userDrawn="1"/>
              </p:nvSpPr>
              <p:spPr bwMode="auto">
                <a:xfrm flipV="1">
                  <a:off x="6127" y="3657"/>
                  <a:ext cx="115" cy="115"/>
                </a:xfrm>
                <a:prstGeom prst="rect">
                  <a:avLst/>
                </a:prstGeom>
                <a:solidFill>
                  <a:srgbClr val="CCFF99"/>
                </a:solidFill>
                <a:ln w="9525">
                  <a:noFill/>
                  <a:miter lim="800000"/>
                  <a:headEnd/>
                  <a:tailEnd/>
                </a:ln>
                <a:effectLst/>
              </p:spPr>
              <p:txBody>
                <a:bodyPr rot="10800000" wrap="none" anchor="ctr"/>
                <a:lstStyle/>
                <a:p>
                  <a:pPr>
                    <a:defRPr/>
                  </a:pPr>
                  <a:endParaRPr lang="zh-CN" altLang="en-US"/>
                </a:p>
              </p:txBody>
            </p:sp>
            <p:sp>
              <p:nvSpPr>
                <p:cNvPr id="10281" name="Rectangle 66"/>
                <p:cNvSpPr>
                  <a:spLocks noChangeAspect="1"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rot="10800000" wrap="none" anchor="ctr"/>
                <a:lstStyle/>
                <a:p>
                  <a:pPr>
                    <a:defRPr/>
                  </a:pPr>
                  <a:endParaRPr lang="zh-CN" altLang="en-US"/>
                </a:p>
              </p:txBody>
            </p:sp>
            <p:sp>
              <p:nvSpPr>
                <p:cNvPr id="10282" name="Rectangle 67"/>
                <p:cNvSpPr>
                  <a:spLocks noChangeAspect="1" noChangeArrowheads="1"/>
                </p:cNvSpPr>
                <p:nvPr userDrawn="1"/>
              </p:nvSpPr>
              <p:spPr bwMode="auto">
                <a:xfrm flipV="1">
                  <a:off x="5893" y="3657"/>
                  <a:ext cx="117" cy="115"/>
                </a:xfrm>
                <a:prstGeom prst="rect">
                  <a:avLst/>
                </a:prstGeom>
                <a:solidFill>
                  <a:schemeClr val="tx1"/>
                </a:solidFill>
                <a:ln w="9525">
                  <a:noFill/>
                  <a:miter lim="800000"/>
                  <a:headEnd/>
                  <a:tailEnd/>
                </a:ln>
                <a:effectLst/>
              </p:spPr>
              <p:txBody>
                <a:bodyPr rot="10800000" wrap="none" anchor="ctr"/>
                <a:lstStyle/>
                <a:p>
                  <a:pPr>
                    <a:defRPr/>
                  </a:pPr>
                  <a:endParaRPr lang="zh-CN" altLang="en-US"/>
                </a:p>
              </p:txBody>
            </p:sp>
          </p:grpSp>
          <p:grpSp>
            <p:nvGrpSpPr>
              <p:cNvPr id="8217" name="Group 68"/>
              <p:cNvGrpSpPr>
                <a:grpSpLocks noChangeAspect="1"/>
              </p:cNvGrpSpPr>
              <p:nvPr userDrawn="1"/>
            </p:nvGrpSpPr>
            <p:grpSpPr bwMode="auto">
              <a:xfrm>
                <a:off x="5921" y="3821"/>
                <a:ext cx="409" cy="101"/>
                <a:chOff x="5893" y="3884"/>
                <a:chExt cx="466" cy="115"/>
              </a:xfrm>
            </p:grpSpPr>
            <p:sp>
              <p:nvSpPr>
                <p:cNvPr id="10275" name="Rectangle 69"/>
                <p:cNvSpPr>
                  <a:spLocks noChangeAspect="1"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rot="10800000" wrap="none" anchor="ctr"/>
                <a:lstStyle/>
                <a:p>
                  <a:pPr>
                    <a:defRPr/>
                  </a:pPr>
                  <a:endParaRPr lang="zh-CN" altLang="en-US"/>
                </a:p>
              </p:txBody>
            </p:sp>
            <p:sp>
              <p:nvSpPr>
                <p:cNvPr id="10276" name="Rectangle 70"/>
                <p:cNvSpPr>
                  <a:spLocks noChangeAspect="1" noChangeArrowheads="1"/>
                </p:cNvSpPr>
                <p:nvPr userDrawn="1"/>
              </p:nvSpPr>
              <p:spPr bwMode="auto">
                <a:xfrm flipV="1">
                  <a:off x="6127" y="3884"/>
                  <a:ext cx="115" cy="115"/>
                </a:xfrm>
                <a:prstGeom prst="rect">
                  <a:avLst/>
                </a:prstGeom>
                <a:solidFill>
                  <a:srgbClr val="FFCC99"/>
                </a:solidFill>
                <a:ln w="9525">
                  <a:noFill/>
                  <a:miter lim="800000"/>
                  <a:headEnd/>
                  <a:tailEnd/>
                </a:ln>
                <a:effectLst/>
              </p:spPr>
              <p:txBody>
                <a:bodyPr rot="10800000" wrap="none" anchor="ctr"/>
                <a:lstStyle/>
                <a:p>
                  <a:pPr>
                    <a:defRPr/>
                  </a:pPr>
                  <a:endParaRPr lang="zh-CN" altLang="en-US"/>
                </a:p>
              </p:txBody>
            </p:sp>
            <p:sp>
              <p:nvSpPr>
                <p:cNvPr id="10277" name="Rectangle 71"/>
                <p:cNvSpPr>
                  <a:spLocks noChangeAspect="1"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rot="10800000" wrap="none" anchor="ctr"/>
                <a:lstStyle/>
                <a:p>
                  <a:pPr>
                    <a:defRPr/>
                  </a:pPr>
                  <a:endParaRPr lang="zh-CN" altLang="en-US"/>
                </a:p>
              </p:txBody>
            </p:sp>
            <p:sp>
              <p:nvSpPr>
                <p:cNvPr id="10278" name="Rectangle 72"/>
                <p:cNvSpPr>
                  <a:spLocks noChangeAspect="1" noChangeArrowheads="1"/>
                </p:cNvSpPr>
                <p:nvPr userDrawn="1"/>
              </p:nvSpPr>
              <p:spPr bwMode="auto">
                <a:xfrm flipV="1">
                  <a:off x="5893" y="3884"/>
                  <a:ext cx="117" cy="115"/>
                </a:xfrm>
                <a:prstGeom prst="rect">
                  <a:avLst/>
                </a:prstGeom>
                <a:solidFill>
                  <a:schemeClr val="bg2"/>
                </a:solidFill>
                <a:ln w="9525">
                  <a:noFill/>
                  <a:miter lim="800000"/>
                  <a:headEnd/>
                  <a:tailEnd/>
                </a:ln>
                <a:effectLst/>
              </p:spPr>
              <p:txBody>
                <a:bodyPr rot="10800000" wrap="none" anchor="ctr"/>
                <a:lstStyle/>
                <a:p>
                  <a:pPr>
                    <a:defRPr/>
                  </a:pPr>
                  <a:endParaRPr lang="zh-CN" altLang="en-US"/>
                </a:p>
              </p:txBody>
            </p:sp>
          </p:grpSp>
          <p:grpSp>
            <p:nvGrpSpPr>
              <p:cNvPr id="8218" name="Group 73"/>
              <p:cNvGrpSpPr>
                <a:grpSpLocks noChangeAspect="1"/>
              </p:cNvGrpSpPr>
              <p:nvPr userDrawn="1"/>
            </p:nvGrpSpPr>
            <p:grpSpPr bwMode="auto">
              <a:xfrm>
                <a:off x="5921" y="3945"/>
                <a:ext cx="409" cy="101"/>
                <a:chOff x="5893" y="4026"/>
                <a:chExt cx="466" cy="115"/>
              </a:xfrm>
            </p:grpSpPr>
            <p:sp>
              <p:nvSpPr>
                <p:cNvPr id="10271" name="Rectangle 74"/>
                <p:cNvSpPr>
                  <a:spLocks noChangeAspect="1"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rot="10800000" wrap="none" anchor="ctr"/>
                <a:lstStyle/>
                <a:p>
                  <a:pPr>
                    <a:defRPr/>
                  </a:pPr>
                  <a:endParaRPr lang="zh-CN" altLang="en-US"/>
                </a:p>
              </p:txBody>
            </p:sp>
            <p:sp>
              <p:nvSpPr>
                <p:cNvPr id="10272" name="Rectangle 75"/>
                <p:cNvSpPr>
                  <a:spLocks noChangeAspect="1" noChangeArrowheads="1"/>
                </p:cNvSpPr>
                <p:nvPr userDrawn="1"/>
              </p:nvSpPr>
              <p:spPr bwMode="auto">
                <a:xfrm flipV="1">
                  <a:off x="6127" y="4026"/>
                  <a:ext cx="115" cy="115"/>
                </a:xfrm>
                <a:prstGeom prst="rect">
                  <a:avLst/>
                </a:prstGeom>
                <a:solidFill>
                  <a:srgbClr val="99CCFF"/>
                </a:solidFill>
                <a:ln w="9525">
                  <a:noFill/>
                  <a:miter lim="800000"/>
                  <a:headEnd/>
                  <a:tailEnd/>
                </a:ln>
                <a:effectLst/>
              </p:spPr>
              <p:txBody>
                <a:bodyPr rot="10800000" wrap="none" anchor="ctr"/>
                <a:lstStyle/>
                <a:p>
                  <a:pPr>
                    <a:defRPr/>
                  </a:pPr>
                  <a:endParaRPr lang="zh-CN" altLang="en-US"/>
                </a:p>
              </p:txBody>
            </p:sp>
            <p:sp>
              <p:nvSpPr>
                <p:cNvPr id="10273" name="Rectangle 76"/>
                <p:cNvSpPr>
                  <a:spLocks noChangeAspect="1"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rot="10800000" wrap="none" anchor="ctr"/>
                <a:lstStyle/>
                <a:p>
                  <a:pPr>
                    <a:defRPr/>
                  </a:pPr>
                  <a:endParaRPr lang="zh-CN" altLang="en-US"/>
                </a:p>
              </p:txBody>
            </p:sp>
            <p:sp>
              <p:nvSpPr>
                <p:cNvPr id="10274" name="Rectangle 77"/>
                <p:cNvSpPr>
                  <a:spLocks noChangeAspect="1" noChangeArrowheads="1"/>
                </p:cNvSpPr>
                <p:nvPr userDrawn="1"/>
              </p:nvSpPr>
              <p:spPr bwMode="auto">
                <a:xfrm flipV="1">
                  <a:off x="5893" y="4026"/>
                  <a:ext cx="117" cy="115"/>
                </a:xfrm>
                <a:prstGeom prst="rect">
                  <a:avLst/>
                </a:prstGeom>
                <a:solidFill>
                  <a:schemeClr val="bg2"/>
                </a:solidFill>
                <a:ln w="9525">
                  <a:noFill/>
                  <a:miter lim="800000"/>
                  <a:headEnd/>
                  <a:tailEnd/>
                </a:ln>
                <a:effectLst/>
              </p:spPr>
              <p:txBody>
                <a:bodyPr rot="10800000" wrap="none" anchor="ctr"/>
                <a:lstStyle/>
                <a:p>
                  <a:pPr>
                    <a:defRPr/>
                  </a:pPr>
                  <a:endParaRPr lang="zh-CN" altLang="en-US"/>
                </a:p>
              </p:txBody>
            </p:sp>
          </p:grpSp>
          <p:grpSp>
            <p:nvGrpSpPr>
              <p:cNvPr id="8219" name="Group 78"/>
              <p:cNvGrpSpPr>
                <a:grpSpLocks noChangeAspect="1"/>
              </p:cNvGrpSpPr>
              <p:nvPr userDrawn="1"/>
            </p:nvGrpSpPr>
            <p:grpSpPr bwMode="auto">
              <a:xfrm>
                <a:off x="5921" y="4069"/>
                <a:ext cx="409" cy="101"/>
                <a:chOff x="5893" y="4167"/>
                <a:chExt cx="466" cy="115"/>
              </a:xfrm>
            </p:grpSpPr>
            <p:sp>
              <p:nvSpPr>
                <p:cNvPr id="10267" name="Rectangle 79"/>
                <p:cNvSpPr>
                  <a:spLocks noChangeAspect="1" noChangeArrowheads="1"/>
                </p:cNvSpPr>
                <p:nvPr userDrawn="1"/>
              </p:nvSpPr>
              <p:spPr bwMode="auto">
                <a:xfrm flipV="1">
                  <a:off x="6010" y="4167"/>
                  <a:ext cx="116" cy="115"/>
                </a:xfrm>
                <a:prstGeom prst="rect">
                  <a:avLst/>
                </a:prstGeom>
                <a:solidFill>
                  <a:schemeClr val="hlink"/>
                </a:solidFill>
                <a:ln w="9525">
                  <a:noFill/>
                  <a:miter lim="800000"/>
                  <a:headEnd/>
                  <a:tailEnd/>
                </a:ln>
                <a:effectLst/>
              </p:spPr>
              <p:txBody>
                <a:bodyPr rot="10800000" wrap="none" anchor="ctr"/>
                <a:lstStyle/>
                <a:p>
                  <a:pPr>
                    <a:defRPr/>
                  </a:pPr>
                  <a:endParaRPr lang="zh-CN" altLang="en-US"/>
                </a:p>
              </p:txBody>
            </p:sp>
            <p:sp>
              <p:nvSpPr>
                <p:cNvPr id="10268" name="Rectangle 80"/>
                <p:cNvSpPr>
                  <a:spLocks noChangeAspect="1" noChangeArrowheads="1"/>
                </p:cNvSpPr>
                <p:nvPr userDrawn="1"/>
              </p:nvSpPr>
              <p:spPr bwMode="auto">
                <a:xfrm flipV="1">
                  <a:off x="6127" y="4167"/>
                  <a:ext cx="115" cy="115"/>
                </a:xfrm>
                <a:prstGeom prst="rect">
                  <a:avLst/>
                </a:prstGeom>
                <a:solidFill>
                  <a:schemeClr val="accent2"/>
                </a:solidFill>
                <a:ln w="9525">
                  <a:noFill/>
                  <a:miter lim="800000"/>
                  <a:headEnd/>
                  <a:tailEnd/>
                </a:ln>
                <a:effectLst/>
              </p:spPr>
              <p:txBody>
                <a:bodyPr rot="10800000" wrap="none" anchor="ctr"/>
                <a:lstStyle/>
                <a:p>
                  <a:pPr>
                    <a:defRPr/>
                  </a:pPr>
                  <a:endParaRPr lang="zh-CN" altLang="en-US"/>
                </a:p>
              </p:txBody>
            </p:sp>
            <p:sp>
              <p:nvSpPr>
                <p:cNvPr id="10269" name="Rectangle 81"/>
                <p:cNvSpPr>
                  <a:spLocks noChangeAspect="1" noChangeArrowheads="1"/>
                </p:cNvSpPr>
                <p:nvPr userDrawn="1"/>
              </p:nvSpPr>
              <p:spPr bwMode="auto">
                <a:xfrm flipV="1">
                  <a:off x="6242" y="4167"/>
                  <a:ext cx="117" cy="115"/>
                </a:xfrm>
                <a:prstGeom prst="rect">
                  <a:avLst/>
                </a:prstGeom>
                <a:solidFill>
                  <a:schemeClr val="accent1"/>
                </a:solidFill>
                <a:ln w="9525">
                  <a:noFill/>
                  <a:miter lim="800000"/>
                  <a:headEnd/>
                  <a:tailEnd/>
                </a:ln>
                <a:effectLst/>
              </p:spPr>
              <p:txBody>
                <a:bodyPr rot="10800000" wrap="none" anchor="ctr"/>
                <a:lstStyle/>
                <a:p>
                  <a:pPr>
                    <a:defRPr/>
                  </a:pPr>
                  <a:endParaRPr lang="zh-CN" altLang="en-US"/>
                </a:p>
              </p:txBody>
            </p:sp>
            <p:sp>
              <p:nvSpPr>
                <p:cNvPr id="10270" name="Rectangle 82"/>
                <p:cNvSpPr>
                  <a:spLocks noChangeAspect="1" noChangeArrowheads="1"/>
                </p:cNvSpPr>
                <p:nvPr userDrawn="1"/>
              </p:nvSpPr>
              <p:spPr bwMode="auto">
                <a:xfrm flipV="1">
                  <a:off x="5893" y="4167"/>
                  <a:ext cx="117" cy="115"/>
                </a:xfrm>
                <a:prstGeom prst="rect">
                  <a:avLst/>
                </a:prstGeom>
                <a:solidFill>
                  <a:schemeClr val="bg2"/>
                </a:solidFill>
                <a:ln w="9525">
                  <a:noFill/>
                  <a:miter lim="800000"/>
                  <a:headEnd/>
                  <a:tailEnd/>
                </a:ln>
                <a:effectLst/>
              </p:spPr>
              <p:txBody>
                <a:bodyPr rot="10800000" wrap="none" anchor="ctr"/>
                <a:lstStyle/>
                <a:p>
                  <a:pPr>
                    <a:defRPr/>
                  </a:pPr>
                  <a:endParaRPr lang="zh-CN" altLang="en-US"/>
                </a:p>
              </p:txBody>
            </p:sp>
          </p:grpSp>
        </p:grpSp>
      </p:grpSp>
      <p:sp>
        <p:nvSpPr>
          <p:cNvPr id="6149" name="Rectangle 5"/>
          <p:cNvSpPr>
            <a:spLocks noChangeArrowheads="1"/>
          </p:cNvSpPr>
          <p:nvPr/>
        </p:nvSpPr>
        <p:spPr bwMode="auto">
          <a:xfrm>
            <a:off x="8483693" y="6478495"/>
            <a:ext cx="2796844" cy="455613"/>
          </a:xfrm>
          <a:prstGeom prst="rect">
            <a:avLst/>
          </a:prstGeom>
          <a:noFill/>
          <a:ln w="9525">
            <a:noFill/>
            <a:miter lim="800000"/>
            <a:headEnd/>
            <a:tailEnd/>
          </a:ln>
        </p:spPr>
        <p:txBody>
          <a:bodyPr lIns="0" tIns="0" rIns="0" bIns="0"/>
          <a:lstStyle/>
          <a:p>
            <a:pPr eaLnBrk="0" hangingPunct="0">
              <a:lnSpc>
                <a:spcPct val="85000"/>
              </a:lnSpc>
              <a:defRPr/>
            </a:pPr>
            <a:r>
              <a:rPr lang="de-DE" altLang="zh-CN" sz="1200" dirty="0">
                <a:solidFill>
                  <a:srgbClr val="000000"/>
                </a:solidFill>
                <a:latin typeface="FrutigerNext LT Bold" pitchFamily="34" charset="0"/>
                <a:ea typeface="ＭＳ Ｐゴシック" pitchFamily="34" charset="-128"/>
              </a:rPr>
              <a:t>Page </a:t>
            </a:r>
            <a:fld id="{D6D007F3-B8DC-498C-AC9F-D012DFD26BD4}" type="slidenum">
              <a:rPr lang="de-DE" altLang="zh-CN" sz="1200">
                <a:solidFill>
                  <a:srgbClr val="000000"/>
                </a:solidFill>
                <a:latin typeface="FrutigerNext LT Bold" pitchFamily="34" charset="0"/>
                <a:ea typeface="ＭＳ Ｐゴシック" pitchFamily="34" charset="-128"/>
              </a:rPr>
              <a:pPr eaLnBrk="0" hangingPunct="0">
                <a:lnSpc>
                  <a:spcPct val="85000"/>
                </a:lnSpc>
                <a:defRPr/>
              </a:pPr>
              <a:t>‹#›</a:t>
            </a:fld>
            <a:endParaRPr lang="en-GB" altLang="zh-CN" sz="1200" dirty="0">
              <a:solidFill>
                <a:srgbClr val="000000"/>
              </a:solidFill>
              <a:latin typeface="FrutigerNext LT Bold" pitchFamily="34" charset="0"/>
              <a:ea typeface="ＭＳ Ｐゴシック" pitchFamily="34" charset="-128"/>
            </a:endParaRPr>
          </a:p>
        </p:txBody>
      </p:sp>
      <p:sp>
        <p:nvSpPr>
          <p:cNvPr id="10321" name="Text Box 81"/>
          <p:cNvSpPr txBox="1">
            <a:spLocks noChangeArrowheads="1"/>
          </p:cNvSpPr>
          <p:nvPr/>
        </p:nvSpPr>
        <p:spPr bwMode="auto">
          <a:xfrm>
            <a:off x="-3846986" y="1330326"/>
            <a:ext cx="3703015" cy="3876675"/>
          </a:xfrm>
          <a:prstGeom prst="rect">
            <a:avLst/>
          </a:prstGeom>
          <a:noFill/>
          <a:ln w="9525" algn="ctr">
            <a:noFill/>
            <a:miter lim="800000"/>
            <a:headEnd/>
            <a:tailEnd/>
          </a:ln>
          <a:effectLst/>
        </p:spPr>
        <p:txBody>
          <a:bodyPr lIns="78345" tIns="39172" rIns="78345" bIns="39172">
            <a:spAutoFit/>
          </a:bodyPr>
          <a:lstStyle/>
          <a:p>
            <a:pPr algn="r" defTabSz="784225">
              <a:spcBef>
                <a:spcPct val="20000"/>
              </a:spcBef>
              <a:defRPr/>
            </a:pPr>
            <a:r>
              <a:rPr lang="zh-CN" altLang="zh-CN" sz="1100">
                <a:solidFill>
                  <a:srgbClr val="FFFFFF"/>
                </a:solidFill>
                <a:latin typeface="FrutigerNext LT Regular" pitchFamily="34" charset="0"/>
              </a:rPr>
              <a:t>Slide title :32-35pt  </a:t>
            </a:r>
          </a:p>
          <a:p>
            <a:pPr algn="r" defTabSz="784225">
              <a:spcBef>
                <a:spcPct val="20000"/>
              </a:spcBef>
              <a:defRPr/>
            </a:pPr>
            <a:r>
              <a:rPr lang="zh-CN" altLang="zh-CN" sz="1100">
                <a:solidFill>
                  <a:srgbClr val="FFFFFF"/>
                </a:solidFill>
                <a:latin typeface="FrutigerNext LT Regular" pitchFamily="34" charset="0"/>
              </a:rPr>
              <a:t>Color: R153 G0 B0</a:t>
            </a:r>
          </a:p>
          <a:p>
            <a:pPr algn="r" defTabSz="784225">
              <a:spcBef>
                <a:spcPct val="20000"/>
              </a:spcBef>
              <a:defRPr/>
            </a:pPr>
            <a:r>
              <a:rPr lang="zh-CN" altLang="zh-CN" sz="1100">
                <a:solidFill>
                  <a:srgbClr val="FFFFFF"/>
                </a:solidFill>
                <a:latin typeface="FrutigerNext LT Regular" pitchFamily="34" charset="0"/>
              </a:rPr>
              <a:t>Corporate Font :</a:t>
            </a:r>
          </a:p>
          <a:p>
            <a:pPr algn="r" defTabSz="784225">
              <a:spcBef>
                <a:spcPct val="20000"/>
              </a:spcBef>
              <a:defRPr/>
            </a:pPr>
            <a:r>
              <a:rPr lang="zh-CN" altLang="zh-CN" sz="1100">
                <a:solidFill>
                  <a:srgbClr val="FFFFFF"/>
                </a:solidFill>
                <a:latin typeface="FrutigerNext LT Regular" pitchFamily="34" charset="0"/>
              </a:rPr>
              <a:t>FrutigerNext LT Medium</a:t>
            </a:r>
          </a:p>
          <a:p>
            <a:pPr algn="r" defTabSz="784225">
              <a:spcBef>
                <a:spcPct val="20000"/>
              </a:spcBef>
              <a:defRPr/>
            </a:pPr>
            <a:r>
              <a:rPr lang="zh-CN" altLang="zh-CN" sz="1100">
                <a:solidFill>
                  <a:srgbClr val="FFFFFF"/>
                </a:solidFill>
                <a:latin typeface="FrutigerNext LT Regular" pitchFamily="34" charset="0"/>
              </a:rPr>
              <a:t>Font to be used by customers and </a:t>
            </a:r>
          </a:p>
          <a:p>
            <a:pPr algn="r" defTabSz="784225">
              <a:spcBef>
                <a:spcPct val="20000"/>
              </a:spcBef>
              <a:defRPr/>
            </a:pPr>
            <a:r>
              <a:rPr lang="zh-CN" altLang="zh-CN" sz="1100">
                <a:solidFill>
                  <a:srgbClr val="FFFFFF"/>
                </a:solidFill>
                <a:latin typeface="FrutigerNext LT Regular" pitchFamily="34" charset="0"/>
              </a:rPr>
              <a:t>partners : </a:t>
            </a:r>
          </a:p>
          <a:p>
            <a:pPr algn="r" defTabSz="784225">
              <a:spcBef>
                <a:spcPct val="20000"/>
              </a:spcBef>
              <a:defRPr/>
            </a:pPr>
            <a:r>
              <a:rPr lang="zh-CN" altLang="zh-CN" sz="1100">
                <a:solidFill>
                  <a:srgbClr val="FFFFFF"/>
                </a:solidFill>
                <a:latin typeface="FrutigerNext LT Regular" pitchFamily="34" charset="0"/>
              </a:rPr>
              <a:t>Arial</a:t>
            </a:r>
          </a:p>
          <a:p>
            <a:pPr algn="r" defTabSz="784225">
              <a:spcBef>
                <a:spcPct val="20000"/>
              </a:spcBef>
              <a:defRPr/>
            </a:pPr>
            <a:endParaRPr lang="zh-CN" altLang="zh-CN" sz="1100">
              <a:solidFill>
                <a:srgbClr val="FFFFFF"/>
              </a:solidFill>
              <a:latin typeface="FrutigerNext LT Regular" pitchFamily="34" charset="0"/>
            </a:endParaRPr>
          </a:p>
          <a:p>
            <a:pPr algn="r" defTabSz="784225">
              <a:spcBef>
                <a:spcPct val="20000"/>
              </a:spcBef>
              <a:defRPr/>
            </a:pPr>
            <a:endParaRPr lang="zh-CN" altLang="zh-CN" sz="1100">
              <a:solidFill>
                <a:srgbClr val="FFFFFF"/>
              </a:solidFill>
              <a:latin typeface="FrutigerNext LT Regular" pitchFamily="34" charset="0"/>
            </a:endParaRPr>
          </a:p>
          <a:p>
            <a:pPr algn="r" defTabSz="784225">
              <a:spcBef>
                <a:spcPct val="20000"/>
              </a:spcBef>
              <a:defRPr/>
            </a:pPr>
            <a:endParaRPr lang="zh-CN" altLang="zh-CN" sz="1100">
              <a:solidFill>
                <a:srgbClr val="FFFFFF"/>
              </a:solidFill>
              <a:latin typeface="FrutigerNext LT Regular" pitchFamily="34" charset="0"/>
            </a:endParaRPr>
          </a:p>
          <a:p>
            <a:pPr algn="r" defTabSz="784225">
              <a:spcBef>
                <a:spcPct val="20000"/>
              </a:spcBef>
              <a:defRPr/>
            </a:pPr>
            <a:r>
              <a:rPr lang="zh-CN" altLang="zh-CN" sz="1100">
                <a:solidFill>
                  <a:srgbClr val="FFFFFF"/>
                </a:solidFill>
                <a:latin typeface="FrutigerNext LT Regular" pitchFamily="34" charset="0"/>
              </a:rPr>
              <a:t>Slide text :20-22pt</a:t>
            </a:r>
          </a:p>
          <a:p>
            <a:pPr algn="r" defTabSz="784225">
              <a:spcBef>
                <a:spcPct val="20000"/>
              </a:spcBef>
              <a:defRPr/>
            </a:pPr>
            <a:r>
              <a:rPr lang="zh-CN" altLang="zh-CN" sz="1100">
                <a:solidFill>
                  <a:srgbClr val="FFFFFF"/>
                </a:solidFill>
                <a:latin typeface="FrutigerNext LT Regular" pitchFamily="34" charset="0"/>
              </a:rPr>
              <a:t>Bullets level 2-5:</a:t>
            </a:r>
          </a:p>
          <a:p>
            <a:pPr algn="r" defTabSz="784225">
              <a:spcBef>
                <a:spcPct val="20000"/>
              </a:spcBef>
              <a:defRPr/>
            </a:pPr>
            <a:r>
              <a:rPr lang="zh-CN" altLang="zh-CN" sz="1100">
                <a:solidFill>
                  <a:srgbClr val="FFFFFF"/>
                </a:solidFill>
                <a:latin typeface="FrutigerNext LT Regular" pitchFamily="34" charset="0"/>
              </a:rPr>
              <a:t> 18pt  </a:t>
            </a:r>
          </a:p>
          <a:p>
            <a:pPr algn="r" defTabSz="784225">
              <a:spcBef>
                <a:spcPct val="20000"/>
              </a:spcBef>
              <a:defRPr/>
            </a:pPr>
            <a:r>
              <a:rPr lang="zh-CN" altLang="zh-CN" sz="1100">
                <a:solidFill>
                  <a:srgbClr val="FFFFFF"/>
                </a:solidFill>
                <a:latin typeface="FrutigerNext LT Regular" pitchFamily="34" charset="0"/>
              </a:rPr>
              <a:t>Color:Black</a:t>
            </a:r>
          </a:p>
          <a:p>
            <a:pPr algn="r" defTabSz="784225">
              <a:spcBef>
                <a:spcPct val="20000"/>
              </a:spcBef>
              <a:defRPr/>
            </a:pPr>
            <a:r>
              <a:rPr lang="zh-CN" altLang="zh-CN" sz="1100">
                <a:solidFill>
                  <a:srgbClr val="FFFFFF"/>
                </a:solidFill>
                <a:latin typeface="FrutigerNext LT Regular" pitchFamily="34" charset="0"/>
              </a:rPr>
              <a:t>Corporate Font :</a:t>
            </a:r>
          </a:p>
          <a:p>
            <a:pPr algn="r" defTabSz="784225">
              <a:spcBef>
                <a:spcPct val="20000"/>
              </a:spcBef>
              <a:defRPr/>
            </a:pPr>
            <a:r>
              <a:rPr lang="zh-CN" altLang="zh-CN" sz="1100">
                <a:solidFill>
                  <a:srgbClr val="FFFFFF"/>
                </a:solidFill>
                <a:latin typeface="FrutigerNext LT Regular" pitchFamily="34" charset="0"/>
              </a:rPr>
              <a:t>FrutigerNext LT Medium</a:t>
            </a:r>
          </a:p>
          <a:p>
            <a:pPr algn="r" defTabSz="784225">
              <a:spcBef>
                <a:spcPct val="20000"/>
              </a:spcBef>
              <a:defRPr/>
            </a:pPr>
            <a:r>
              <a:rPr lang="zh-CN" altLang="zh-CN" sz="1100">
                <a:solidFill>
                  <a:srgbClr val="FFFFFF"/>
                </a:solidFill>
                <a:latin typeface="FrutigerNext LT Regular" pitchFamily="34" charset="0"/>
              </a:rPr>
              <a:t>Font to be used by customers and </a:t>
            </a:r>
          </a:p>
          <a:p>
            <a:pPr algn="r" defTabSz="784225">
              <a:spcBef>
                <a:spcPct val="20000"/>
              </a:spcBef>
              <a:defRPr/>
            </a:pPr>
            <a:r>
              <a:rPr lang="zh-CN" altLang="zh-CN" sz="1100">
                <a:solidFill>
                  <a:srgbClr val="FFFFFF"/>
                </a:solidFill>
                <a:latin typeface="FrutigerNext LT Regular" pitchFamily="34" charset="0"/>
              </a:rPr>
              <a:t>partners : </a:t>
            </a:r>
          </a:p>
          <a:p>
            <a:pPr algn="r" defTabSz="784225">
              <a:spcBef>
                <a:spcPct val="20000"/>
              </a:spcBef>
              <a:defRPr/>
            </a:pPr>
            <a:r>
              <a:rPr lang="zh-CN" altLang="zh-CN" sz="1100">
                <a:solidFill>
                  <a:srgbClr val="FFFFFF"/>
                </a:solidFill>
                <a:latin typeface="FrutigerNext LT Regular" pitchFamily="34" charset="0"/>
              </a:rPr>
              <a:t>Arial</a:t>
            </a:r>
          </a:p>
        </p:txBody>
      </p:sp>
      <p:sp>
        <p:nvSpPr>
          <p:cNvPr id="10324" name="Text Box 84"/>
          <p:cNvSpPr txBox="1">
            <a:spLocks noChangeArrowheads="1"/>
          </p:cNvSpPr>
          <p:nvPr/>
        </p:nvSpPr>
        <p:spPr bwMode="auto">
          <a:xfrm>
            <a:off x="12339146" y="57150"/>
            <a:ext cx="1727650" cy="1107996"/>
          </a:xfrm>
          <a:prstGeom prst="rect">
            <a:avLst/>
          </a:prstGeom>
          <a:noFill/>
          <a:ln w="9525">
            <a:noFill/>
            <a:miter lim="800000"/>
            <a:headEnd/>
            <a:tailEnd/>
          </a:ln>
          <a:effectLst/>
        </p:spPr>
        <p:txBody>
          <a:bodyPr>
            <a:spAutoFit/>
          </a:bodyPr>
          <a:lstStyle/>
          <a:p>
            <a:pPr>
              <a:defRPr/>
            </a:pPr>
            <a:r>
              <a:rPr lang="en-US" altLang="zh-CN" sz="1100">
                <a:solidFill>
                  <a:srgbClr val="FFFFFF"/>
                </a:solidFill>
                <a:latin typeface="FrutigerNext LT Regular" pitchFamily="34" charset="0"/>
              </a:rPr>
              <a:t>Top right  corner  for   field-mark, customer or partner logotypes. </a:t>
            </a:r>
          </a:p>
          <a:p>
            <a:pPr>
              <a:defRPr/>
            </a:pPr>
            <a:endParaRPr lang="en-US" altLang="zh-CN" sz="1100">
              <a:solidFill>
                <a:srgbClr val="FFFFFF"/>
              </a:solidFill>
              <a:latin typeface="FrutigerNext LT Regular" pitchFamily="34" charset="0"/>
            </a:endParaRPr>
          </a:p>
          <a:p>
            <a:pPr>
              <a:defRPr/>
            </a:pPr>
            <a:r>
              <a:rPr lang="en-US" altLang="zh-CN" sz="1100">
                <a:solidFill>
                  <a:srgbClr val="FFFFFF"/>
                </a:solidFill>
                <a:latin typeface="FrutigerNext LT Regular" pitchFamily="34" charset="0"/>
              </a:rPr>
              <a:t>----------------   </a:t>
            </a:r>
          </a:p>
          <a:p>
            <a:pPr>
              <a:defRPr/>
            </a:pPr>
            <a:endParaRPr lang="zh-CN" altLang="en-US" sz="1100">
              <a:solidFill>
                <a:srgbClr val="FFFFFF"/>
              </a:solidFill>
              <a:latin typeface="FrutigerNext LT Regular" pitchFamily="34" charset="0"/>
            </a:endParaRPr>
          </a:p>
        </p:txBody>
      </p:sp>
      <p:sp>
        <p:nvSpPr>
          <p:cNvPr id="10325" name="Text Box 85"/>
          <p:cNvSpPr txBox="1">
            <a:spLocks noChangeArrowheads="1"/>
          </p:cNvSpPr>
          <p:nvPr/>
        </p:nvSpPr>
        <p:spPr bwMode="auto">
          <a:xfrm>
            <a:off x="12339146" y="1196975"/>
            <a:ext cx="1727650" cy="1785104"/>
          </a:xfrm>
          <a:prstGeom prst="rect">
            <a:avLst/>
          </a:prstGeom>
          <a:noFill/>
          <a:ln w="9525">
            <a:noFill/>
            <a:miter lim="800000"/>
            <a:headEnd/>
            <a:tailEnd/>
          </a:ln>
          <a:effectLst/>
        </p:spPr>
        <p:txBody>
          <a:bodyPr>
            <a:spAutoFit/>
          </a:bodyPr>
          <a:lstStyle/>
          <a:p>
            <a:pPr>
              <a:defRPr/>
            </a:pPr>
            <a:r>
              <a:rPr lang="en-US" altLang="zh-CN" sz="1100" dirty="0">
                <a:solidFill>
                  <a:srgbClr val="FFFFFF"/>
                </a:solidFill>
                <a:latin typeface="FrutigerNext LT Regular" pitchFamily="34" charset="0"/>
              </a:rPr>
              <a:t>The following nine groups of colors are an example of how our design colors can be used, please take note that you should only use one design color group per slide. </a:t>
            </a:r>
          </a:p>
          <a:p>
            <a:pPr>
              <a:defRPr/>
            </a:pPr>
            <a:r>
              <a:rPr lang="en-US" altLang="zh-CN" sz="1100" dirty="0">
                <a:solidFill>
                  <a:srgbClr val="FFFFFF"/>
                </a:solidFill>
                <a:latin typeface="FrutigerNext LT Regular" pitchFamily="34" charset="0"/>
              </a:rPr>
              <a:t> For specific usage details, refer to the “Typesetting Standard”.</a:t>
            </a:r>
          </a:p>
        </p:txBody>
      </p:sp>
    </p:spTree>
  </p:cSld>
  <p:clrMap bg1="lt1" tx1="dk1" bg2="lt2" tx2="dk2" accent1="accent1" accent2="accent2" accent3="accent3" accent4="accent4" accent5="accent5" accent6="accent6" hlink="hlink" folHlink="folHlink"/>
  <p:sldLayoutIdLst>
    <p:sldLayoutId id="2147483822" r:id="rId1"/>
    <p:sldLayoutId id="2147483824" r:id="rId2"/>
    <p:sldLayoutId id="2147483826" r:id="rId3"/>
    <p:sldLayoutId id="2147483831" r:id="rId4"/>
    <p:sldLayoutId id="2147483832" r:id="rId5"/>
    <p:sldLayoutId id="2147483833" r:id="rId6"/>
    <p:sldLayoutId id="2147483835" r:id="rId7"/>
    <p:sldLayoutId id="2147483836" r:id="rId8"/>
    <p:sldLayoutId id="2147483837" r:id="rId9"/>
    <p:sldLayoutId id="2147483838" r:id="rId10"/>
  </p:sldLayoutIdLst>
  <p:transition xmlns:p14="http://schemas.microsoft.com/office/powerpoint/2010/main" advClick="0" advTm="8000">
    <p:fade thruBlk="1"/>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777777"/>
        </a:buClr>
        <a:buSzPct val="60000"/>
        <a:buFont typeface="Wingdings" pitchFamily="2" charset="2"/>
        <a:buChar char="l"/>
        <a:defRPr sz="2000" b="1">
          <a:solidFill>
            <a:schemeClr val="tx1"/>
          </a:solidFill>
          <a:latin typeface="FrutigerNext LT Regular" pitchFamily="34" charset="0"/>
          <a:ea typeface="黑体" pitchFamily="49" charset="-122"/>
          <a:cs typeface="+mn-cs"/>
        </a:defRPr>
      </a:lvl1pPr>
      <a:lvl2pPr marL="622300" indent="-28575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854075" indent="-228600"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Regular" pitchFamily="34" charset="0"/>
          <a:ea typeface="+mn-ea"/>
          <a:cs typeface="+mn-cs"/>
        </a:defRPr>
      </a:lvl3pPr>
      <a:lvl4pPr marL="1082675" indent="-228600" algn="l" rtl="0" eaLnBrk="0" fontAlgn="base" hangingPunct="0">
        <a:lnSpc>
          <a:spcPct val="140000"/>
        </a:lnSpc>
        <a:spcBef>
          <a:spcPct val="0"/>
        </a:spcBef>
        <a:spcAft>
          <a:spcPct val="0"/>
        </a:spcAft>
        <a:buChar char="–"/>
        <a:defRPr sz="1400">
          <a:solidFill>
            <a:schemeClr val="tx1"/>
          </a:solidFill>
          <a:latin typeface="FrutigerNext LT Regular" pitchFamily="34" charset="0"/>
          <a:ea typeface="+mn-ea"/>
          <a:cs typeface="+mn-cs"/>
        </a:defRPr>
      </a:lvl4pPr>
      <a:lvl5pPr marL="1311275" indent="-228600" algn="l" rtl="0" eaLnBrk="0" fontAlgn="base" hangingPunct="0">
        <a:lnSpc>
          <a:spcPct val="140000"/>
        </a:lnSpc>
        <a:spcBef>
          <a:spcPct val="0"/>
        </a:spcBef>
        <a:spcAft>
          <a:spcPct val="0"/>
        </a:spcAft>
        <a:buFont typeface="Arial" charset="0"/>
        <a:buChar char="~"/>
        <a:defRPr sz="1200">
          <a:solidFill>
            <a:schemeClr val="tx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6" name="Text Box 7"/>
          <p:cNvSpPr txBox="1">
            <a:spLocks noChangeArrowheads="1"/>
          </p:cNvSpPr>
          <p:nvPr/>
        </p:nvSpPr>
        <p:spPr bwMode="auto">
          <a:xfrm>
            <a:off x="4694854" y="2668589"/>
            <a:ext cx="2805466" cy="761371"/>
          </a:xfrm>
          <a:prstGeom prst="rect">
            <a:avLst/>
          </a:prstGeom>
          <a:noFill/>
          <a:ln>
            <a:noFill/>
          </a:ln>
          <a:extLst/>
        </p:spPr>
        <p:txBody>
          <a:bodyPr wrap="none" lIns="83448" tIns="41724" rIns="83448" bIns="41724">
            <a:spAutoFit/>
          </a:bodyPr>
          <a:lstStyle>
            <a:lvl1pPr defTabSz="835025" eaLnBrk="0" hangingPunct="0">
              <a:defRPr>
                <a:solidFill>
                  <a:schemeClr val="tx1"/>
                </a:solidFill>
                <a:latin typeface="Calibri" pitchFamily="34" charset="0"/>
                <a:ea typeface="宋体" pitchFamily="2" charset="-122"/>
              </a:defRPr>
            </a:lvl1pPr>
            <a:lvl2pPr marL="742950" indent="-285750" defTabSz="835025" eaLnBrk="0" hangingPunct="0">
              <a:defRPr>
                <a:solidFill>
                  <a:schemeClr val="tx1"/>
                </a:solidFill>
                <a:latin typeface="Calibri" pitchFamily="34" charset="0"/>
                <a:ea typeface="宋体" pitchFamily="2" charset="-122"/>
              </a:defRPr>
            </a:lvl2pPr>
            <a:lvl3pPr marL="1143000" indent="-228600" defTabSz="835025" eaLnBrk="0" hangingPunct="0">
              <a:defRPr>
                <a:solidFill>
                  <a:schemeClr val="tx1"/>
                </a:solidFill>
                <a:latin typeface="Calibri" pitchFamily="34" charset="0"/>
                <a:ea typeface="宋体" pitchFamily="2" charset="-122"/>
              </a:defRPr>
            </a:lvl3pPr>
            <a:lvl4pPr marL="1600200" indent="-228600" defTabSz="835025" eaLnBrk="0" hangingPunct="0">
              <a:defRPr>
                <a:solidFill>
                  <a:schemeClr val="tx1"/>
                </a:solidFill>
                <a:latin typeface="Calibri" pitchFamily="34" charset="0"/>
                <a:ea typeface="宋体" pitchFamily="2" charset="-122"/>
              </a:defRPr>
            </a:lvl4pPr>
            <a:lvl5pPr marL="2057400" indent="-228600" defTabSz="835025" eaLnBrk="0" hangingPunct="0">
              <a:defRPr>
                <a:solidFill>
                  <a:schemeClr val="tx1"/>
                </a:solidFill>
                <a:latin typeface="Calibri" pitchFamily="34" charset="0"/>
                <a:ea typeface="宋体" pitchFamily="2" charset="-122"/>
              </a:defRPr>
            </a:lvl5pPr>
            <a:lvl6pPr marL="2514600" indent="-228600" defTabSz="835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35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35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35025" eaLnBrk="0" fontAlgn="base" hangingPunct="0">
              <a:spcBef>
                <a:spcPct val="0"/>
              </a:spcBef>
              <a:spcAft>
                <a:spcPct val="0"/>
              </a:spcAft>
              <a:defRPr>
                <a:solidFill>
                  <a:schemeClr val="tx1"/>
                </a:solidFill>
                <a:latin typeface="Calibri" pitchFamily="34" charset="0"/>
                <a:ea typeface="宋体" pitchFamily="2" charset="-122"/>
              </a:defRPr>
            </a:lvl9pPr>
          </a:lstStyle>
          <a:p>
            <a:pPr algn="ctr">
              <a:defRPr/>
            </a:pPr>
            <a:r>
              <a:rPr lang="en-US" altLang="zh-CN" sz="4400" dirty="0" smtClean="0">
                <a:solidFill>
                  <a:srgbClr val="990000"/>
                </a:solidFill>
                <a:latin typeface="+mn-lt"/>
                <a:ea typeface="MS PGothic" pitchFamily="34" charset="-128"/>
              </a:rPr>
              <a:t>Thank you</a:t>
            </a:r>
          </a:p>
        </p:txBody>
      </p:sp>
      <p:sp>
        <p:nvSpPr>
          <p:cNvPr id="77" name="Text Box 8"/>
          <p:cNvSpPr txBox="1">
            <a:spLocks noChangeArrowheads="1"/>
          </p:cNvSpPr>
          <p:nvPr/>
        </p:nvSpPr>
        <p:spPr bwMode="auto">
          <a:xfrm>
            <a:off x="4687224" y="3429001"/>
            <a:ext cx="2820727" cy="484372"/>
          </a:xfrm>
          <a:prstGeom prst="rect">
            <a:avLst/>
          </a:prstGeom>
          <a:noFill/>
          <a:ln>
            <a:noFill/>
          </a:ln>
          <a:extLst/>
        </p:spPr>
        <p:txBody>
          <a:bodyPr wrap="none" lIns="83448" tIns="41724" rIns="83448" bIns="41724">
            <a:spAutoFit/>
          </a:bodyPr>
          <a:lstStyle/>
          <a:p>
            <a:pPr algn="ctr" defTabSz="835025" eaLnBrk="0" hangingPunct="0">
              <a:defRPr/>
            </a:pPr>
            <a:r>
              <a:rPr lang="en-US" altLang="zh-CN" sz="2600" dirty="0">
                <a:solidFill>
                  <a:srgbClr val="666666"/>
                </a:solidFill>
                <a:latin typeface="+mn-lt"/>
                <a:ea typeface="ＭＳ Ｐゴシック" pitchFamily="34" charset="-128"/>
              </a:rPr>
              <a:t>www.huawei.com</a:t>
            </a:r>
            <a:endParaRPr lang="en-US" altLang="zh-CN" sz="2600" dirty="0">
              <a:solidFill>
                <a:srgbClr val="990000"/>
              </a:solidFill>
              <a:latin typeface="+mn-lt"/>
              <a:ea typeface="ＭＳ Ｐゴシック" pitchFamily="34" charset="-128"/>
            </a:endParaRPr>
          </a:p>
        </p:txBody>
      </p:sp>
      <p:pic>
        <p:nvPicPr>
          <p:cNvPr id="8" name="Picture 79" descr="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59438"/>
            <a:ext cx="12195175"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ransition xmlns:p14="http://schemas.microsoft.com/office/powerpoint/2010/main" advClick="0" advTm="8000">
    <p:fade thruBlk="1"/>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200" b="1">
          <a:solidFill>
            <a:srgbClr val="990000"/>
          </a:solidFill>
          <a:latin typeface="+mj-lt"/>
          <a:ea typeface="+mj-ea"/>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9" Type="http://schemas.openxmlformats.org/officeDocument/2006/relationships/image" Target="../media/image25.jpeg"/><Relationship Id="rId20" Type="http://schemas.openxmlformats.org/officeDocument/2006/relationships/image" Target="../media/image36.png"/><Relationship Id="rId21" Type="http://schemas.openxmlformats.org/officeDocument/2006/relationships/image" Target="../media/image37.png"/><Relationship Id="rId22" Type="http://schemas.openxmlformats.org/officeDocument/2006/relationships/image" Target="../media/image38.png"/><Relationship Id="rId23" Type="http://schemas.openxmlformats.org/officeDocument/2006/relationships/image" Target="../media/image39.png"/><Relationship Id="rId24" Type="http://schemas.openxmlformats.org/officeDocument/2006/relationships/image" Target="../media/image40.png"/><Relationship Id="rId10" Type="http://schemas.openxmlformats.org/officeDocument/2006/relationships/image" Target="../media/image26.jpeg"/><Relationship Id="rId11" Type="http://schemas.openxmlformats.org/officeDocument/2006/relationships/image" Target="../media/image27.jpeg"/><Relationship Id="rId12" Type="http://schemas.openxmlformats.org/officeDocument/2006/relationships/image" Target="../media/image28.jpeg"/><Relationship Id="rId13" Type="http://schemas.openxmlformats.org/officeDocument/2006/relationships/image" Target="../media/image29.png"/><Relationship Id="rId14" Type="http://schemas.openxmlformats.org/officeDocument/2006/relationships/image" Target="../media/image30.jpeg"/><Relationship Id="rId15" Type="http://schemas.openxmlformats.org/officeDocument/2006/relationships/image" Target="../media/image31.jpeg"/><Relationship Id="rId16" Type="http://schemas.openxmlformats.org/officeDocument/2006/relationships/image" Target="../media/image32.png"/><Relationship Id="rId17" Type="http://schemas.openxmlformats.org/officeDocument/2006/relationships/image" Target="../media/image33.gif"/><Relationship Id="rId18" Type="http://schemas.openxmlformats.org/officeDocument/2006/relationships/image" Target="../media/image34.png"/><Relationship Id="rId19" Type="http://schemas.openxmlformats.org/officeDocument/2006/relationships/image" Target="../media/image35.png"/><Relationship Id="rId1" Type="http://schemas.openxmlformats.org/officeDocument/2006/relationships/slideLayout" Target="../slideLayouts/slideLayout6.xml"/><Relationship Id="rId2" Type="http://schemas.openxmlformats.org/officeDocument/2006/relationships/image" Target="../media/image18.jpeg"/><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png"/><Relationship Id="rId6" Type="http://schemas.openxmlformats.org/officeDocument/2006/relationships/image" Target="../media/image22.jpeg"/><Relationship Id="rId7" Type="http://schemas.openxmlformats.org/officeDocument/2006/relationships/image" Target="../media/image23.jpeg"/><Relationship Id="rId8" Type="http://schemas.openxmlformats.org/officeDocument/2006/relationships/image" Target="../media/image2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44.png"/><Relationship Id="rId5" Type="http://schemas.openxmlformats.org/officeDocument/2006/relationships/image" Target="../media/image45.png"/><Relationship Id="rId6" Type="http://schemas.microsoft.com/office/2007/relationships/hdphoto" Target="../media/hdphoto2.wdp"/><Relationship Id="rId7" Type="http://schemas.openxmlformats.org/officeDocument/2006/relationships/image" Target="../media/image46.png"/><Relationship Id="rId8" Type="http://schemas.microsoft.com/office/2007/relationships/hdphoto" Target="../media/hdphoto3.wdp"/><Relationship Id="rId1" Type="http://schemas.openxmlformats.org/officeDocument/2006/relationships/slideLayout" Target="../slideLayouts/slideLayout12.xml"/><Relationship Id="rId2" Type="http://schemas.openxmlformats.org/officeDocument/2006/relationships/image" Target="../media/image4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Microsoft_Excel_97_-_2004_Worksheet1.xls"/><Relationship Id="rId5" Type="http://schemas.openxmlformats.org/officeDocument/2006/relationships/image" Target="../media/image55.png"/><Relationship Id="rId1" Type="http://schemas.openxmlformats.org/officeDocument/2006/relationships/vmlDrawing" Target="../drawings/vmlDrawing1.vml"/><Relationship Id="rId2"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1" Type="http://schemas.openxmlformats.org/officeDocument/2006/relationships/slideLayout" Target="../slideLayouts/slideLayout14.xml"/><Relationship Id="rId2" Type="http://schemas.openxmlformats.org/officeDocument/2006/relationships/image" Target="../media/image5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png"/><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07796" y="4508501"/>
            <a:ext cx="10981004" cy="584775"/>
          </a:xfrm>
        </p:spPr>
        <p:txBody>
          <a:bodyPr/>
          <a:lstStyle/>
          <a:p>
            <a:r>
              <a:rPr lang="en-US" dirty="0" smtClean="0"/>
              <a:t>SDN &amp; NFV</a:t>
            </a:r>
            <a:endParaRPr lang="en-US" dirty="0">
              <a:solidFill>
                <a:srgbClr val="C00000"/>
              </a:solidFill>
            </a:endParaRPr>
          </a:p>
        </p:txBody>
      </p:sp>
      <p:sp>
        <p:nvSpPr>
          <p:cNvPr id="7" name="TextBox 6"/>
          <p:cNvSpPr txBox="1"/>
          <p:nvPr/>
        </p:nvSpPr>
        <p:spPr>
          <a:xfrm>
            <a:off x="892056" y="5589240"/>
            <a:ext cx="7261344" cy="605294"/>
          </a:xfrm>
          <a:prstGeom prst="rect">
            <a:avLst/>
          </a:prstGeom>
          <a:noFill/>
        </p:spPr>
        <p:txBody>
          <a:bodyPr wrap="square" lIns="0" rtlCol="0">
            <a:spAutoFit/>
          </a:bodyPr>
          <a:lstStyle/>
          <a:p>
            <a:pPr fontAlgn="t">
              <a:lnSpc>
                <a:spcPts val="2000"/>
              </a:lnSpc>
            </a:pPr>
            <a:r>
              <a:rPr lang="en-US" altLang="zh-CN" sz="1400" dirty="0" smtClean="0">
                <a:solidFill>
                  <a:srgbClr val="990000"/>
                </a:solidFill>
                <a:latin typeface="+mn-lt"/>
              </a:rPr>
              <a:t>Author: </a:t>
            </a:r>
            <a:r>
              <a:rPr lang="en-US" altLang="zh-CN" sz="1400" b="1" dirty="0" smtClean="0">
                <a:solidFill>
                  <a:schemeClr val="bg2">
                    <a:lumMod val="50000"/>
                  </a:schemeClr>
                </a:solidFill>
                <a:latin typeface="Arial" pitchFamily="34" charset="0"/>
                <a:cs typeface="Arial" pitchFamily="34" charset="0"/>
              </a:rPr>
              <a:t>Hesham ElBakoury; </a:t>
            </a:r>
            <a:r>
              <a:rPr lang="en-US" altLang="zh-CN" sz="1400" b="1" dirty="0" err="1" smtClean="0">
                <a:solidFill>
                  <a:schemeClr val="bg2">
                    <a:lumMod val="50000"/>
                  </a:schemeClr>
                </a:solidFill>
                <a:latin typeface="Arial" pitchFamily="34" charset="0"/>
                <a:cs typeface="Arial" pitchFamily="34" charset="0"/>
              </a:rPr>
              <a:t>Yuanlong</a:t>
            </a:r>
            <a:r>
              <a:rPr lang="en-US" altLang="zh-CN" sz="1400" b="1" dirty="0" smtClean="0">
                <a:solidFill>
                  <a:schemeClr val="bg2">
                    <a:lumMod val="50000"/>
                  </a:schemeClr>
                </a:solidFill>
                <a:latin typeface="Arial" pitchFamily="34" charset="0"/>
                <a:cs typeface="Arial" pitchFamily="34" charset="0"/>
              </a:rPr>
              <a:t> Jiang</a:t>
            </a:r>
            <a:r>
              <a:rPr lang="en-US" altLang="zh-CN" sz="1400" b="1" dirty="0" smtClean="0">
                <a:solidFill>
                  <a:schemeClr val="bg2">
                    <a:lumMod val="50000"/>
                  </a:schemeClr>
                </a:solidFill>
                <a:latin typeface="+mn-lt"/>
              </a:rPr>
              <a:t>, </a:t>
            </a:r>
            <a:r>
              <a:rPr lang="en-US" altLang="zh-CN" sz="1400" b="1" dirty="0" err="1" smtClean="0">
                <a:solidFill>
                  <a:schemeClr val="bg2">
                    <a:lumMod val="50000"/>
                  </a:schemeClr>
                </a:solidFill>
                <a:latin typeface="+mn-lt"/>
              </a:rPr>
              <a:t>Ruobin</a:t>
            </a:r>
            <a:r>
              <a:rPr lang="en-US" altLang="zh-CN" sz="1400" b="1" dirty="0" smtClean="0">
                <a:solidFill>
                  <a:schemeClr val="bg2">
                    <a:lumMod val="50000"/>
                  </a:schemeClr>
                </a:solidFill>
                <a:latin typeface="+mn-lt"/>
              </a:rPr>
              <a:t> Zheng</a:t>
            </a:r>
          </a:p>
          <a:p>
            <a:pPr fontAlgn="t">
              <a:lnSpc>
                <a:spcPts val="2000"/>
              </a:lnSpc>
            </a:pPr>
            <a:r>
              <a:rPr lang="en-US" altLang="zh-CN" sz="1400" dirty="0" smtClean="0">
                <a:solidFill>
                  <a:srgbClr val="990000"/>
                </a:solidFill>
                <a:latin typeface="+mn-lt"/>
              </a:rPr>
              <a:t>Version</a:t>
            </a:r>
            <a:r>
              <a:rPr lang="en-US" altLang="zh-CN" sz="1400" dirty="0">
                <a:solidFill>
                  <a:srgbClr val="990000"/>
                </a:solidFill>
                <a:latin typeface="+mn-lt"/>
              </a:rPr>
              <a:t>:</a:t>
            </a:r>
            <a:r>
              <a:rPr lang="en-US" altLang="zh-CN" sz="1400" dirty="0">
                <a:solidFill>
                  <a:schemeClr val="bg2">
                    <a:lumMod val="50000"/>
                  </a:schemeClr>
                </a:solidFill>
                <a:latin typeface="+mn-lt"/>
              </a:rPr>
              <a:t> </a:t>
            </a:r>
            <a:r>
              <a:rPr lang="en-US" altLang="zh-CN" sz="1400" dirty="0" smtClean="0">
                <a:solidFill>
                  <a:schemeClr val="bg2">
                    <a:lumMod val="50000"/>
                  </a:schemeClr>
                </a:solidFill>
                <a:latin typeface="+mn-lt"/>
              </a:rPr>
              <a:t>1.0</a:t>
            </a:r>
            <a:endParaRPr lang="zh-CN" altLang="zh-CN" sz="1400" dirty="0" smtClean="0">
              <a:solidFill>
                <a:schemeClr val="bg2">
                  <a:lumMod val="50000"/>
                </a:schemeClr>
              </a:solidFill>
              <a:latin typeface="+mn-lt"/>
            </a:endParaRPr>
          </a:p>
        </p:txBody>
      </p:sp>
      <p:sp>
        <p:nvSpPr>
          <p:cNvPr id="2" name="Rectangle 1"/>
          <p:cNvSpPr/>
          <p:nvPr/>
        </p:nvSpPr>
        <p:spPr>
          <a:xfrm>
            <a:off x="9536049" y="0"/>
            <a:ext cx="2659126" cy="369332"/>
          </a:xfrm>
          <a:prstGeom prst="rect">
            <a:avLst/>
          </a:prstGeom>
        </p:spPr>
        <p:txBody>
          <a:bodyPr wrap="none">
            <a:spAutoFit/>
          </a:bodyPr>
          <a:lstStyle/>
          <a:p>
            <a:r>
              <a:rPr lang="hr-HR"/>
              <a:t>omniran-14-0079-00-CF00</a:t>
            </a:r>
            <a:endParaRPr lang="en-US"/>
          </a:p>
        </p:txBody>
      </p:sp>
    </p:spTree>
  </p:cSld>
  <p:clrMapOvr>
    <a:masterClrMapping/>
  </p:clrMapOvr>
  <p:transition xmlns:p14="http://schemas.microsoft.com/office/powerpoint/2010/main" advClick="0" advTm="8000">
    <p:fade thruBlk="1"/>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1"/>
          <p:cNvGrpSpPr/>
          <p:nvPr/>
        </p:nvGrpSpPr>
        <p:grpSpPr>
          <a:xfrm>
            <a:off x="3126821" y="1543050"/>
            <a:ext cx="1309507" cy="1169330"/>
            <a:chOff x="2384425" y="1785938"/>
            <a:chExt cx="1042706" cy="1251882"/>
          </a:xfrm>
        </p:grpSpPr>
        <p:pic>
          <p:nvPicPr>
            <p:cNvPr id="63" name="Picture 18" descr="http://partners.varphonex.com/images/acme_border_controll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4425" y="1785938"/>
              <a:ext cx="8588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TextBox 42"/>
            <p:cNvSpPr txBox="1">
              <a:spLocks noChangeArrowheads="1"/>
            </p:cNvSpPr>
            <p:nvPr/>
          </p:nvSpPr>
          <p:spPr bwMode="auto">
            <a:xfrm>
              <a:off x="2476782" y="2514600"/>
              <a:ext cx="9503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GB" sz="1400" dirty="0">
                  <a:solidFill>
                    <a:srgbClr val="0070C0"/>
                  </a:solidFill>
                  <a:latin typeface="Calibri" pitchFamily="34" charset="0"/>
                </a:rPr>
                <a:t>Session Border</a:t>
              </a:r>
            </a:p>
            <a:p>
              <a:pPr algn="ctr"/>
              <a:r>
                <a:rPr lang="en-GB" sz="1400" dirty="0">
                  <a:solidFill>
                    <a:srgbClr val="0070C0"/>
                  </a:solidFill>
                  <a:latin typeface="Calibri" pitchFamily="34" charset="0"/>
                </a:rPr>
                <a:t>Controller</a:t>
              </a:r>
            </a:p>
          </p:txBody>
        </p:sp>
      </p:grpSp>
      <p:sp>
        <p:nvSpPr>
          <p:cNvPr id="2" name="Title 1"/>
          <p:cNvSpPr>
            <a:spLocks noGrp="1"/>
          </p:cNvSpPr>
          <p:nvPr>
            <p:ph type="title"/>
          </p:nvPr>
        </p:nvSpPr>
        <p:spPr>
          <a:xfrm>
            <a:off x="1317172" y="71993"/>
            <a:ext cx="9833357" cy="799544"/>
          </a:xfrm>
        </p:spPr>
        <p:txBody>
          <a:bodyPr/>
          <a:lstStyle/>
          <a:p>
            <a:r>
              <a:rPr lang="en-GB" dirty="0" smtClean="0"/>
              <a:t>Network Functions Virtualization: Vision</a:t>
            </a:r>
            <a:endParaRPr lang="en-US" dirty="0" smtClean="0"/>
          </a:p>
        </p:txBody>
      </p:sp>
      <p:sp>
        <p:nvSpPr>
          <p:cNvPr id="34" name="TextBox 41"/>
          <p:cNvSpPr txBox="1">
            <a:spLocks noChangeArrowheads="1"/>
          </p:cNvSpPr>
          <p:nvPr/>
        </p:nvSpPr>
        <p:spPr bwMode="auto">
          <a:xfrm>
            <a:off x="560070" y="1019637"/>
            <a:ext cx="55549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GB" sz="2000" dirty="0">
                <a:solidFill>
                  <a:srgbClr val="C00000"/>
                </a:solidFill>
                <a:latin typeface="Calibri" pitchFamily="34" charset="0"/>
              </a:rPr>
              <a:t>Classical Network </a:t>
            </a:r>
            <a:r>
              <a:rPr lang="en-GB" sz="2000" dirty="0" smtClean="0">
                <a:solidFill>
                  <a:srgbClr val="C00000"/>
                </a:solidFill>
                <a:latin typeface="Calibri" pitchFamily="34" charset="0"/>
              </a:rPr>
              <a:t>Appliance Approach</a:t>
            </a:r>
            <a:endParaRPr lang="en-GB" sz="2000" dirty="0">
              <a:solidFill>
                <a:srgbClr val="C00000"/>
              </a:solidFill>
              <a:latin typeface="Calibri" pitchFamily="34" charset="0"/>
            </a:endParaRPr>
          </a:p>
        </p:txBody>
      </p:sp>
      <p:grpSp>
        <p:nvGrpSpPr>
          <p:cNvPr id="4" name="Group 34"/>
          <p:cNvGrpSpPr/>
          <p:nvPr/>
        </p:nvGrpSpPr>
        <p:grpSpPr>
          <a:xfrm>
            <a:off x="3227675" y="4133890"/>
            <a:ext cx="821405" cy="758585"/>
            <a:chOff x="2481263" y="4391025"/>
            <a:chExt cx="654050" cy="826890"/>
          </a:xfrm>
        </p:grpSpPr>
        <p:pic>
          <p:nvPicPr>
            <p:cNvPr id="36" name="Picture 2" descr="Product Small Pho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4391025"/>
              <a:ext cx="65405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7"/>
            <p:cNvSpPr txBox="1">
              <a:spLocks noChangeArrowheads="1"/>
            </p:cNvSpPr>
            <p:nvPr/>
          </p:nvSpPr>
          <p:spPr bwMode="auto">
            <a:xfrm>
              <a:off x="2554288" y="4910138"/>
              <a:ext cx="4245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GB" sz="1400" dirty="0">
                  <a:solidFill>
                    <a:srgbClr val="0070C0"/>
                  </a:solidFill>
                  <a:latin typeface="Calibri" pitchFamily="34" charset="0"/>
                </a:rPr>
                <a:t>BRAS</a:t>
              </a:r>
            </a:p>
          </p:txBody>
        </p:sp>
      </p:grpSp>
      <p:grpSp>
        <p:nvGrpSpPr>
          <p:cNvPr id="5" name="Group 37"/>
          <p:cNvGrpSpPr/>
          <p:nvPr/>
        </p:nvGrpSpPr>
        <p:grpSpPr>
          <a:xfrm>
            <a:off x="1800130" y="2781465"/>
            <a:ext cx="775550" cy="936262"/>
            <a:chOff x="1412875" y="3022600"/>
            <a:chExt cx="617538" cy="1020565"/>
          </a:xfrm>
        </p:grpSpPr>
        <p:sp>
          <p:nvSpPr>
            <p:cNvPr id="39" name="TextBox 12"/>
            <p:cNvSpPr txBox="1">
              <a:spLocks noChangeArrowheads="1"/>
            </p:cNvSpPr>
            <p:nvPr/>
          </p:nvSpPr>
          <p:spPr bwMode="auto">
            <a:xfrm>
              <a:off x="1412875" y="3735388"/>
              <a:ext cx="5648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GB" sz="1400" dirty="0">
                  <a:solidFill>
                    <a:srgbClr val="0070C0"/>
                  </a:solidFill>
                  <a:latin typeface="Calibri" pitchFamily="34" charset="0"/>
                </a:rPr>
                <a:t>Firewall</a:t>
              </a:r>
            </a:p>
          </p:txBody>
        </p:sp>
        <p:pic>
          <p:nvPicPr>
            <p:cNvPr id="40" name="Picture 10" descr="http://www.checkpoint.com/images/products/appliances/graphics/main-320x215.jpg"/>
            <p:cNvPicPr>
              <a:picLocks noChangeAspect="1" noChangeArrowheads="1"/>
            </p:cNvPicPr>
            <p:nvPr/>
          </p:nvPicPr>
          <p:blipFill>
            <a:blip r:embed="rId4" cstate="print">
              <a:extLst>
                <a:ext uri="{28A0092B-C50C-407E-A947-70E740481C1C}">
                  <a14:useLocalDpi xmlns:a14="http://schemas.microsoft.com/office/drawing/2010/main" val="0"/>
                </a:ext>
              </a:extLst>
            </a:blip>
            <a:srcRect l="56769" t="13052" r="4462"/>
            <a:stretch>
              <a:fillRect/>
            </a:stretch>
          </p:blipFill>
          <p:spPr bwMode="auto">
            <a:xfrm>
              <a:off x="1420813" y="3022600"/>
              <a:ext cx="609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40"/>
          <p:cNvGrpSpPr/>
          <p:nvPr/>
        </p:nvGrpSpPr>
        <p:grpSpPr>
          <a:xfrm>
            <a:off x="377297" y="3036646"/>
            <a:ext cx="1066630" cy="614405"/>
            <a:chOff x="333375" y="3306763"/>
            <a:chExt cx="849313" cy="669727"/>
          </a:xfrm>
        </p:grpSpPr>
        <p:pic>
          <p:nvPicPr>
            <p:cNvPr id="42"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l="17577" t="40077" r="63269" b="42200"/>
            <a:stretch>
              <a:fillRect/>
            </a:stretch>
          </p:blipFill>
          <p:spPr bwMode="auto">
            <a:xfrm>
              <a:off x="333375" y="3306763"/>
              <a:ext cx="849313"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16"/>
            <p:cNvSpPr txBox="1">
              <a:spLocks noChangeArrowheads="1"/>
            </p:cNvSpPr>
            <p:nvPr/>
          </p:nvSpPr>
          <p:spPr bwMode="auto">
            <a:xfrm>
              <a:off x="587375" y="3668713"/>
              <a:ext cx="3247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GB" sz="1400" dirty="0">
                  <a:solidFill>
                    <a:srgbClr val="0070C0"/>
                  </a:solidFill>
                  <a:latin typeface="Calibri" pitchFamily="34" charset="0"/>
                </a:rPr>
                <a:t>DPI</a:t>
              </a:r>
            </a:p>
          </p:txBody>
        </p:sp>
      </p:grpSp>
      <p:grpSp>
        <p:nvGrpSpPr>
          <p:cNvPr id="7" name="Group 43"/>
          <p:cNvGrpSpPr/>
          <p:nvPr/>
        </p:nvGrpSpPr>
        <p:grpSpPr>
          <a:xfrm>
            <a:off x="1756037" y="1829303"/>
            <a:ext cx="1220144" cy="675572"/>
            <a:chOff x="1360488" y="2093913"/>
            <a:chExt cx="971550" cy="736402"/>
          </a:xfrm>
        </p:grpSpPr>
        <p:pic>
          <p:nvPicPr>
            <p:cNvPr id="45" name="Picture 13" descr="http://di1.shopping.com/images1/pi/98/4d/f4/20219018-100x100-0-0.jpg"/>
            <p:cNvPicPr>
              <a:picLocks noChangeAspect="1" noChangeArrowheads="1"/>
            </p:cNvPicPr>
            <p:nvPr/>
          </p:nvPicPr>
          <p:blipFill>
            <a:blip r:embed="rId6" cstate="print">
              <a:extLst>
                <a:ext uri="{28A0092B-C50C-407E-A947-70E740481C1C}">
                  <a14:useLocalDpi xmlns:a14="http://schemas.microsoft.com/office/drawing/2010/main" val="0"/>
                </a:ext>
              </a:extLst>
            </a:blip>
            <a:srcRect t="17110" b="18085"/>
            <a:stretch>
              <a:fillRect/>
            </a:stretch>
          </p:blipFill>
          <p:spPr bwMode="auto">
            <a:xfrm>
              <a:off x="1360488" y="2093913"/>
              <a:ext cx="9715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Box 19"/>
            <p:cNvSpPr txBox="1">
              <a:spLocks noChangeArrowheads="1"/>
            </p:cNvSpPr>
            <p:nvPr/>
          </p:nvSpPr>
          <p:spPr bwMode="auto">
            <a:xfrm>
              <a:off x="1482725" y="2522538"/>
              <a:ext cx="3800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GB" sz="1400" dirty="0">
                  <a:solidFill>
                    <a:srgbClr val="0070C0"/>
                  </a:solidFill>
                  <a:latin typeface="Calibri" pitchFamily="34" charset="0"/>
                </a:rPr>
                <a:t>CDN</a:t>
              </a:r>
            </a:p>
          </p:txBody>
        </p:sp>
      </p:grpSp>
      <p:grpSp>
        <p:nvGrpSpPr>
          <p:cNvPr id="8" name="Group 46"/>
          <p:cNvGrpSpPr/>
          <p:nvPr/>
        </p:nvGrpSpPr>
        <p:grpSpPr>
          <a:xfrm>
            <a:off x="4894656" y="2893517"/>
            <a:ext cx="943556" cy="1052351"/>
            <a:chOff x="3725863" y="3124200"/>
            <a:chExt cx="751314" cy="1147108"/>
          </a:xfrm>
        </p:grpSpPr>
        <p:pic>
          <p:nvPicPr>
            <p:cNvPr id="48" name="Picture 6" descr="http://www.linuxfordevices.com/images/stories/spirent_testcenter_sm.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25863" y="3124200"/>
              <a:ext cx="7191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Box 24"/>
            <p:cNvSpPr txBox="1">
              <a:spLocks noChangeArrowheads="1"/>
            </p:cNvSpPr>
            <p:nvPr/>
          </p:nvSpPr>
          <p:spPr bwMode="auto">
            <a:xfrm>
              <a:off x="3728610" y="3748088"/>
              <a:ext cx="7485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GB" sz="1400" dirty="0">
                  <a:solidFill>
                    <a:srgbClr val="0070C0"/>
                  </a:solidFill>
                  <a:latin typeface="Calibri" pitchFamily="34" charset="0"/>
                </a:rPr>
                <a:t>Tester/QoE</a:t>
              </a:r>
            </a:p>
            <a:p>
              <a:pPr algn="ctr"/>
              <a:r>
                <a:rPr lang="en-GB" sz="1400" dirty="0">
                  <a:solidFill>
                    <a:srgbClr val="0070C0"/>
                  </a:solidFill>
                  <a:latin typeface="Calibri" pitchFamily="34" charset="0"/>
                </a:rPr>
                <a:t>monitor</a:t>
              </a:r>
            </a:p>
          </p:txBody>
        </p:sp>
      </p:grpSp>
      <p:grpSp>
        <p:nvGrpSpPr>
          <p:cNvPr id="9" name="Group 49"/>
          <p:cNvGrpSpPr/>
          <p:nvPr/>
        </p:nvGrpSpPr>
        <p:grpSpPr>
          <a:xfrm>
            <a:off x="4723876" y="1806613"/>
            <a:ext cx="1065416" cy="881956"/>
            <a:chOff x="3592513" y="2052638"/>
            <a:chExt cx="848346" cy="961370"/>
          </a:xfrm>
        </p:grpSpPr>
        <p:pic>
          <p:nvPicPr>
            <p:cNvPr id="51" name="Picture 8" descr="http://us.teneo.net/Uploads/images/705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92513" y="2052638"/>
              <a:ext cx="827087"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Box 27"/>
            <p:cNvSpPr txBox="1">
              <a:spLocks noChangeArrowheads="1"/>
            </p:cNvSpPr>
            <p:nvPr/>
          </p:nvSpPr>
          <p:spPr bwMode="auto">
            <a:xfrm>
              <a:off x="3618877" y="2490788"/>
              <a:ext cx="8219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GB" sz="1400" dirty="0">
                  <a:solidFill>
                    <a:srgbClr val="0070C0"/>
                  </a:solidFill>
                  <a:latin typeface="Calibri" pitchFamily="34" charset="0"/>
                </a:rPr>
                <a:t>WAN</a:t>
              </a:r>
            </a:p>
            <a:p>
              <a:pPr algn="ctr"/>
              <a:r>
                <a:rPr lang="en-GB" sz="1400" dirty="0">
                  <a:solidFill>
                    <a:srgbClr val="0070C0"/>
                  </a:solidFill>
                  <a:latin typeface="Calibri" pitchFamily="34" charset="0"/>
                </a:rPr>
                <a:t>Acceleration</a:t>
              </a:r>
            </a:p>
          </p:txBody>
        </p:sp>
      </p:grpSp>
      <p:grpSp>
        <p:nvGrpSpPr>
          <p:cNvPr id="10" name="Group 52"/>
          <p:cNvGrpSpPr/>
          <p:nvPr/>
        </p:nvGrpSpPr>
        <p:grpSpPr>
          <a:xfrm>
            <a:off x="386541" y="1759912"/>
            <a:ext cx="1226127" cy="1050894"/>
            <a:chOff x="333375" y="1990725"/>
            <a:chExt cx="976313" cy="1145520"/>
          </a:xfrm>
        </p:grpSpPr>
        <p:pic>
          <p:nvPicPr>
            <p:cNvPr id="54" name="Picture 10" descr="http://solacecdn.s3.amazonaws.com/new/wp-content/uploads/2010/02/3260_front_200p-wid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3375" y="1990725"/>
              <a:ext cx="9763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Box 30"/>
            <p:cNvSpPr txBox="1">
              <a:spLocks noChangeArrowheads="1"/>
            </p:cNvSpPr>
            <p:nvPr/>
          </p:nvSpPr>
          <p:spPr bwMode="auto">
            <a:xfrm>
              <a:off x="551937" y="2613025"/>
              <a:ext cx="621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GB" sz="1400" dirty="0">
                  <a:solidFill>
                    <a:srgbClr val="0070C0"/>
                  </a:solidFill>
                  <a:latin typeface="Calibri" pitchFamily="34" charset="0"/>
                </a:rPr>
                <a:t>Message</a:t>
              </a:r>
            </a:p>
            <a:p>
              <a:pPr algn="ctr"/>
              <a:r>
                <a:rPr lang="en-GB" sz="1400" dirty="0">
                  <a:solidFill>
                    <a:srgbClr val="0070C0"/>
                  </a:solidFill>
                  <a:latin typeface="Calibri" pitchFamily="34" charset="0"/>
                </a:rPr>
                <a:t>Router</a:t>
              </a:r>
            </a:p>
          </p:txBody>
        </p:sp>
      </p:grpSp>
      <p:grpSp>
        <p:nvGrpSpPr>
          <p:cNvPr id="11" name="Group 55"/>
          <p:cNvGrpSpPr/>
          <p:nvPr/>
        </p:nvGrpSpPr>
        <p:grpSpPr>
          <a:xfrm>
            <a:off x="4607951" y="4054097"/>
            <a:ext cx="1484184" cy="1071284"/>
            <a:chOff x="3487391" y="4283075"/>
            <a:chExt cx="1181794" cy="1167745"/>
          </a:xfrm>
        </p:grpSpPr>
        <p:pic>
          <p:nvPicPr>
            <p:cNvPr id="57" name="Picture 12" descr="http://www.nokiasiemensnetworks.com/sites/default/files/image_files/img_multicontroler.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76638" y="4283075"/>
              <a:ext cx="923925"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TextBox 32"/>
            <p:cNvSpPr txBox="1">
              <a:spLocks noChangeArrowheads="1"/>
            </p:cNvSpPr>
            <p:nvPr/>
          </p:nvSpPr>
          <p:spPr bwMode="auto">
            <a:xfrm>
              <a:off x="3487391" y="4927600"/>
              <a:ext cx="11817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GB" sz="1400" dirty="0">
                  <a:solidFill>
                    <a:srgbClr val="0070C0"/>
                  </a:solidFill>
                  <a:latin typeface="Calibri" pitchFamily="34" charset="0"/>
                </a:rPr>
                <a:t>Radio/Fixed Access</a:t>
              </a:r>
            </a:p>
            <a:p>
              <a:pPr algn="ctr"/>
              <a:r>
                <a:rPr lang="en-GB" sz="1400" dirty="0">
                  <a:solidFill>
                    <a:srgbClr val="0070C0"/>
                  </a:solidFill>
                  <a:latin typeface="Calibri" pitchFamily="34" charset="0"/>
                </a:rPr>
                <a:t>Network Nodes</a:t>
              </a:r>
            </a:p>
          </p:txBody>
        </p:sp>
      </p:grpSp>
      <p:grpSp>
        <p:nvGrpSpPr>
          <p:cNvPr id="12" name="Group 58"/>
          <p:cNvGrpSpPr/>
          <p:nvPr/>
        </p:nvGrpSpPr>
        <p:grpSpPr>
          <a:xfrm>
            <a:off x="3073938" y="2850117"/>
            <a:ext cx="1054668" cy="1064002"/>
            <a:chOff x="2355850" y="3079750"/>
            <a:chExt cx="839788" cy="1159808"/>
          </a:xfrm>
        </p:grpSpPr>
        <p:pic>
          <p:nvPicPr>
            <p:cNvPr id="60" name="Picture 16" descr="http://farm5.static.flickr.com/4111/4949006335_e8a306f6c2.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55850" y="3079750"/>
              <a:ext cx="83978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Box 38"/>
            <p:cNvSpPr txBox="1">
              <a:spLocks noChangeArrowheads="1"/>
            </p:cNvSpPr>
            <p:nvPr/>
          </p:nvSpPr>
          <p:spPr bwMode="auto">
            <a:xfrm>
              <a:off x="2457135" y="3716338"/>
              <a:ext cx="7213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GB" sz="1400" dirty="0">
                  <a:solidFill>
                    <a:srgbClr val="0070C0"/>
                  </a:solidFill>
                  <a:latin typeface="Calibri" pitchFamily="34" charset="0"/>
                </a:rPr>
                <a:t>Carrier</a:t>
              </a:r>
              <a:br>
                <a:rPr lang="en-GB" sz="1400" dirty="0">
                  <a:solidFill>
                    <a:srgbClr val="0070C0"/>
                  </a:solidFill>
                  <a:latin typeface="Calibri" pitchFamily="34" charset="0"/>
                </a:rPr>
              </a:br>
              <a:r>
                <a:rPr lang="en-GB" sz="1400" dirty="0">
                  <a:solidFill>
                    <a:srgbClr val="0070C0"/>
                  </a:solidFill>
                  <a:latin typeface="Calibri" pitchFamily="34" charset="0"/>
                </a:rPr>
                <a:t>Grade NAT</a:t>
              </a:r>
            </a:p>
          </p:txBody>
        </p:sp>
      </p:grpSp>
      <p:grpSp>
        <p:nvGrpSpPr>
          <p:cNvPr id="13" name="Group 64"/>
          <p:cNvGrpSpPr/>
          <p:nvPr/>
        </p:nvGrpSpPr>
        <p:grpSpPr>
          <a:xfrm>
            <a:off x="1675719" y="4018298"/>
            <a:ext cx="857291" cy="885289"/>
            <a:chOff x="1316038" y="4264025"/>
            <a:chExt cx="682625" cy="965002"/>
          </a:xfrm>
        </p:grpSpPr>
        <p:pic>
          <p:nvPicPr>
            <p:cNvPr id="66" name="Picture 4" descr="Large Phot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09700" y="4264025"/>
              <a:ext cx="5889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TextBox 10"/>
            <p:cNvSpPr txBox="1">
              <a:spLocks noChangeArrowheads="1"/>
            </p:cNvSpPr>
            <p:nvPr/>
          </p:nvSpPr>
          <p:spPr bwMode="auto">
            <a:xfrm>
              <a:off x="1316038" y="4921250"/>
              <a:ext cx="6751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GB" sz="1400" dirty="0">
                  <a:solidFill>
                    <a:srgbClr val="0070C0"/>
                  </a:solidFill>
                  <a:latin typeface="Calibri" pitchFamily="34" charset="0"/>
                </a:rPr>
                <a:t>PE Router</a:t>
              </a:r>
            </a:p>
          </p:txBody>
        </p:sp>
      </p:grpSp>
      <p:grpSp>
        <p:nvGrpSpPr>
          <p:cNvPr id="14" name="Group 67"/>
          <p:cNvGrpSpPr/>
          <p:nvPr/>
        </p:nvGrpSpPr>
        <p:grpSpPr>
          <a:xfrm>
            <a:off x="334915" y="3890434"/>
            <a:ext cx="1636827" cy="999066"/>
            <a:chOff x="287964" y="4125913"/>
            <a:chExt cx="1303337" cy="1089025"/>
          </a:xfrm>
        </p:grpSpPr>
        <p:pic>
          <p:nvPicPr>
            <p:cNvPr id="69" name="Picture 14" descr="http://2.bp.blogspot.com/_pdKr5yG7P3w/TQm9ZEZTQJI/AAAAAAAAAr8/TISpPJl3gx4/s1600/Untitled.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7500" y="4125913"/>
              <a:ext cx="6778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TextBox 36"/>
            <p:cNvSpPr txBox="1">
              <a:spLocks noChangeArrowheads="1"/>
            </p:cNvSpPr>
            <p:nvPr/>
          </p:nvSpPr>
          <p:spPr bwMode="auto">
            <a:xfrm>
              <a:off x="287964" y="4906963"/>
              <a:ext cx="1303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GB" sz="1400" dirty="0">
                  <a:solidFill>
                    <a:srgbClr val="0070C0"/>
                  </a:solidFill>
                  <a:latin typeface="Calibri" pitchFamily="34" charset="0"/>
                </a:rPr>
                <a:t>SGSN/GGSN</a:t>
              </a:r>
            </a:p>
          </p:txBody>
        </p:sp>
      </p:grpSp>
      <p:sp>
        <p:nvSpPr>
          <p:cNvPr id="71" name="TextBox 28"/>
          <p:cNvSpPr txBox="1">
            <a:spLocks noChangeArrowheads="1"/>
          </p:cNvSpPr>
          <p:nvPr/>
        </p:nvSpPr>
        <p:spPr bwMode="auto">
          <a:xfrm>
            <a:off x="372456" y="5097514"/>
            <a:ext cx="48546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buClr>
                <a:srgbClr val="0000FF"/>
              </a:buClr>
              <a:buSzPct val="130000"/>
              <a:buFont typeface="Arial" pitchFamily="34" charset="0"/>
              <a:buChar char="•"/>
            </a:pPr>
            <a:r>
              <a:rPr lang="en-GB" sz="1200" dirty="0" smtClean="0"/>
              <a:t>Fragmented, purpose-built </a:t>
            </a:r>
            <a:r>
              <a:rPr lang="en-GB" sz="1200" dirty="0"/>
              <a:t>hardware.</a:t>
            </a:r>
          </a:p>
          <a:p>
            <a:pPr>
              <a:buClr>
                <a:srgbClr val="0000FF"/>
              </a:buClr>
              <a:buSzPct val="130000"/>
              <a:buFont typeface="Arial" pitchFamily="34" charset="0"/>
              <a:buChar char="•"/>
            </a:pPr>
            <a:r>
              <a:rPr lang="en-GB" sz="1200" dirty="0"/>
              <a:t>Physical install per appliance per site.</a:t>
            </a:r>
          </a:p>
          <a:p>
            <a:pPr>
              <a:buClr>
                <a:srgbClr val="0000FF"/>
              </a:buClr>
              <a:buSzPct val="130000"/>
              <a:buFont typeface="Arial" pitchFamily="34" charset="0"/>
              <a:buChar char="•"/>
            </a:pPr>
            <a:r>
              <a:rPr lang="en-GB" sz="1200" dirty="0"/>
              <a:t>Hardware development large barrier to entry for new vendors, constraining innovation &amp; competition.</a:t>
            </a:r>
          </a:p>
        </p:txBody>
      </p:sp>
      <p:sp>
        <p:nvSpPr>
          <p:cNvPr id="73" name="Rounded Rectangle 54"/>
          <p:cNvSpPr>
            <a:spLocks noChangeArrowheads="1"/>
          </p:cNvSpPr>
          <p:nvPr/>
        </p:nvSpPr>
        <p:spPr bwMode="auto">
          <a:xfrm>
            <a:off x="342900" y="1017269"/>
            <a:ext cx="5915307" cy="5110627"/>
          </a:xfrm>
          <a:prstGeom prst="roundRect">
            <a:avLst>
              <a:gd name="adj" fmla="val 5806"/>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latin typeface="Arial" pitchFamily="34" charset="0"/>
              <a:cs typeface="Arial" pitchFamily="34" charset="0"/>
            </a:endParaRPr>
          </a:p>
        </p:txBody>
      </p:sp>
      <p:sp>
        <p:nvSpPr>
          <p:cNvPr id="74" name="Right Arrow 73"/>
          <p:cNvSpPr/>
          <p:nvPr/>
        </p:nvSpPr>
        <p:spPr bwMode="auto">
          <a:xfrm rot="19678715">
            <a:off x="4523735" y="2761513"/>
            <a:ext cx="2990549" cy="1402480"/>
          </a:xfrm>
          <a:prstGeom prst="rightArrow">
            <a:avLst/>
          </a:prstGeom>
          <a:solidFill>
            <a:srgbClr val="69BE28">
              <a:alpha val="34902"/>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a typeface="ＭＳ Ｐゴシック" pitchFamily="34" charset="-128"/>
            </a:endParaRPr>
          </a:p>
        </p:txBody>
      </p:sp>
      <p:grpSp>
        <p:nvGrpSpPr>
          <p:cNvPr id="15" name="Group 74"/>
          <p:cNvGrpSpPr/>
          <p:nvPr/>
        </p:nvGrpSpPr>
        <p:grpSpPr>
          <a:xfrm>
            <a:off x="6885744" y="1017269"/>
            <a:ext cx="5035746" cy="5110628"/>
            <a:chOff x="5040923" y="749301"/>
            <a:chExt cx="4009754" cy="5874238"/>
          </a:xfrm>
        </p:grpSpPr>
        <p:sp>
          <p:nvSpPr>
            <p:cNvPr id="76" name="TextBox 43"/>
            <p:cNvSpPr txBox="1">
              <a:spLocks noChangeArrowheads="1"/>
            </p:cNvSpPr>
            <p:nvPr/>
          </p:nvSpPr>
          <p:spPr bwMode="auto">
            <a:xfrm>
              <a:off x="5073445" y="800717"/>
              <a:ext cx="3973718" cy="4598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GB" sz="2000" dirty="0">
                  <a:solidFill>
                    <a:srgbClr val="C00000"/>
                  </a:solidFill>
                  <a:latin typeface="Calibri" pitchFamily="34" charset="0"/>
                  <a:cs typeface="Arial" pitchFamily="34" charset="0"/>
                </a:rPr>
                <a:t>Network F</a:t>
              </a:r>
              <a:r>
                <a:rPr lang="en-GB" sz="2000" dirty="0" smtClean="0">
                  <a:solidFill>
                    <a:srgbClr val="C00000"/>
                  </a:solidFill>
                  <a:latin typeface="Calibri" pitchFamily="34" charset="0"/>
                  <a:cs typeface="Arial" pitchFamily="34" charset="0"/>
                </a:rPr>
                <a:t>unctions Virtualization Approach</a:t>
              </a:r>
              <a:endParaRPr lang="en-GB" sz="2000" dirty="0">
                <a:solidFill>
                  <a:srgbClr val="C00000"/>
                </a:solidFill>
                <a:latin typeface="Calibri" pitchFamily="34" charset="0"/>
                <a:cs typeface="Arial" pitchFamily="34" charset="0"/>
              </a:endParaRPr>
            </a:p>
          </p:txBody>
        </p:sp>
        <p:grpSp>
          <p:nvGrpSpPr>
            <p:cNvPr id="16" name="Group 27"/>
            <p:cNvGrpSpPr/>
            <p:nvPr/>
          </p:nvGrpSpPr>
          <p:grpSpPr>
            <a:xfrm>
              <a:off x="5040923" y="749301"/>
              <a:ext cx="4009754" cy="5874238"/>
              <a:chOff x="5040923" y="749301"/>
              <a:chExt cx="4009754" cy="5874238"/>
            </a:xfrm>
          </p:grpSpPr>
          <p:sp>
            <p:nvSpPr>
              <p:cNvPr id="78" name="TextBox 45"/>
              <p:cNvSpPr txBox="1">
                <a:spLocks noChangeArrowheads="1"/>
              </p:cNvSpPr>
              <p:nvPr/>
            </p:nvSpPr>
            <p:spPr bwMode="auto">
              <a:xfrm>
                <a:off x="5148263" y="6189296"/>
                <a:ext cx="3624262" cy="389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GB" sz="1800" dirty="0">
                    <a:solidFill>
                      <a:srgbClr val="C00000"/>
                    </a:solidFill>
                    <a:latin typeface="Arial" pitchFamily="34" charset="0"/>
                    <a:cs typeface="Arial" pitchFamily="34" charset="0"/>
                  </a:rPr>
                  <a:t>High </a:t>
                </a:r>
                <a:r>
                  <a:rPr lang="en-GB" sz="1800" dirty="0" smtClean="0">
                    <a:solidFill>
                      <a:srgbClr val="C00000"/>
                    </a:solidFill>
                    <a:latin typeface="Arial" pitchFamily="34" charset="0"/>
                    <a:cs typeface="Arial" pitchFamily="34" charset="0"/>
                  </a:rPr>
                  <a:t>volume Ethernet </a:t>
                </a:r>
                <a:r>
                  <a:rPr lang="en-GB" sz="1800" dirty="0">
                    <a:solidFill>
                      <a:srgbClr val="C00000"/>
                    </a:solidFill>
                    <a:latin typeface="Arial" pitchFamily="34" charset="0"/>
                    <a:cs typeface="Arial" pitchFamily="34" charset="0"/>
                  </a:rPr>
                  <a:t>switches</a:t>
                </a:r>
              </a:p>
            </p:txBody>
          </p:sp>
          <p:pic>
            <p:nvPicPr>
              <p:cNvPr id="79" name="Picture 6" descr="http://t1.gstatic.com/images?q=tbn:ANd9GcTUFD7wvOt_9mnoGHjnQK7rpnH3119LecHeYdzsH6mkF4_acWhOhw"/>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29325" y="5451475"/>
                <a:ext cx="7778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TextBox 40"/>
              <p:cNvSpPr txBox="1">
                <a:spLocks noChangeArrowheads="1"/>
              </p:cNvSpPr>
              <p:nvPr/>
            </p:nvSpPr>
            <p:spPr bwMode="auto">
              <a:xfrm>
                <a:off x="5634953" y="4522788"/>
                <a:ext cx="2436572" cy="389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GB" sz="1800" dirty="0">
                    <a:solidFill>
                      <a:srgbClr val="C00000"/>
                    </a:solidFill>
                    <a:latin typeface="Arial" pitchFamily="34" charset="0"/>
                    <a:cs typeface="Arial" pitchFamily="34" charset="0"/>
                  </a:rPr>
                  <a:t>High volume standard servers</a:t>
                </a:r>
              </a:p>
            </p:txBody>
          </p:sp>
          <p:pic>
            <p:nvPicPr>
              <p:cNvPr id="81" name="Picture 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951538" y="3976688"/>
                <a:ext cx="995362"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86"/>
              <p:cNvPicPr>
                <a:picLocks noChangeAspect="1" noChangeArrowheads="1"/>
              </p:cNvPicPr>
              <p:nvPr/>
            </p:nvPicPr>
            <p:blipFill>
              <a:blip r:embed="rId16" cstate="print">
                <a:extLst>
                  <a:ext uri="{28A0092B-C50C-407E-A947-70E740481C1C}">
                    <a14:useLocalDpi xmlns:a14="http://schemas.microsoft.com/office/drawing/2010/main" val="0"/>
                  </a:ext>
                </a:extLst>
              </a:blip>
              <a:srcRect r="1637"/>
              <a:stretch>
                <a:fillRect/>
              </a:stretch>
            </p:blipFill>
            <p:spPr bwMode="auto">
              <a:xfrm>
                <a:off x="6062663" y="4876800"/>
                <a:ext cx="7175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6" descr="http://t1.gstatic.com/images?q=tbn:ANd9GcTUFD7wvOt_9mnoGHjnQK7rpnH3119LecHeYdzsH6mkF4_acWhOhw"/>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23088" y="5456238"/>
                <a:ext cx="7778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45300" y="3981450"/>
                <a:ext cx="99536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86"/>
              <p:cNvPicPr>
                <a:picLocks noChangeAspect="1" noChangeArrowheads="1"/>
              </p:cNvPicPr>
              <p:nvPr/>
            </p:nvPicPr>
            <p:blipFill>
              <a:blip r:embed="rId16" cstate="print">
                <a:extLst>
                  <a:ext uri="{28A0092B-C50C-407E-A947-70E740481C1C}">
                    <a14:useLocalDpi xmlns:a14="http://schemas.microsoft.com/office/drawing/2010/main" val="0"/>
                  </a:ext>
                </a:extLst>
              </a:blip>
              <a:srcRect r="1637"/>
              <a:stretch>
                <a:fillRect/>
              </a:stretch>
            </p:blipFill>
            <p:spPr bwMode="auto">
              <a:xfrm>
                <a:off x="6956425" y="4881563"/>
                <a:ext cx="7175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TextBox 45"/>
              <p:cNvSpPr txBox="1">
                <a:spLocks noChangeArrowheads="1"/>
              </p:cNvSpPr>
              <p:nvPr/>
            </p:nvSpPr>
            <p:spPr bwMode="auto">
              <a:xfrm>
                <a:off x="5597601" y="5075238"/>
                <a:ext cx="2446187" cy="389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GB" sz="1800" dirty="0">
                    <a:solidFill>
                      <a:srgbClr val="C00000"/>
                    </a:solidFill>
                    <a:latin typeface="Arial" pitchFamily="34" charset="0"/>
                    <a:cs typeface="Arial" pitchFamily="34" charset="0"/>
                  </a:rPr>
                  <a:t>High volume standard storage</a:t>
                </a:r>
              </a:p>
            </p:txBody>
          </p:sp>
          <p:sp>
            <p:nvSpPr>
              <p:cNvPr id="87" name="Down Arrow 86"/>
              <p:cNvSpPr/>
              <p:nvPr/>
            </p:nvSpPr>
            <p:spPr>
              <a:xfrm>
                <a:off x="6310313" y="3344863"/>
                <a:ext cx="220662" cy="6889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000" dirty="0">
                  <a:latin typeface="Arial" pitchFamily="34" charset="0"/>
                  <a:cs typeface="Arial" pitchFamily="34" charset="0"/>
                </a:endParaRPr>
              </a:p>
            </p:txBody>
          </p:sp>
          <p:pic>
            <p:nvPicPr>
              <p:cNvPr id="88" name="Picture 46" descr="AG00221_"/>
              <p:cNvPicPr>
                <a:picLocks noChangeAspect="1" noChangeArrowheads="1" noCrop="1"/>
              </p:cNvPicPr>
              <p:nvPr/>
            </p:nvPicPr>
            <p:blipFill>
              <a:blip r:embed="rId17" cstate="print">
                <a:extLst>
                  <a:ext uri="{28A0092B-C50C-407E-A947-70E740481C1C}">
                    <a14:useLocalDpi xmlns:a14="http://schemas.microsoft.com/office/drawing/2010/main" val="0"/>
                  </a:ext>
                </a:extLst>
              </a:blip>
              <a:srcRect/>
              <a:stretch>
                <a:fillRect/>
              </a:stretch>
            </p:blipFill>
            <p:spPr bwMode="auto">
              <a:xfrm flipH="1">
                <a:off x="6145213" y="3503613"/>
                <a:ext cx="47783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TextBox 88"/>
              <p:cNvSpPr txBox="1"/>
              <p:nvPr/>
            </p:nvSpPr>
            <p:spPr>
              <a:xfrm>
                <a:off x="6586538" y="3511550"/>
                <a:ext cx="2249487" cy="486811"/>
              </a:xfrm>
              <a:prstGeom prst="rect">
                <a:avLst/>
              </a:prstGeom>
              <a:noFill/>
            </p:spPr>
            <p:txBody>
              <a:bodyPr>
                <a:spAutoFit/>
              </a:bodyPr>
              <a:lstStyle/>
              <a:p>
                <a:pPr>
                  <a:spcBef>
                    <a:spcPts val="0"/>
                  </a:spcBef>
                  <a:defRPr/>
                </a:pPr>
                <a:r>
                  <a:rPr lang="en-GB" sz="1200" dirty="0">
                    <a:latin typeface="Arial" pitchFamily="34" charset="0"/>
                    <a:cs typeface="Arial" pitchFamily="34" charset="0"/>
                  </a:rPr>
                  <a:t>Orchestrated,</a:t>
                </a:r>
              </a:p>
              <a:p>
                <a:pPr>
                  <a:spcBef>
                    <a:spcPts val="0"/>
                  </a:spcBef>
                  <a:defRPr/>
                </a:pPr>
                <a:r>
                  <a:rPr lang="en-GB" sz="1200" dirty="0">
                    <a:latin typeface="Arial" pitchFamily="34" charset="0"/>
                    <a:cs typeface="Arial" pitchFamily="34" charset="0"/>
                  </a:rPr>
                  <a:t>automatic &amp; remote install.</a:t>
                </a:r>
              </a:p>
            </p:txBody>
          </p:sp>
          <p:sp>
            <p:nvSpPr>
              <p:cNvPr id="90" name="TextBox 44"/>
              <p:cNvSpPr txBox="1"/>
              <p:nvPr/>
            </p:nvSpPr>
            <p:spPr>
              <a:xfrm rot="5400000">
                <a:off x="7876667" y="2142906"/>
                <a:ext cx="1685585" cy="553854"/>
              </a:xfrm>
              <a:prstGeom prst="rect">
                <a:avLst/>
              </a:prstGeom>
              <a:noFill/>
            </p:spPr>
            <p:txBody>
              <a:bodyPr wrap="none">
                <a:spAutoFit/>
              </a:bodyPr>
              <a:lstStyle/>
              <a:p>
                <a:pPr algn="ctr">
                  <a:spcBef>
                    <a:spcPts val="0"/>
                  </a:spcBef>
                  <a:defRPr/>
                </a:pPr>
                <a:r>
                  <a:rPr lang="en-GB" sz="1400" dirty="0">
                    <a:latin typeface="Arial" pitchFamily="34" charset="0"/>
                    <a:cs typeface="Arial" pitchFamily="34" charset="0"/>
                  </a:rPr>
                  <a:t>Competitive &amp; </a:t>
                </a:r>
              </a:p>
              <a:p>
                <a:pPr algn="ctr">
                  <a:spcBef>
                    <a:spcPts val="0"/>
                  </a:spcBef>
                  <a:defRPr/>
                </a:pPr>
                <a:r>
                  <a:rPr lang="en-GB" sz="1400" dirty="0">
                    <a:latin typeface="Arial" pitchFamily="34" charset="0"/>
                    <a:cs typeface="Arial" pitchFamily="34" charset="0"/>
                  </a:rPr>
                  <a:t>Innovative</a:t>
                </a:r>
              </a:p>
              <a:p>
                <a:pPr algn="ctr">
                  <a:spcBef>
                    <a:spcPts val="0"/>
                  </a:spcBef>
                  <a:defRPr/>
                </a:pPr>
                <a:r>
                  <a:rPr lang="en-GB" sz="1400" dirty="0">
                    <a:latin typeface="Arial" pitchFamily="34" charset="0"/>
                    <a:cs typeface="Arial" pitchFamily="34" charset="0"/>
                  </a:rPr>
                  <a:t> O</a:t>
                </a:r>
                <a:r>
                  <a:rPr lang="en-GB" sz="1400" dirty="0" smtClean="0">
                    <a:latin typeface="Arial" pitchFamily="34" charset="0"/>
                    <a:cs typeface="Arial" pitchFamily="34" charset="0"/>
                  </a:rPr>
                  <a:t>pen Ecosystem</a:t>
                </a:r>
                <a:endParaRPr lang="en-GB" dirty="0">
                  <a:latin typeface="Arial" pitchFamily="34" charset="0"/>
                  <a:cs typeface="Arial" pitchFamily="34" charset="0"/>
                </a:endParaRPr>
              </a:p>
            </p:txBody>
          </p:sp>
          <p:sp>
            <p:nvSpPr>
              <p:cNvPr id="91" name="Cloud 100"/>
              <p:cNvSpPr>
                <a:spLocks noChangeArrowheads="1"/>
              </p:cNvSpPr>
              <p:nvPr/>
            </p:nvSpPr>
            <p:spPr bwMode="auto">
              <a:xfrm>
                <a:off x="5229225" y="1509713"/>
                <a:ext cx="3161316" cy="2001837"/>
              </a:xfrm>
              <a:custGeom>
                <a:avLst/>
                <a:gdLst>
                  <a:gd name="T0" fmla="*/ 3165712 w 43200"/>
                  <a:gd name="T1" fmla="*/ 1026114 h 43200"/>
                  <a:gd name="T2" fmla="*/ 1584176 w 43200"/>
                  <a:gd name="T3" fmla="*/ 2050043 h 43200"/>
                  <a:gd name="T4" fmla="*/ 9828 w 43200"/>
                  <a:gd name="T5" fmla="*/ 1026114 h 43200"/>
                  <a:gd name="T6" fmla="*/ 1584176 w 43200"/>
                  <a:gd name="T7" fmla="*/ 117338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D7EEAA"/>
              </a:solidFill>
              <a:ln w="25400" algn="ctr">
                <a:noFill/>
                <a:miter lim="800000"/>
                <a:headEnd/>
                <a:tailEnd/>
              </a:ln>
              <a:effectLst>
                <a:prstShdw prst="shdw17" dist="17961" dir="2700000">
                  <a:srgbClr val="D7EEAA">
                    <a:gamma/>
                    <a:shade val="60000"/>
                    <a:invGamma/>
                  </a:srgbClr>
                </a:prstShdw>
              </a:effectLst>
            </p:spPr>
            <p:txBody>
              <a:bodyPr anchor="ctr"/>
              <a:lstStyle/>
              <a:p>
                <a:pPr algn="ctr">
                  <a:defRPr/>
                </a:pPr>
                <a:endParaRPr lang="en-GB" sz="4000" dirty="0">
                  <a:solidFill>
                    <a:schemeClr val="lt1"/>
                  </a:solidFill>
                  <a:latin typeface="Arial" pitchFamily="34" charset="0"/>
                  <a:cs typeface="Arial" pitchFamily="34" charset="0"/>
                </a:endParaRPr>
              </a:p>
            </p:txBody>
          </p:sp>
          <p:pic>
            <p:nvPicPr>
              <p:cNvPr id="92" name="Picture 5"/>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661025" y="2270370"/>
                <a:ext cx="5365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6"/>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280150" y="2284658"/>
                <a:ext cx="5365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7"/>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913563" y="2270370"/>
                <a:ext cx="5365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8"/>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561263" y="2284658"/>
                <a:ext cx="5365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9"/>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853113" y="2757733"/>
                <a:ext cx="5365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10"/>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546850" y="2772020"/>
                <a:ext cx="5365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11"/>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227033" y="2783133"/>
                <a:ext cx="5365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Text Box 30"/>
              <p:cNvSpPr txBox="1">
                <a:spLocks noChangeArrowheads="1"/>
              </p:cNvSpPr>
              <p:nvPr/>
            </p:nvSpPr>
            <p:spPr bwMode="auto">
              <a:xfrm>
                <a:off x="5576888" y="1743075"/>
                <a:ext cx="2579687" cy="878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pitchFamily="34" charset="-128"/>
                  </a:defRPr>
                </a:lvl9pPr>
              </a:lstStyle>
              <a:p>
                <a:pPr algn="ctr">
                  <a:lnSpc>
                    <a:spcPct val="80000"/>
                  </a:lnSpc>
                  <a:spcBef>
                    <a:spcPts val="0"/>
                  </a:spcBef>
                  <a:buClr>
                    <a:srgbClr val="4D4D4D"/>
                  </a:buClr>
                </a:pPr>
                <a:r>
                  <a:rPr lang="en-GB" sz="2000" dirty="0">
                    <a:latin typeface="Arial" pitchFamily="34" charset="0"/>
                    <a:cs typeface="Arial" pitchFamily="34" charset="0"/>
                  </a:rPr>
                  <a:t>Independent</a:t>
                </a:r>
              </a:p>
              <a:p>
                <a:pPr algn="ctr">
                  <a:lnSpc>
                    <a:spcPct val="80000"/>
                  </a:lnSpc>
                  <a:spcBef>
                    <a:spcPts val="0"/>
                  </a:spcBef>
                  <a:buClr>
                    <a:srgbClr val="4D4D4D"/>
                  </a:buClr>
                </a:pPr>
                <a:r>
                  <a:rPr lang="en-GB" sz="2000" dirty="0">
                    <a:latin typeface="Arial" pitchFamily="34" charset="0"/>
                    <a:cs typeface="Arial" pitchFamily="34" charset="0"/>
                  </a:rPr>
                  <a:t>Software Vendors</a:t>
                </a:r>
              </a:p>
              <a:p>
                <a:pPr algn="ctr">
                  <a:lnSpc>
                    <a:spcPct val="80000"/>
                  </a:lnSpc>
                  <a:spcBef>
                    <a:spcPts val="0"/>
                  </a:spcBef>
                  <a:buClr>
                    <a:srgbClr val="4D4D4D"/>
                  </a:buClr>
                </a:pPr>
                <a:endParaRPr lang="en-GB" sz="2000" dirty="0">
                  <a:latin typeface="Arial" pitchFamily="34" charset="0"/>
                  <a:cs typeface="Arial" pitchFamily="34" charset="0"/>
                </a:endParaRPr>
              </a:p>
            </p:txBody>
          </p:sp>
          <p:sp>
            <p:nvSpPr>
              <p:cNvPr id="100" name="Rounded Rectangle 54"/>
              <p:cNvSpPr>
                <a:spLocks noChangeArrowheads="1"/>
              </p:cNvSpPr>
              <p:nvPr/>
            </p:nvSpPr>
            <p:spPr bwMode="auto">
              <a:xfrm>
                <a:off x="5040923" y="749301"/>
                <a:ext cx="4009754" cy="5874238"/>
              </a:xfrm>
              <a:prstGeom prst="roundRect">
                <a:avLst>
                  <a:gd name="adj" fmla="val 5806"/>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latin typeface="Arial" pitchFamily="34" charset="0"/>
                  <a:cs typeface="Arial" pitchFamily="34" charset="0"/>
                </a:endParaRPr>
              </a:p>
            </p:txBody>
          </p:sp>
        </p:grpSp>
      </p:grpSp>
      <p:sp>
        <p:nvSpPr>
          <p:cNvPr id="75" name="Rectangle 74"/>
          <p:cNvSpPr/>
          <p:nvPr/>
        </p:nvSpPr>
        <p:spPr bwMode="auto">
          <a:xfrm>
            <a:off x="3223260" y="1508760"/>
            <a:ext cx="914400" cy="262890"/>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smtClean="0">
              <a:ln>
                <a:noFill/>
              </a:ln>
              <a:solidFill>
                <a:schemeClr val="tx1"/>
              </a:solidFill>
              <a:effectLst/>
              <a:latin typeface="Arial" charset="0"/>
              <a:ea typeface="宋体" charset="-122"/>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240" y="153317"/>
            <a:ext cx="10442574" cy="871537"/>
          </a:xfrm>
        </p:spPr>
        <p:txBody>
          <a:bodyPr/>
          <a:lstStyle/>
          <a:p>
            <a:r>
              <a:rPr lang="en-US" dirty="0" smtClean="0"/>
              <a:t>Distributed NFV (*)</a:t>
            </a:r>
            <a:endParaRPr lang="en-US" dirty="0"/>
          </a:p>
        </p:txBody>
      </p:sp>
      <p:pic>
        <p:nvPicPr>
          <p:cNvPr id="275458" name="Picture 2"/>
          <p:cNvPicPr>
            <a:picLocks noGrp="1" noChangeAspect="1" noChangeArrowheads="1"/>
          </p:cNvPicPr>
          <p:nvPr>
            <p:ph idx="1"/>
          </p:nvPr>
        </p:nvPicPr>
        <p:blipFill>
          <a:blip r:embed="rId2" cstate="print"/>
          <a:srcRect/>
          <a:stretch>
            <a:fillRect/>
          </a:stretch>
        </p:blipFill>
        <p:spPr bwMode="auto">
          <a:xfrm>
            <a:off x="882127" y="882127"/>
            <a:ext cx="9875519" cy="5077610"/>
          </a:xfrm>
          <a:prstGeom prst="rect">
            <a:avLst/>
          </a:prstGeom>
          <a:noFill/>
          <a:ln w="9525">
            <a:noFill/>
            <a:miter lim="800000"/>
            <a:headEnd/>
            <a:tailEnd/>
          </a:ln>
        </p:spPr>
      </p:pic>
      <p:sp>
        <p:nvSpPr>
          <p:cNvPr id="5" name="TextBox 4"/>
          <p:cNvSpPr txBox="1"/>
          <p:nvPr/>
        </p:nvSpPr>
        <p:spPr>
          <a:xfrm>
            <a:off x="957431" y="5916706"/>
            <a:ext cx="3851237" cy="276999"/>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200" dirty="0" smtClean="0"/>
              <a:t>(*) D-NFV is an idea that has been promoted by RAD.</a:t>
            </a:r>
            <a:endParaRPr lang="en-US" sz="1200" dirty="0" err="1" smtClean="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Function Virtualization Components</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689100" y="1394619"/>
            <a:ext cx="9055099" cy="4648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Oval 100"/>
          <p:cNvSpPr>
            <a:spLocks noChangeAspect="1"/>
          </p:cNvSpPr>
          <p:nvPr/>
        </p:nvSpPr>
        <p:spPr>
          <a:xfrm>
            <a:off x="9752255" y="3844191"/>
            <a:ext cx="182928" cy="141644"/>
          </a:xfrm>
          <a:prstGeom prst="ellipse">
            <a:avLst/>
          </a:prstGeom>
          <a:noFill/>
        </p:spPr>
        <p:style>
          <a:lnRef idx="1">
            <a:schemeClr val="accent1"/>
          </a:lnRef>
          <a:fillRef idx="3">
            <a:schemeClr val="accent1"/>
          </a:fillRef>
          <a:effectRef idx="2">
            <a:schemeClr val="accent1"/>
          </a:effectRef>
          <a:fontRef idx="minor">
            <a:schemeClr val="lt1"/>
          </a:fontRef>
        </p:style>
        <p:txBody>
          <a:bodyPr lIns="121935" tIns="60968" rIns="121935" bIns="60968" rtlCol="0" anchor="ctr"/>
          <a:lstStyle/>
          <a:p>
            <a:pPr algn="ctr" defTabSz="609676"/>
            <a:endParaRPr lang="en-US" dirty="0">
              <a:solidFill>
                <a:prstClr val="white"/>
              </a:solidFill>
              <a:latin typeface="Calibri"/>
            </a:endParaRPr>
          </a:p>
        </p:txBody>
      </p:sp>
      <p:sp>
        <p:nvSpPr>
          <p:cNvPr id="38" name="Oval 37"/>
          <p:cNvSpPr>
            <a:spLocks noChangeAspect="1"/>
          </p:cNvSpPr>
          <p:nvPr/>
        </p:nvSpPr>
        <p:spPr>
          <a:xfrm>
            <a:off x="1836965" y="3977303"/>
            <a:ext cx="182928" cy="141644"/>
          </a:xfrm>
          <a:prstGeom prst="ellipse">
            <a:avLst/>
          </a:prstGeom>
          <a:noFill/>
        </p:spPr>
        <p:style>
          <a:lnRef idx="1">
            <a:schemeClr val="accent1"/>
          </a:lnRef>
          <a:fillRef idx="3">
            <a:schemeClr val="accent1"/>
          </a:fillRef>
          <a:effectRef idx="2">
            <a:schemeClr val="accent1"/>
          </a:effectRef>
          <a:fontRef idx="minor">
            <a:schemeClr val="lt1"/>
          </a:fontRef>
        </p:style>
        <p:txBody>
          <a:bodyPr lIns="121935" tIns="60968" rIns="121935" bIns="60968" rtlCol="0" anchor="ctr"/>
          <a:lstStyle/>
          <a:p>
            <a:pPr algn="ctr" defTabSz="609676"/>
            <a:endParaRPr lang="en-US" dirty="0">
              <a:solidFill>
                <a:prstClr val="white"/>
              </a:solidFill>
              <a:latin typeface="Calibri"/>
            </a:endParaRPr>
          </a:p>
        </p:txBody>
      </p:sp>
      <p:sp>
        <p:nvSpPr>
          <p:cNvPr id="22" name="Oval 21"/>
          <p:cNvSpPr>
            <a:spLocks noChangeAspect="1"/>
          </p:cNvSpPr>
          <p:nvPr/>
        </p:nvSpPr>
        <p:spPr>
          <a:xfrm>
            <a:off x="7535636" y="4635799"/>
            <a:ext cx="182928" cy="141644"/>
          </a:xfrm>
          <a:prstGeom prst="ellipse">
            <a:avLst/>
          </a:prstGeom>
          <a:noFill/>
        </p:spPr>
        <p:style>
          <a:lnRef idx="1">
            <a:schemeClr val="accent1"/>
          </a:lnRef>
          <a:fillRef idx="3">
            <a:schemeClr val="accent1"/>
          </a:fillRef>
          <a:effectRef idx="2">
            <a:schemeClr val="accent1"/>
          </a:effectRef>
          <a:fontRef idx="minor">
            <a:schemeClr val="lt1"/>
          </a:fontRef>
        </p:style>
        <p:txBody>
          <a:bodyPr lIns="121935" tIns="60968" rIns="121935" bIns="60968" rtlCol="0" anchor="ctr"/>
          <a:lstStyle/>
          <a:p>
            <a:pPr algn="ctr" defTabSz="609676"/>
            <a:endParaRPr lang="en-US" dirty="0">
              <a:solidFill>
                <a:prstClr val="white"/>
              </a:solidFill>
              <a:latin typeface="Calibri"/>
            </a:endParaRPr>
          </a:p>
        </p:txBody>
      </p:sp>
      <p:sp>
        <p:nvSpPr>
          <p:cNvPr id="10" name="Cloud"/>
          <p:cNvSpPr>
            <a:spLocks noChangeAspect="1" noEditPoints="1" noChangeArrowheads="1"/>
          </p:cNvSpPr>
          <p:nvPr/>
        </p:nvSpPr>
        <p:spPr bwMode="auto">
          <a:xfrm rot="5400000">
            <a:off x="6521417" y="2423018"/>
            <a:ext cx="3489125" cy="3326655"/>
          </a:xfrm>
          <a:custGeom>
            <a:avLst/>
            <a:gdLst>
              <a:gd name="T0" fmla="*/ 2886 w 21600"/>
              <a:gd name="T1" fmla="*/ 226219 h 21600"/>
              <a:gd name="T2" fmla="*/ 465138 w 21600"/>
              <a:gd name="T3" fmla="*/ 451955 h 21600"/>
              <a:gd name="T4" fmla="*/ 929500 w 21600"/>
              <a:gd name="T5" fmla="*/ 226219 h 21600"/>
              <a:gd name="T6" fmla="*/ 465138 w 21600"/>
              <a:gd name="T7" fmla="*/ 25869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solidFill>
              <a:schemeClr val="accent6">
                <a:shade val="95000"/>
                <a:satMod val="105000"/>
                <a:alpha val="0"/>
              </a:schemeClr>
            </a:solidFill>
            <a:headEnd/>
            <a:tailEnd/>
          </a:ln>
        </p:spPr>
        <p:style>
          <a:lnRef idx="1">
            <a:schemeClr val="accent6"/>
          </a:lnRef>
          <a:fillRef idx="2">
            <a:schemeClr val="accent6"/>
          </a:fillRef>
          <a:effectRef idx="1">
            <a:schemeClr val="accent6"/>
          </a:effectRef>
          <a:fontRef idx="minor">
            <a:schemeClr val="dk1"/>
          </a:fontRef>
        </p:style>
        <p:txBody>
          <a:bodyPr rot="10800000" lIns="121935" tIns="60968" rIns="121935" bIns="60968"/>
          <a:lstStyle/>
          <a:p>
            <a:pPr algn="ctr" defTabSz="609676">
              <a:defRPr/>
            </a:pPr>
            <a:endParaRPr lang="en-US" sz="2100" dirty="0">
              <a:solidFill>
                <a:srgbClr val="000000"/>
              </a:solidFill>
              <a:latin typeface="Calibri"/>
            </a:endParaRPr>
          </a:p>
        </p:txBody>
      </p:sp>
      <p:sp>
        <p:nvSpPr>
          <p:cNvPr id="2" name="Title 1"/>
          <p:cNvSpPr>
            <a:spLocks noGrp="1"/>
          </p:cNvSpPr>
          <p:nvPr>
            <p:ph type="ctrTitle"/>
          </p:nvPr>
        </p:nvSpPr>
        <p:spPr>
          <a:xfrm>
            <a:off x="612045" y="199316"/>
            <a:ext cx="10436060" cy="758825"/>
          </a:xfrm>
        </p:spPr>
        <p:txBody>
          <a:bodyPr/>
          <a:lstStyle/>
          <a:p>
            <a:r>
              <a:rPr lang="en-US" sz="3600" b="1" dirty="0" smtClean="0">
                <a:solidFill>
                  <a:srgbClr val="C00000"/>
                </a:solidFill>
              </a:rPr>
              <a:t>CPE Virtualization</a:t>
            </a:r>
            <a:endParaRPr lang="en-US" sz="3600" b="1" dirty="0">
              <a:solidFill>
                <a:srgbClr val="C00000"/>
              </a:solidFill>
            </a:endParaRPr>
          </a:p>
        </p:txBody>
      </p:sp>
      <p:sp>
        <p:nvSpPr>
          <p:cNvPr id="6" name="Rounded Rectangle 5"/>
          <p:cNvSpPr/>
          <p:nvPr/>
        </p:nvSpPr>
        <p:spPr>
          <a:xfrm>
            <a:off x="7808257" y="5046716"/>
            <a:ext cx="1328495" cy="572797"/>
          </a:xfrm>
          <a:prstGeom prst="roundRect">
            <a:avLst/>
          </a:prstGeom>
          <a:gradFill>
            <a:gsLst>
              <a:gs pos="0">
                <a:schemeClr val="accent4">
                  <a:tint val="100000"/>
                  <a:shade val="100000"/>
                  <a:satMod val="130000"/>
                </a:schemeClr>
              </a:gs>
              <a:gs pos="43000">
                <a:schemeClr val="accent4">
                  <a:tint val="50000"/>
                  <a:shade val="100000"/>
                  <a:satMod val="350000"/>
                </a:schemeClr>
              </a:gs>
              <a:gs pos="97000">
                <a:schemeClr val="bg1"/>
              </a:gs>
            </a:gsLst>
          </a:gradFill>
          <a:ln>
            <a:solidFill>
              <a:schemeClr val="accent4">
                <a:lumMod val="75000"/>
              </a:schemeClr>
            </a:solidFill>
          </a:ln>
        </p:spPr>
        <p:style>
          <a:lnRef idx="0">
            <a:schemeClr val="accent4"/>
          </a:lnRef>
          <a:fillRef idx="3">
            <a:schemeClr val="accent4"/>
          </a:fillRef>
          <a:effectRef idx="3">
            <a:schemeClr val="accent4"/>
          </a:effectRef>
          <a:fontRef idx="minor">
            <a:schemeClr val="lt1"/>
          </a:fontRef>
        </p:style>
        <p:txBody>
          <a:bodyPr lIns="121935" tIns="60968" rIns="121935" bIns="60968" rtlCol="0" anchor="ctr"/>
          <a:lstStyle/>
          <a:p>
            <a:pPr algn="ctr" defTabSz="609676"/>
            <a:r>
              <a:rPr lang="en-US" dirty="0" smtClean="0">
                <a:solidFill>
                  <a:srgbClr val="000000"/>
                </a:solidFill>
                <a:latin typeface="Calibri"/>
              </a:rPr>
              <a:t>Open</a:t>
            </a:r>
          </a:p>
          <a:p>
            <a:pPr algn="ctr" defTabSz="609676"/>
            <a:r>
              <a:rPr lang="en-US" dirty="0" smtClean="0">
                <a:solidFill>
                  <a:srgbClr val="000000"/>
                </a:solidFill>
                <a:latin typeface="Calibri"/>
              </a:rPr>
              <a:t>Daylight</a:t>
            </a:r>
            <a:endParaRPr lang="en-US" dirty="0">
              <a:solidFill>
                <a:srgbClr val="000000"/>
              </a:solidFill>
              <a:latin typeface="Calibri"/>
            </a:endParaRPr>
          </a:p>
        </p:txBody>
      </p:sp>
      <p:sp>
        <p:nvSpPr>
          <p:cNvPr id="3" name="TextBox 2"/>
          <p:cNvSpPr txBox="1"/>
          <p:nvPr/>
        </p:nvSpPr>
        <p:spPr>
          <a:xfrm>
            <a:off x="2522800" y="5797754"/>
            <a:ext cx="1872146" cy="400126"/>
          </a:xfrm>
          <a:prstGeom prst="rect">
            <a:avLst/>
          </a:prstGeom>
          <a:noFill/>
        </p:spPr>
        <p:txBody>
          <a:bodyPr wrap="none" lIns="121935" tIns="60968" rIns="121935" bIns="60968" rtlCol="0">
            <a:spAutoFit/>
          </a:bodyPr>
          <a:lstStyle/>
          <a:p>
            <a:pPr defTabSz="609676"/>
            <a:r>
              <a:rPr lang="en-US" b="1" dirty="0" smtClean="0">
                <a:solidFill>
                  <a:prstClr val="black"/>
                </a:solidFill>
                <a:latin typeface="Calibri"/>
              </a:rPr>
              <a:t>Subscriber Home</a:t>
            </a:r>
            <a:endParaRPr lang="en-US" b="1" dirty="0">
              <a:solidFill>
                <a:prstClr val="black"/>
              </a:solidFill>
              <a:latin typeface="Calibri"/>
            </a:endParaRPr>
          </a:p>
        </p:txBody>
      </p:sp>
      <p:sp>
        <p:nvSpPr>
          <p:cNvPr id="11" name="TextBox 10"/>
          <p:cNvSpPr txBox="1"/>
          <p:nvPr/>
        </p:nvSpPr>
        <p:spPr>
          <a:xfrm>
            <a:off x="8051298" y="5830027"/>
            <a:ext cx="788067" cy="400126"/>
          </a:xfrm>
          <a:prstGeom prst="rect">
            <a:avLst/>
          </a:prstGeom>
          <a:noFill/>
        </p:spPr>
        <p:txBody>
          <a:bodyPr wrap="none" lIns="121935" tIns="60968" rIns="121935" bIns="60968" rtlCol="0">
            <a:spAutoFit/>
          </a:bodyPr>
          <a:lstStyle/>
          <a:p>
            <a:pPr defTabSz="609676"/>
            <a:r>
              <a:rPr lang="en-US" b="1" dirty="0" smtClean="0">
                <a:solidFill>
                  <a:prstClr val="black"/>
                </a:solidFill>
                <a:latin typeface="Calibri"/>
              </a:rPr>
              <a:t>Cloud</a:t>
            </a:r>
            <a:endParaRPr lang="en-US" b="1" dirty="0">
              <a:solidFill>
                <a:prstClr val="black"/>
              </a:solidFill>
              <a:latin typeface="Calibri"/>
            </a:endParaRPr>
          </a:p>
        </p:txBody>
      </p:sp>
      <p:sp>
        <p:nvSpPr>
          <p:cNvPr id="26" name="Cloud"/>
          <p:cNvSpPr>
            <a:spLocks noChangeAspect="1" noEditPoints="1" noChangeArrowheads="1"/>
          </p:cNvSpPr>
          <p:nvPr/>
        </p:nvSpPr>
        <p:spPr bwMode="auto">
          <a:xfrm rot="5400000">
            <a:off x="1725330" y="2419898"/>
            <a:ext cx="3355091" cy="3198860"/>
          </a:xfrm>
          <a:custGeom>
            <a:avLst/>
            <a:gdLst>
              <a:gd name="T0" fmla="*/ 2886 w 21600"/>
              <a:gd name="T1" fmla="*/ 226219 h 21600"/>
              <a:gd name="T2" fmla="*/ 465138 w 21600"/>
              <a:gd name="T3" fmla="*/ 451955 h 21600"/>
              <a:gd name="T4" fmla="*/ 929500 w 21600"/>
              <a:gd name="T5" fmla="*/ 226219 h 21600"/>
              <a:gd name="T6" fmla="*/ 465138 w 21600"/>
              <a:gd name="T7" fmla="*/ 25869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C000"/>
          </a:solidFill>
          <a:ln>
            <a:solidFill>
              <a:schemeClr val="accent5">
                <a:shade val="95000"/>
                <a:satMod val="105000"/>
                <a:alpha val="0"/>
              </a:schemeClr>
            </a:solidFill>
            <a:headEnd/>
            <a:tailEnd/>
          </a:ln>
        </p:spPr>
        <p:style>
          <a:lnRef idx="1">
            <a:schemeClr val="accent5"/>
          </a:lnRef>
          <a:fillRef idx="2">
            <a:schemeClr val="accent5"/>
          </a:fillRef>
          <a:effectRef idx="1">
            <a:schemeClr val="accent5"/>
          </a:effectRef>
          <a:fontRef idx="minor">
            <a:schemeClr val="dk1"/>
          </a:fontRef>
        </p:style>
        <p:txBody>
          <a:bodyPr rot="10800000" lIns="121935" tIns="60968" rIns="121935" bIns="60968"/>
          <a:lstStyle/>
          <a:p>
            <a:pPr algn="ctr" defTabSz="609676">
              <a:defRPr/>
            </a:pPr>
            <a:endParaRPr lang="en-US" sz="2100" dirty="0">
              <a:solidFill>
                <a:srgbClr val="000000"/>
              </a:solidFill>
              <a:latin typeface="Calibri"/>
            </a:endParaRPr>
          </a:p>
        </p:txBody>
      </p:sp>
      <p:sp>
        <p:nvSpPr>
          <p:cNvPr id="15" name="Rounded Rectangle 14"/>
          <p:cNvSpPr/>
          <p:nvPr/>
        </p:nvSpPr>
        <p:spPr>
          <a:xfrm>
            <a:off x="2500891" y="4319827"/>
            <a:ext cx="2025955" cy="722223"/>
          </a:xfrm>
          <a:prstGeom prst="roundRect">
            <a:avLst/>
          </a:prstGeom>
          <a:ln/>
        </p:spPr>
        <p:style>
          <a:lnRef idx="1">
            <a:schemeClr val="accent3"/>
          </a:lnRef>
          <a:fillRef idx="2">
            <a:schemeClr val="accent3"/>
          </a:fillRef>
          <a:effectRef idx="1">
            <a:schemeClr val="accent3"/>
          </a:effectRef>
          <a:fontRef idx="minor">
            <a:schemeClr val="dk1"/>
          </a:fontRef>
        </p:style>
        <p:txBody>
          <a:bodyPr lIns="121935" tIns="60968" rIns="121935" bIns="60968" rtlCol="0" anchor="ctr"/>
          <a:lstStyle/>
          <a:p>
            <a:pPr algn="ctr" defTabSz="609676"/>
            <a:r>
              <a:rPr lang="en-US" dirty="0" smtClean="0">
                <a:solidFill>
                  <a:prstClr val="black"/>
                </a:solidFill>
                <a:latin typeface="Calibri"/>
              </a:rPr>
              <a:t>Cable Modem</a:t>
            </a:r>
            <a:endParaRPr lang="en-US" dirty="0">
              <a:solidFill>
                <a:prstClr val="black"/>
              </a:solidFill>
              <a:latin typeface="Calibri"/>
            </a:endParaRPr>
          </a:p>
        </p:txBody>
      </p:sp>
      <p:cxnSp>
        <p:nvCxnSpPr>
          <p:cNvPr id="18" name="Straight Connector 17"/>
          <p:cNvCxnSpPr>
            <a:stCxn id="15" idx="3"/>
            <a:endCxn id="16" idx="1"/>
          </p:cNvCxnSpPr>
          <p:nvPr/>
        </p:nvCxnSpPr>
        <p:spPr>
          <a:xfrm>
            <a:off x="4526845" y="4680939"/>
            <a:ext cx="2248591" cy="44931"/>
          </a:xfrm>
          <a:prstGeom prst="line">
            <a:avLst/>
          </a:prstGeom>
          <a:ln>
            <a:solidFill>
              <a:schemeClr val="tx1"/>
            </a:solidFill>
            <a:prstDash val="sysDash"/>
          </a:ln>
        </p:spPr>
        <p:style>
          <a:lnRef idx="2">
            <a:schemeClr val="accent2"/>
          </a:lnRef>
          <a:fillRef idx="0">
            <a:schemeClr val="accent2"/>
          </a:fillRef>
          <a:effectRef idx="1">
            <a:schemeClr val="accent2"/>
          </a:effectRef>
          <a:fontRef idx="minor">
            <a:schemeClr val="tx1"/>
          </a:fontRef>
        </p:style>
      </p:cxnSp>
      <p:cxnSp>
        <p:nvCxnSpPr>
          <p:cNvPr id="37" name="Straight Connector 36"/>
          <p:cNvCxnSpPr>
            <a:endCxn id="6" idx="0"/>
          </p:cNvCxnSpPr>
          <p:nvPr/>
        </p:nvCxnSpPr>
        <p:spPr>
          <a:xfrm>
            <a:off x="8465881" y="3066990"/>
            <a:ext cx="6623" cy="1979729"/>
          </a:xfrm>
          <a:prstGeom prst="line">
            <a:avLst/>
          </a:prstGeom>
          <a:ln w="50800">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7" name="Cloud"/>
          <p:cNvSpPr>
            <a:spLocks noChangeAspect="1" noEditPoints="1" noChangeArrowheads="1"/>
          </p:cNvSpPr>
          <p:nvPr/>
        </p:nvSpPr>
        <p:spPr bwMode="auto">
          <a:xfrm rot="10800000">
            <a:off x="7502693" y="3191517"/>
            <a:ext cx="1939622" cy="444499"/>
          </a:xfrm>
          <a:custGeom>
            <a:avLst/>
            <a:gdLst>
              <a:gd name="T0" fmla="*/ 2886 w 21600"/>
              <a:gd name="T1" fmla="*/ 226219 h 21600"/>
              <a:gd name="T2" fmla="*/ 465138 w 21600"/>
              <a:gd name="T3" fmla="*/ 451955 h 21600"/>
              <a:gd name="T4" fmla="*/ 929500 w 21600"/>
              <a:gd name="T5" fmla="*/ 226219 h 21600"/>
              <a:gd name="T6" fmla="*/ 465138 w 21600"/>
              <a:gd name="T7" fmla="*/ 25869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64000">
                <a:schemeClr val="accent2">
                  <a:lumMod val="40000"/>
                  <a:lumOff val="60000"/>
                </a:schemeClr>
              </a:gs>
              <a:gs pos="100000">
                <a:schemeClr val="accent2">
                  <a:tint val="50000"/>
                  <a:shade val="100000"/>
                  <a:satMod val="350000"/>
                </a:schemeClr>
              </a:gs>
              <a:gs pos="11000">
                <a:schemeClr val="bg1"/>
              </a:gs>
            </a:gsLst>
          </a:gradFill>
          <a:ln>
            <a:solidFill>
              <a:srgbClr val="FF0000"/>
            </a:solidFill>
            <a:headEnd/>
            <a:tailEnd/>
          </a:ln>
        </p:spPr>
        <p:style>
          <a:lnRef idx="0">
            <a:schemeClr val="accent2"/>
          </a:lnRef>
          <a:fillRef idx="3">
            <a:schemeClr val="accent2"/>
          </a:fillRef>
          <a:effectRef idx="3">
            <a:schemeClr val="accent2"/>
          </a:effectRef>
          <a:fontRef idx="minor">
            <a:schemeClr val="lt1"/>
          </a:fontRef>
        </p:style>
        <p:txBody>
          <a:bodyPr rot="10800000" lIns="121935" tIns="60968" rIns="121935" bIns="60968"/>
          <a:lstStyle/>
          <a:p>
            <a:pPr algn="ctr" defTabSz="609676">
              <a:defRPr/>
            </a:pPr>
            <a:r>
              <a:rPr lang="en-US" sz="2100" dirty="0" smtClean="0">
                <a:solidFill>
                  <a:srgbClr val="000000"/>
                </a:solidFill>
                <a:latin typeface="Calibri"/>
              </a:rPr>
              <a:t>API</a:t>
            </a:r>
            <a:endParaRPr lang="en-US" sz="2100" dirty="0">
              <a:solidFill>
                <a:srgbClr val="000000"/>
              </a:solidFill>
              <a:latin typeface="Calibri"/>
            </a:endParaRPr>
          </a:p>
        </p:txBody>
      </p:sp>
      <p:sp>
        <p:nvSpPr>
          <p:cNvPr id="4" name="Rounded Rectangle 3"/>
          <p:cNvSpPr/>
          <p:nvPr/>
        </p:nvSpPr>
        <p:spPr>
          <a:xfrm>
            <a:off x="7808257" y="3759477"/>
            <a:ext cx="1328495" cy="572797"/>
          </a:xfrm>
          <a:prstGeom prst="roundRect">
            <a:avLst/>
          </a:prstGeom>
          <a:gradFill>
            <a:gsLst>
              <a:gs pos="0">
                <a:schemeClr val="accent5">
                  <a:tint val="100000"/>
                  <a:shade val="100000"/>
                  <a:satMod val="130000"/>
                </a:schemeClr>
              </a:gs>
              <a:gs pos="57000">
                <a:schemeClr val="accent5">
                  <a:tint val="50000"/>
                  <a:shade val="100000"/>
                  <a:satMod val="350000"/>
                </a:schemeClr>
              </a:gs>
              <a:gs pos="100000">
                <a:schemeClr val="bg1"/>
              </a:gs>
            </a:gsLst>
          </a:gradFill>
          <a:ln>
            <a:solidFill>
              <a:srgbClr val="3366FF"/>
            </a:solidFill>
          </a:ln>
        </p:spPr>
        <p:style>
          <a:lnRef idx="0">
            <a:schemeClr val="accent5"/>
          </a:lnRef>
          <a:fillRef idx="3">
            <a:schemeClr val="accent5"/>
          </a:fillRef>
          <a:effectRef idx="3">
            <a:schemeClr val="accent5"/>
          </a:effectRef>
          <a:fontRef idx="minor">
            <a:schemeClr val="lt1"/>
          </a:fontRef>
        </p:style>
        <p:txBody>
          <a:bodyPr lIns="121935" tIns="60968" rIns="121935" bIns="60968" rtlCol="0" anchor="ctr"/>
          <a:lstStyle/>
          <a:p>
            <a:pPr algn="ctr" defTabSz="609676"/>
            <a:r>
              <a:rPr lang="en-US" dirty="0" smtClean="0">
                <a:solidFill>
                  <a:srgbClr val="000000"/>
                </a:solidFill>
                <a:latin typeface="Calibri"/>
              </a:rPr>
              <a:t>Open</a:t>
            </a:r>
          </a:p>
          <a:p>
            <a:pPr algn="ctr" defTabSz="609676"/>
            <a:r>
              <a:rPr lang="en-US" dirty="0" smtClean="0">
                <a:solidFill>
                  <a:srgbClr val="000000"/>
                </a:solidFill>
                <a:latin typeface="Calibri"/>
              </a:rPr>
              <a:t>Stack</a:t>
            </a:r>
            <a:endParaRPr lang="en-US" dirty="0">
              <a:solidFill>
                <a:srgbClr val="000000"/>
              </a:solidFill>
              <a:latin typeface="Calibri"/>
            </a:endParaRPr>
          </a:p>
        </p:txBody>
      </p:sp>
      <p:sp>
        <p:nvSpPr>
          <p:cNvPr id="5" name="Cloud"/>
          <p:cNvSpPr>
            <a:spLocks noChangeAspect="1" noEditPoints="1" noChangeArrowheads="1"/>
          </p:cNvSpPr>
          <p:nvPr/>
        </p:nvSpPr>
        <p:spPr bwMode="auto">
          <a:xfrm rot="10800000">
            <a:off x="7502695" y="4450043"/>
            <a:ext cx="1939622" cy="461789"/>
          </a:xfrm>
          <a:custGeom>
            <a:avLst/>
            <a:gdLst>
              <a:gd name="T0" fmla="*/ 2886 w 21600"/>
              <a:gd name="T1" fmla="*/ 226219 h 21600"/>
              <a:gd name="T2" fmla="*/ 465138 w 21600"/>
              <a:gd name="T3" fmla="*/ 451955 h 21600"/>
              <a:gd name="T4" fmla="*/ 929500 w 21600"/>
              <a:gd name="T5" fmla="*/ 226219 h 21600"/>
              <a:gd name="T6" fmla="*/ 465138 w 21600"/>
              <a:gd name="T7" fmla="*/ 25869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64000">
                <a:schemeClr val="accent2">
                  <a:lumMod val="40000"/>
                  <a:lumOff val="60000"/>
                </a:schemeClr>
              </a:gs>
              <a:gs pos="100000">
                <a:schemeClr val="accent2">
                  <a:tint val="50000"/>
                  <a:shade val="100000"/>
                  <a:satMod val="350000"/>
                </a:schemeClr>
              </a:gs>
              <a:gs pos="11000">
                <a:schemeClr val="bg1"/>
              </a:gs>
            </a:gsLst>
          </a:gradFill>
          <a:ln>
            <a:solidFill>
              <a:srgbClr val="FF0000"/>
            </a:solidFill>
            <a:headEnd/>
            <a:tailEnd/>
          </a:ln>
        </p:spPr>
        <p:style>
          <a:lnRef idx="0">
            <a:schemeClr val="accent2"/>
          </a:lnRef>
          <a:fillRef idx="3">
            <a:schemeClr val="accent2"/>
          </a:fillRef>
          <a:effectRef idx="3">
            <a:schemeClr val="accent2"/>
          </a:effectRef>
          <a:fontRef idx="minor">
            <a:schemeClr val="lt1"/>
          </a:fontRef>
        </p:style>
        <p:txBody>
          <a:bodyPr rot="10800000" lIns="121935" tIns="60968" rIns="121935" bIns="60968"/>
          <a:lstStyle/>
          <a:p>
            <a:pPr algn="ctr" defTabSz="609676">
              <a:defRPr/>
            </a:pPr>
            <a:r>
              <a:rPr lang="en-US" sz="2100" dirty="0" smtClean="0">
                <a:solidFill>
                  <a:srgbClr val="000000"/>
                </a:solidFill>
                <a:latin typeface="Calibri"/>
              </a:rPr>
              <a:t>Neutron</a:t>
            </a:r>
            <a:endParaRPr lang="en-US" sz="2100" dirty="0">
              <a:solidFill>
                <a:srgbClr val="000000"/>
              </a:solidFill>
              <a:latin typeface="Calibri"/>
            </a:endParaRPr>
          </a:p>
        </p:txBody>
      </p:sp>
      <p:grpSp>
        <p:nvGrpSpPr>
          <p:cNvPr id="8" name="Group 126"/>
          <p:cNvGrpSpPr/>
          <p:nvPr/>
        </p:nvGrpSpPr>
        <p:grpSpPr>
          <a:xfrm>
            <a:off x="10560508" y="3055460"/>
            <a:ext cx="1640863" cy="577416"/>
            <a:chOff x="7918315" y="3055457"/>
            <a:chExt cx="1230327" cy="577416"/>
          </a:xfrm>
        </p:grpSpPr>
        <p:sp>
          <p:nvSpPr>
            <p:cNvPr id="40" name="Oval 39"/>
            <p:cNvSpPr/>
            <p:nvPr/>
          </p:nvSpPr>
          <p:spPr>
            <a:xfrm>
              <a:off x="8468351" y="3216761"/>
              <a:ext cx="35717" cy="42505"/>
            </a:xfrm>
            <a:prstGeom prst="ellipse">
              <a:avLst/>
            </a:prstGeom>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76"/>
              <a:endParaRPr lang="en-US" dirty="0">
                <a:solidFill>
                  <a:prstClr val="white"/>
                </a:solidFill>
                <a:latin typeface="Calibri"/>
              </a:endParaRPr>
            </a:p>
          </p:txBody>
        </p:sp>
        <p:grpSp>
          <p:nvGrpSpPr>
            <p:cNvPr id="9" name="Group 40"/>
            <p:cNvGrpSpPr/>
            <p:nvPr/>
          </p:nvGrpSpPr>
          <p:grpSpPr>
            <a:xfrm>
              <a:off x="7918315" y="3055457"/>
              <a:ext cx="1230327" cy="577416"/>
              <a:chOff x="171145" y="3508600"/>
              <a:chExt cx="946409" cy="444168"/>
            </a:xfrm>
          </p:grpSpPr>
          <p:pic>
            <p:nvPicPr>
              <p:cNvPr id="42" name="Picture 41"/>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12564" y="3508600"/>
                <a:ext cx="266370" cy="296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42"/>
              <p:cNvSpPr txBox="1"/>
              <p:nvPr/>
            </p:nvSpPr>
            <p:spPr>
              <a:xfrm>
                <a:off x="171145" y="3739691"/>
                <a:ext cx="946409" cy="213077"/>
              </a:xfrm>
              <a:prstGeom prst="rect">
                <a:avLst/>
              </a:prstGeom>
              <a:noFill/>
            </p:spPr>
            <p:txBody>
              <a:bodyPr wrap="square" rtlCol="0">
                <a:spAutoFit/>
              </a:bodyPr>
              <a:lstStyle/>
              <a:p>
                <a:pPr algn="ctr" defTabSz="609676"/>
                <a:r>
                  <a:rPr lang="en-US" sz="1200" dirty="0" smtClean="0">
                    <a:solidFill>
                      <a:prstClr val="black"/>
                    </a:solidFill>
                    <a:latin typeface="Calibri"/>
                  </a:rPr>
                  <a:t>Mobile</a:t>
                </a:r>
              </a:p>
            </p:txBody>
          </p:sp>
        </p:grpSp>
      </p:grpSp>
      <p:grpSp>
        <p:nvGrpSpPr>
          <p:cNvPr id="12" name="Group 133"/>
          <p:cNvGrpSpPr/>
          <p:nvPr/>
        </p:nvGrpSpPr>
        <p:grpSpPr>
          <a:xfrm>
            <a:off x="10696165" y="4359871"/>
            <a:ext cx="1269759" cy="806835"/>
            <a:chOff x="8020032" y="4359871"/>
            <a:chExt cx="952071" cy="806835"/>
          </a:xfrm>
        </p:grpSpPr>
        <p:sp>
          <p:nvSpPr>
            <p:cNvPr id="50" name="Oval 49"/>
            <p:cNvSpPr/>
            <p:nvPr/>
          </p:nvSpPr>
          <p:spPr>
            <a:xfrm>
              <a:off x="8217261" y="4575010"/>
              <a:ext cx="35717" cy="42505"/>
            </a:xfrm>
            <a:prstGeom prst="ellipse">
              <a:avLst/>
            </a:prstGeom>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76"/>
              <a:endParaRPr lang="en-US" dirty="0">
                <a:solidFill>
                  <a:prstClr val="white"/>
                </a:solidFill>
                <a:latin typeface="Calibri"/>
              </a:endParaRPr>
            </a:p>
          </p:txBody>
        </p:sp>
        <p:grpSp>
          <p:nvGrpSpPr>
            <p:cNvPr id="13" name="Group 50"/>
            <p:cNvGrpSpPr/>
            <p:nvPr/>
          </p:nvGrpSpPr>
          <p:grpSpPr>
            <a:xfrm>
              <a:off x="8020032" y="4359871"/>
              <a:ext cx="952071" cy="806835"/>
              <a:chOff x="277282" y="2311919"/>
              <a:chExt cx="732368" cy="620642"/>
            </a:xfrm>
          </p:grpSpPr>
          <p:sp>
            <p:nvSpPr>
              <p:cNvPr id="52" name="TextBox 51"/>
              <p:cNvSpPr txBox="1"/>
              <p:nvPr/>
            </p:nvSpPr>
            <p:spPr>
              <a:xfrm>
                <a:off x="277282" y="2719485"/>
                <a:ext cx="732368" cy="213076"/>
              </a:xfrm>
              <a:prstGeom prst="rect">
                <a:avLst/>
              </a:prstGeom>
              <a:noFill/>
            </p:spPr>
            <p:txBody>
              <a:bodyPr wrap="square" rtlCol="0">
                <a:spAutoFit/>
              </a:bodyPr>
              <a:lstStyle/>
              <a:p>
                <a:pPr algn="ctr" defTabSz="609676"/>
                <a:r>
                  <a:rPr lang="en-US" sz="1200" dirty="0" smtClean="0">
                    <a:solidFill>
                      <a:prstClr val="black"/>
                    </a:solidFill>
                    <a:latin typeface="Calibri"/>
                  </a:rPr>
                  <a:t>PC</a:t>
                </a:r>
              </a:p>
            </p:txBody>
          </p:sp>
          <p:pic>
            <p:nvPicPr>
              <p:cNvPr id="53" name="Picture 52"/>
              <p:cNvPicPr>
                <a:picLocks noChangeAspect="1"/>
              </p:cNvPicPr>
              <p:nvPr/>
            </p:nvPicPr>
            <p:blipFill>
              <a:blip r:embed="rId4" cstate="print"/>
              <a:stretch>
                <a:fillRect/>
              </a:stretch>
            </p:blipFill>
            <p:spPr>
              <a:xfrm>
                <a:off x="312163" y="2311919"/>
                <a:ext cx="668866" cy="435711"/>
              </a:xfrm>
              <a:prstGeom prst="rect">
                <a:avLst/>
              </a:prstGeom>
            </p:spPr>
          </p:pic>
        </p:grpSp>
      </p:grpSp>
      <p:grpSp>
        <p:nvGrpSpPr>
          <p:cNvPr id="14" name="Group 129"/>
          <p:cNvGrpSpPr/>
          <p:nvPr/>
        </p:nvGrpSpPr>
        <p:grpSpPr>
          <a:xfrm>
            <a:off x="10498743" y="3640200"/>
            <a:ext cx="1792185" cy="752826"/>
            <a:chOff x="7872004" y="3640197"/>
            <a:chExt cx="1343789" cy="752825"/>
          </a:xfrm>
        </p:grpSpPr>
        <p:sp>
          <p:nvSpPr>
            <p:cNvPr id="55" name="Oval 54"/>
            <p:cNvSpPr/>
            <p:nvPr/>
          </p:nvSpPr>
          <p:spPr>
            <a:xfrm>
              <a:off x="8380289" y="3887867"/>
              <a:ext cx="35717" cy="42504"/>
            </a:xfrm>
            <a:prstGeom prst="ellipse">
              <a:avLst/>
            </a:prstGeom>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76"/>
              <a:endParaRPr lang="en-US" dirty="0">
                <a:solidFill>
                  <a:prstClr val="white"/>
                </a:solidFill>
                <a:latin typeface="Calibri"/>
              </a:endParaRPr>
            </a:p>
          </p:txBody>
        </p:sp>
        <p:grpSp>
          <p:nvGrpSpPr>
            <p:cNvPr id="17" name="Group 55"/>
            <p:cNvGrpSpPr/>
            <p:nvPr/>
          </p:nvGrpSpPr>
          <p:grpSpPr>
            <a:xfrm>
              <a:off x="7872004" y="3640197"/>
              <a:ext cx="1343789" cy="752825"/>
              <a:chOff x="128057" y="2667821"/>
              <a:chExt cx="1033688" cy="579102"/>
            </a:xfrm>
          </p:grpSpPr>
          <p:pic>
            <p:nvPicPr>
              <p:cNvPr id="57" name="Picture 56"/>
              <p:cNvPicPr>
                <a:picLocks noChangeAspect="1"/>
              </p:cNvPicPr>
              <p:nvPr/>
            </p:nvPicPr>
            <p:blipFill>
              <a:blip r:embed="rId5" cstate="print">
                <a:extLst>
                  <a:ext uri="{BEBA8EAE-BF5A-486C-A8C5-ECC9F3942E4B}">
                    <a14:imgProps xmlns:a14="http://schemas.microsoft.com/office/drawing/2010/main">
                      <a14:imgLayer r:embed="rId6">
                        <a14:imgEffect>
                          <a14:backgroundRemoval t="1277" b="89362" l="11215" r="87850"/>
                        </a14:imgEffect>
                      </a14:imgLayer>
                    </a14:imgProps>
                  </a:ext>
                  <a:ext uri="{28A0092B-C50C-407E-A947-70E740481C1C}">
                    <a14:useLocalDpi xmlns:a14="http://schemas.microsoft.com/office/drawing/2010/main" val="0"/>
                  </a:ext>
                </a:extLst>
              </a:blip>
              <a:srcRect/>
              <a:stretch>
                <a:fillRect/>
              </a:stretch>
            </p:blipFill>
            <p:spPr bwMode="auto">
              <a:xfrm>
                <a:off x="447826" y="2667821"/>
                <a:ext cx="388260" cy="426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TextBox 57"/>
              <p:cNvSpPr txBox="1"/>
              <p:nvPr/>
            </p:nvSpPr>
            <p:spPr>
              <a:xfrm>
                <a:off x="128057" y="3033845"/>
                <a:ext cx="1033688" cy="213078"/>
              </a:xfrm>
              <a:prstGeom prst="rect">
                <a:avLst/>
              </a:prstGeom>
              <a:noFill/>
            </p:spPr>
            <p:txBody>
              <a:bodyPr wrap="square" rtlCol="0">
                <a:spAutoFit/>
              </a:bodyPr>
              <a:lstStyle/>
              <a:p>
                <a:pPr algn="ctr" defTabSz="609676"/>
                <a:r>
                  <a:rPr lang="en-US" sz="1200" dirty="0" smtClean="0">
                    <a:solidFill>
                      <a:prstClr val="black"/>
                    </a:solidFill>
                    <a:latin typeface="Calibri"/>
                  </a:rPr>
                  <a:t>Tablet</a:t>
                </a:r>
              </a:p>
            </p:txBody>
          </p:sp>
        </p:grpSp>
      </p:grpSp>
      <p:grpSp>
        <p:nvGrpSpPr>
          <p:cNvPr id="23" name="Group 104"/>
          <p:cNvGrpSpPr/>
          <p:nvPr/>
        </p:nvGrpSpPr>
        <p:grpSpPr>
          <a:xfrm>
            <a:off x="108105" y="2756612"/>
            <a:ext cx="1640863" cy="577416"/>
            <a:chOff x="81054" y="2756609"/>
            <a:chExt cx="1230327" cy="577416"/>
          </a:xfrm>
        </p:grpSpPr>
        <p:sp>
          <p:nvSpPr>
            <p:cNvPr id="97" name="Oval 96"/>
            <p:cNvSpPr/>
            <p:nvPr/>
          </p:nvSpPr>
          <p:spPr>
            <a:xfrm>
              <a:off x="729515" y="2917913"/>
              <a:ext cx="35717" cy="42505"/>
            </a:xfrm>
            <a:prstGeom prst="ellipse">
              <a:avLst/>
            </a:prstGeom>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76"/>
              <a:endParaRPr lang="en-US" dirty="0">
                <a:solidFill>
                  <a:prstClr val="white"/>
                </a:solidFill>
                <a:latin typeface="Calibri"/>
              </a:endParaRPr>
            </a:p>
          </p:txBody>
        </p:sp>
        <p:grpSp>
          <p:nvGrpSpPr>
            <p:cNvPr id="24" name="Group 97"/>
            <p:cNvGrpSpPr/>
            <p:nvPr/>
          </p:nvGrpSpPr>
          <p:grpSpPr>
            <a:xfrm>
              <a:off x="81054" y="2756609"/>
              <a:ext cx="1230327" cy="577416"/>
              <a:chOff x="171145" y="3508600"/>
              <a:chExt cx="946409" cy="444168"/>
            </a:xfrm>
          </p:grpSpPr>
          <p:pic>
            <p:nvPicPr>
              <p:cNvPr id="99" name="Picture 98"/>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12564" y="3508600"/>
                <a:ext cx="266370" cy="296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TextBox 99"/>
              <p:cNvSpPr txBox="1"/>
              <p:nvPr/>
            </p:nvSpPr>
            <p:spPr>
              <a:xfrm>
                <a:off x="171145" y="3739691"/>
                <a:ext cx="946409" cy="213077"/>
              </a:xfrm>
              <a:prstGeom prst="rect">
                <a:avLst/>
              </a:prstGeom>
              <a:noFill/>
            </p:spPr>
            <p:txBody>
              <a:bodyPr wrap="square" rtlCol="0">
                <a:spAutoFit/>
              </a:bodyPr>
              <a:lstStyle/>
              <a:p>
                <a:pPr algn="ctr" defTabSz="609676"/>
                <a:r>
                  <a:rPr lang="en-US" sz="1200" dirty="0" smtClean="0">
                    <a:solidFill>
                      <a:prstClr val="black"/>
                    </a:solidFill>
                    <a:latin typeface="Calibri"/>
                  </a:rPr>
                  <a:t>Mobile</a:t>
                </a:r>
              </a:p>
            </p:txBody>
          </p:sp>
        </p:grpSp>
      </p:grpSp>
      <p:grpSp>
        <p:nvGrpSpPr>
          <p:cNvPr id="27" name="Group 117"/>
          <p:cNvGrpSpPr/>
          <p:nvPr/>
        </p:nvGrpSpPr>
        <p:grpSpPr>
          <a:xfrm>
            <a:off x="-179803" y="4822231"/>
            <a:ext cx="2245934" cy="477419"/>
            <a:chOff x="-134817" y="4822232"/>
            <a:chExt cx="1684012" cy="477419"/>
          </a:xfrm>
        </p:grpSpPr>
        <p:sp>
          <p:nvSpPr>
            <p:cNvPr id="93" name="Oval 92"/>
            <p:cNvSpPr/>
            <p:nvPr/>
          </p:nvSpPr>
          <p:spPr>
            <a:xfrm>
              <a:off x="1243051" y="4851360"/>
              <a:ext cx="35717" cy="42505"/>
            </a:xfrm>
            <a:prstGeom prst="ellipse">
              <a:avLst/>
            </a:prstGeom>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76"/>
              <a:endParaRPr lang="en-US" dirty="0">
                <a:solidFill>
                  <a:prstClr val="white"/>
                </a:solidFill>
                <a:latin typeface="Calibri"/>
              </a:endParaRPr>
            </a:p>
          </p:txBody>
        </p:sp>
        <p:grpSp>
          <p:nvGrpSpPr>
            <p:cNvPr id="28" name="Group 93"/>
            <p:cNvGrpSpPr/>
            <p:nvPr/>
          </p:nvGrpSpPr>
          <p:grpSpPr>
            <a:xfrm>
              <a:off x="-134817" y="4822232"/>
              <a:ext cx="1684012" cy="477419"/>
              <a:chOff x="25394" y="1829807"/>
              <a:chExt cx="1295401" cy="367245"/>
            </a:xfrm>
          </p:grpSpPr>
          <p:sp>
            <p:nvSpPr>
              <p:cNvPr id="95" name="TextBox 94"/>
              <p:cNvSpPr txBox="1"/>
              <p:nvPr/>
            </p:nvSpPr>
            <p:spPr>
              <a:xfrm>
                <a:off x="25394" y="1983976"/>
                <a:ext cx="1295401" cy="213076"/>
              </a:xfrm>
              <a:prstGeom prst="rect">
                <a:avLst/>
              </a:prstGeom>
              <a:noFill/>
            </p:spPr>
            <p:txBody>
              <a:bodyPr wrap="square" rtlCol="0">
                <a:spAutoFit/>
              </a:bodyPr>
              <a:lstStyle/>
              <a:p>
                <a:pPr algn="ctr" defTabSz="609676"/>
                <a:r>
                  <a:rPr lang="en-US" sz="1200" dirty="0" smtClean="0">
                    <a:solidFill>
                      <a:prstClr val="black"/>
                    </a:solidFill>
                    <a:latin typeface="Calibri"/>
                  </a:rPr>
                  <a:t>STB – Linear &amp; DVR </a:t>
                </a:r>
              </a:p>
            </p:txBody>
          </p:sp>
          <p:pic>
            <p:nvPicPr>
              <p:cNvPr id="96" name="Picture 95"/>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Lst>
              </a:blip>
              <a:stretch>
                <a:fillRect/>
              </a:stretch>
            </p:blipFill>
            <p:spPr>
              <a:xfrm>
                <a:off x="152400" y="1829807"/>
                <a:ext cx="999820" cy="199814"/>
              </a:xfrm>
              <a:prstGeom prst="rect">
                <a:avLst/>
              </a:prstGeom>
            </p:spPr>
          </p:pic>
        </p:grpSp>
      </p:grpSp>
      <p:grpSp>
        <p:nvGrpSpPr>
          <p:cNvPr id="29" name="Group 112"/>
          <p:cNvGrpSpPr/>
          <p:nvPr/>
        </p:nvGrpSpPr>
        <p:grpSpPr>
          <a:xfrm>
            <a:off x="243763" y="4061024"/>
            <a:ext cx="1269759" cy="806835"/>
            <a:chOff x="182771" y="4061023"/>
            <a:chExt cx="952071" cy="806835"/>
          </a:xfrm>
        </p:grpSpPr>
        <p:sp>
          <p:nvSpPr>
            <p:cNvPr id="89" name="Oval 88"/>
            <p:cNvSpPr/>
            <p:nvPr/>
          </p:nvSpPr>
          <p:spPr>
            <a:xfrm>
              <a:off x="897525" y="4276162"/>
              <a:ext cx="35717" cy="42505"/>
            </a:xfrm>
            <a:prstGeom prst="ellipse">
              <a:avLst/>
            </a:prstGeom>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76"/>
              <a:endParaRPr lang="en-US" dirty="0">
                <a:solidFill>
                  <a:prstClr val="white"/>
                </a:solidFill>
                <a:latin typeface="Calibri"/>
              </a:endParaRPr>
            </a:p>
          </p:txBody>
        </p:sp>
        <p:grpSp>
          <p:nvGrpSpPr>
            <p:cNvPr id="30" name="Group 89"/>
            <p:cNvGrpSpPr/>
            <p:nvPr/>
          </p:nvGrpSpPr>
          <p:grpSpPr>
            <a:xfrm>
              <a:off x="182771" y="4061023"/>
              <a:ext cx="952071" cy="806835"/>
              <a:chOff x="277282" y="2311919"/>
              <a:chExt cx="732368" cy="620642"/>
            </a:xfrm>
          </p:grpSpPr>
          <p:sp>
            <p:nvSpPr>
              <p:cNvPr id="91" name="TextBox 90"/>
              <p:cNvSpPr txBox="1"/>
              <p:nvPr/>
            </p:nvSpPr>
            <p:spPr>
              <a:xfrm>
                <a:off x="277282" y="2719485"/>
                <a:ext cx="732368" cy="213076"/>
              </a:xfrm>
              <a:prstGeom prst="rect">
                <a:avLst/>
              </a:prstGeom>
              <a:noFill/>
            </p:spPr>
            <p:txBody>
              <a:bodyPr wrap="square" rtlCol="0">
                <a:spAutoFit/>
              </a:bodyPr>
              <a:lstStyle/>
              <a:p>
                <a:pPr algn="ctr" defTabSz="609676"/>
                <a:r>
                  <a:rPr lang="en-US" sz="1200" dirty="0" smtClean="0">
                    <a:solidFill>
                      <a:prstClr val="black"/>
                    </a:solidFill>
                    <a:latin typeface="Calibri"/>
                  </a:rPr>
                  <a:t>PC</a:t>
                </a:r>
              </a:p>
            </p:txBody>
          </p:sp>
          <p:pic>
            <p:nvPicPr>
              <p:cNvPr id="92" name="Picture 91"/>
              <p:cNvPicPr>
                <a:picLocks noChangeAspect="1"/>
              </p:cNvPicPr>
              <p:nvPr/>
            </p:nvPicPr>
            <p:blipFill>
              <a:blip r:embed="rId4" cstate="print"/>
              <a:stretch>
                <a:fillRect/>
              </a:stretch>
            </p:blipFill>
            <p:spPr>
              <a:xfrm>
                <a:off x="312163" y="2311919"/>
                <a:ext cx="668866" cy="435711"/>
              </a:xfrm>
              <a:prstGeom prst="rect">
                <a:avLst/>
              </a:prstGeom>
            </p:spPr>
          </p:pic>
        </p:grpSp>
      </p:grpSp>
      <p:cxnSp>
        <p:nvCxnSpPr>
          <p:cNvPr id="103" name="Straight Connector 102"/>
          <p:cNvCxnSpPr>
            <a:stCxn id="97" idx="5"/>
            <a:endCxn id="38" idx="2"/>
          </p:cNvCxnSpPr>
          <p:nvPr/>
        </p:nvCxnSpPr>
        <p:spPr>
          <a:xfrm>
            <a:off x="1013599" y="2954195"/>
            <a:ext cx="823366" cy="109393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1" name="Group 108"/>
          <p:cNvGrpSpPr/>
          <p:nvPr/>
        </p:nvGrpSpPr>
        <p:grpSpPr>
          <a:xfrm>
            <a:off x="46341" y="3341348"/>
            <a:ext cx="1792185" cy="752826"/>
            <a:chOff x="34743" y="3341349"/>
            <a:chExt cx="1343789" cy="752825"/>
          </a:xfrm>
        </p:grpSpPr>
        <p:sp>
          <p:nvSpPr>
            <p:cNvPr id="85" name="Oval 84"/>
            <p:cNvSpPr/>
            <p:nvPr/>
          </p:nvSpPr>
          <p:spPr>
            <a:xfrm>
              <a:off x="822428" y="3589019"/>
              <a:ext cx="35717" cy="42504"/>
            </a:xfrm>
            <a:prstGeom prst="ellipse">
              <a:avLst/>
            </a:prstGeom>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76"/>
              <a:endParaRPr lang="en-US" dirty="0">
                <a:solidFill>
                  <a:prstClr val="white"/>
                </a:solidFill>
                <a:latin typeface="Calibri"/>
              </a:endParaRPr>
            </a:p>
          </p:txBody>
        </p:sp>
        <p:grpSp>
          <p:nvGrpSpPr>
            <p:cNvPr id="32" name="Group 85"/>
            <p:cNvGrpSpPr/>
            <p:nvPr/>
          </p:nvGrpSpPr>
          <p:grpSpPr>
            <a:xfrm>
              <a:off x="34743" y="3341349"/>
              <a:ext cx="1343789" cy="752825"/>
              <a:chOff x="128057" y="2667821"/>
              <a:chExt cx="1033688" cy="579102"/>
            </a:xfrm>
          </p:grpSpPr>
          <p:pic>
            <p:nvPicPr>
              <p:cNvPr id="87" name="Picture 86"/>
              <p:cNvPicPr>
                <a:picLocks noChangeAspect="1"/>
              </p:cNvPicPr>
              <p:nvPr/>
            </p:nvPicPr>
            <p:blipFill>
              <a:blip r:embed="rId5" cstate="print">
                <a:extLst>
                  <a:ext uri="{BEBA8EAE-BF5A-486C-A8C5-ECC9F3942E4B}">
                    <a14:imgProps xmlns:a14="http://schemas.microsoft.com/office/drawing/2010/main">
                      <a14:imgLayer r:embed="rId6">
                        <a14:imgEffect>
                          <a14:backgroundRemoval t="1277" b="89362" l="11215" r="87850"/>
                        </a14:imgEffect>
                      </a14:imgLayer>
                    </a14:imgProps>
                  </a:ext>
                  <a:ext uri="{28A0092B-C50C-407E-A947-70E740481C1C}">
                    <a14:useLocalDpi xmlns:a14="http://schemas.microsoft.com/office/drawing/2010/main" val="0"/>
                  </a:ext>
                </a:extLst>
              </a:blip>
              <a:srcRect/>
              <a:stretch>
                <a:fillRect/>
              </a:stretch>
            </p:blipFill>
            <p:spPr bwMode="auto">
              <a:xfrm>
                <a:off x="447826" y="2667821"/>
                <a:ext cx="388260" cy="426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TextBox 87"/>
              <p:cNvSpPr txBox="1"/>
              <p:nvPr/>
            </p:nvSpPr>
            <p:spPr>
              <a:xfrm>
                <a:off x="128057" y="3033845"/>
                <a:ext cx="1033688" cy="213078"/>
              </a:xfrm>
              <a:prstGeom prst="rect">
                <a:avLst/>
              </a:prstGeom>
              <a:noFill/>
            </p:spPr>
            <p:txBody>
              <a:bodyPr wrap="square" rtlCol="0">
                <a:spAutoFit/>
              </a:bodyPr>
              <a:lstStyle/>
              <a:p>
                <a:pPr algn="ctr" defTabSz="609676"/>
                <a:r>
                  <a:rPr lang="en-US" sz="1200" dirty="0" smtClean="0">
                    <a:solidFill>
                      <a:prstClr val="black"/>
                    </a:solidFill>
                    <a:latin typeface="Calibri"/>
                  </a:rPr>
                  <a:t>Tablet</a:t>
                </a:r>
              </a:p>
            </p:txBody>
          </p:sp>
        </p:grpSp>
        <p:cxnSp>
          <p:nvCxnSpPr>
            <p:cNvPr id="106" name="Straight Connector 105"/>
            <p:cNvCxnSpPr>
              <a:stCxn id="85" idx="6"/>
              <a:endCxn id="38" idx="2"/>
            </p:cNvCxnSpPr>
            <p:nvPr/>
          </p:nvCxnSpPr>
          <p:spPr>
            <a:xfrm>
              <a:off x="858145" y="3610271"/>
              <a:ext cx="519220" cy="4378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10" name="Straight Connector 109"/>
          <p:cNvCxnSpPr>
            <a:stCxn id="89" idx="6"/>
            <a:endCxn id="38" idx="2"/>
          </p:cNvCxnSpPr>
          <p:nvPr/>
        </p:nvCxnSpPr>
        <p:spPr>
          <a:xfrm flipV="1">
            <a:off x="1244651" y="4048125"/>
            <a:ext cx="592318" cy="24929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a:stCxn id="93" idx="0"/>
            <a:endCxn id="38" idx="2"/>
          </p:cNvCxnSpPr>
          <p:nvPr/>
        </p:nvCxnSpPr>
        <p:spPr>
          <a:xfrm flipV="1">
            <a:off x="1681656" y="4048125"/>
            <a:ext cx="155314" cy="8032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a:stCxn id="40" idx="2"/>
          </p:cNvCxnSpPr>
          <p:nvPr/>
        </p:nvCxnSpPr>
        <p:spPr>
          <a:xfrm flipH="1">
            <a:off x="9935183" y="3238017"/>
            <a:ext cx="1358892" cy="67676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a:stCxn id="55" idx="2"/>
            <a:endCxn id="101" idx="6"/>
          </p:cNvCxnSpPr>
          <p:nvPr/>
        </p:nvCxnSpPr>
        <p:spPr>
          <a:xfrm flipH="1">
            <a:off x="9935183" y="3909120"/>
            <a:ext cx="1241446" cy="5893"/>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a:stCxn id="50" idx="2"/>
            <a:endCxn id="101" idx="6"/>
          </p:cNvCxnSpPr>
          <p:nvPr/>
        </p:nvCxnSpPr>
        <p:spPr>
          <a:xfrm flipH="1" flipV="1">
            <a:off x="9935182" y="3915013"/>
            <a:ext cx="1024019" cy="68125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Left Brace 15"/>
          <p:cNvSpPr/>
          <p:nvPr/>
        </p:nvSpPr>
        <p:spPr>
          <a:xfrm>
            <a:off x="6775436" y="3724040"/>
            <a:ext cx="858437" cy="2003659"/>
          </a:xfrm>
          <a:prstGeom prst="leftBrace">
            <a:avLst/>
          </a:prstGeom>
        </p:spPr>
        <p:style>
          <a:lnRef idx="2">
            <a:schemeClr val="dk1"/>
          </a:lnRef>
          <a:fillRef idx="0">
            <a:schemeClr val="dk1"/>
          </a:fillRef>
          <a:effectRef idx="1">
            <a:schemeClr val="dk1"/>
          </a:effectRef>
          <a:fontRef idx="minor">
            <a:schemeClr val="tx1"/>
          </a:fontRef>
        </p:style>
        <p:txBody>
          <a:bodyPr lIns="121935" tIns="60968" rIns="121935" bIns="60968" rtlCol="0" anchor="ctr"/>
          <a:lstStyle/>
          <a:p>
            <a:pPr algn="ctr"/>
            <a:endParaRPr lang="en-US"/>
          </a:p>
        </p:txBody>
      </p:sp>
      <p:grpSp>
        <p:nvGrpSpPr>
          <p:cNvPr id="33" name="Group 22"/>
          <p:cNvGrpSpPr/>
          <p:nvPr/>
        </p:nvGrpSpPr>
        <p:grpSpPr>
          <a:xfrm>
            <a:off x="6946342" y="718690"/>
            <a:ext cx="2988841" cy="2348300"/>
            <a:chOff x="5208400" y="1041490"/>
            <a:chExt cx="2241047" cy="1258752"/>
          </a:xfrm>
          <a:solidFill>
            <a:srgbClr val="92D050"/>
          </a:solidFill>
        </p:grpSpPr>
        <p:sp>
          <p:nvSpPr>
            <p:cNvPr id="20" name="Oval 19"/>
            <p:cNvSpPr/>
            <p:nvPr/>
          </p:nvSpPr>
          <p:spPr>
            <a:xfrm>
              <a:off x="5208400" y="1041490"/>
              <a:ext cx="2241047" cy="1258752"/>
            </a:xfrm>
            <a:prstGeom prst="ellipse">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TextBox 20"/>
            <p:cNvSpPr txBox="1"/>
            <p:nvPr/>
          </p:nvSpPr>
          <p:spPr>
            <a:xfrm>
              <a:off x="5464014" y="1940402"/>
              <a:ext cx="1745195" cy="197972"/>
            </a:xfrm>
            <a:prstGeom prst="rect">
              <a:avLst/>
            </a:prstGeom>
            <a:grpFill/>
          </p:spPr>
          <p:txBody>
            <a:bodyPr wrap="square" rtlCol="0">
              <a:spAutoFit/>
            </a:bodyPr>
            <a:lstStyle/>
            <a:p>
              <a:pPr algn="ctr"/>
              <a:r>
                <a:rPr lang="en-US" dirty="0"/>
                <a:t> </a:t>
              </a:r>
              <a:r>
                <a:rPr lang="en-US" dirty="0" smtClean="0"/>
                <a:t>Subscriber VM</a:t>
              </a:r>
            </a:p>
          </p:txBody>
        </p:sp>
      </p:grpSp>
      <p:sp>
        <p:nvSpPr>
          <p:cNvPr id="19" name="Rounded Rectangle 18"/>
          <p:cNvSpPr/>
          <p:nvPr/>
        </p:nvSpPr>
        <p:spPr>
          <a:xfrm>
            <a:off x="2827160" y="3844192"/>
            <a:ext cx="1523255" cy="453225"/>
          </a:xfrm>
          <a:prstGeom prst="roundRect">
            <a:avLst/>
          </a:prstGeom>
        </p:spPr>
        <p:style>
          <a:lnRef idx="1">
            <a:schemeClr val="accent1"/>
          </a:lnRef>
          <a:fillRef idx="2">
            <a:schemeClr val="accent1"/>
          </a:fillRef>
          <a:effectRef idx="1">
            <a:schemeClr val="accent1"/>
          </a:effectRef>
          <a:fontRef idx="minor">
            <a:schemeClr val="dk1"/>
          </a:fontRef>
        </p:style>
        <p:txBody>
          <a:bodyPr lIns="121935" tIns="60968" rIns="121935" bIns="60968" rtlCol="0" anchor="ctr"/>
          <a:lstStyle/>
          <a:p>
            <a:pPr algn="ctr"/>
            <a:r>
              <a:rPr lang="en-US" sz="1600" dirty="0" smtClean="0"/>
              <a:t>provisioning</a:t>
            </a:r>
            <a:endParaRPr lang="en-US" dirty="0"/>
          </a:p>
        </p:txBody>
      </p:sp>
      <p:sp>
        <p:nvSpPr>
          <p:cNvPr id="73" name="Rounded Rectangle 72"/>
          <p:cNvSpPr/>
          <p:nvPr/>
        </p:nvSpPr>
        <p:spPr>
          <a:xfrm>
            <a:off x="2827160" y="3364802"/>
            <a:ext cx="1523255" cy="453225"/>
          </a:xfrm>
          <a:prstGeom prst="roundRect">
            <a:avLst/>
          </a:prstGeom>
        </p:spPr>
        <p:style>
          <a:lnRef idx="1">
            <a:schemeClr val="accent1"/>
          </a:lnRef>
          <a:fillRef idx="2">
            <a:schemeClr val="accent1"/>
          </a:fillRef>
          <a:effectRef idx="1">
            <a:schemeClr val="accent1"/>
          </a:effectRef>
          <a:fontRef idx="minor">
            <a:schemeClr val="dk1"/>
          </a:fontRef>
        </p:style>
        <p:txBody>
          <a:bodyPr lIns="121935" tIns="60968" rIns="121935" bIns="60968" rtlCol="0" anchor="ctr"/>
          <a:lstStyle/>
          <a:p>
            <a:pPr algn="ctr"/>
            <a:r>
              <a:rPr lang="en-US" sz="1600" dirty="0" smtClean="0"/>
              <a:t>routing</a:t>
            </a:r>
            <a:endParaRPr lang="en-US" dirty="0"/>
          </a:p>
        </p:txBody>
      </p:sp>
      <p:sp>
        <p:nvSpPr>
          <p:cNvPr id="77" name="Rounded Rectangle 76"/>
          <p:cNvSpPr/>
          <p:nvPr/>
        </p:nvSpPr>
        <p:spPr>
          <a:xfrm>
            <a:off x="2827160" y="2888122"/>
            <a:ext cx="1523255" cy="453225"/>
          </a:xfrm>
          <a:prstGeom prst="roundRect">
            <a:avLst/>
          </a:prstGeom>
        </p:spPr>
        <p:style>
          <a:lnRef idx="1">
            <a:schemeClr val="accent1"/>
          </a:lnRef>
          <a:fillRef idx="2">
            <a:schemeClr val="accent1"/>
          </a:fillRef>
          <a:effectRef idx="1">
            <a:schemeClr val="accent1"/>
          </a:effectRef>
          <a:fontRef idx="minor">
            <a:schemeClr val="dk1"/>
          </a:fontRef>
        </p:style>
        <p:txBody>
          <a:bodyPr lIns="121935" tIns="60968" rIns="121935" bIns="60968" rtlCol="0" anchor="ctr"/>
          <a:lstStyle/>
          <a:p>
            <a:pPr algn="ctr"/>
            <a:r>
              <a:rPr lang="en-US" sz="1600" dirty="0" smtClean="0"/>
              <a:t>firewall</a:t>
            </a:r>
            <a:endParaRPr lang="en-US" dirty="0"/>
          </a:p>
        </p:txBody>
      </p:sp>
      <p:sp>
        <p:nvSpPr>
          <p:cNvPr id="78" name="Rounded Rectangle 77"/>
          <p:cNvSpPr/>
          <p:nvPr/>
        </p:nvSpPr>
        <p:spPr>
          <a:xfrm>
            <a:off x="8533486" y="1942456"/>
            <a:ext cx="1523255" cy="453225"/>
          </a:xfrm>
          <a:prstGeom prst="roundRect">
            <a:avLst/>
          </a:prstGeom>
        </p:spPr>
        <p:style>
          <a:lnRef idx="1">
            <a:schemeClr val="accent1"/>
          </a:lnRef>
          <a:fillRef idx="2">
            <a:schemeClr val="accent1"/>
          </a:fillRef>
          <a:effectRef idx="1">
            <a:schemeClr val="accent1"/>
          </a:effectRef>
          <a:fontRef idx="minor">
            <a:schemeClr val="dk1"/>
          </a:fontRef>
        </p:style>
        <p:txBody>
          <a:bodyPr lIns="121935" tIns="60968" rIns="121935" bIns="60968" rtlCol="0" anchor="ctr"/>
          <a:lstStyle/>
          <a:p>
            <a:pPr algn="ctr"/>
            <a:r>
              <a:rPr lang="en-US" sz="1600" dirty="0" smtClean="0"/>
              <a:t>Parental controls</a:t>
            </a:r>
            <a:endParaRPr lang="en-US" dirty="0"/>
          </a:p>
        </p:txBody>
      </p:sp>
      <p:sp>
        <p:nvSpPr>
          <p:cNvPr id="79" name="Rounded Rectangle 78"/>
          <p:cNvSpPr/>
          <p:nvPr/>
        </p:nvSpPr>
        <p:spPr>
          <a:xfrm>
            <a:off x="8533486" y="1467864"/>
            <a:ext cx="1523255" cy="453225"/>
          </a:xfrm>
          <a:prstGeom prst="roundRect">
            <a:avLst/>
          </a:prstGeom>
        </p:spPr>
        <p:style>
          <a:lnRef idx="1">
            <a:schemeClr val="accent1"/>
          </a:lnRef>
          <a:fillRef idx="2">
            <a:schemeClr val="accent1"/>
          </a:fillRef>
          <a:effectRef idx="1">
            <a:schemeClr val="accent1"/>
          </a:effectRef>
          <a:fontRef idx="minor">
            <a:schemeClr val="dk1"/>
          </a:fontRef>
        </p:style>
        <p:txBody>
          <a:bodyPr lIns="121935" tIns="60968" rIns="121935" bIns="60968" rtlCol="0" anchor="ctr"/>
          <a:lstStyle/>
          <a:p>
            <a:pPr algn="ctr"/>
            <a:r>
              <a:rPr lang="en-US" sz="1600" dirty="0" smtClean="0"/>
              <a:t>Service Level Agreements</a:t>
            </a:r>
            <a:endParaRPr lang="en-US" dirty="0"/>
          </a:p>
        </p:txBody>
      </p:sp>
      <p:sp>
        <p:nvSpPr>
          <p:cNvPr id="80" name="Rounded Rectangle 79"/>
          <p:cNvSpPr/>
          <p:nvPr/>
        </p:nvSpPr>
        <p:spPr>
          <a:xfrm>
            <a:off x="8533486" y="1014638"/>
            <a:ext cx="1523255" cy="453225"/>
          </a:xfrm>
          <a:prstGeom prst="roundRect">
            <a:avLst/>
          </a:prstGeom>
        </p:spPr>
        <p:style>
          <a:lnRef idx="1">
            <a:schemeClr val="accent1"/>
          </a:lnRef>
          <a:fillRef idx="2">
            <a:schemeClr val="accent1"/>
          </a:fillRef>
          <a:effectRef idx="1">
            <a:schemeClr val="accent1"/>
          </a:effectRef>
          <a:fontRef idx="minor">
            <a:schemeClr val="dk1"/>
          </a:fontRef>
        </p:style>
        <p:txBody>
          <a:bodyPr lIns="121935" tIns="60968" rIns="121935" bIns="60968" rtlCol="0" anchor="ctr"/>
          <a:lstStyle/>
          <a:p>
            <a:pPr algn="ctr"/>
            <a:r>
              <a:rPr lang="en-US" sz="1600" dirty="0" smtClean="0"/>
              <a:t>BW on Demand</a:t>
            </a:r>
            <a:endParaRPr lang="en-US" dirty="0"/>
          </a:p>
        </p:txBody>
      </p:sp>
      <p:sp>
        <p:nvSpPr>
          <p:cNvPr id="25" name="TextBox 24"/>
          <p:cNvSpPr txBox="1"/>
          <p:nvPr/>
        </p:nvSpPr>
        <p:spPr>
          <a:xfrm>
            <a:off x="5342836" y="4725444"/>
            <a:ext cx="1018276" cy="400126"/>
          </a:xfrm>
          <a:prstGeom prst="rect">
            <a:avLst/>
          </a:prstGeom>
          <a:noFill/>
        </p:spPr>
        <p:txBody>
          <a:bodyPr wrap="square" lIns="121935" tIns="60968" rIns="121935" bIns="60968" rtlCol="0">
            <a:spAutoFit/>
          </a:bodyPr>
          <a:lstStyle/>
          <a:p>
            <a:r>
              <a:rPr lang="en-US" dirty="0" smtClean="0"/>
              <a:t>SDN</a:t>
            </a:r>
            <a:endParaRPr lang="en-US" dirty="0"/>
          </a:p>
        </p:txBody>
      </p:sp>
    </p:spTree>
    <p:extLst>
      <p:ext uri="{BB962C8B-B14F-4D97-AF65-F5344CB8AC3E}">
        <p14:creationId xmlns:p14="http://schemas.microsoft.com/office/powerpoint/2010/main" val="5779505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0 0 L 0.33779 -0.25216 " pathEditMode="relative" ptsTypes="AA">
                                      <p:cBhvr>
                                        <p:cTn id="26" dur="2000" fill="hold"/>
                                        <p:tgtEl>
                                          <p:spTgt spid="73"/>
                                        </p:tgtEl>
                                        <p:attrNameLst>
                                          <p:attrName>ppt_x</p:attrName>
                                          <p:attrName>ppt_y</p:attrName>
                                        </p:attrNameLst>
                                      </p:cBhvr>
                                    </p:animMotion>
                                  </p:childTnLst>
                                </p:cTn>
                              </p:par>
                              <p:par>
                                <p:cTn id="27" presetID="0" presetClass="path" presetSubtype="0" accel="50000" decel="50000" fill="hold" grpId="0" nodeType="withEffect">
                                  <p:stCondLst>
                                    <p:cond delay="0"/>
                                  </p:stCondLst>
                                  <p:childTnLst>
                                    <p:animMotion origin="layout" path="M 0 0 L 0.33779 -0.25216 " pathEditMode="relative" ptsTypes="AA">
                                      <p:cBhvr>
                                        <p:cTn id="28" dur="2000" fill="hold"/>
                                        <p:tgtEl>
                                          <p:spTgt spid="19"/>
                                        </p:tgtEl>
                                        <p:attrNameLst>
                                          <p:attrName>ppt_x</p:attrName>
                                          <p:attrName>ppt_y</p:attrName>
                                        </p:attrNameLst>
                                      </p:cBhvr>
                                    </p:animMotion>
                                  </p:childTnLst>
                                </p:cTn>
                              </p:par>
                              <p:par>
                                <p:cTn id="29" presetID="0" presetClass="path" presetSubtype="0" accel="50000" decel="50000" fill="hold" grpId="0" nodeType="withEffect">
                                  <p:stCondLst>
                                    <p:cond delay="0"/>
                                  </p:stCondLst>
                                  <p:childTnLst>
                                    <p:animMotion origin="layout" path="M 0 0 L 0.33779 -0.25216 " pathEditMode="relative" ptsTypes="AA">
                                      <p:cBhvr>
                                        <p:cTn id="30" dur="2000" fill="hold"/>
                                        <p:tgtEl>
                                          <p:spTgt spid="77"/>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4" grpId="0" animBg="1"/>
      <p:bldP spid="5" grpId="0" animBg="1"/>
      <p:bldP spid="16" grpId="0" animBg="1"/>
      <p:bldP spid="19" grpId="0" animBg="1"/>
      <p:bldP spid="73" grpId="0" animBg="1"/>
      <p:bldP spid="77" grpId="0" animBg="1"/>
      <p:bldP spid="78" grpId="0" animBg="1"/>
      <p:bldP spid="79" grpId="0" animBg="1"/>
      <p:bldP spid="80" grpId="0" animBg="1"/>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84330" y="772911"/>
            <a:ext cx="11446648" cy="5455767"/>
          </a:xfrm>
        </p:spPr>
        <p:txBody>
          <a:bodyPr/>
          <a:lstStyle/>
          <a:p>
            <a:r>
              <a:rPr lang="en-US" sz="1800" dirty="0" smtClean="0">
                <a:solidFill>
                  <a:schemeClr val="tx1"/>
                </a:solidFill>
              </a:rPr>
              <a:t>Better service delivery (faster, cheaper, and easier)</a:t>
            </a:r>
          </a:p>
          <a:p>
            <a:pPr lvl="1"/>
            <a:r>
              <a:rPr lang="en-US" sz="1800" dirty="0" smtClean="0">
                <a:solidFill>
                  <a:schemeClr val="tx1"/>
                </a:solidFill>
              </a:rPr>
              <a:t>Less equipment to deploy on end-user’s premises, save on build out, power, cooling, wiring, and installation</a:t>
            </a:r>
          </a:p>
          <a:p>
            <a:pPr lvl="1"/>
            <a:r>
              <a:rPr lang="en-US" sz="1800" dirty="0" smtClean="0">
                <a:solidFill>
                  <a:schemeClr val="tx1"/>
                </a:solidFill>
              </a:rPr>
              <a:t>Faster service response</a:t>
            </a:r>
          </a:p>
          <a:p>
            <a:pPr lvl="2"/>
            <a:r>
              <a:rPr lang="en-US" sz="1800" dirty="0" smtClean="0">
                <a:solidFill>
                  <a:schemeClr val="tx1"/>
                </a:solidFill>
              </a:rPr>
              <a:t>Faster add, move, changes, deletes, and troubleshooting response.</a:t>
            </a:r>
          </a:p>
          <a:p>
            <a:pPr lvl="1"/>
            <a:r>
              <a:rPr lang="en-US" sz="1800" dirty="0" smtClean="0">
                <a:solidFill>
                  <a:schemeClr val="tx1"/>
                </a:solidFill>
              </a:rPr>
              <a:t>Simplifies Provisioning and service upgrades (e.g. faster Introduction of new Media services)</a:t>
            </a:r>
          </a:p>
          <a:p>
            <a:pPr lvl="1"/>
            <a:r>
              <a:rPr lang="en-US" sz="1800" dirty="0" smtClean="0">
                <a:solidFill>
                  <a:schemeClr val="tx1"/>
                </a:solidFill>
              </a:rPr>
              <a:t>Flexible </a:t>
            </a:r>
            <a:r>
              <a:rPr lang="en-US" sz="1800" dirty="0" err="1" smtClean="0">
                <a:solidFill>
                  <a:schemeClr val="tx1"/>
                </a:solidFill>
              </a:rPr>
              <a:t>Multiscreen</a:t>
            </a:r>
            <a:r>
              <a:rPr lang="en-US" sz="1800" dirty="0" smtClean="0">
                <a:solidFill>
                  <a:schemeClr val="tx1"/>
                </a:solidFill>
              </a:rPr>
              <a:t> support ; Unified UI on every screen</a:t>
            </a:r>
          </a:p>
          <a:p>
            <a:r>
              <a:rPr lang="en-US" sz="1800" dirty="0" smtClean="0">
                <a:solidFill>
                  <a:schemeClr val="tx1"/>
                </a:solidFill>
              </a:rPr>
              <a:t>Policies tied to the user, not the device</a:t>
            </a:r>
          </a:p>
          <a:p>
            <a:pPr lvl="1"/>
            <a:r>
              <a:rPr lang="en-US" sz="1800" dirty="0" smtClean="0">
                <a:solidFill>
                  <a:schemeClr val="tx1"/>
                </a:solidFill>
              </a:rPr>
              <a:t>Same access, at home or on the road</a:t>
            </a:r>
          </a:p>
          <a:p>
            <a:r>
              <a:rPr lang="en-US" sz="1800" dirty="0" smtClean="0">
                <a:solidFill>
                  <a:schemeClr val="tx1"/>
                </a:solidFill>
              </a:rPr>
              <a:t>Reduction of OPEX and CAPEX</a:t>
            </a:r>
          </a:p>
          <a:p>
            <a:pPr lvl="1"/>
            <a:r>
              <a:rPr lang="en-US" sz="1800" dirty="0" smtClean="0">
                <a:solidFill>
                  <a:schemeClr val="tx1"/>
                </a:solidFill>
              </a:rPr>
              <a:t>Eliminate the expensive STB costs. </a:t>
            </a:r>
          </a:p>
          <a:p>
            <a:pPr lvl="1"/>
            <a:r>
              <a:rPr lang="en-US" sz="1800" dirty="0" smtClean="0">
                <a:solidFill>
                  <a:schemeClr val="tx1"/>
                </a:solidFill>
              </a:rPr>
              <a:t>Less Call Center costs, Less Truck rolls</a:t>
            </a:r>
          </a:p>
          <a:p>
            <a:pPr lvl="1"/>
            <a:r>
              <a:rPr lang="en-US" sz="1800" dirty="0" smtClean="0">
                <a:solidFill>
                  <a:schemeClr val="tx1"/>
                </a:solidFill>
              </a:rPr>
              <a:t>Lower the costs to support multiple heterogeneous boxes</a:t>
            </a:r>
          </a:p>
          <a:p>
            <a:pPr>
              <a:buNone/>
            </a:pPr>
            <a:endParaRPr lang="en-US" dirty="0" smtClean="0"/>
          </a:p>
        </p:txBody>
      </p:sp>
      <p:sp>
        <p:nvSpPr>
          <p:cNvPr id="5" name="Title 1"/>
          <p:cNvSpPr>
            <a:spLocks noGrp="1"/>
          </p:cNvSpPr>
          <p:nvPr>
            <p:ph type="ctrTitle"/>
          </p:nvPr>
        </p:nvSpPr>
        <p:spPr>
          <a:xfrm>
            <a:off x="335655" y="210449"/>
            <a:ext cx="11549642" cy="628648"/>
          </a:xfrm>
        </p:spPr>
        <p:txBody>
          <a:bodyPr/>
          <a:lstStyle/>
          <a:p>
            <a:r>
              <a:rPr lang="en-US" b="1" dirty="0" smtClean="0">
                <a:solidFill>
                  <a:srgbClr val="C00000"/>
                </a:solidFill>
              </a:rPr>
              <a:t>vCPE Value Proposition</a:t>
            </a:r>
            <a:endParaRPr lang="en-US" b="1" dirty="0">
              <a:solidFill>
                <a:srgbClr val="C00000"/>
              </a:solidFill>
            </a:endParaRPr>
          </a:p>
        </p:txBody>
      </p:sp>
      <p:sp>
        <p:nvSpPr>
          <p:cNvPr id="4" name="Rectangle 3"/>
          <p:cNvSpPr/>
          <p:nvPr/>
        </p:nvSpPr>
        <p:spPr>
          <a:xfrm>
            <a:off x="904429" y="5723709"/>
            <a:ext cx="9581435" cy="451405"/>
          </a:xfrm>
          <a:prstGeom prst="rect">
            <a:avLst/>
          </a:prstGeom>
          <a:solidFill>
            <a:srgbClr val="C00000"/>
          </a:solidFill>
        </p:spPr>
        <p:txBody>
          <a:bodyPr wrap="square" lIns="121935" tIns="60968" rIns="121935" bIns="60968">
            <a:spAutoFit/>
          </a:bodyPr>
          <a:lstStyle/>
          <a:p>
            <a:r>
              <a:rPr lang="en-US" sz="2100" dirty="0">
                <a:solidFill>
                  <a:schemeClr val="bg1"/>
                </a:solidFill>
              </a:rPr>
              <a:t>Significant </a:t>
            </a:r>
            <a:r>
              <a:rPr lang="en-US" sz="2100" dirty="0">
                <a:solidFill>
                  <a:srgbClr val="FFFF00"/>
                </a:solidFill>
              </a:rPr>
              <a:t>OPEX/CAPEX</a:t>
            </a:r>
            <a:r>
              <a:rPr lang="en-US" sz="2100" dirty="0">
                <a:solidFill>
                  <a:schemeClr val="bg1"/>
                </a:solidFill>
              </a:rPr>
              <a:t> </a:t>
            </a:r>
            <a:r>
              <a:rPr lang="en-US" sz="2100" dirty="0" smtClean="0">
                <a:solidFill>
                  <a:schemeClr val="bg1"/>
                </a:solidFill>
              </a:rPr>
              <a:t>reduction </a:t>
            </a:r>
            <a:r>
              <a:rPr lang="en-US" sz="2100" dirty="0">
                <a:solidFill>
                  <a:schemeClr val="bg1"/>
                </a:solidFill>
              </a:rPr>
              <a:t>potential </a:t>
            </a:r>
            <a:r>
              <a:rPr lang="en-US" sz="2100" dirty="0" smtClean="0">
                <a:solidFill>
                  <a:schemeClr val="bg1"/>
                </a:solidFill>
              </a:rPr>
              <a:t>and flexible </a:t>
            </a:r>
            <a:r>
              <a:rPr lang="en-US" sz="2100" dirty="0">
                <a:solidFill>
                  <a:srgbClr val="FFFF00"/>
                </a:solidFill>
              </a:rPr>
              <a:t>service innovation </a:t>
            </a:r>
          </a:p>
        </p:txBody>
      </p:sp>
    </p:spTree>
    <p:extLst>
      <p:ext uri="{BB962C8B-B14F-4D97-AF65-F5344CB8AC3E}">
        <p14:creationId xmlns:p14="http://schemas.microsoft.com/office/powerpoint/2010/main" val="324333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92496" y="998113"/>
            <a:ext cx="1991013" cy="5264339"/>
          </a:xfrm>
          <a:prstGeom prst="rect">
            <a:avLst/>
          </a:prstGeom>
        </p:spPr>
        <p:style>
          <a:lnRef idx="1">
            <a:schemeClr val="accent4"/>
          </a:lnRef>
          <a:fillRef idx="2">
            <a:schemeClr val="accent4"/>
          </a:fillRef>
          <a:effectRef idx="1">
            <a:schemeClr val="accent4"/>
          </a:effectRef>
          <a:fontRef idx="minor">
            <a:schemeClr val="dk1"/>
          </a:fontRef>
        </p:style>
        <p:txBody>
          <a:bodyPr lIns="121935" tIns="60968" rIns="121935" bIns="60968" rtlCol="0" anchor="ctr"/>
          <a:lstStyle/>
          <a:p>
            <a:pPr algn="ctr"/>
            <a:endParaRPr lang="en-US"/>
          </a:p>
        </p:txBody>
      </p:sp>
      <p:sp>
        <p:nvSpPr>
          <p:cNvPr id="13" name="Rectangle 12"/>
          <p:cNvSpPr/>
          <p:nvPr/>
        </p:nvSpPr>
        <p:spPr>
          <a:xfrm>
            <a:off x="2273332" y="998113"/>
            <a:ext cx="7801833" cy="5246523"/>
          </a:xfrm>
          <a:prstGeom prst="rect">
            <a:avLst/>
          </a:prstGeom>
        </p:spPr>
        <p:style>
          <a:lnRef idx="1">
            <a:schemeClr val="accent4"/>
          </a:lnRef>
          <a:fillRef idx="2">
            <a:schemeClr val="accent4"/>
          </a:fillRef>
          <a:effectRef idx="1">
            <a:schemeClr val="accent4"/>
          </a:effectRef>
          <a:fontRef idx="minor">
            <a:schemeClr val="dk1"/>
          </a:fontRef>
        </p:style>
        <p:txBody>
          <a:bodyPr lIns="121935" tIns="60968" rIns="121935" bIns="60968" rtlCol="0" anchor="ctr"/>
          <a:lstStyle/>
          <a:p>
            <a:pPr algn="ctr"/>
            <a:endParaRPr lang="en-US"/>
          </a:p>
        </p:txBody>
      </p:sp>
      <p:sp>
        <p:nvSpPr>
          <p:cNvPr id="2" name="Title 1"/>
          <p:cNvSpPr>
            <a:spLocks noGrp="1"/>
          </p:cNvSpPr>
          <p:nvPr>
            <p:ph type="ctrTitle"/>
          </p:nvPr>
        </p:nvSpPr>
        <p:spPr/>
        <p:txBody>
          <a:bodyPr>
            <a:normAutofit/>
          </a:bodyPr>
          <a:lstStyle/>
          <a:p>
            <a:r>
              <a:rPr lang="en-US" sz="4000" dirty="0" smtClean="0">
                <a:solidFill>
                  <a:srgbClr val="C00000"/>
                </a:solidFill>
              </a:rPr>
              <a:t>    </a:t>
            </a:r>
            <a:r>
              <a:rPr lang="en-US" sz="4000" b="1" dirty="0" smtClean="0">
                <a:solidFill>
                  <a:srgbClr val="C00000"/>
                </a:solidFill>
              </a:rPr>
              <a:t>CCAP Virtualization</a:t>
            </a:r>
            <a:endParaRPr lang="en-US" sz="4000" b="1" dirty="0">
              <a:solidFill>
                <a:srgbClr val="C00000"/>
              </a:solidFill>
            </a:endParaRPr>
          </a:p>
        </p:txBody>
      </p:sp>
      <p:sp>
        <p:nvSpPr>
          <p:cNvPr id="6" name="Rectangle 5"/>
          <p:cNvSpPr/>
          <p:nvPr/>
        </p:nvSpPr>
        <p:spPr>
          <a:xfrm>
            <a:off x="10447290" y="2739506"/>
            <a:ext cx="1257533" cy="885111"/>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lIns="121935" tIns="60968" rIns="121935" bIns="60968" rtlCol="0" anchor="ctr"/>
          <a:lstStyle/>
          <a:p>
            <a:pPr algn="ctr"/>
            <a:r>
              <a:rPr lang="en-US" dirty="0" smtClean="0"/>
              <a:t>CM</a:t>
            </a:r>
            <a:endParaRPr lang="en-US" dirty="0"/>
          </a:p>
        </p:txBody>
      </p:sp>
      <p:sp>
        <p:nvSpPr>
          <p:cNvPr id="7" name="Rectangle 6"/>
          <p:cNvSpPr/>
          <p:nvPr/>
        </p:nvSpPr>
        <p:spPr>
          <a:xfrm>
            <a:off x="7290629" y="1100735"/>
            <a:ext cx="2463736" cy="4582589"/>
          </a:xfrm>
          <a:prstGeom prst="rect">
            <a:avLst/>
          </a:prstGeom>
        </p:spPr>
        <p:style>
          <a:lnRef idx="1">
            <a:schemeClr val="accent1"/>
          </a:lnRef>
          <a:fillRef idx="2">
            <a:schemeClr val="accent1"/>
          </a:fillRef>
          <a:effectRef idx="1">
            <a:schemeClr val="accent1"/>
          </a:effectRef>
          <a:fontRef idx="minor">
            <a:schemeClr val="dk1"/>
          </a:fontRef>
        </p:style>
        <p:txBody>
          <a:bodyPr lIns="121935" tIns="60968" rIns="121935" bIns="60968" rtlCol="0" anchor="ctr"/>
          <a:lstStyle/>
          <a:p>
            <a:pPr algn="ctr"/>
            <a:endParaRPr lang="en-US"/>
          </a:p>
        </p:txBody>
      </p:sp>
      <p:sp>
        <p:nvSpPr>
          <p:cNvPr id="8" name="Rectangle 7"/>
          <p:cNvSpPr/>
          <p:nvPr/>
        </p:nvSpPr>
        <p:spPr>
          <a:xfrm>
            <a:off x="7598596" y="1780603"/>
            <a:ext cx="1847802" cy="795316"/>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121935" tIns="60968" rIns="121935" bIns="60968" rtlCol="0" anchor="ctr"/>
          <a:lstStyle/>
          <a:p>
            <a:pPr algn="ctr"/>
            <a:r>
              <a:rPr lang="en-US" dirty="0" smtClean="0"/>
              <a:t>PON</a:t>
            </a:r>
            <a:endParaRPr lang="en-US" dirty="0"/>
          </a:p>
        </p:txBody>
      </p:sp>
      <p:sp>
        <p:nvSpPr>
          <p:cNvPr id="9" name="Rectangle 8"/>
          <p:cNvSpPr/>
          <p:nvPr/>
        </p:nvSpPr>
        <p:spPr>
          <a:xfrm>
            <a:off x="7596547" y="2714999"/>
            <a:ext cx="1847802" cy="795316"/>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121935" tIns="60968" rIns="121935" bIns="60968" rtlCol="0" anchor="ctr"/>
          <a:lstStyle/>
          <a:p>
            <a:pPr algn="ctr"/>
            <a:r>
              <a:rPr lang="en-US" dirty="0" smtClean="0"/>
              <a:t>QAM D/S</a:t>
            </a:r>
            <a:endParaRPr lang="en-US" dirty="0"/>
          </a:p>
        </p:txBody>
      </p:sp>
      <p:sp>
        <p:nvSpPr>
          <p:cNvPr id="10" name="Rectangle 9"/>
          <p:cNvSpPr/>
          <p:nvPr/>
        </p:nvSpPr>
        <p:spPr>
          <a:xfrm>
            <a:off x="7598596" y="3754023"/>
            <a:ext cx="1847802" cy="795316"/>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121935" tIns="60968" rIns="121935" bIns="60968" rtlCol="0" anchor="ctr"/>
          <a:lstStyle/>
          <a:p>
            <a:pPr algn="ctr"/>
            <a:r>
              <a:rPr lang="en-US" sz="2100" dirty="0" smtClean="0"/>
              <a:t>DOCSIS U/S</a:t>
            </a:r>
            <a:endParaRPr lang="en-US" sz="2100" dirty="0"/>
          </a:p>
        </p:txBody>
      </p:sp>
      <p:sp>
        <p:nvSpPr>
          <p:cNvPr id="11" name="TextBox 10"/>
          <p:cNvSpPr txBox="1"/>
          <p:nvPr/>
        </p:nvSpPr>
        <p:spPr>
          <a:xfrm>
            <a:off x="7752578" y="5218421"/>
            <a:ext cx="1691771" cy="400126"/>
          </a:xfrm>
          <a:prstGeom prst="rect">
            <a:avLst/>
          </a:prstGeom>
          <a:noFill/>
        </p:spPr>
        <p:txBody>
          <a:bodyPr wrap="square" lIns="121935" tIns="60968" rIns="121935" bIns="60968" rtlCol="0">
            <a:spAutoFit/>
          </a:bodyPr>
          <a:lstStyle/>
          <a:p>
            <a:r>
              <a:rPr lang="en-US" b="1" dirty="0" smtClean="0"/>
              <a:t>EQAM</a:t>
            </a:r>
            <a:endParaRPr lang="en-US" b="1" dirty="0"/>
          </a:p>
        </p:txBody>
      </p:sp>
      <p:sp>
        <p:nvSpPr>
          <p:cNvPr id="12" name="TextBox 11"/>
          <p:cNvSpPr txBox="1"/>
          <p:nvPr/>
        </p:nvSpPr>
        <p:spPr>
          <a:xfrm>
            <a:off x="7598595" y="1116511"/>
            <a:ext cx="1691771" cy="707902"/>
          </a:xfrm>
          <a:prstGeom prst="rect">
            <a:avLst/>
          </a:prstGeom>
          <a:noFill/>
        </p:spPr>
        <p:txBody>
          <a:bodyPr wrap="square" lIns="121935" tIns="60968" rIns="121935" bIns="60968" rtlCol="0">
            <a:spAutoFit/>
          </a:bodyPr>
          <a:lstStyle/>
          <a:p>
            <a:r>
              <a:rPr lang="en-US" sz="1900" b="1" dirty="0" smtClean="0"/>
              <a:t>Access Interfaces</a:t>
            </a:r>
            <a:endParaRPr lang="en-US" sz="1900" b="1" dirty="0"/>
          </a:p>
        </p:txBody>
      </p:sp>
      <p:sp>
        <p:nvSpPr>
          <p:cNvPr id="14" name="Rectangle 13"/>
          <p:cNvSpPr/>
          <p:nvPr/>
        </p:nvSpPr>
        <p:spPr>
          <a:xfrm>
            <a:off x="2594130" y="1100735"/>
            <a:ext cx="4450632" cy="4582589"/>
          </a:xfrm>
          <a:prstGeom prst="rect">
            <a:avLst/>
          </a:prstGeom>
          <a:solidFill>
            <a:srgbClr val="FFC000"/>
          </a:solidFill>
        </p:spPr>
        <p:style>
          <a:lnRef idx="1">
            <a:schemeClr val="accent2"/>
          </a:lnRef>
          <a:fillRef idx="2">
            <a:schemeClr val="accent2"/>
          </a:fillRef>
          <a:effectRef idx="1">
            <a:schemeClr val="accent2"/>
          </a:effectRef>
          <a:fontRef idx="minor">
            <a:schemeClr val="dk1"/>
          </a:fontRef>
        </p:style>
        <p:txBody>
          <a:bodyPr lIns="121935" tIns="60968" rIns="121935" bIns="60968" rtlCol="0" anchor="ctr"/>
          <a:lstStyle/>
          <a:p>
            <a:pPr algn="ctr"/>
            <a:endParaRPr lang="en-US"/>
          </a:p>
        </p:txBody>
      </p:sp>
      <p:sp>
        <p:nvSpPr>
          <p:cNvPr id="15" name="Rectangle 14"/>
          <p:cNvSpPr/>
          <p:nvPr/>
        </p:nvSpPr>
        <p:spPr>
          <a:xfrm>
            <a:off x="2810216" y="1780604"/>
            <a:ext cx="1847802" cy="397657"/>
          </a:xfrm>
          <a:prstGeom prst="rect">
            <a:avLst/>
          </a:prstGeom>
          <a:solidFill>
            <a:srgbClr val="92D050"/>
          </a:solidFill>
        </p:spPr>
        <p:style>
          <a:lnRef idx="1">
            <a:schemeClr val="accent2"/>
          </a:lnRef>
          <a:fillRef idx="3">
            <a:schemeClr val="accent2"/>
          </a:fillRef>
          <a:effectRef idx="2">
            <a:schemeClr val="accent2"/>
          </a:effectRef>
          <a:fontRef idx="minor">
            <a:schemeClr val="lt1"/>
          </a:fontRef>
        </p:style>
        <p:txBody>
          <a:bodyPr lIns="121935" tIns="60968" rIns="121935" bIns="60968" rtlCol="0" anchor="ctr"/>
          <a:lstStyle/>
          <a:p>
            <a:pPr algn="ctr"/>
            <a:r>
              <a:rPr lang="en-US" dirty="0" smtClean="0"/>
              <a:t>Routing</a:t>
            </a:r>
            <a:endParaRPr lang="en-US" dirty="0"/>
          </a:p>
        </p:txBody>
      </p:sp>
      <p:sp>
        <p:nvSpPr>
          <p:cNvPr id="16" name="Rectangle 15"/>
          <p:cNvSpPr/>
          <p:nvPr/>
        </p:nvSpPr>
        <p:spPr>
          <a:xfrm>
            <a:off x="5030146" y="1780604"/>
            <a:ext cx="1847802" cy="615728"/>
          </a:xfrm>
          <a:prstGeom prst="rect">
            <a:avLst/>
          </a:prstGeom>
          <a:solidFill>
            <a:srgbClr val="92D050"/>
          </a:solidFill>
        </p:spPr>
        <p:style>
          <a:lnRef idx="1">
            <a:schemeClr val="accent2"/>
          </a:lnRef>
          <a:fillRef idx="3">
            <a:schemeClr val="accent2"/>
          </a:fillRef>
          <a:effectRef idx="2">
            <a:schemeClr val="accent2"/>
          </a:effectRef>
          <a:fontRef idx="minor">
            <a:schemeClr val="lt1"/>
          </a:fontRef>
        </p:style>
        <p:txBody>
          <a:bodyPr lIns="121935" tIns="60968" rIns="121935" bIns="60968" rtlCol="0" anchor="ctr"/>
          <a:lstStyle/>
          <a:p>
            <a:pPr algn="ctr"/>
            <a:r>
              <a:rPr lang="en-US" sz="1900" dirty="0" smtClean="0"/>
              <a:t>DOCSIS Encapsulation</a:t>
            </a:r>
            <a:endParaRPr lang="en-US" sz="1900" dirty="0"/>
          </a:p>
        </p:txBody>
      </p:sp>
      <p:sp>
        <p:nvSpPr>
          <p:cNvPr id="17" name="Rectangle 16"/>
          <p:cNvSpPr/>
          <p:nvPr/>
        </p:nvSpPr>
        <p:spPr>
          <a:xfrm>
            <a:off x="2810216" y="2268365"/>
            <a:ext cx="1847802" cy="530001"/>
          </a:xfrm>
          <a:prstGeom prst="rect">
            <a:avLst/>
          </a:prstGeom>
          <a:solidFill>
            <a:srgbClr val="92D050"/>
          </a:solidFill>
        </p:spPr>
        <p:style>
          <a:lnRef idx="1">
            <a:schemeClr val="accent2"/>
          </a:lnRef>
          <a:fillRef idx="3">
            <a:schemeClr val="accent2"/>
          </a:fillRef>
          <a:effectRef idx="2">
            <a:schemeClr val="accent2"/>
          </a:effectRef>
          <a:fontRef idx="minor">
            <a:schemeClr val="lt1"/>
          </a:fontRef>
        </p:style>
        <p:txBody>
          <a:bodyPr lIns="121935" tIns="60968" rIns="121935" bIns="60968" rtlCol="0" anchor="ctr"/>
          <a:lstStyle/>
          <a:p>
            <a:pPr algn="ctr"/>
            <a:r>
              <a:rPr lang="en-US" sz="1900" dirty="0" smtClean="0"/>
              <a:t>IP Provisioning</a:t>
            </a:r>
            <a:endParaRPr lang="en-US" sz="1900" dirty="0"/>
          </a:p>
        </p:txBody>
      </p:sp>
      <p:sp>
        <p:nvSpPr>
          <p:cNvPr id="19" name="Rectangle 18"/>
          <p:cNvSpPr/>
          <p:nvPr/>
        </p:nvSpPr>
        <p:spPr>
          <a:xfrm>
            <a:off x="2810216" y="2881753"/>
            <a:ext cx="1847802" cy="397659"/>
          </a:xfrm>
          <a:prstGeom prst="rect">
            <a:avLst/>
          </a:prstGeom>
          <a:solidFill>
            <a:srgbClr val="92D050"/>
          </a:solidFill>
        </p:spPr>
        <p:style>
          <a:lnRef idx="1">
            <a:schemeClr val="accent2"/>
          </a:lnRef>
          <a:fillRef idx="3">
            <a:schemeClr val="accent2"/>
          </a:fillRef>
          <a:effectRef idx="2">
            <a:schemeClr val="accent2"/>
          </a:effectRef>
          <a:fontRef idx="minor">
            <a:schemeClr val="lt1"/>
          </a:fontRef>
        </p:style>
        <p:txBody>
          <a:bodyPr lIns="121935" tIns="60968" rIns="121935" bIns="60968" rtlCol="0" anchor="ctr"/>
          <a:lstStyle/>
          <a:p>
            <a:pPr algn="ctr"/>
            <a:r>
              <a:rPr lang="en-US" sz="1600" dirty="0" smtClean="0"/>
              <a:t>Subscriber </a:t>
            </a:r>
            <a:r>
              <a:rPr lang="en-US" sz="1600" dirty="0" err="1" smtClean="0"/>
              <a:t>Mgmt</a:t>
            </a:r>
            <a:endParaRPr lang="en-US" sz="1600" dirty="0"/>
          </a:p>
        </p:txBody>
      </p:sp>
      <p:sp>
        <p:nvSpPr>
          <p:cNvPr id="21" name="Rectangle 20"/>
          <p:cNvSpPr/>
          <p:nvPr/>
        </p:nvSpPr>
        <p:spPr>
          <a:xfrm>
            <a:off x="2795325" y="3356357"/>
            <a:ext cx="1847802" cy="397657"/>
          </a:xfrm>
          <a:prstGeom prst="rect">
            <a:avLst/>
          </a:prstGeom>
          <a:solidFill>
            <a:srgbClr val="92D050"/>
          </a:solidFill>
        </p:spPr>
        <p:style>
          <a:lnRef idx="1">
            <a:schemeClr val="accent2"/>
          </a:lnRef>
          <a:fillRef idx="3">
            <a:schemeClr val="accent2"/>
          </a:fillRef>
          <a:effectRef idx="2">
            <a:schemeClr val="accent2"/>
          </a:effectRef>
          <a:fontRef idx="minor">
            <a:schemeClr val="lt1"/>
          </a:fontRef>
        </p:style>
        <p:txBody>
          <a:bodyPr lIns="121935" tIns="60968" rIns="121935" bIns="60968" rtlCol="0" anchor="ctr"/>
          <a:lstStyle/>
          <a:p>
            <a:pPr algn="ctr"/>
            <a:r>
              <a:rPr lang="en-US" dirty="0" smtClean="0"/>
              <a:t>Encryption</a:t>
            </a:r>
            <a:endParaRPr lang="en-US" dirty="0"/>
          </a:p>
        </p:txBody>
      </p:sp>
      <p:sp>
        <p:nvSpPr>
          <p:cNvPr id="22" name="Rectangle 21"/>
          <p:cNvSpPr/>
          <p:nvPr/>
        </p:nvSpPr>
        <p:spPr>
          <a:xfrm>
            <a:off x="2808158" y="3830981"/>
            <a:ext cx="1847802" cy="397657"/>
          </a:xfrm>
          <a:prstGeom prst="rect">
            <a:avLst/>
          </a:prstGeom>
          <a:solidFill>
            <a:srgbClr val="92D050"/>
          </a:solidFill>
        </p:spPr>
        <p:style>
          <a:lnRef idx="1">
            <a:schemeClr val="accent2"/>
          </a:lnRef>
          <a:fillRef idx="3">
            <a:schemeClr val="accent2"/>
          </a:fillRef>
          <a:effectRef idx="2">
            <a:schemeClr val="accent2"/>
          </a:effectRef>
          <a:fontRef idx="minor">
            <a:schemeClr val="lt1"/>
          </a:fontRef>
        </p:style>
        <p:txBody>
          <a:bodyPr lIns="121935" tIns="60968" rIns="121935" bIns="60968" rtlCol="0" anchor="ctr"/>
          <a:lstStyle/>
          <a:p>
            <a:pPr algn="ctr"/>
            <a:r>
              <a:rPr lang="en-US" sz="1900" dirty="0" smtClean="0"/>
              <a:t>Reporting/OSS</a:t>
            </a:r>
            <a:endParaRPr lang="en-US" sz="1900" dirty="0"/>
          </a:p>
        </p:txBody>
      </p:sp>
      <p:sp>
        <p:nvSpPr>
          <p:cNvPr id="23" name="Rectangle 22"/>
          <p:cNvSpPr/>
          <p:nvPr/>
        </p:nvSpPr>
        <p:spPr>
          <a:xfrm>
            <a:off x="2831772" y="4342053"/>
            <a:ext cx="1847802" cy="397657"/>
          </a:xfrm>
          <a:prstGeom prst="rect">
            <a:avLst/>
          </a:prstGeom>
          <a:solidFill>
            <a:srgbClr val="92D050"/>
          </a:solidFill>
        </p:spPr>
        <p:style>
          <a:lnRef idx="1">
            <a:schemeClr val="accent2"/>
          </a:lnRef>
          <a:fillRef idx="3">
            <a:schemeClr val="accent2"/>
          </a:fillRef>
          <a:effectRef idx="2">
            <a:schemeClr val="accent2"/>
          </a:effectRef>
          <a:fontRef idx="minor">
            <a:schemeClr val="lt1"/>
          </a:fontRef>
        </p:style>
        <p:txBody>
          <a:bodyPr lIns="121935" tIns="60968" rIns="121935" bIns="60968" rtlCol="0" anchor="ctr"/>
          <a:lstStyle/>
          <a:p>
            <a:pPr algn="ctr"/>
            <a:r>
              <a:rPr lang="en-US" sz="1900" dirty="0" smtClean="0"/>
              <a:t>L2VPN</a:t>
            </a:r>
            <a:endParaRPr lang="en-US" sz="1900" dirty="0"/>
          </a:p>
        </p:txBody>
      </p:sp>
      <p:sp>
        <p:nvSpPr>
          <p:cNvPr id="24" name="Rectangle 23"/>
          <p:cNvSpPr/>
          <p:nvPr/>
        </p:nvSpPr>
        <p:spPr>
          <a:xfrm>
            <a:off x="2820988" y="4859249"/>
            <a:ext cx="1847802" cy="397657"/>
          </a:xfrm>
          <a:prstGeom prst="rect">
            <a:avLst/>
          </a:prstGeom>
          <a:solidFill>
            <a:srgbClr val="92D050"/>
          </a:solidFill>
        </p:spPr>
        <p:style>
          <a:lnRef idx="1">
            <a:schemeClr val="accent2"/>
          </a:lnRef>
          <a:fillRef idx="3">
            <a:schemeClr val="accent2"/>
          </a:fillRef>
          <a:effectRef idx="2">
            <a:schemeClr val="accent2"/>
          </a:effectRef>
          <a:fontRef idx="minor">
            <a:schemeClr val="lt1"/>
          </a:fontRef>
        </p:style>
        <p:txBody>
          <a:bodyPr lIns="121935" tIns="60968" rIns="121935" bIns="60968" rtlCol="0" anchor="ctr"/>
          <a:lstStyle/>
          <a:p>
            <a:pPr algn="ctr"/>
            <a:r>
              <a:rPr lang="en-US" sz="1900" dirty="0" smtClean="0"/>
              <a:t>MPLS</a:t>
            </a:r>
            <a:endParaRPr lang="en-US" sz="1900" dirty="0"/>
          </a:p>
        </p:txBody>
      </p:sp>
      <p:sp>
        <p:nvSpPr>
          <p:cNvPr id="25" name="Rectangle 24"/>
          <p:cNvSpPr/>
          <p:nvPr/>
        </p:nvSpPr>
        <p:spPr>
          <a:xfrm>
            <a:off x="5030146" y="2575920"/>
            <a:ext cx="1847802" cy="397657"/>
          </a:xfrm>
          <a:prstGeom prst="rect">
            <a:avLst/>
          </a:prstGeom>
          <a:solidFill>
            <a:srgbClr val="92D050"/>
          </a:solidFill>
        </p:spPr>
        <p:style>
          <a:lnRef idx="1">
            <a:schemeClr val="accent2"/>
          </a:lnRef>
          <a:fillRef idx="3">
            <a:schemeClr val="accent2"/>
          </a:fillRef>
          <a:effectRef idx="2">
            <a:schemeClr val="accent2"/>
          </a:effectRef>
          <a:fontRef idx="minor">
            <a:schemeClr val="lt1"/>
          </a:fontRef>
        </p:style>
        <p:txBody>
          <a:bodyPr lIns="121935" tIns="60968" rIns="121935" bIns="60968" rtlCol="0" anchor="ctr"/>
          <a:lstStyle/>
          <a:p>
            <a:pPr algn="ctr"/>
            <a:r>
              <a:rPr lang="en-US" sz="1900" dirty="0" smtClean="0"/>
              <a:t>Channel Prov.</a:t>
            </a:r>
            <a:endParaRPr lang="en-US" sz="1900" dirty="0"/>
          </a:p>
        </p:txBody>
      </p:sp>
      <p:sp>
        <p:nvSpPr>
          <p:cNvPr id="27" name="Rectangle 26"/>
          <p:cNvSpPr/>
          <p:nvPr/>
        </p:nvSpPr>
        <p:spPr>
          <a:xfrm>
            <a:off x="5028097" y="3099820"/>
            <a:ext cx="1847802" cy="397657"/>
          </a:xfrm>
          <a:prstGeom prst="rect">
            <a:avLst/>
          </a:prstGeom>
          <a:solidFill>
            <a:srgbClr val="92D050"/>
          </a:solidFill>
        </p:spPr>
        <p:style>
          <a:lnRef idx="1">
            <a:schemeClr val="accent2"/>
          </a:lnRef>
          <a:fillRef idx="3">
            <a:schemeClr val="accent2"/>
          </a:fillRef>
          <a:effectRef idx="2">
            <a:schemeClr val="accent2"/>
          </a:effectRef>
          <a:fontRef idx="minor">
            <a:schemeClr val="lt1"/>
          </a:fontRef>
        </p:style>
        <p:txBody>
          <a:bodyPr lIns="121935" tIns="60968" rIns="121935" bIns="60968" rtlCol="0" anchor="ctr"/>
          <a:lstStyle/>
          <a:p>
            <a:pPr algn="ctr"/>
            <a:r>
              <a:rPr lang="en-US" sz="1500" dirty="0" smtClean="0"/>
              <a:t>Service Flow </a:t>
            </a:r>
            <a:r>
              <a:rPr lang="en-US" sz="1500" dirty="0" err="1" smtClean="0"/>
              <a:t>Mgmt</a:t>
            </a:r>
            <a:endParaRPr lang="en-US" sz="1500" dirty="0"/>
          </a:p>
        </p:txBody>
      </p:sp>
      <p:sp>
        <p:nvSpPr>
          <p:cNvPr id="28" name="Rectangle 27"/>
          <p:cNvSpPr/>
          <p:nvPr/>
        </p:nvSpPr>
        <p:spPr>
          <a:xfrm>
            <a:off x="5028097" y="3632152"/>
            <a:ext cx="1847802" cy="397657"/>
          </a:xfrm>
          <a:prstGeom prst="rect">
            <a:avLst/>
          </a:prstGeom>
          <a:solidFill>
            <a:srgbClr val="92D050"/>
          </a:solidFill>
        </p:spPr>
        <p:style>
          <a:lnRef idx="1">
            <a:schemeClr val="accent2"/>
          </a:lnRef>
          <a:fillRef idx="3">
            <a:schemeClr val="accent2"/>
          </a:fillRef>
          <a:effectRef idx="2">
            <a:schemeClr val="accent2"/>
          </a:effectRef>
          <a:fontRef idx="minor">
            <a:schemeClr val="lt1"/>
          </a:fontRef>
        </p:style>
        <p:txBody>
          <a:bodyPr lIns="121935" tIns="60968" rIns="121935" bIns="60968" rtlCol="0" anchor="ctr"/>
          <a:lstStyle/>
          <a:p>
            <a:pPr algn="ctr"/>
            <a:r>
              <a:rPr lang="en-US" sz="1900" dirty="0" smtClean="0"/>
              <a:t>Rate Limiting</a:t>
            </a:r>
            <a:endParaRPr lang="en-US" sz="1900" dirty="0"/>
          </a:p>
        </p:txBody>
      </p:sp>
      <p:sp>
        <p:nvSpPr>
          <p:cNvPr id="29" name="Rectangle 28"/>
          <p:cNvSpPr/>
          <p:nvPr/>
        </p:nvSpPr>
        <p:spPr>
          <a:xfrm>
            <a:off x="5028097" y="4228638"/>
            <a:ext cx="1847802" cy="397657"/>
          </a:xfrm>
          <a:prstGeom prst="rect">
            <a:avLst/>
          </a:prstGeom>
          <a:solidFill>
            <a:srgbClr val="92D050"/>
          </a:solidFill>
        </p:spPr>
        <p:style>
          <a:lnRef idx="1">
            <a:schemeClr val="accent2"/>
          </a:lnRef>
          <a:fillRef idx="3">
            <a:schemeClr val="accent2"/>
          </a:fillRef>
          <a:effectRef idx="2">
            <a:schemeClr val="accent2"/>
          </a:effectRef>
          <a:fontRef idx="minor">
            <a:schemeClr val="lt1"/>
          </a:fontRef>
        </p:style>
        <p:txBody>
          <a:bodyPr lIns="121935" tIns="60968" rIns="121935" bIns="60968" rtlCol="0" anchor="ctr"/>
          <a:lstStyle/>
          <a:p>
            <a:pPr algn="ctr"/>
            <a:r>
              <a:rPr lang="en-US" sz="1900" dirty="0" smtClean="0"/>
              <a:t>Scheduler</a:t>
            </a:r>
            <a:endParaRPr lang="en-US" sz="1900" dirty="0"/>
          </a:p>
        </p:txBody>
      </p:sp>
      <p:sp>
        <p:nvSpPr>
          <p:cNvPr id="30" name="TextBox 29"/>
          <p:cNvSpPr txBox="1"/>
          <p:nvPr/>
        </p:nvSpPr>
        <p:spPr>
          <a:xfrm>
            <a:off x="2795325" y="1293151"/>
            <a:ext cx="4249437" cy="400126"/>
          </a:xfrm>
          <a:prstGeom prst="rect">
            <a:avLst/>
          </a:prstGeom>
          <a:noFill/>
        </p:spPr>
        <p:txBody>
          <a:bodyPr wrap="square" lIns="121935" tIns="60968" rIns="121935" bIns="60968" rtlCol="0">
            <a:spAutoFit/>
          </a:bodyPr>
          <a:lstStyle/>
          <a:p>
            <a:r>
              <a:rPr lang="en-US" b="1" dirty="0" smtClean="0"/>
              <a:t>Packet Processing</a:t>
            </a:r>
            <a:endParaRPr lang="en-US" b="1" dirty="0"/>
          </a:p>
        </p:txBody>
      </p:sp>
      <p:sp>
        <p:nvSpPr>
          <p:cNvPr id="32" name="TextBox 31"/>
          <p:cNvSpPr txBox="1"/>
          <p:nvPr/>
        </p:nvSpPr>
        <p:spPr>
          <a:xfrm>
            <a:off x="192496" y="3074403"/>
            <a:ext cx="1991013" cy="707902"/>
          </a:xfrm>
          <a:prstGeom prst="rect">
            <a:avLst/>
          </a:prstGeom>
          <a:noFill/>
        </p:spPr>
        <p:txBody>
          <a:bodyPr wrap="square" lIns="121935" tIns="60968" rIns="121935" bIns="60968" rtlCol="0">
            <a:spAutoFit/>
          </a:bodyPr>
          <a:lstStyle/>
          <a:p>
            <a:r>
              <a:rPr lang="en-US" sz="1900" b="1" dirty="0" smtClean="0"/>
              <a:t>Virtualization Candidates</a:t>
            </a:r>
            <a:endParaRPr lang="en-US" sz="1900" b="1" dirty="0"/>
          </a:p>
        </p:txBody>
      </p:sp>
      <p:sp>
        <p:nvSpPr>
          <p:cNvPr id="33" name="TextBox 32"/>
          <p:cNvSpPr txBox="1"/>
          <p:nvPr/>
        </p:nvSpPr>
        <p:spPr>
          <a:xfrm>
            <a:off x="4647141" y="5770009"/>
            <a:ext cx="3182326" cy="400126"/>
          </a:xfrm>
          <a:prstGeom prst="rect">
            <a:avLst/>
          </a:prstGeom>
          <a:noFill/>
        </p:spPr>
        <p:txBody>
          <a:bodyPr wrap="square" lIns="121935" tIns="60968" rIns="121935" bIns="60968" rtlCol="0">
            <a:spAutoFit/>
          </a:bodyPr>
          <a:lstStyle/>
          <a:p>
            <a:r>
              <a:rPr lang="en-US" b="1" dirty="0" smtClean="0"/>
              <a:t>CCAP Architecture</a:t>
            </a:r>
            <a:endParaRPr lang="en-US" b="1" dirty="0"/>
          </a:p>
        </p:txBody>
      </p:sp>
      <p:sp>
        <p:nvSpPr>
          <p:cNvPr id="18" name="Lightning Bolt 17"/>
          <p:cNvSpPr/>
          <p:nvPr/>
        </p:nvSpPr>
        <p:spPr>
          <a:xfrm>
            <a:off x="9591838" y="3006591"/>
            <a:ext cx="974883" cy="397659"/>
          </a:xfrm>
          <a:prstGeom prst="lightningBolt">
            <a:avLst/>
          </a:prstGeom>
          <a:solidFill>
            <a:schemeClr val="accent6">
              <a:lumMod val="75000"/>
            </a:schemeClr>
          </a:solidFill>
        </p:spPr>
        <p:style>
          <a:lnRef idx="1">
            <a:schemeClr val="accent6"/>
          </a:lnRef>
          <a:fillRef idx="3">
            <a:schemeClr val="accent6"/>
          </a:fillRef>
          <a:effectRef idx="2">
            <a:schemeClr val="accent6"/>
          </a:effectRef>
          <a:fontRef idx="minor">
            <a:schemeClr val="lt1"/>
          </a:fontRef>
        </p:style>
        <p:txBody>
          <a:bodyPr lIns="121935" tIns="60968" rIns="121935" bIns="60968" rtlCol="0" anchor="ctr"/>
          <a:lstStyle/>
          <a:p>
            <a:pPr algn="ctr"/>
            <a:endParaRPr lang="en-US"/>
          </a:p>
        </p:txBody>
      </p:sp>
    </p:spTree>
    <p:extLst>
      <p:ext uri="{BB962C8B-B14F-4D97-AF65-F5344CB8AC3E}">
        <p14:creationId xmlns:p14="http://schemas.microsoft.com/office/powerpoint/2010/main" val="11679664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0594E-6 1.14127E-6 L -0.19816 1.14127E-6 " pathEditMode="relative" rAng="0" ptsTypes="AA">
                                      <p:cBhvr>
                                        <p:cTn id="6" dur="2000" fill="hold"/>
                                        <p:tgtEl>
                                          <p:spTgt spid="15"/>
                                        </p:tgtEl>
                                        <p:attrNameLst>
                                          <p:attrName>ppt_x</p:attrName>
                                          <p:attrName>ppt_y</p:attrName>
                                        </p:attrNameLst>
                                      </p:cBhvr>
                                      <p:rCtr x="-9917" y="0"/>
                                    </p:animMotion>
                                  </p:childTnLst>
                                </p:cTn>
                              </p:par>
                              <p:par>
                                <p:cTn id="7" presetID="0" presetClass="path" presetSubtype="0" accel="50000" decel="50000" fill="hold" grpId="0" nodeType="withEffect">
                                  <p:stCondLst>
                                    <p:cond delay="0"/>
                                  </p:stCondLst>
                                  <p:childTnLst>
                                    <p:animMotion origin="layout" path="M -1.0594E-6 -3.67674E-6 L -0.19816 -0.0037 " pathEditMode="relative" rAng="0" ptsTypes="AA">
                                      <p:cBhvr>
                                        <p:cTn id="8" dur="2000" fill="hold"/>
                                        <p:tgtEl>
                                          <p:spTgt spid="19"/>
                                        </p:tgtEl>
                                        <p:attrNameLst>
                                          <p:attrName>ppt_x</p:attrName>
                                          <p:attrName>ppt_y</p:attrName>
                                        </p:attrNameLst>
                                      </p:cBhvr>
                                      <p:rCtr x="-9917" y="-185"/>
                                    </p:animMotion>
                                  </p:childTnLst>
                                </p:cTn>
                              </p:par>
                              <p:par>
                                <p:cTn id="9" presetID="0" presetClass="path" presetSubtype="0" accel="50000" decel="50000" fill="hold" grpId="0" nodeType="withEffect">
                                  <p:stCondLst>
                                    <p:cond delay="0"/>
                                  </p:stCondLst>
                                  <p:childTnLst>
                                    <p:animMotion origin="layout" path="M -1.0594E-6 -3.17088E-6 L -0.19816 -3.17088E-6 " pathEditMode="relative" rAng="0" ptsTypes="AA">
                                      <p:cBhvr>
                                        <p:cTn id="10" dur="2000" fill="hold"/>
                                        <p:tgtEl>
                                          <p:spTgt spid="17"/>
                                        </p:tgtEl>
                                        <p:attrNameLst>
                                          <p:attrName>ppt_x</p:attrName>
                                          <p:attrName>ppt_y</p:attrName>
                                        </p:attrNameLst>
                                      </p:cBhvr>
                                      <p:rCtr x="-9917" y="0"/>
                                    </p:animMotion>
                                  </p:childTnLst>
                                </p:cTn>
                              </p:par>
                              <p:par>
                                <p:cTn id="11" presetID="0" presetClass="path" presetSubtype="0" accel="50000" decel="50000" fill="hold" grpId="0" nodeType="withEffect">
                                  <p:stCondLst>
                                    <p:cond delay="0"/>
                                  </p:stCondLst>
                                  <p:childTnLst>
                                    <p:animMotion origin="layout" path="M -1.44495E-6 4.73782E-6 L -0.19712 -0.00186 " pathEditMode="relative" rAng="0" ptsTypes="AA">
                                      <p:cBhvr>
                                        <p:cTn id="12" dur="2000" fill="hold"/>
                                        <p:tgtEl>
                                          <p:spTgt spid="23"/>
                                        </p:tgtEl>
                                        <p:attrNameLst>
                                          <p:attrName>ppt_x</p:attrName>
                                          <p:attrName>ppt_y</p:attrName>
                                        </p:attrNameLst>
                                      </p:cBhvr>
                                      <p:rCtr x="-9865" y="-93"/>
                                    </p:animMotion>
                                  </p:childTnLst>
                                </p:cTn>
                              </p:par>
                              <p:par>
                                <p:cTn id="13" presetID="0" presetClass="path" presetSubtype="0" accel="50000" decel="50000" fill="hold" grpId="0" nodeType="withEffect">
                                  <p:stCondLst>
                                    <p:cond delay="0"/>
                                  </p:stCondLst>
                                  <p:childTnLst>
                                    <p:animMotion origin="layout" path="M 5.83536E-7 4.10241E-6 L -0.1959 -0.00185 " pathEditMode="relative" rAng="0" ptsTypes="AA">
                                      <p:cBhvr>
                                        <p:cTn id="14" dur="2000" fill="hold"/>
                                        <p:tgtEl>
                                          <p:spTgt spid="24"/>
                                        </p:tgtEl>
                                        <p:attrNameLst>
                                          <p:attrName>ppt_x</p:attrName>
                                          <p:attrName>ppt_y</p:attrName>
                                        </p:attrNameLst>
                                      </p:cBhvr>
                                      <p:rCtr x="-9795" y="-93"/>
                                    </p:animMotion>
                                  </p:childTnLst>
                                </p:cTn>
                              </p:par>
                              <p:par>
                                <p:cTn id="15" presetID="0" presetClass="path" presetSubtype="0" accel="50000" decel="50000" fill="hold" grpId="0" nodeType="withEffect">
                                  <p:stCondLst>
                                    <p:cond delay="0"/>
                                  </p:stCondLst>
                                  <p:childTnLst>
                                    <p:animMotion origin="layout" path="M -0.0007 -0.00061 L -0.37722 0.03702 " pathEditMode="relative" ptsTypes="AA">
                                      <p:cBhvr>
                                        <p:cTn id="16" dur="2000" fill="hold"/>
                                        <p:tgtEl>
                                          <p:spTgt spid="27"/>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4.68565E-6 2.57866E-6 L -0.37652 0.28655 " pathEditMode="relative" ptsTypes="AA">
                                      <p:cBhvr>
                                        <p:cTn id="18" dur="2000" fill="hold"/>
                                        <p:tgtEl>
                                          <p:spTgt spid="16"/>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4.68565E-6 -7.48304E-6 L -0.37583 0.39821 " pathEditMode="relative" ptsTypes="AA">
                                      <p:cBhvr>
                                        <p:cTn id="20" dur="2000" fill="hold"/>
                                        <p:tgtEl>
                                          <p:spTgt spid="2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P spid="23" grpId="0" animBg="1"/>
      <p:bldP spid="24" grpId="0" animBg="1"/>
      <p:bldP spid="25"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152400"/>
            <a:ext cx="10442574" cy="871537"/>
          </a:xfrm>
        </p:spPr>
        <p:txBody>
          <a:bodyPr/>
          <a:lstStyle/>
          <a:p>
            <a:r>
              <a:rPr lang="en-US" dirty="0" smtClean="0"/>
              <a:t>NFV Value Proposition</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838200" y="977900"/>
            <a:ext cx="9753600" cy="51943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1" y="185739"/>
            <a:ext cx="10442574" cy="871537"/>
          </a:xfrm>
        </p:spPr>
        <p:txBody>
          <a:bodyPr/>
          <a:lstStyle/>
          <a:p>
            <a:r>
              <a:rPr lang="en-US" dirty="0" smtClean="0"/>
              <a:t>ETSI NFV ISG</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952500" y="1054100"/>
            <a:ext cx="10223500" cy="5069681"/>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zh-CN" dirty="0" smtClean="0"/>
              <a:t>ETSI High-level NFV Framework</a:t>
            </a:r>
            <a:r>
              <a:rPr lang="zh-CN" altLang="en-US" dirty="0" smtClean="0"/>
              <a:t/>
            </a:r>
            <a:br>
              <a:rPr lang="zh-CN" altLang="en-US" dirty="0" smtClean="0"/>
            </a:br>
            <a:endParaRPr lang="en-US" dirty="0"/>
          </a:p>
        </p:txBody>
      </p:sp>
      <p:sp>
        <p:nvSpPr>
          <p:cNvPr id="3" name="Content Placeholder 2"/>
          <p:cNvSpPr>
            <a:spLocks noGrp="1"/>
          </p:cNvSpPr>
          <p:nvPr>
            <p:ph idx="1"/>
          </p:nvPr>
        </p:nvSpPr>
        <p:spPr/>
        <p:txBody>
          <a:bodyPr/>
          <a:lstStyle/>
          <a:p>
            <a:pPr>
              <a:buNone/>
            </a:pPr>
            <a:r>
              <a:rPr lang="en-US" dirty="0" smtClean="0"/>
              <a:t>    </a:t>
            </a:r>
          </a:p>
          <a:p>
            <a:pPr>
              <a:buNone/>
            </a:pPr>
            <a:endParaRPr lang="en-US" dirty="0"/>
          </a:p>
        </p:txBody>
      </p:sp>
      <p:sp>
        <p:nvSpPr>
          <p:cNvPr id="7" name="Rectangle 2"/>
          <p:cNvSpPr>
            <a:spLocks noChangeArrowheads="1"/>
          </p:cNvSpPr>
          <p:nvPr/>
        </p:nvSpPr>
        <p:spPr bwMode="auto">
          <a:xfrm>
            <a:off x="469900" y="723900"/>
            <a:ext cx="9144000" cy="0"/>
          </a:xfrm>
          <a:prstGeom prst="rect">
            <a:avLst/>
          </a:prstGeom>
          <a:noFill/>
          <a:ln w="9525">
            <a:noFill/>
            <a:miter lim="800000"/>
            <a:headEnd/>
            <a:tailEnd/>
          </a:ln>
        </p:spPr>
        <p:txBody>
          <a:bodyPr wrap="none" anchor="ctr">
            <a:spAutoFit/>
          </a:bodyPr>
          <a:lstStyle/>
          <a:p>
            <a:endParaRPr lang="zh-CN" altLang="en-US"/>
          </a:p>
        </p:txBody>
      </p:sp>
      <p:pic>
        <p:nvPicPr>
          <p:cNvPr id="8" name="Picture 1"/>
          <p:cNvPicPr>
            <a:picLocks noChangeAspect="1" noChangeArrowheads="1"/>
          </p:cNvPicPr>
          <p:nvPr/>
        </p:nvPicPr>
        <p:blipFill>
          <a:blip r:embed="rId2" cstate="print"/>
          <a:srcRect/>
          <a:stretch>
            <a:fillRect/>
          </a:stretch>
        </p:blipFill>
        <p:spPr bwMode="auto">
          <a:xfrm>
            <a:off x="952500" y="977900"/>
            <a:ext cx="10198099" cy="5232400"/>
          </a:xfrm>
          <a:prstGeom prst="rect">
            <a:avLst/>
          </a:prstGeom>
          <a:noFill/>
          <a:ln w="9525">
            <a:noFill/>
            <a:miter lim="800000"/>
            <a:headEnd/>
            <a:tailEnd/>
          </a:ln>
        </p:spPr>
      </p:pic>
      <p:sp>
        <p:nvSpPr>
          <p:cNvPr id="6" name="TextBox 5"/>
          <p:cNvSpPr txBox="1"/>
          <p:nvPr/>
        </p:nvSpPr>
        <p:spPr>
          <a:xfrm>
            <a:off x="9309100" y="4787900"/>
            <a:ext cx="1196161" cy="523220"/>
          </a:xfrm>
          <a:prstGeom prst="rect">
            <a:avLst/>
          </a:prstGeom>
          <a:solidFill>
            <a:schemeClr val="bg2">
              <a:lumMod val="60000"/>
              <a:lumOff val="40000"/>
            </a:schemeClr>
          </a:solidFill>
          <a:ln>
            <a:solidFill>
              <a:schemeClr val="tx1"/>
            </a:solidFill>
          </a:ln>
        </p:spPr>
        <p:txBody>
          <a:bodyPr wrap="none" rtlCol="0">
            <a:spAutoFit/>
          </a:bodyPr>
          <a:lstStyle/>
          <a:p>
            <a:r>
              <a:rPr lang="en-US" sz="2800" b="1" dirty="0" smtClean="0"/>
              <a:t>MANO</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MANO Functional Blocks</a:t>
            </a:r>
            <a:endParaRPr lang="en-US" dirty="0"/>
          </a:p>
        </p:txBody>
      </p:sp>
      <p:sp>
        <p:nvSpPr>
          <p:cNvPr id="3" name="Content Placeholder 2"/>
          <p:cNvSpPr>
            <a:spLocks noGrp="1"/>
          </p:cNvSpPr>
          <p:nvPr>
            <p:ph idx="1"/>
          </p:nvPr>
        </p:nvSpPr>
        <p:spPr/>
        <p:txBody>
          <a:bodyPr/>
          <a:lstStyle/>
          <a:p>
            <a:r>
              <a:rPr lang="en-GB" dirty="0" smtClean="0"/>
              <a:t>The NFV </a:t>
            </a:r>
            <a:r>
              <a:rPr lang="en-GB" dirty="0" err="1" smtClean="0"/>
              <a:t>Orchestrator</a:t>
            </a:r>
            <a:r>
              <a:rPr lang="en-GB" dirty="0" smtClean="0"/>
              <a:t> is the single point of access for all requests from the OSS/APP to simplify the interfacing. </a:t>
            </a:r>
            <a:endParaRPr lang="en-US" dirty="0" smtClean="0"/>
          </a:p>
          <a:p>
            <a:r>
              <a:rPr lang="en-GB" dirty="0" smtClean="0"/>
              <a:t>The NFV </a:t>
            </a:r>
            <a:r>
              <a:rPr lang="en-GB" dirty="0" err="1" smtClean="0"/>
              <a:t>Orchestrator</a:t>
            </a:r>
            <a:r>
              <a:rPr lang="en-GB" dirty="0" smtClean="0"/>
              <a:t> handles lifecycles of Network Service and VNF Forwarding Graph. </a:t>
            </a:r>
            <a:endParaRPr lang="en-US" dirty="0" smtClean="0"/>
          </a:p>
          <a:p>
            <a:r>
              <a:rPr lang="en-GB" dirty="0" smtClean="0"/>
              <a:t>The VNF Manager handles VNF lifecycle from an application point of view</a:t>
            </a:r>
            <a:r>
              <a:rPr lang="en-US" dirty="0" smtClean="0"/>
              <a:t>.</a:t>
            </a:r>
          </a:p>
          <a:p>
            <a:r>
              <a:rPr lang="en-GB" dirty="0" smtClean="0"/>
              <a:t>The NFV </a:t>
            </a:r>
            <a:r>
              <a:rPr lang="en-GB" dirty="0" err="1" smtClean="0"/>
              <a:t>Orchestrator</a:t>
            </a:r>
            <a:r>
              <a:rPr lang="en-GB" dirty="0" smtClean="0"/>
              <a:t> has the end-to-end view of the resources being allocated across Network Services and </a:t>
            </a:r>
            <a:r>
              <a:rPr lang="en-GB" dirty="0" err="1" smtClean="0"/>
              <a:t>VNFs</a:t>
            </a:r>
            <a:r>
              <a:rPr lang="en-GB" dirty="0" smtClean="0"/>
              <a:t> by VNF Managers: all requests for resource allocation transit through, or are verified and granted by the NFV </a:t>
            </a:r>
            <a:r>
              <a:rPr lang="en-GB" dirty="0" err="1" smtClean="0"/>
              <a:t>Orchestrator</a:t>
            </a:r>
            <a:endParaRPr lang="en-GB" dirty="0" smtClean="0"/>
          </a:p>
          <a:p>
            <a:r>
              <a:rPr lang="en-GB" dirty="0" smtClean="0"/>
              <a:t>The Virtualised Infrastructure Manager (VIM) is responsible for controlling and managing the NFVI compute, storage and network resources, usually within one operator’s Infrastructure Domain.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875" y="152400"/>
            <a:ext cx="10442574" cy="871537"/>
          </a:xfrm>
        </p:spPr>
        <p:txBody>
          <a:bodyPr/>
          <a:lstStyle/>
          <a:p>
            <a:r>
              <a:rPr lang="en-US" dirty="0" smtClean="0"/>
              <a:t>AGENDA</a:t>
            </a:r>
            <a:endParaRPr lang="en-US" dirty="0"/>
          </a:p>
        </p:txBody>
      </p:sp>
      <p:sp>
        <p:nvSpPr>
          <p:cNvPr id="3" name="Content Placeholder 2"/>
          <p:cNvSpPr>
            <a:spLocks noGrp="1"/>
          </p:cNvSpPr>
          <p:nvPr>
            <p:ph idx="1"/>
          </p:nvPr>
        </p:nvSpPr>
        <p:spPr>
          <a:xfrm>
            <a:off x="791283" y="977899"/>
            <a:ext cx="10442575" cy="4686301"/>
          </a:xfrm>
        </p:spPr>
        <p:txBody>
          <a:bodyPr/>
          <a:lstStyle/>
          <a:p>
            <a:r>
              <a:rPr lang="en-US" altLang="zh-CN" sz="2400" dirty="0" smtClean="0"/>
              <a:t>SDN Architecture </a:t>
            </a:r>
          </a:p>
          <a:p>
            <a:pPr lvl="1"/>
            <a:r>
              <a:rPr lang="en-US" altLang="zh-CN" sz="2200" dirty="0" smtClean="0"/>
              <a:t>SDNv2 (SDN Fabric).</a:t>
            </a:r>
          </a:p>
          <a:p>
            <a:r>
              <a:rPr lang="en-US" altLang="zh-CN" sz="2400" dirty="0" smtClean="0"/>
              <a:t>Network Function Virtualization (NFV)</a:t>
            </a:r>
          </a:p>
          <a:p>
            <a:pPr lvl="1"/>
            <a:r>
              <a:rPr lang="en-US" altLang="zh-CN" sz="2200" dirty="0" smtClean="0"/>
              <a:t>Architecture</a:t>
            </a:r>
          </a:p>
          <a:p>
            <a:pPr lvl="1"/>
            <a:r>
              <a:rPr lang="en-US" altLang="zh-CN" sz="2200" dirty="0" smtClean="0"/>
              <a:t>MANO</a:t>
            </a:r>
          </a:p>
          <a:p>
            <a:pPr lvl="1"/>
            <a:r>
              <a:rPr lang="en-US" altLang="zh-CN" sz="2200" dirty="0" smtClean="0"/>
              <a:t>Service Chaining</a:t>
            </a:r>
          </a:p>
          <a:p>
            <a:pPr lvl="1"/>
            <a:r>
              <a:rPr lang="en-US" altLang="zh-CN" sz="2200" dirty="0" smtClean="0"/>
              <a:t>Value Proposition</a:t>
            </a:r>
          </a:p>
          <a:p>
            <a:r>
              <a:rPr lang="en-US" altLang="zh-CN" sz="2200" dirty="0" smtClean="0"/>
              <a:t>SDN &amp; NFV combined together</a:t>
            </a:r>
          </a:p>
          <a:p>
            <a:pPr lvl="1"/>
            <a:r>
              <a:rPr lang="en-US" altLang="zh-CN" dirty="0" smtClean="0"/>
              <a:t>Value Proposition</a:t>
            </a:r>
          </a:p>
          <a:p>
            <a:pPr lvl="1"/>
            <a:r>
              <a:rPr lang="en-US" altLang="zh-CN" dirty="0" smtClean="0"/>
              <a:t>SDO</a:t>
            </a:r>
          </a:p>
          <a:p>
            <a:r>
              <a:rPr lang="en-US" altLang="zh-CN" sz="2200" dirty="0" smtClean="0"/>
              <a:t>ETSI </a:t>
            </a:r>
            <a:r>
              <a:rPr lang="en-US" altLang="zh-CN" sz="2400" dirty="0" smtClean="0"/>
              <a:t>MANO &amp; SDN Integration</a:t>
            </a:r>
            <a:endParaRPr lang="en-US" sz="2400" dirty="0" smtClean="0"/>
          </a:p>
          <a:p>
            <a:endParaRPr lang="en-US" dirty="0" smtClean="0"/>
          </a:p>
          <a:p>
            <a:pPr lvl="1">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338139"/>
            <a:ext cx="11303000" cy="871537"/>
          </a:xfrm>
        </p:spPr>
        <p:txBody>
          <a:bodyPr/>
          <a:lstStyle/>
          <a:p>
            <a:r>
              <a:rPr lang="en-GB" sz="2800" dirty="0" smtClean="0"/>
              <a:t>The NFV-MANO Architectural Framework with Reference Points</a:t>
            </a:r>
            <a:br>
              <a:rPr lang="en-GB" sz="2800" dirty="0" smtClean="0"/>
            </a:br>
            <a:r>
              <a:rPr lang="en-GB" sz="2800" dirty="0" smtClean="0"/>
              <a:t>GS NFV-MAN 001 V0.7.0 (2014-10)</a:t>
            </a:r>
            <a:r>
              <a:rPr lang="en-US" sz="2800" dirty="0" smtClean="0"/>
              <a:t/>
            </a:r>
            <a:br>
              <a:rPr lang="en-US" sz="2800" dirty="0" smtClean="0"/>
            </a:br>
            <a:endParaRPr lang="en-US" sz="2800" dirty="0"/>
          </a:p>
        </p:txBody>
      </p:sp>
      <p:sp>
        <p:nvSpPr>
          <p:cNvPr id="3" name="Content Placeholder 2"/>
          <p:cNvSpPr>
            <a:spLocks noGrp="1"/>
          </p:cNvSpPr>
          <p:nvPr>
            <p:ph idx="1"/>
          </p:nvPr>
        </p:nvSpPr>
        <p:spPr/>
        <p:txBody>
          <a:bodyPr/>
          <a:lstStyle/>
          <a:p>
            <a:pPr>
              <a:buNone/>
            </a:pPr>
            <a:r>
              <a:rPr lang="en-US" dirty="0" smtClean="0"/>
              <a:t> </a:t>
            </a:r>
            <a:endParaRPr lang="en-US" dirty="0"/>
          </a:p>
        </p:txBody>
      </p:sp>
      <p:pic>
        <p:nvPicPr>
          <p:cNvPr id="1028" name="Picture 4"/>
          <p:cNvPicPr>
            <a:picLocks noChangeAspect="1" noChangeArrowheads="1"/>
          </p:cNvPicPr>
          <p:nvPr/>
        </p:nvPicPr>
        <p:blipFill>
          <a:blip r:embed="rId2" cstate="print"/>
          <a:srcRect/>
          <a:stretch>
            <a:fillRect/>
          </a:stretch>
        </p:blipFill>
        <p:spPr bwMode="auto">
          <a:xfrm>
            <a:off x="1257300" y="1117600"/>
            <a:ext cx="9651999" cy="50673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8758" y="652011"/>
            <a:ext cx="10442574" cy="871537"/>
          </a:xfrm>
        </p:spPr>
        <p:txBody>
          <a:bodyPr/>
          <a:lstStyle/>
          <a:p>
            <a:r>
              <a:rPr lang="en-US" altLang="zh-CN" dirty="0" smtClean="0"/>
              <a:t>Service Chaining Requirements </a:t>
            </a:r>
            <a:endParaRPr lang="zh-CN" altLang="en-US" dirty="0"/>
          </a:p>
        </p:txBody>
      </p:sp>
      <p:sp>
        <p:nvSpPr>
          <p:cNvPr id="3" name="内容占位符 2"/>
          <p:cNvSpPr>
            <a:spLocks noGrp="1"/>
          </p:cNvSpPr>
          <p:nvPr>
            <p:ph idx="1"/>
          </p:nvPr>
        </p:nvSpPr>
        <p:spPr>
          <a:xfrm>
            <a:off x="478823" y="1790700"/>
            <a:ext cx="11716352" cy="4109356"/>
          </a:xfrm>
        </p:spPr>
        <p:txBody>
          <a:bodyPr/>
          <a:lstStyle/>
          <a:p>
            <a:r>
              <a:rPr lang="en-US" altLang="zh-CN" dirty="0" smtClean="0">
                <a:latin typeface="+mj-lt"/>
              </a:rPr>
              <a:t>Any order of Service Functions in a Service Chain must be possible;</a:t>
            </a:r>
          </a:p>
          <a:p>
            <a:r>
              <a:rPr lang="en-US" altLang="zh-CN" dirty="0" smtClean="0">
                <a:latin typeface="+mj-lt"/>
              </a:rPr>
              <a:t>Service function paths must be decoupled from their physical network connectivity</a:t>
            </a:r>
          </a:p>
          <a:p>
            <a:pPr lvl="1"/>
            <a:r>
              <a:rPr lang="en-US" altLang="zh-CN" sz="2000" dirty="0" smtClean="0">
                <a:latin typeface="+mj-lt"/>
              </a:rPr>
              <a:t>That is, insertion/deletion of a service function or a change of Service Function Path does not necessitate a restructuring of the underlay network connectivity</a:t>
            </a:r>
          </a:p>
          <a:p>
            <a:r>
              <a:rPr lang="en-US" altLang="zh-CN" dirty="0" smtClean="0">
                <a:latin typeface="+mj-lt"/>
              </a:rPr>
              <a:t>A Service Function may be crossed by a Service Chain for multiple times</a:t>
            </a:r>
          </a:p>
          <a:p>
            <a:r>
              <a:rPr lang="en-US" altLang="zh-CN" dirty="0" smtClean="0">
                <a:latin typeface="+mj-lt"/>
              </a:rPr>
              <a:t>Processing of multiple subscriber service flows or Service Chains must be supported on a single Service Function.</a:t>
            </a:r>
          </a:p>
          <a:p>
            <a:r>
              <a:rPr lang="en-US" altLang="zh-CN" dirty="0" smtClean="0">
                <a:latin typeface="+mj-lt"/>
              </a:rPr>
              <a:t>Service Chaining should be flexible (more details in the next slide).</a:t>
            </a:r>
          </a:p>
          <a:p>
            <a:r>
              <a:rPr lang="en-US" altLang="zh-CN" dirty="0" smtClean="0">
                <a:latin typeface="+mj-lt"/>
              </a:rPr>
              <a:t>Service chaining should be bandwidth efficient</a:t>
            </a:r>
          </a:p>
          <a:p>
            <a:pPr>
              <a:buNone/>
            </a:pPr>
            <a:endParaRPr lang="en-US" altLang="zh-CN" sz="1800" dirty="0" smtClean="0"/>
          </a:p>
          <a:p>
            <a:endParaRPr lang="zh-CN" altLang="en-US" sz="1800"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Flexible Service Chaining</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736600" y="1181100"/>
            <a:ext cx="10579100" cy="50673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Chaining Using Service Header</a:t>
            </a:r>
            <a:endParaRPr 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1003300" y="1193800"/>
            <a:ext cx="10261600" cy="50673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Openflow</a:t>
            </a:r>
            <a:r>
              <a:rPr lang="en-US" dirty="0" smtClean="0"/>
              <a:t>-Based Service Chaining</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546100" y="1003300"/>
            <a:ext cx="11061699" cy="5168899"/>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Chaining Use Cases for Cable</a:t>
            </a:r>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103072" y="1267885"/>
            <a:ext cx="9826008" cy="484081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425613" y="885032"/>
            <a:ext cx="11464953" cy="4391161"/>
          </a:xfrm>
        </p:spPr>
        <p:txBody>
          <a:bodyPr>
            <a:noAutofit/>
          </a:bodyPr>
          <a:lstStyle/>
          <a:p>
            <a:pPr>
              <a:lnSpc>
                <a:spcPct val="100000"/>
              </a:lnSpc>
              <a:spcBef>
                <a:spcPts val="1200"/>
              </a:spcBef>
              <a:buClrTx/>
            </a:pPr>
            <a:r>
              <a:rPr lang="en-GB" sz="2200" dirty="0" smtClean="0">
                <a:latin typeface="Arial" panose="020B0604020202020204" pitchFamily="34" charset="0"/>
                <a:cs typeface="Arial" panose="020B0604020202020204" pitchFamily="34" charset="0"/>
              </a:rPr>
              <a:t>Service composition &amp; insertion</a:t>
            </a:r>
          </a:p>
          <a:p>
            <a:pPr>
              <a:lnSpc>
                <a:spcPct val="100000"/>
              </a:lnSpc>
              <a:spcBef>
                <a:spcPts val="1200"/>
              </a:spcBef>
              <a:buClr>
                <a:srgbClr val="FF6600"/>
              </a:buClr>
            </a:pPr>
            <a:endParaRPr lang="en-GB" sz="2200" dirty="0" smtClean="0">
              <a:latin typeface="Arial" panose="020B0604020202020204" pitchFamily="34" charset="0"/>
              <a:cs typeface="Arial" panose="020B0604020202020204" pitchFamily="34" charset="0"/>
            </a:endParaRPr>
          </a:p>
          <a:p>
            <a:pPr>
              <a:lnSpc>
                <a:spcPct val="100000"/>
              </a:lnSpc>
              <a:spcBef>
                <a:spcPts val="600"/>
              </a:spcBef>
              <a:buClr>
                <a:srgbClr val="FF6600"/>
              </a:buClr>
            </a:pPr>
            <a:endParaRPr lang="en-GB" sz="2200" dirty="0" smtClean="0">
              <a:latin typeface="Arial" panose="020B0604020202020204" pitchFamily="34" charset="0"/>
              <a:cs typeface="Arial" panose="020B0604020202020204" pitchFamily="34" charset="0"/>
            </a:endParaRPr>
          </a:p>
        </p:txBody>
      </p:sp>
      <p:sp>
        <p:nvSpPr>
          <p:cNvPr id="6" name="Rounded Rectangle 5"/>
          <p:cNvSpPr/>
          <p:nvPr/>
        </p:nvSpPr>
        <p:spPr>
          <a:xfrm>
            <a:off x="5544623" y="1716606"/>
            <a:ext cx="1017165" cy="433791"/>
          </a:xfrm>
          <a:prstGeom prst="roundRect">
            <a:avLst/>
          </a:prstGeom>
          <a:solidFill>
            <a:srgbClr val="00DFDA"/>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lnSpc>
                <a:spcPct val="90000"/>
              </a:lnSpc>
              <a:spcBef>
                <a:spcPct val="50000"/>
              </a:spcBef>
              <a:spcAft>
                <a:spcPct val="0"/>
              </a:spcAft>
              <a:buClr>
                <a:srgbClr val="FF6600"/>
              </a:buClr>
              <a:buSzPct val="75000"/>
              <a:buFont typeface="Wingdings" pitchFamily="2" charset="2"/>
              <a:buNone/>
            </a:pPr>
            <a:r>
              <a:rPr lang="en-US" sz="1000" b="1" dirty="0" err="1" smtClean="0">
                <a:solidFill>
                  <a:srgbClr val="000000"/>
                </a:solidFill>
                <a:latin typeface="Arial" panose="020B0604020202020204" pitchFamily="34" charset="0"/>
                <a:cs typeface="Arial" panose="020B0604020202020204" pitchFamily="34" charset="0"/>
              </a:rPr>
              <a:t>vCDN</a:t>
            </a:r>
            <a:endParaRPr lang="en-US" sz="1000" b="1" dirty="0">
              <a:solidFill>
                <a:srgbClr val="000000"/>
              </a:solidFill>
              <a:latin typeface="Arial" panose="020B0604020202020204" pitchFamily="34" charset="0"/>
              <a:cs typeface="Arial" panose="020B0604020202020204" pitchFamily="34" charset="0"/>
            </a:endParaRPr>
          </a:p>
        </p:txBody>
      </p:sp>
      <p:sp>
        <p:nvSpPr>
          <p:cNvPr id="7" name="Rounded Rectangle 6"/>
          <p:cNvSpPr/>
          <p:nvPr/>
        </p:nvSpPr>
        <p:spPr>
          <a:xfrm>
            <a:off x="4425814" y="1702437"/>
            <a:ext cx="1017165" cy="433791"/>
          </a:xfrm>
          <a:prstGeom prst="roundRect">
            <a:avLst/>
          </a:prstGeom>
          <a:solidFill>
            <a:srgbClr val="FF0000"/>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lnSpc>
                <a:spcPct val="90000"/>
              </a:lnSpc>
              <a:spcBef>
                <a:spcPct val="50000"/>
              </a:spcBef>
              <a:spcAft>
                <a:spcPct val="0"/>
              </a:spcAft>
              <a:buClr>
                <a:srgbClr val="FF6600"/>
              </a:buClr>
              <a:buSzPct val="75000"/>
              <a:buFont typeface="Wingdings" pitchFamily="2" charset="2"/>
              <a:buNone/>
            </a:pPr>
            <a:r>
              <a:rPr lang="en-US" sz="1000" b="1" dirty="0" err="1" smtClean="0">
                <a:solidFill>
                  <a:srgbClr val="000000"/>
                </a:solidFill>
                <a:latin typeface="Arial" panose="020B0604020202020204" pitchFamily="34" charset="0"/>
                <a:cs typeface="Arial" panose="020B0604020202020204" pitchFamily="34" charset="0"/>
              </a:rPr>
              <a:t>vDPI</a:t>
            </a:r>
            <a:endParaRPr lang="en-US" sz="1000" b="1" dirty="0">
              <a:solidFill>
                <a:srgbClr val="000000"/>
              </a:solidFill>
              <a:latin typeface="Arial" panose="020B0604020202020204" pitchFamily="34" charset="0"/>
              <a:cs typeface="Arial" panose="020B0604020202020204" pitchFamily="34" charset="0"/>
            </a:endParaRPr>
          </a:p>
        </p:txBody>
      </p:sp>
      <p:sp>
        <p:nvSpPr>
          <p:cNvPr id="8" name="Rounded Rectangle 7"/>
          <p:cNvSpPr/>
          <p:nvPr/>
        </p:nvSpPr>
        <p:spPr>
          <a:xfrm>
            <a:off x="3306383" y="1696072"/>
            <a:ext cx="1017165" cy="433791"/>
          </a:xfrm>
          <a:prstGeom prst="roundRect">
            <a:avLst/>
          </a:prstGeom>
          <a:solidFill>
            <a:schemeClr val="accent2">
              <a:lumMod val="60000"/>
              <a:lumOff val="40000"/>
            </a:schemeClr>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lnSpc>
                <a:spcPct val="90000"/>
              </a:lnSpc>
              <a:spcBef>
                <a:spcPct val="50000"/>
              </a:spcBef>
              <a:spcAft>
                <a:spcPct val="0"/>
              </a:spcAft>
              <a:buClr>
                <a:srgbClr val="FF6600"/>
              </a:buClr>
              <a:buSzPct val="75000"/>
              <a:buFont typeface="Wingdings" pitchFamily="2" charset="2"/>
              <a:buNone/>
            </a:pPr>
            <a:r>
              <a:rPr lang="en-US" sz="1000" b="1" dirty="0" err="1" smtClean="0">
                <a:solidFill>
                  <a:srgbClr val="000000"/>
                </a:solidFill>
                <a:latin typeface="Arial" panose="020B0604020202020204" pitchFamily="34" charset="0"/>
                <a:cs typeface="Arial" panose="020B0604020202020204" pitchFamily="34" charset="0"/>
              </a:rPr>
              <a:t>vLB</a:t>
            </a:r>
            <a:endParaRPr lang="en-US" sz="1000" b="1" dirty="0">
              <a:solidFill>
                <a:srgbClr val="000000"/>
              </a:solidFill>
              <a:latin typeface="Arial" panose="020B0604020202020204" pitchFamily="34" charset="0"/>
              <a:cs typeface="Arial" panose="020B0604020202020204" pitchFamily="34" charset="0"/>
            </a:endParaRPr>
          </a:p>
        </p:txBody>
      </p:sp>
      <p:sp>
        <p:nvSpPr>
          <p:cNvPr id="9" name="Rounded Rectangle 8"/>
          <p:cNvSpPr/>
          <p:nvPr/>
        </p:nvSpPr>
        <p:spPr>
          <a:xfrm>
            <a:off x="2202917" y="1702896"/>
            <a:ext cx="1017165" cy="433791"/>
          </a:xfrm>
          <a:prstGeom prst="roundRect">
            <a:avLst/>
          </a:prstGeom>
          <a:solidFill>
            <a:schemeClr val="accent3">
              <a:lumMod val="85000"/>
            </a:schemeClr>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lnSpc>
                <a:spcPct val="90000"/>
              </a:lnSpc>
              <a:spcBef>
                <a:spcPct val="50000"/>
              </a:spcBef>
              <a:spcAft>
                <a:spcPct val="0"/>
              </a:spcAft>
              <a:buClr>
                <a:srgbClr val="FF6600"/>
              </a:buClr>
              <a:buSzPct val="75000"/>
              <a:buFont typeface="Wingdings" pitchFamily="2" charset="2"/>
              <a:buNone/>
            </a:pPr>
            <a:r>
              <a:rPr lang="en-US" sz="1000" b="1" dirty="0" err="1" smtClean="0">
                <a:solidFill>
                  <a:srgbClr val="000000"/>
                </a:solidFill>
                <a:latin typeface="Arial" panose="020B0604020202020204" pitchFamily="34" charset="0"/>
                <a:cs typeface="Arial" panose="020B0604020202020204" pitchFamily="34" charset="0"/>
              </a:rPr>
              <a:t>vFW</a:t>
            </a:r>
            <a:endParaRPr lang="en-US" sz="1000" b="1" dirty="0">
              <a:solidFill>
                <a:srgbClr val="000000"/>
              </a:solidFill>
              <a:latin typeface="Arial" panose="020B0604020202020204" pitchFamily="34" charset="0"/>
              <a:cs typeface="Arial" panose="020B0604020202020204" pitchFamily="34" charset="0"/>
            </a:endParaRPr>
          </a:p>
        </p:txBody>
      </p:sp>
      <p:grpSp>
        <p:nvGrpSpPr>
          <p:cNvPr id="2" name="Group 9"/>
          <p:cNvGrpSpPr/>
          <p:nvPr/>
        </p:nvGrpSpPr>
        <p:grpSpPr>
          <a:xfrm>
            <a:off x="1518037" y="2862689"/>
            <a:ext cx="952621" cy="377836"/>
            <a:chOff x="2239963" y="4552950"/>
            <a:chExt cx="1038226" cy="611188"/>
          </a:xfrm>
        </p:grpSpPr>
        <p:sp>
          <p:nvSpPr>
            <p:cNvPr id="11" name="AutoShape 3"/>
            <p:cNvSpPr>
              <a:spLocks noChangeAspect="1" noChangeArrowheads="1" noTextEdit="1"/>
            </p:cNvSpPr>
            <p:nvPr/>
          </p:nvSpPr>
          <p:spPr bwMode="auto">
            <a:xfrm>
              <a:off x="2239963" y="4552950"/>
              <a:ext cx="103822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 name="Freeform 5"/>
            <p:cNvSpPr>
              <a:spLocks/>
            </p:cNvSpPr>
            <p:nvPr/>
          </p:nvSpPr>
          <p:spPr bwMode="auto">
            <a:xfrm>
              <a:off x="2243138" y="4808538"/>
              <a:ext cx="1031875" cy="352425"/>
            </a:xfrm>
            <a:custGeom>
              <a:avLst/>
              <a:gdLst>
                <a:gd name="T0" fmla="*/ 16208 w 16250"/>
                <a:gd name="T1" fmla="*/ 3062 h 5556"/>
                <a:gd name="T2" fmla="*/ 15994 w 16250"/>
                <a:gd name="T3" fmla="*/ 3473 h 5556"/>
                <a:gd name="T4" fmla="*/ 15611 w 16250"/>
                <a:gd name="T5" fmla="*/ 3859 h 5556"/>
                <a:gd name="T6" fmla="*/ 15074 w 16250"/>
                <a:gd name="T7" fmla="*/ 4218 h 5556"/>
                <a:gd name="T8" fmla="*/ 14394 w 16250"/>
                <a:gd name="T9" fmla="*/ 4545 h 5556"/>
                <a:gd name="T10" fmla="*/ 13587 w 16250"/>
                <a:gd name="T11" fmla="*/ 4835 h 5556"/>
                <a:gd name="T12" fmla="*/ 12667 w 16250"/>
                <a:gd name="T13" fmla="*/ 5082 h 5556"/>
                <a:gd name="T14" fmla="*/ 11646 w 16250"/>
                <a:gd name="T15" fmla="*/ 5282 h 5556"/>
                <a:gd name="T16" fmla="*/ 10541 w 16250"/>
                <a:gd name="T17" fmla="*/ 5431 h 5556"/>
                <a:gd name="T18" fmla="*/ 9361 w 16250"/>
                <a:gd name="T19" fmla="*/ 5524 h 5556"/>
                <a:gd name="T20" fmla="*/ 8125 w 16250"/>
                <a:gd name="T21" fmla="*/ 5556 h 5556"/>
                <a:gd name="T22" fmla="*/ 6889 w 16250"/>
                <a:gd name="T23" fmla="*/ 5524 h 5556"/>
                <a:gd name="T24" fmla="*/ 5709 w 16250"/>
                <a:gd name="T25" fmla="*/ 5431 h 5556"/>
                <a:gd name="T26" fmla="*/ 4604 w 16250"/>
                <a:gd name="T27" fmla="*/ 5282 h 5556"/>
                <a:gd name="T28" fmla="*/ 3583 w 16250"/>
                <a:gd name="T29" fmla="*/ 5082 h 5556"/>
                <a:gd name="T30" fmla="*/ 2663 w 16250"/>
                <a:gd name="T31" fmla="*/ 4835 h 5556"/>
                <a:gd name="T32" fmla="*/ 1856 w 16250"/>
                <a:gd name="T33" fmla="*/ 4545 h 5556"/>
                <a:gd name="T34" fmla="*/ 1176 w 16250"/>
                <a:gd name="T35" fmla="*/ 4218 h 5556"/>
                <a:gd name="T36" fmla="*/ 639 w 16250"/>
                <a:gd name="T37" fmla="*/ 3859 h 5556"/>
                <a:gd name="T38" fmla="*/ 256 w 16250"/>
                <a:gd name="T39" fmla="*/ 3473 h 5556"/>
                <a:gd name="T40" fmla="*/ 42 w 16250"/>
                <a:gd name="T41" fmla="*/ 3062 h 5556"/>
                <a:gd name="T42" fmla="*/ 10 w 16250"/>
                <a:gd name="T43" fmla="*/ 2635 h 5556"/>
                <a:gd name="T44" fmla="*/ 165 w 16250"/>
                <a:gd name="T45" fmla="*/ 2219 h 5556"/>
                <a:gd name="T46" fmla="*/ 493 w 16250"/>
                <a:gd name="T47" fmla="*/ 1823 h 5556"/>
                <a:gd name="T48" fmla="*/ 981 w 16250"/>
                <a:gd name="T49" fmla="*/ 1455 h 5556"/>
                <a:gd name="T50" fmla="*/ 1615 w 16250"/>
                <a:gd name="T51" fmla="*/ 1116 h 5556"/>
                <a:gd name="T52" fmla="*/ 2380 w 16250"/>
                <a:gd name="T53" fmla="*/ 814 h 5556"/>
                <a:gd name="T54" fmla="*/ 3264 w 16250"/>
                <a:gd name="T55" fmla="*/ 552 h 5556"/>
                <a:gd name="T56" fmla="*/ 4253 w 16250"/>
                <a:gd name="T57" fmla="*/ 336 h 5556"/>
                <a:gd name="T58" fmla="*/ 5332 w 16250"/>
                <a:gd name="T59" fmla="*/ 168 h 5556"/>
                <a:gd name="T60" fmla="*/ 6488 w 16250"/>
                <a:gd name="T61" fmla="*/ 56 h 5556"/>
                <a:gd name="T62" fmla="*/ 7707 w 16250"/>
                <a:gd name="T63" fmla="*/ 4 h 5556"/>
                <a:gd name="T64" fmla="*/ 8956 w 16250"/>
                <a:gd name="T65" fmla="*/ 14 h 5556"/>
                <a:gd name="T66" fmla="*/ 10154 w 16250"/>
                <a:gd name="T67" fmla="*/ 87 h 5556"/>
                <a:gd name="T68" fmla="*/ 11287 w 16250"/>
                <a:gd name="T69" fmla="*/ 218 h 5556"/>
                <a:gd name="T70" fmla="*/ 12337 w 16250"/>
                <a:gd name="T71" fmla="*/ 402 h 5556"/>
                <a:gd name="T72" fmla="*/ 13293 w 16250"/>
                <a:gd name="T73" fmla="*/ 634 h 5556"/>
                <a:gd name="T74" fmla="*/ 14139 w 16250"/>
                <a:gd name="T75" fmla="*/ 910 h 5556"/>
                <a:gd name="T76" fmla="*/ 14862 w 16250"/>
                <a:gd name="T77" fmla="*/ 1225 h 5556"/>
                <a:gd name="T78" fmla="*/ 15449 w 16250"/>
                <a:gd name="T79" fmla="*/ 1574 h 5556"/>
                <a:gd name="T80" fmla="*/ 15885 w 16250"/>
                <a:gd name="T81" fmla="*/ 1952 h 5556"/>
                <a:gd name="T82" fmla="*/ 16157 w 16250"/>
                <a:gd name="T83" fmla="*/ 2355 h 5556"/>
                <a:gd name="T84" fmla="*/ 16250 w 16250"/>
                <a:gd name="T85" fmla="*/ 2778 h 5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50" h="5556">
                  <a:moveTo>
                    <a:pt x="16250" y="2778"/>
                  </a:moveTo>
                  <a:lnTo>
                    <a:pt x="16240" y="2921"/>
                  </a:lnTo>
                  <a:lnTo>
                    <a:pt x="16208" y="3062"/>
                  </a:lnTo>
                  <a:lnTo>
                    <a:pt x="16157" y="3201"/>
                  </a:lnTo>
                  <a:lnTo>
                    <a:pt x="16085" y="3338"/>
                  </a:lnTo>
                  <a:lnTo>
                    <a:pt x="15994" y="3473"/>
                  </a:lnTo>
                  <a:lnTo>
                    <a:pt x="15885" y="3604"/>
                  </a:lnTo>
                  <a:lnTo>
                    <a:pt x="15757" y="3733"/>
                  </a:lnTo>
                  <a:lnTo>
                    <a:pt x="15611" y="3859"/>
                  </a:lnTo>
                  <a:lnTo>
                    <a:pt x="15449" y="3982"/>
                  </a:lnTo>
                  <a:lnTo>
                    <a:pt x="15269" y="4102"/>
                  </a:lnTo>
                  <a:lnTo>
                    <a:pt x="15074" y="4218"/>
                  </a:lnTo>
                  <a:lnTo>
                    <a:pt x="14862" y="4331"/>
                  </a:lnTo>
                  <a:lnTo>
                    <a:pt x="14635" y="4440"/>
                  </a:lnTo>
                  <a:lnTo>
                    <a:pt x="14394" y="4545"/>
                  </a:lnTo>
                  <a:lnTo>
                    <a:pt x="14139" y="4646"/>
                  </a:lnTo>
                  <a:lnTo>
                    <a:pt x="13870" y="4743"/>
                  </a:lnTo>
                  <a:lnTo>
                    <a:pt x="13587" y="4835"/>
                  </a:lnTo>
                  <a:lnTo>
                    <a:pt x="13293" y="4921"/>
                  </a:lnTo>
                  <a:lnTo>
                    <a:pt x="12985" y="5004"/>
                  </a:lnTo>
                  <a:lnTo>
                    <a:pt x="12667" y="5082"/>
                  </a:lnTo>
                  <a:lnTo>
                    <a:pt x="12337" y="5154"/>
                  </a:lnTo>
                  <a:lnTo>
                    <a:pt x="11997" y="5221"/>
                  </a:lnTo>
                  <a:lnTo>
                    <a:pt x="11646" y="5282"/>
                  </a:lnTo>
                  <a:lnTo>
                    <a:pt x="11287" y="5338"/>
                  </a:lnTo>
                  <a:lnTo>
                    <a:pt x="10918" y="5387"/>
                  </a:lnTo>
                  <a:lnTo>
                    <a:pt x="10541" y="5431"/>
                  </a:lnTo>
                  <a:lnTo>
                    <a:pt x="10154" y="5469"/>
                  </a:lnTo>
                  <a:lnTo>
                    <a:pt x="9762" y="5500"/>
                  </a:lnTo>
                  <a:lnTo>
                    <a:pt x="9361" y="5524"/>
                  </a:lnTo>
                  <a:lnTo>
                    <a:pt x="8956" y="5542"/>
                  </a:lnTo>
                  <a:lnTo>
                    <a:pt x="8543" y="5553"/>
                  </a:lnTo>
                  <a:lnTo>
                    <a:pt x="8125" y="5556"/>
                  </a:lnTo>
                  <a:lnTo>
                    <a:pt x="7707" y="5553"/>
                  </a:lnTo>
                  <a:lnTo>
                    <a:pt x="7294" y="5542"/>
                  </a:lnTo>
                  <a:lnTo>
                    <a:pt x="6889" y="5524"/>
                  </a:lnTo>
                  <a:lnTo>
                    <a:pt x="6488" y="5500"/>
                  </a:lnTo>
                  <a:lnTo>
                    <a:pt x="6096" y="5469"/>
                  </a:lnTo>
                  <a:lnTo>
                    <a:pt x="5709" y="5431"/>
                  </a:lnTo>
                  <a:lnTo>
                    <a:pt x="5332" y="5387"/>
                  </a:lnTo>
                  <a:lnTo>
                    <a:pt x="4963" y="5338"/>
                  </a:lnTo>
                  <a:lnTo>
                    <a:pt x="4604" y="5282"/>
                  </a:lnTo>
                  <a:lnTo>
                    <a:pt x="4253" y="5221"/>
                  </a:lnTo>
                  <a:lnTo>
                    <a:pt x="3913" y="5154"/>
                  </a:lnTo>
                  <a:lnTo>
                    <a:pt x="3583" y="5082"/>
                  </a:lnTo>
                  <a:lnTo>
                    <a:pt x="3264" y="5004"/>
                  </a:lnTo>
                  <a:lnTo>
                    <a:pt x="2957" y="4921"/>
                  </a:lnTo>
                  <a:lnTo>
                    <a:pt x="2663" y="4835"/>
                  </a:lnTo>
                  <a:lnTo>
                    <a:pt x="2380" y="4743"/>
                  </a:lnTo>
                  <a:lnTo>
                    <a:pt x="2111" y="4646"/>
                  </a:lnTo>
                  <a:lnTo>
                    <a:pt x="1856" y="4545"/>
                  </a:lnTo>
                  <a:lnTo>
                    <a:pt x="1615" y="4440"/>
                  </a:lnTo>
                  <a:lnTo>
                    <a:pt x="1388" y="4331"/>
                  </a:lnTo>
                  <a:lnTo>
                    <a:pt x="1176" y="4218"/>
                  </a:lnTo>
                  <a:lnTo>
                    <a:pt x="981" y="4102"/>
                  </a:lnTo>
                  <a:lnTo>
                    <a:pt x="801" y="3982"/>
                  </a:lnTo>
                  <a:lnTo>
                    <a:pt x="639" y="3859"/>
                  </a:lnTo>
                  <a:lnTo>
                    <a:pt x="493" y="3733"/>
                  </a:lnTo>
                  <a:lnTo>
                    <a:pt x="365" y="3604"/>
                  </a:lnTo>
                  <a:lnTo>
                    <a:pt x="256" y="3473"/>
                  </a:lnTo>
                  <a:lnTo>
                    <a:pt x="165" y="3338"/>
                  </a:lnTo>
                  <a:lnTo>
                    <a:pt x="93" y="3201"/>
                  </a:lnTo>
                  <a:lnTo>
                    <a:pt x="42" y="3062"/>
                  </a:lnTo>
                  <a:lnTo>
                    <a:pt x="10" y="2921"/>
                  </a:lnTo>
                  <a:lnTo>
                    <a:pt x="0" y="2778"/>
                  </a:lnTo>
                  <a:lnTo>
                    <a:pt x="10" y="2635"/>
                  </a:lnTo>
                  <a:lnTo>
                    <a:pt x="42" y="2494"/>
                  </a:lnTo>
                  <a:lnTo>
                    <a:pt x="93" y="2355"/>
                  </a:lnTo>
                  <a:lnTo>
                    <a:pt x="165" y="2219"/>
                  </a:lnTo>
                  <a:lnTo>
                    <a:pt x="256" y="2084"/>
                  </a:lnTo>
                  <a:lnTo>
                    <a:pt x="365" y="1952"/>
                  </a:lnTo>
                  <a:lnTo>
                    <a:pt x="493" y="1823"/>
                  </a:lnTo>
                  <a:lnTo>
                    <a:pt x="639" y="1697"/>
                  </a:lnTo>
                  <a:lnTo>
                    <a:pt x="801" y="1574"/>
                  </a:lnTo>
                  <a:lnTo>
                    <a:pt x="981" y="1455"/>
                  </a:lnTo>
                  <a:lnTo>
                    <a:pt x="1176" y="1338"/>
                  </a:lnTo>
                  <a:lnTo>
                    <a:pt x="1388" y="1225"/>
                  </a:lnTo>
                  <a:lnTo>
                    <a:pt x="1615" y="1116"/>
                  </a:lnTo>
                  <a:lnTo>
                    <a:pt x="1856" y="1011"/>
                  </a:lnTo>
                  <a:lnTo>
                    <a:pt x="2111" y="910"/>
                  </a:lnTo>
                  <a:lnTo>
                    <a:pt x="2380" y="814"/>
                  </a:lnTo>
                  <a:lnTo>
                    <a:pt x="2663" y="722"/>
                  </a:lnTo>
                  <a:lnTo>
                    <a:pt x="2957" y="634"/>
                  </a:lnTo>
                  <a:lnTo>
                    <a:pt x="3264" y="552"/>
                  </a:lnTo>
                  <a:lnTo>
                    <a:pt x="3583" y="475"/>
                  </a:lnTo>
                  <a:lnTo>
                    <a:pt x="3913" y="402"/>
                  </a:lnTo>
                  <a:lnTo>
                    <a:pt x="4253" y="336"/>
                  </a:lnTo>
                  <a:lnTo>
                    <a:pt x="4604" y="273"/>
                  </a:lnTo>
                  <a:lnTo>
                    <a:pt x="4963" y="218"/>
                  </a:lnTo>
                  <a:lnTo>
                    <a:pt x="5332" y="168"/>
                  </a:lnTo>
                  <a:lnTo>
                    <a:pt x="5709" y="124"/>
                  </a:lnTo>
                  <a:lnTo>
                    <a:pt x="6096" y="87"/>
                  </a:lnTo>
                  <a:lnTo>
                    <a:pt x="6488" y="56"/>
                  </a:lnTo>
                  <a:lnTo>
                    <a:pt x="6889" y="31"/>
                  </a:lnTo>
                  <a:lnTo>
                    <a:pt x="7294" y="14"/>
                  </a:lnTo>
                  <a:lnTo>
                    <a:pt x="7707" y="4"/>
                  </a:lnTo>
                  <a:lnTo>
                    <a:pt x="8125" y="0"/>
                  </a:lnTo>
                  <a:lnTo>
                    <a:pt x="8543" y="4"/>
                  </a:lnTo>
                  <a:lnTo>
                    <a:pt x="8956" y="14"/>
                  </a:lnTo>
                  <a:lnTo>
                    <a:pt x="9361" y="31"/>
                  </a:lnTo>
                  <a:lnTo>
                    <a:pt x="9762" y="56"/>
                  </a:lnTo>
                  <a:lnTo>
                    <a:pt x="10154" y="87"/>
                  </a:lnTo>
                  <a:lnTo>
                    <a:pt x="10541" y="124"/>
                  </a:lnTo>
                  <a:lnTo>
                    <a:pt x="10918" y="168"/>
                  </a:lnTo>
                  <a:lnTo>
                    <a:pt x="11287" y="218"/>
                  </a:lnTo>
                  <a:lnTo>
                    <a:pt x="11646" y="273"/>
                  </a:lnTo>
                  <a:lnTo>
                    <a:pt x="11997" y="336"/>
                  </a:lnTo>
                  <a:lnTo>
                    <a:pt x="12337" y="402"/>
                  </a:lnTo>
                  <a:lnTo>
                    <a:pt x="12667" y="475"/>
                  </a:lnTo>
                  <a:lnTo>
                    <a:pt x="12985" y="552"/>
                  </a:lnTo>
                  <a:lnTo>
                    <a:pt x="13293" y="634"/>
                  </a:lnTo>
                  <a:lnTo>
                    <a:pt x="13587" y="722"/>
                  </a:lnTo>
                  <a:lnTo>
                    <a:pt x="13870" y="814"/>
                  </a:lnTo>
                  <a:lnTo>
                    <a:pt x="14139" y="910"/>
                  </a:lnTo>
                  <a:lnTo>
                    <a:pt x="14394" y="1011"/>
                  </a:lnTo>
                  <a:lnTo>
                    <a:pt x="14635" y="1116"/>
                  </a:lnTo>
                  <a:lnTo>
                    <a:pt x="14862" y="1225"/>
                  </a:lnTo>
                  <a:lnTo>
                    <a:pt x="15074" y="1338"/>
                  </a:lnTo>
                  <a:lnTo>
                    <a:pt x="15269" y="1455"/>
                  </a:lnTo>
                  <a:lnTo>
                    <a:pt x="15449" y="1574"/>
                  </a:lnTo>
                  <a:lnTo>
                    <a:pt x="15611" y="1697"/>
                  </a:lnTo>
                  <a:lnTo>
                    <a:pt x="15757" y="1823"/>
                  </a:lnTo>
                  <a:lnTo>
                    <a:pt x="15885" y="1952"/>
                  </a:lnTo>
                  <a:lnTo>
                    <a:pt x="15994" y="2084"/>
                  </a:lnTo>
                  <a:lnTo>
                    <a:pt x="16085" y="2219"/>
                  </a:lnTo>
                  <a:lnTo>
                    <a:pt x="16157" y="2355"/>
                  </a:lnTo>
                  <a:lnTo>
                    <a:pt x="16208" y="2494"/>
                  </a:lnTo>
                  <a:lnTo>
                    <a:pt x="16240" y="2635"/>
                  </a:lnTo>
                  <a:lnTo>
                    <a:pt x="16250" y="2778"/>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 name="Freeform 6"/>
            <p:cNvSpPr>
              <a:spLocks/>
            </p:cNvSpPr>
            <p:nvPr/>
          </p:nvSpPr>
          <p:spPr bwMode="auto">
            <a:xfrm>
              <a:off x="2755901" y="4984750"/>
              <a:ext cx="522288" cy="179388"/>
            </a:xfrm>
            <a:custGeom>
              <a:avLst/>
              <a:gdLst>
                <a:gd name="T0" fmla="*/ 469 w 8225"/>
                <a:gd name="T1" fmla="*/ 2824 h 2828"/>
                <a:gd name="T2" fmla="*/ 1290 w 8225"/>
                <a:gd name="T3" fmla="*/ 2795 h 2828"/>
                <a:gd name="T4" fmla="*/ 2085 w 8225"/>
                <a:gd name="T5" fmla="*/ 2740 h 2828"/>
                <a:gd name="T6" fmla="*/ 2849 w 8225"/>
                <a:gd name="T7" fmla="*/ 2659 h 2828"/>
                <a:gd name="T8" fmla="*/ 3580 w 8225"/>
                <a:gd name="T9" fmla="*/ 2553 h 2828"/>
                <a:gd name="T10" fmla="*/ 4272 w 8225"/>
                <a:gd name="T11" fmla="*/ 2424 h 2828"/>
                <a:gd name="T12" fmla="*/ 4922 w 8225"/>
                <a:gd name="T13" fmla="*/ 2274 h 2828"/>
                <a:gd name="T14" fmla="*/ 5380 w 8225"/>
                <a:gd name="T15" fmla="*/ 2149 h 2828"/>
                <a:gd name="T16" fmla="*/ 5670 w 8225"/>
                <a:gd name="T17" fmla="*/ 2058 h 2828"/>
                <a:gd name="T18" fmla="*/ 5947 w 8225"/>
                <a:gd name="T19" fmla="*/ 1964 h 2828"/>
                <a:gd name="T20" fmla="*/ 6211 w 8225"/>
                <a:gd name="T21" fmla="*/ 1864 h 2828"/>
                <a:gd name="T22" fmla="*/ 6461 w 8225"/>
                <a:gd name="T23" fmla="*/ 1760 h 2828"/>
                <a:gd name="T24" fmla="*/ 6697 w 8225"/>
                <a:gd name="T25" fmla="*/ 1653 h 2828"/>
                <a:gd name="T26" fmla="*/ 6918 w 8225"/>
                <a:gd name="T27" fmla="*/ 1541 h 2828"/>
                <a:gd name="T28" fmla="*/ 7123 w 8225"/>
                <a:gd name="T29" fmla="*/ 1425 h 2828"/>
                <a:gd name="T30" fmla="*/ 7313 w 8225"/>
                <a:gd name="T31" fmla="*/ 1306 h 2828"/>
                <a:gd name="T32" fmla="*/ 7487 w 8225"/>
                <a:gd name="T33" fmla="*/ 1183 h 2828"/>
                <a:gd name="T34" fmla="*/ 7644 w 8225"/>
                <a:gd name="T35" fmla="*/ 1056 h 2828"/>
                <a:gd name="T36" fmla="*/ 7784 w 8225"/>
                <a:gd name="T37" fmla="*/ 925 h 2828"/>
                <a:gd name="T38" fmla="*/ 7905 w 8225"/>
                <a:gd name="T39" fmla="*/ 792 h 2828"/>
                <a:gd name="T40" fmla="*/ 8008 w 8225"/>
                <a:gd name="T41" fmla="*/ 655 h 2828"/>
                <a:gd name="T42" fmla="*/ 8092 w 8225"/>
                <a:gd name="T43" fmla="*/ 515 h 2828"/>
                <a:gd name="T44" fmla="*/ 8157 w 8225"/>
                <a:gd name="T45" fmla="*/ 371 h 2828"/>
                <a:gd name="T46" fmla="*/ 8199 w 8225"/>
                <a:gd name="T47" fmla="*/ 225 h 2828"/>
                <a:gd name="T48" fmla="*/ 8222 w 8225"/>
                <a:gd name="T49" fmla="*/ 75 h 2828"/>
                <a:gd name="T50" fmla="*/ 8125 w 8225"/>
                <a:gd name="T51" fmla="*/ 35 h 2828"/>
                <a:gd name="T52" fmla="*/ 8111 w 8225"/>
                <a:gd name="T53" fmla="*/ 169 h 2828"/>
                <a:gd name="T54" fmla="*/ 8076 w 8225"/>
                <a:gd name="T55" fmla="*/ 303 h 2828"/>
                <a:gd name="T56" fmla="*/ 8021 w 8225"/>
                <a:gd name="T57" fmla="*/ 436 h 2828"/>
                <a:gd name="T58" fmla="*/ 7948 w 8225"/>
                <a:gd name="T59" fmla="*/ 567 h 2828"/>
                <a:gd name="T60" fmla="*/ 7855 w 8225"/>
                <a:gd name="T61" fmla="*/ 697 h 2828"/>
                <a:gd name="T62" fmla="*/ 7744 w 8225"/>
                <a:gd name="T63" fmla="*/ 824 h 2828"/>
                <a:gd name="T64" fmla="*/ 7614 w 8225"/>
                <a:gd name="T65" fmla="*/ 950 h 2828"/>
                <a:gd name="T66" fmla="*/ 7467 w 8225"/>
                <a:gd name="T67" fmla="*/ 1074 h 2828"/>
                <a:gd name="T68" fmla="*/ 7302 w 8225"/>
                <a:gd name="T69" fmla="*/ 1194 h 2828"/>
                <a:gd name="T70" fmla="*/ 7121 w 8225"/>
                <a:gd name="T71" fmla="*/ 1312 h 2828"/>
                <a:gd name="T72" fmla="*/ 6923 w 8225"/>
                <a:gd name="T73" fmla="*/ 1425 h 2828"/>
                <a:gd name="T74" fmla="*/ 6710 w 8225"/>
                <a:gd name="T75" fmla="*/ 1536 h 2828"/>
                <a:gd name="T76" fmla="*/ 6482 w 8225"/>
                <a:gd name="T77" fmla="*/ 1644 h 2828"/>
                <a:gd name="T78" fmla="*/ 6237 w 8225"/>
                <a:gd name="T79" fmla="*/ 1747 h 2828"/>
                <a:gd name="T80" fmla="*/ 5981 w 8225"/>
                <a:gd name="T81" fmla="*/ 1846 h 2828"/>
                <a:gd name="T82" fmla="*/ 5709 w 8225"/>
                <a:gd name="T83" fmla="*/ 1941 h 2828"/>
                <a:gd name="T84" fmla="*/ 5425 w 8225"/>
                <a:gd name="T85" fmla="*/ 2031 h 2828"/>
                <a:gd name="T86" fmla="*/ 5053 w 8225"/>
                <a:gd name="T87" fmla="*/ 2137 h 2828"/>
                <a:gd name="T88" fmla="*/ 4417 w 8225"/>
                <a:gd name="T89" fmla="*/ 2293 h 2828"/>
                <a:gd name="T90" fmla="*/ 3739 w 8225"/>
                <a:gd name="T91" fmla="*/ 2425 h 2828"/>
                <a:gd name="T92" fmla="*/ 3022 w 8225"/>
                <a:gd name="T93" fmla="*/ 2537 h 2828"/>
                <a:gd name="T94" fmla="*/ 2268 w 8225"/>
                <a:gd name="T95" fmla="*/ 2624 h 2828"/>
                <a:gd name="T96" fmla="*/ 1485 w 8225"/>
                <a:gd name="T97" fmla="*/ 2686 h 2828"/>
                <a:gd name="T98" fmla="*/ 673 w 8225"/>
                <a:gd name="T99" fmla="*/ 2721 h 2828"/>
                <a:gd name="T100" fmla="*/ 50 w 8225"/>
                <a:gd name="T101" fmla="*/ 2729 h 2828"/>
                <a:gd name="T102" fmla="*/ 33 w 8225"/>
                <a:gd name="T103" fmla="*/ 2731 h 2828"/>
                <a:gd name="T104" fmla="*/ 16 w 8225"/>
                <a:gd name="T105" fmla="*/ 2741 h 2828"/>
                <a:gd name="T106" fmla="*/ 1 w 8225"/>
                <a:gd name="T107" fmla="*/ 2769 h 2828"/>
                <a:gd name="T108" fmla="*/ 7 w 8225"/>
                <a:gd name="T109" fmla="*/ 2806 h 2828"/>
                <a:gd name="T110" fmla="*/ 23 w 8225"/>
                <a:gd name="T111" fmla="*/ 2822 h 2828"/>
                <a:gd name="T112" fmla="*/ 44 w 8225"/>
                <a:gd name="T113" fmla="*/ 2828 h 2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25" h="2828">
                  <a:moveTo>
                    <a:pt x="50" y="2828"/>
                  </a:moveTo>
                  <a:lnTo>
                    <a:pt x="50" y="2828"/>
                  </a:lnTo>
                  <a:lnTo>
                    <a:pt x="259" y="2827"/>
                  </a:lnTo>
                  <a:lnTo>
                    <a:pt x="469" y="2824"/>
                  </a:lnTo>
                  <a:lnTo>
                    <a:pt x="676" y="2820"/>
                  </a:lnTo>
                  <a:lnTo>
                    <a:pt x="882" y="2814"/>
                  </a:lnTo>
                  <a:lnTo>
                    <a:pt x="1086" y="2806"/>
                  </a:lnTo>
                  <a:lnTo>
                    <a:pt x="1290" y="2795"/>
                  </a:lnTo>
                  <a:lnTo>
                    <a:pt x="1491" y="2784"/>
                  </a:lnTo>
                  <a:lnTo>
                    <a:pt x="1690" y="2772"/>
                  </a:lnTo>
                  <a:lnTo>
                    <a:pt x="1888" y="2756"/>
                  </a:lnTo>
                  <a:lnTo>
                    <a:pt x="2085" y="2740"/>
                  </a:lnTo>
                  <a:lnTo>
                    <a:pt x="2278" y="2722"/>
                  </a:lnTo>
                  <a:lnTo>
                    <a:pt x="2471" y="2702"/>
                  </a:lnTo>
                  <a:lnTo>
                    <a:pt x="2661" y="2682"/>
                  </a:lnTo>
                  <a:lnTo>
                    <a:pt x="2849" y="2659"/>
                  </a:lnTo>
                  <a:lnTo>
                    <a:pt x="3035" y="2635"/>
                  </a:lnTo>
                  <a:lnTo>
                    <a:pt x="3219" y="2609"/>
                  </a:lnTo>
                  <a:lnTo>
                    <a:pt x="3401" y="2582"/>
                  </a:lnTo>
                  <a:lnTo>
                    <a:pt x="3580" y="2553"/>
                  </a:lnTo>
                  <a:lnTo>
                    <a:pt x="3756" y="2524"/>
                  </a:lnTo>
                  <a:lnTo>
                    <a:pt x="3931" y="2492"/>
                  </a:lnTo>
                  <a:lnTo>
                    <a:pt x="4103" y="2459"/>
                  </a:lnTo>
                  <a:lnTo>
                    <a:pt x="4272" y="2424"/>
                  </a:lnTo>
                  <a:lnTo>
                    <a:pt x="4439" y="2389"/>
                  </a:lnTo>
                  <a:lnTo>
                    <a:pt x="4603" y="2352"/>
                  </a:lnTo>
                  <a:lnTo>
                    <a:pt x="4764" y="2314"/>
                  </a:lnTo>
                  <a:lnTo>
                    <a:pt x="4922" y="2274"/>
                  </a:lnTo>
                  <a:lnTo>
                    <a:pt x="5079" y="2233"/>
                  </a:lnTo>
                  <a:lnTo>
                    <a:pt x="5231" y="2191"/>
                  </a:lnTo>
                  <a:lnTo>
                    <a:pt x="5307" y="2170"/>
                  </a:lnTo>
                  <a:lnTo>
                    <a:pt x="5380" y="2149"/>
                  </a:lnTo>
                  <a:lnTo>
                    <a:pt x="5454" y="2126"/>
                  </a:lnTo>
                  <a:lnTo>
                    <a:pt x="5527" y="2104"/>
                  </a:lnTo>
                  <a:lnTo>
                    <a:pt x="5599" y="2081"/>
                  </a:lnTo>
                  <a:lnTo>
                    <a:pt x="5670" y="2058"/>
                  </a:lnTo>
                  <a:lnTo>
                    <a:pt x="5741" y="2035"/>
                  </a:lnTo>
                  <a:lnTo>
                    <a:pt x="5810" y="2012"/>
                  </a:lnTo>
                  <a:lnTo>
                    <a:pt x="5880" y="1987"/>
                  </a:lnTo>
                  <a:lnTo>
                    <a:pt x="5947" y="1964"/>
                  </a:lnTo>
                  <a:lnTo>
                    <a:pt x="6015" y="1939"/>
                  </a:lnTo>
                  <a:lnTo>
                    <a:pt x="6081" y="1915"/>
                  </a:lnTo>
                  <a:lnTo>
                    <a:pt x="6147" y="1889"/>
                  </a:lnTo>
                  <a:lnTo>
                    <a:pt x="6211" y="1864"/>
                  </a:lnTo>
                  <a:lnTo>
                    <a:pt x="6275" y="1839"/>
                  </a:lnTo>
                  <a:lnTo>
                    <a:pt x="6338" y="1812"/>
                  </a:lnTo>
                  <a:lnTo>
                    <a:pt x="6400" y="1787"/>
                  </a:lnTo>
                  <a:lnTo>
                    <a:pt x="6461" y="1760"/>
                  </a:lnTo>
                  <a:lnTo>
                    <a:pt x="6522" y="1734"/>
                  </a:lnTo>
                  <a:lnTo>
                    <a:pt x="6581" y="1707"/>
                  </a:lnTo>
                  <a:lnTo>
                    <a:pt x="6639" y="1680"/>
                  </a:lnTo>
                  <a:lnTo>
                    <a:pt x="6697" y="1653"/>
                  </a:lnTo>
                  <a:lnTo>
                    <a:pt x="6754" y="1625"/>
                  </a:lnTo>
                  <a:lnTo>
                    <a:pt x="6810" y="1598"/>
                  </a:lnTo>
                  <a:lnTo>
                    <a:pt x="6864" y="1569"/>
                  </a:lnTo>
                  <a:lnTo>
                    <a:pt x="6918" y="1541"/>
                  </a:lnTo>
                  <a:lnTo>
                    <a:pt x="6971" y="1512"/>
                  </a:lnTo>
                  <a:lnTo>
                    <a:pt x="7022" y="1483"/>
                  </a:lnTo>
                  <a:lnTo>
                    <a:pt x="7073" y="1455"/>
                  </a:lnTo>
                  <a:lnTo>
                    <a:pt x="7123" y="1425"/>
                  </a:lnTo>
                  <a:lnTo>
                    <a:pt x="7172" y="1395"/>
                  </a:lnTo>
                  <a:lnTo>
                    <a:pt x="7220" y="1366"/>
                  </a:lnTo>
                  <a:lnTo>
                    <a:pt x="7268" y="1336"/>
                  </a:lnTo>
                  <a:lnTo>
                    <a:pt x="7313" y="1306"/>
                  </a:lnTo>
                  <a:lnTo>
                    <a:pt x="7358" y="1275"/>
                  </a:lnTo>
                  <a:lnTo>
                    <a:pt x="7402" y="1244"/>
                  </a:lnTo>
                  <a:lnTo>
                    <a:pt x="7445" y="1214"/>
                  </a:lnTo>
                  <a:lnTo>
                    <a:pt x="7487" y="1183"/>
                  </a:lnTo>
                  <a:lnTo>
                    <a:pt x="7528" y="1151"/>
                  </a:lnTo>
                  <a:lnTo>
                    <a:pt x="7568" y="1120"/>
                  </a:lnTo>
                  <a:lnTo>
                    <a:pt x="7606" y="1088"/>
                  </a:lnTo>
                  <a:lnTo>
                    <a:pt x="7644" y="1056"/>
                  </a:lnTo>
                  <a:lnTo>
                    <a:pt x="7680" y="1024"/>
                  </a:lnTo>
                  <a:lnTo>
                    <a:pt x="7716" y="991"/>
                  </a:lnTo>
                  <a:lnTo>
                    <a:pt x="7750" y="958"/>
                  </a:lnTo>
                  <a:lnTo>
                    <a:pt x="7784" y="925"/>
                  </a:lnTo>
                  <a:lnTo>
                    <a:pt x="7815" y="893"/>
                  </a:lnTo>
                  <a:lnTo>
                    <a:pt x="7847" y="859"/>
                  </a:lnTo>
                  <a:lnTo>
                    <a:pt x="7877" y="826"/>
                  </a:lnTo>
                  <a:lnTo>
                    <a:pt x="7905" y="792"/>
                  </a:lnTo>
                  <a:lnTo>
                    <a:pt x="7933" y="758"/>
                  </a:lnTo>
                  <a:lnTo>
                    <a:pt x="7959" y="724"/>
                  </a:lnTo>
                  <a:lnTo>
                    <a:pt x="7984" y="689"/>
                  </a:lnTo>
                  <a:lnTo>
                    <a:pt x="8008" y="655"/>
                  </a:lnTo>
                  <a:lnTo>
                    <a:pt x="8031" y="620"/>
                  </a:lnTo>
                  <a:lnTo>
                    <a:pt x="8052" y="585"/>
                  </a:lnTo>
                  <a:lnTo>
                    <a:pt x="8073" y="550"/>
                  </a:lnTo>
                  <a:lnTo>
                    <a:pt x="8092" y="515"/>
                  </a:lnTo>
                  <a:lnTo>
                    <a:pt x="8111" y="479"/>
                  </a:lnTo>
                  <a:lnTo>
                    <a:pt x="8127" y="443"/>
                  </a:lnTo>
                  <a:lnTo>
                    <a:pt x="8142" y="407"/>
                  </a:lnTo>
                  <a:lnTo>
                    <a:pt x="8157" y="371"/>
                  </a:lnTo>
                  <a:lnTo>
                    <a:pt x="8169" y="335"/>
                  </a:lnTo>
                  <a:lnTo>
                    <a:pt x="8181" y="298"/>
                  </a:lnTo>
                  <a:lnTo>
                    <a:pt x="8191" y="261"/>
                  </a:lnTo>
                  <a:lnTo>
                    <a:pt x="8199" y="225"/>
                  </a:lnTo>
                  <a:lnTo>
                    <a:pt x="8208" y="188"/>
                  </a:lnTo>
                  <a:lnTo>
                    <a:pt x="8214" y="150"/>
                  </a:lnTo>
                  <a:lnTo>
                    <a:pt x="8219" y="113"/>
                  </a:lnTo>
                  <a:lnTo>
                    <a:pt x="8222" y="75"/>
                  </a:lnTo>
                  <a:lnTo>
                    <a:pt x="8224" y="38"/>
                  </a:lnTo>
                  <a:lnTo>
                    <a:pt x="8225" y="0"/>
                  </a:lnTo>
                  <a:lnTo>
                    <a:pt x="8126" y="0"/>
                  </a:lnTo>
                  <a:lnTo>
                    <a:pt x="8125" y="35"/>
                  </a:lnTo>
                  <a:lnTo>
                    <a:pt x="8123" y="68"/>
                  </a:lnTo>
                  <a:lnTo>
                    <a:pt x="8120" y="102"/>
                  </a:lnTo>
                  <a:lnTo>
                    <a:pt x="8116" y="136"/>
                  </a:lnTo>
                  <a:lnTo>
                    <a:pt x="8111" y="169"/>
                  </a:lnTo>
                  <a:lnTo>
                    <a:pt x="8103" y="203"/>
                  </a:lnTo>
                  <a:lnTo>
                    <a:pt x="8095" y="237"/>
                  </a:lnTo>
                  <a:lnTo>
                    <a:pt x="8086" y="271"/>
                  </a:lnTo>
                  <a:lnTo>
                    <a:pt x="8076" y="303"/>
                  </a:lnTo>
                  <a:lnTo>
                    <a:pt x="8064" y="337"/>
                  </a:lnTo>
                  <a:lnTo>
                    <a:pt x="8050" y="370"/>
                  </a:lnTo>
                  <a:lnTo>
                    <a:pt x="8037" y="403"/>
                  </a:lnTo>
                  <a:lnTo>
                    <a:pt x="8021" y="436"/>
                  </a:lnTo>
                  <a:lnTo>
                    <a:pt x="8004" y="469"/>
                  </a:lnTo>
                  <a:lnTo>
                    <a:pt x="7987" y="501"/>
                  </a:lnTo>
                  <a:lnTo>
                    <a:pt x="7967" y="534"/>
                  </a:lnTo>
                  <a:lnTo>
                    <a:pt x="7948" y="567"/>
                  </a:lnTo>
                  <a:lnTo>
                    <a:pt x="7926" y="600"/>
                  </a:lnTo>
                  <a:lnTo>
                    <a:pt x="7903" y="632"/>
                  </a:lnTo>
                  <a:lnTo>
                    <a:pt x="7880" y="664"/>
                  </a:lnTo>
                  <a:lnTo>
                    <a:pt x="7855" y="697"/>
                  </a:lnTo>
                  <a:lnTo>
                    <a:pt x="7829" y="729"/>
                  </a:lnTo>
                  <a:lnTo>
                    <a:pt x="7802" y="761"/>
                  </a:lnTo>
                  <a:lnTo>
                    <a:pt x="7773" y="793"/>
                  </a:lnTo>
                  <a:lnTo>
                    <a:pt x="7744" y="824"/>
                  </a:lnTo>
                  <a:lnTo>
                    <a:pt x="7713" y="856"/>
                  </a:lnTo>
                  <a:lnTo>
                    <a:pt x="7681" y="888"/>
                  </a:lnTo>
                  <a:lnTo>
                    <a:pt x="7649" y="918"/>
                  </a:lnTo>
                  <a:lnTo>
                    <a:pt x="7614" y="950"/>
                  </a:lnTo>
                  <a:lnTo>
                    <a:pt x="7579" y="981"/>
                  </a:lnTo>
                  <a:lnTo>
                    <a:pt x="7542" y="1012"/>
                  </a:lnTo>
                  <a:lnTo>
                    <a:pt x="7506" y="1043"/>
                  </a:lnTo>
                  <a:lnTo>
                    <a:pt x="7467" y="1074"/>
                  </a:lnTo>
                  <a:lnTo>
                    <a:pt x="7427" y="1103"/>
                  </a:lnTo>
                  <a:lnTo>
                    <a:pt x="7387" y="1134"/>
                  </a:lnTo>
                  <a:lnTo>
                    <a:pt x="7345" y="1164"/>
                  </a:lnTo>
                  <a:lnTo>
                    <a:pt x="7302" y="1194"/>
                  </a:lnTo>
                  <a:lnTo>
                    <a:pt x="7258" y="1224"/>
                  </a:lnTo>
                  <a:lnTo>
                    <a:pt x="7213" y="1253"/>
                  </a:lnTo>
                  <a:lnTo>
                    <a:pt x="7167" y="1282"/>
                  </a:lnTo>
                  <a:lnTo>
                    <a:pt x="7121" y="1312"/>
                  </a:lnTo>
                  <a:lnTo>
                    <a:pt x="7073" y="1340"/>
                  </a:lnTo>
                  <a:lnTo>
                    <a:pt x="7024" y="1369"/>
                  </a:lnTo>
                  <a:lnTo>
                    <a:pt x="6974" y="1398"/>
                  </a:lnTo>
                  <a:lnTo>
                    <a:pt x="6923" y="1425"/>
                  </a:lnTo>
                  <a:lnTo>
                    <a:pt x="6871" y="1454"/>
                  </a:lnTo>
                  <a:lnTo>
                    <a:pt x="6819" y="1481"/>
                  </a:lnTo>
                  <a:lnTo>
                    <a:pt x="6765" y="1509"/>
                  </a:lnTo>
                  <a:lnTo>
                    <a:pt x="6710" y="1536"/>
                  </a:lnTo>
                  <a:lnTo>
                    <a:pt x="6654" y="1563"/>
                  </a:lnTo>
                  <a:lnTo>
                    <a:pt x="6597" y="1591"/>
                  </a:lnTo>
                  <a:lnTo>
                    <a:pt x="6540" y="1617"/>
                  </a:lnTo>
                  <a:lnTo>
                    <a:pt x="6482" y="1644"/>
                  </a:lnTo>
                  <a:lnTo>
                    <a:pt x="6421" y="1669"/>
                  </a:lnTo>
                  <a:lnTo>
                    <a:pt x="6361" y="1696"/>
                  </a:lnTo>
                  <a:lnTo>
                    <a:pt x="6301" y="1721"/>
                  </a:lnTo>
                  <a:lnTo>
                    <a:pt x="6237" y="1747"/>
                  </a:lnTo>
                  <a:lnTo>
                    <a:pt x="6175" y="1771"/>
                  </a:lnTo>
                  <a:lnTo>
                    <a:pt x="6111" y="1797"/>
                  </a:lnTo>
                  <a:lnTo>
                    <a:pt x="6046" y="1822"/>
                  </a:lnTo>
                  <a:lnTo>
                    <a:pt x="5981" y="1846"/>
                  </a:lnTo>
                  <a:lnTo>
                    <a:pt x="5915" y="1871"/>
                  </a:lnTo>
                  <a:lnTo>
                    <a:pt x="5847" y="1894"/>
                  </a:lnTo>
                  <a:lnTo>
                    <a:pt x="5779" y="1918"/>
                  </a:lnTo>
                  <a:lnTo>
                    <a:pt x="5709" y="1941"/>
                  </a:lnTo>
                  <a:lnTo>
                    <a:pt x="5640" y="1964"/>
                  </a:lnTo>
                  <a:lnTo>
                    <a:pt x="5569" y="1987"/>
                  </a:lnTo>
                  <a:lnTo>
                    <a:pt x="5498" y="2010"/>
                  </a:lnTo>
                  <a:lnTo>
                    <a:pt x="5425" y="2031"/>
                  </a:lnTo>
                  <a:lnTo>
                    <a:pt x="5353" y="2054"/>
                  </a:lnTo>
                  <a:lnTo>
                    <a:pt x="5279" y="2075"/>
                  </a:lnTo>
                  <a:lnTo>
                    <a:pt x="5204" y="2096"/>
                  </a:lnTo>
                  <a:lnTo>
                    <a:pt x="5053" y="2137"/>
                  </a:lnTo>
                  <a:lnTo>
                    <a:pt x="4898" y="2178"/>
                  </a:lnTo>
                  <a:lnTo>
                    <a:pt x="4741" y="2218"/>
                  </a:lnTo>
                  <a:lnTo>
                    <a:pt x="4581" y="2256"/>
                  </a:lnTo>
                  <a:lnTo>
                    <a:pt x="4417" y="2293"/>
                  </a:lnTo>
                  <a:lnTo>
                    <a:pt x="4252" y="2327"/>
                  </a:lnTo>
                  <a:lnTo>
                    <a:pt x="4084" y="2361"/>
                  </a:lnTo>
                  <a:lnTo>
                    <a:pt x="3913" y="2395"/>
                  </a:lnTo>
                  <a:lnTo>
                    <a:pt x="3739" y="2425"/>
                  </a:lnTo>
                  <a:lnTo>
                    <a:pt x="3563" y="2455"/>
                  </a:lnTo>
                  <a:lnTo>
                    <a:pt x="3385" y="2484"/>
                  </a:lnTo>
                  <a:lnTo>
                    <a:pt x="3205" y="2511"/>
                  </a:lnTo>
                  <a:lnTo>
                    <a:pt x="3022" y="2537"/>
                  </a:lnTo>
                  <a:lnTo>
                    <a:pt x="2837" y="2560"/>
                  </a:lnTo>
                  <a:lnTo>
                    <a:pt x="2650" y="2583"/>
                  </a:lnTo>
                  <a:lnTo>
                    <a:pt x="2460" y="2604"/>
                  </a:lnTo>
                  <a:lnTo>
                    <a:pt x="2268" y="2624"/>
                  </a:lnTo>
                  <a:lnTo>
                    <a:pt x="2075" y="2641"/>
                  </a:lnTo>
                  <a:lnTo>
                    <a:pt x="1880" y="2657"/>
                  </a:lnTo>
                  <a:lnTo>
                    <a:pt x="1684" y="2673"/>
                  </a:lnTo>
                  <a:lnTo>
                    <a:pt x="1485" y="2686"/>
                  </a:lnTo>
                  <a:lnTo>
                    <a:pt x="1284" y="2697"/>
                  </a:lnTo>
                  <a:lnTo>
                    <a:pt x="1082" y="2706"/>
                  </a:lnTo>
                  <a:lnTo>
                    <a:pt x="879" y="2715"/>
                  </a:lnTo>
                  <a:lnTo>
                    <a:pt x="673" y="2721"/>
                  </a:lnTo>
                  <a:lnTo>
                    <a:pt x="467" y="2726"/>
                  </a:lnTo>
                  <a:lnTo>
                    <a:pt x="259" y="2728"/>
                  </a:lnTo>
                  <a:lnTo>
                    <a:pt x="50" y="2729"/>
                  </a:lnTo>
                  <a:lnTo>
                    <a:pt x="50" y="2729"/>
                  </a:lnTo>
                  <a:lnTo>
                    <a:pt x="50" y="2729"/>
                  </a:lnTo>
                  <a:lnTo>
                    <a:pt x="44" y="2729"/>
                  </a:lnTo>
                  <a:lnTo>
                    <a:pt x="39" y="2730"/>
                  </a:lnTo>
                  <a:lnTo>
                    <a:pt x="33" y="2731"/>
                  </a:lnTo>
                  <a:lnTo>
                    <a:pt x="29" y="2733"/>
                  </a:lnTo>
                  <a:lnTo>
                    <a:pt x="23" y="2735"/>
                  </a:lnTo>
                  <a:lnTo>
                    <a:pt x="19" y="2738"/>
                  </a:lnTo>
                  <a:lnTo>
                    <a:pt x="16" y="2741"/>
                  </a:lnTo>
                  <a:lnTo>
                    <a:pt x="13" y="2744"/>
                  </a:lnTo>
                  <a:lnTo>
                    <a:pt x="7" y="2751"/>
                  </a:lnTo>
                  <a:lnTo>
                    <a:pt x="3" y="2761"/>
                  </a:lnTo>
                  <a:lnTo>
                    <a:pt x="1" y="2769"/>
                  </a:lnTo>
                  <a:lnTo>
                    <a:pt x="0" y="2778"/>
                  </a:lnTo>
                  <a:lnTo>
                    <a:pt x="1" y="2788"/>
                  </a:lnTo>
                  <a:lnTo>
                    <a:pt x="3" y="2796"/>
                  </a:lnTo>
                  <a:lnTo>
                    <a:pt x="7" y="2806"/>
                  </a:lnTo>
                  <a:lnTo>
                    <a:pt x="13" y="2813"/>
                  </a:lnTo>
                  <a:lnTo>
                    <a:pt x="16" y="2816"/>
                  </a:lnTo>
                  <a:lnTo>
                    <a:pt x="19" y="2819"/>
                  </a:lnTo>
                  <a:lnTo>
                    <a:pt x="23" y="2822"/>
                  </a:lnTo>
                  <a:lnTo>
                    <a:pt x="29" y="2824"/>
                  </a:lnTo>
                  <a:lnTo>
                    <a:pt x="33" y="2826"/>
                  </a:lnTo>
                  <a:lnTo>
                    <a:pt x="39" y="2827"/>
                  </a:lnTo>
                  <a:lnTo>
                    <a:pt x="44" y="2828"/>
                  </a:lnTo>
                  <a:lnTo>
                    <a:pt x="50" y="2828"/>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 name="Freeform 7"/>
            <p:cNvSpPr>
              <a:spLocks/>
            </p:cNvSpPr>
            <p:nvPr/>
          </p:nvSpPr>
          <p:spPr bwMode="auto">
            <a:xfrm>
              <a:off x="2239963" y="4981575"/>
              <a:ext cx="519113" cy="182563"/>
            </a:xfrm>
            <a:custGeom>
              <a:avLst/>
              <a:gdLst>
                <a:gd name="T0" fmla="*/ 3 w 8175"/>
                <a:gd name="T1" fmla="*/ 124 h 2877"/>
                <a:gd name="T2" fmla="*/ 25 w 8175"/>
                <a:gd name="T3" fmla="*/ 274 h 2877"/>
                <a:gd name="T4" fmla="*/ 68 w 8175"/>
                <a:gd name="T5" fmla="*/ 420 h 2877"/>
                <a:gd name="T6" fmla="*/ 133 w 8175"/>
                <a:gd name="T7" fmla="*/ 564 h 2877"/>
                <a:gd name="T8" fmla="*/ 217 w 8175"/>
                <a:gd name="T9" fmla="*/ 704 h 2877"/>
                <a:gd name="T10" fmla="*/ 320 w 8175"/>
                <a:gd name="T11" fmla="*/ 841 h 2877"/>
                <a:gd name="T12" fmla="*/ 441 w 8175"/>
                <a:gd name="T13" fmla="*/ 974 h 2877"/>
                <a:gd name="T14" fmla="*/ 581 w 8175"/>
                <a:gd name="T15" fmla="*/ 1105 h 2877"/>
                <a:gd name="T16" fmla="*/ 738 w 8175"/>
                <a:gd name="T17" fmla="*/ 1232 h 2877"/>
                <a:gd name="T18" fmla="*/ 912 w 8175"/>
                <a:gd name="T19" fmla="*/ 1355 h 2877"/>
                <a:gd name="T20" fmla="*/ 1102 w 8175"/>
                <a:gd name="T21" fmla="*/ 1474 h 2877"/>
                <a:gd name="T22" fmla="*/ 1307 w 8175"/>
                <a:gd name="T23" fmla="*/ 1590 h 2877"/>
                <a:gd name="T24" fmla="*/ 1528 w 8175"/>
                <a:gd name="T25" fmla="*/ 1702 h 2877"/>
                <a:gd name="T26" fmla="*/ 1764 w 8175"/>
                <a:gd name="T27" fmla="*/ 1809 h 2877"/>
                <a:gd name="T28" fmla="*/ 2013 w 8175"/>
                <a:gd name="T29" fmla="*/ 1913 h 2877"/>
                <a:gd name="T30" fmla="*/ 2278 w 8175"/>
                <a:gd name="T31" fmla="*/ 2013 h 2877"/>
                <a:gd name="T32" fmla="*/ 2555 w 8175"/>
                <a:gd name="T33" fmla="*/ 2107 h 2877"/>
                <a:gd name="T34" fmla="*/ 2845 w 8175"/>
                <a:gd name="T35" fmla="*/ 2198 h 2877"/>
                <a:gd name="T36" fmla="*/ 3302 w 8175"/>
                <a:gd name="T37" fmla="*/ 2323 h 2877"/>
                <a:gd name="T38" fmla="*/ 3953 w 8175"/>
                <a:gd name="T39" fmla="*/ 2473 h 2877"/>
                <a:gd name="T40" fmla="*/ 4645 w 8175"/>
                <a:gd name="T41" fmla="*/ 2602 h 2877"/>
                <a:gd name="T42" fmla="*/ 5376 w 8175"/>
                <a:gd name="T43" fmla="*/ 2708 h 2877"/>
                <a:gd name="T44" fmla="*/ 6140 w 8175"/>
                <a:gd name="T45" fmla="*/ 2789 h 2877"/>
                <a:gd name="T46" fmla="*/ 6935 w 8175"/>
                <a:gd name="T47" fmla="*/ 2844 h 2877"/>
                <a:gd name="T48" fmla="*/ 7756 w 8175"/>
                <a:gd name="T49" fmla="*/ 2873 h 2877"/>
                <a:gd name="T50" fmla="*/ 7966 w 8175"/>
                <a:gd name="T51" fmla="*/ 2777 h 2877"/>
                <a:gd name="T52" fmla="*/ 7143 w 8175"/>
                <a:gd name="T53" fmla="*/ 2755 h 2877"/>
                <a:gd name="T54" fmla="*/ 6345 w 8175"/>
                <a:gd name="T55" fmla="*/ 2706 h 2877"/>
                <a:gd name="T56" fmla="*/ 5575 w 8175"/>
                <a:gd name="T57" fmla="*/ 2632 h 2877"/>
                <a:gd name="T58" fmla="*/ 4840 w 8175"/>
                <a:gd name="T59" fmla="*/ 2533 h 2877"/>
                <a:gd name="T60" fmla="*/ 4141 w 8175"/>
                <a:gd name="T61" fmla="*/ 2410 h 2877"/>
                <a:gd name="T62" fmla="*/ 3484 w 8175"/>
                <a:gd name="T63" fmla="*/ 2267 h 2877"/>
                <a:gd name="T64" fmla="*/ 2946 w 8175"/>
                <a:gd name="T65" fmla="*/ 2124 h 2877"/>
                <a:gd name="T66" fmla="*/ 2656 w 8175"/>
                <a:gd name="T67" fmla="*/ 2036 h 2877"/>
                <a:gd name="T68" fmla="*/ 2378 w 8175"/>
                <a:gd name="T69" fmla="*/ 1943 h 2877"/>
                <a:gd name="T70" fmla="*/ 2114 w 8175"/>
                <a:gd name="T71" fmla="*/ 1846 h 2877"/>
                <a:gd name="T72" fmla="*/ 1864 w 8175"/>
                <a:gd name="T73" fmla="*/ 1745 h 2877"/>
                <a:gd name="T74" fmla="*/ 1627 w 8175"/>
                <a:gd name="T75" fmla="*/ 1640 h 2877"/>
                <a:gd name="T76" fmla="*/ 1406 w 8175"/>
                <a:gd name="T77" fmla="*/ 1530 h 2877"/>
                <a:gd name="T78" fmla="*/ 1201 w 8175"/>
                <a:gd name="T79" fmla="*/ 1418 h 2877"/>
                <a:gd name="T80" fmla="*/ 1012 w 8175"/>
                <a:gd name="T81" fmla="*/ 1302 h 2877"/>
                <a:gd name="T82" fmla="*/ 838 w 8175"/>
                <a:gd name="T83" fmla="*/ 1183 h 2877"/>
                <a:gd name="T84" fmla="*/ 683 w 8175"/>
                <a:gd name="T85" fmla="*/ 1061 h 2877"/>
                <a:gd name="T86" fmla="*/ 544 w 8175"/>
                <a:gd name="T87" fmla="*/ 937 h 2877"/>
                <a:gd name="T88" fmla="*/ 423 w 8175"/>
                <a:gd name="T89" fmla="*/ 810 h 2877"/>
                <a:gd name="T90" fmla="*/ 321 w 8175"/>
                <a:gd name="T91" fmla="*/ 681 h 2877"/>
                <a:gd name="T92" fmla="*/ 238 w 8175"/>
                <a:gd name="T93" fmla="*/ 550 h 2877"/>
                <a:gd name="T94" fmla="*/ 174 w 8175"/>
                <a:gd name="T95" fmla="*/ 419 h 2877"/>
                <a:gd name="T96" fmla="*/ 130 w 8175"/>
                <a:gd name="T97" fmla="*/ 286 h 2877"/>
                <a:gd name="T98" fmla="*/ 105 w 8175"/>
                <a:gd name="T99" fmla="*/ 151 h 2877"/>
                <a:gd name="T100" fmla="*/ 99 w 8175"/>
                <a:gd name="T101" fmla="*/ 49 h 2877"/>
                <a:gd name="T102" fmla="*/ 97 w 8175"/>
                <a:gd name="T103" fmla="*/ 32 h 2877"/>
                <a:gd name="T104" fmla="*/ 87 w 8175"/>
                <a:gd name="T105" fmla="*/ 15 h 2877"/>
                <a:gd name="T106" fmla="*/ 59 w 8175"/>
                <a:gd name="T107" fmla="*/ 1 h 2877"/>
                <a:gd name="T108" fmla="*/ 22 w 8175"/>
                <a:gd name="T109" fmla="*/ 7 h 2877"/>
                <a:gd name="T110" fmla="*/ 6 w 8175"/>
                <a:gd name="T111" fmla="*/ 23 h 2877"/>
                <a:gd name="T112" fmla="*/ 0 w 8175"/>
                <a:gd name="T113" fmla="*/ 43 h 2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175" h="2877">
                  <a:moveTo>
                    <a:pt x="0" y="49"/>
                  </a:moveTo>
                  <a:lnTo>
                    <a:pt x="0" y="49"/>
                  </a:lnTo>
                  <a:lnTo>
                    <a:pt x="1" y="87"/>
                  </a:lnTo>
                  <a:lnTo>
                    <a:pt x="3" y="124"/>
                  </a:lnTo>
                  <a:lnTo>
                    <a:pt x="6" y="162"/>
                  </a:lnTo>
                  <a:lnTo>
                    <a:pt x="11" y="199"/>
                  </a:lnTo>
                  <a:lnTo>
                    <a:pt x="17" y="237"/>
                  </a:lnTo>
                  <a:lnTo>
                    <a:pt x="25" y="274"/>
                  </a:lnTo>
                  <a:lnTo>
                    <a:pt x="34" y="310"/>
                  </a:lnTo>
                  <a:lnTo>
                    <a:pt x="44" y="347"/>
                  </a:lnTo>
                  <a:lnTo>
                    <a:pt x="55" y="384"/>
                  </a:lnTo>
                  <a:lnTo>
                    <a:pt x="68" y="420"/>
                  </a:lnTo>
                  <a:lnTo>
                    <a:pt x="83" y="456"/>
                  </a:lnTo>
                  <a:lnTo>
                    <a:pt x="98" y="492"/>
                  </a:lnTo>
                  <a:lnTo>
                    <a:pt x="114" y="528"/>
                  </a:lnTo>
                  <a:lnTo>
                    <a:pt x="133" y="564"/>
                  </a:lnTo>
                  <a:lnTo>
                    <a:pt x="152" y="599"/>
                  </a:lnTo>
                  <a:lnTo>
                    <a:pt x="173" y="634"/>
                  </a:lnTo>
                  <a:lnTo>
                    <a:pt x="194" y="669"/>
                  </a:lnTo>
                  <a:lnTo>
                    <a:pt x="217" y="704"/>
                  </a:lnTo>
                  <a:lnTo>
                    <a:pt x="241" y="738"/>
                  </a:lnTo>
                  <a:lnTo>
                    <a:pt x="266" y="773"/>
                  </a:lnTo>
                  <a:lnTo>
                    <a:pt x="292" y="807"/>
                  </a:lnTo>
                  <a:lnTo>
                    <a:pt x="320" y="841"/>
                  </a:lnTo>
                  <a:lnTo>
                    <a:pt x="348" y="875"/>
                  </a:lnTo>
                  <a:lnTo>
                    <a:pt x="378" y="908"/>
                  </a:lnTo>
                  <a:lnTo>
                    <a:pt x="410" y="942"/>
                  </a:lnTo>
                  <a:lnTo>
                    <a:pt x="441" y="974"/>
                  </a:lnTo>
                  <a:lnTo>
                    <a:pt x="475" y="1007"/>
                  </a:lnTo>
                  <a:lnTo>
                    <a:pt x="509" y="1040"/>
                  </a:lnTo>
                  <a:lnTo>
                    <a:pt x="545" y="1073"/>
                  </a:lnTo>
                  <a:lnTo>
                    <a:pt x="581" y="1105"/>
                  </a:lnTo>
                  <a:lnTo>
                    <a:pt x="618" y="1137"/>
                  </a:lnTo>
                  <a:lnTo>
                    <a:pt x="657" y="1169"/>
                  </a:lnTo>
                  <a:lnTo>
                    <a:pt x="697" y="1200"/>
                  </a:lnTo>
                  <a:lnTo>
                    <a:pt x="738" y="1232"/>
                  </a:lnTo>
                  <a:lnTo>
                    <a:pt x="780" y="1263"/>
                  </a:lnTo>
                  <a:lnTo>
                    <a:pt x="823" y="1293"/>
                  </a:lnTo>
                  <a:lnTo>
                    <a:pt x="867" y="1324"/>
                  </a:lnTo>
                  <a:lnTo>
                    <a:pt x="912" y="1355"/>
                  </a:lnTo>
                  <a:lnTo>
                    <a:pt x="957" y="1385"/>
                  </a:lnTo>
                  <a:lnTo>
                    <a:pt x="1005" y="1415"/>
                  </a:lnTo>
                  <a:lnTo>
                    <a:pt x="1053" y="1444"/>
                  </a:lnTo>
                  <a:lnTo>
                    <a:pt x="1102" y="1474"/>
                  </a:lnTo>
                  <a:lnTo>
                    <a:pt x="1152" y="1504"/>
                  </a:lnTo>
                  <a:lnTo>
                    <a:pt x="1202" y="1532"/>
                  </a:lnTo>
                  <a:lnTo>
                    <a:pt x="1254" y="1561"/>
                  </a:lnTo>
                  <a:lnTo>
                    <a:pt x="1307" y="1590"/>
                  </a:lnTo>
                  <a:lnTo>
                    <a:pt x="1361" y="1618"/>
                  </a:lnTo>
                  <a:lnTo>
                    <a:pt x="1415" y="1647"/>
                  </a:lnTo>
                  <a:lnTo>
                    <a:pt x="1472" y="1674"/>
                  </a:lnTo>
                  <a:lnTo>
                    <a:pt x="1528" y="1702"/>
                  </a:lnTo>
                  <a:lnTo>
                    <a:pt x="1586" y="1729"/>
                  </a:lnTo>
                  <a:lnTo>
                    <a:pt x="1644" y="1756"/>
                  </a:lnTo>
                  <a:lnTo>
                    <a:pt x="1703" y="1783"/>
                  </a:lnTo>
                  <a:lnTo>
                    <a:pt x="1764" y="1809"/>
                  </a:lnTo>
                  <a:lnTo>
                    <a:pt x="1825" y="1836"/>
                  </a:lnTo>
                  <a:lnTo>
                    <a:pt x="1887" y="1861"/>
                  </a:lnTo>
                  <a:lnTo>
                    <a:pt x="1950" y="1888"/>
                  </a:lnTo>
                  <a:lnTo>
                    <a:pt x="2013" y="1913"/>
                  </a:lnTo>
                  <a:lnTo>
                    <a:pt x="2078" y="1938"/>
                  </a:lnTo>
                  <a:lnTo>
                    <a:pt x="2144" y="1964"/>
                  </a:lnTo>
                  <a:lnTo>
                    <a:pt x="2210" y="1988"/>
                  </a:lnTo>
                  <a:lnTo>
                    <a:pt x="2278" y="2013"/>
                  </a:lnTo>
                  <a:lnTo>
                    <a:pt x="2345" y="2036"/>
                  </a:lnTo>
                  <a:lnTo>
                    <a:pt x="2415" y="2061"/>
                  </a:lnTo>
                  <a:lnTo>
                    <a:pt x="2484" y="2084"/>
                  </a:lnTo>
                  <a:lnTo>
                    <a:pt x="2555" y="2107"/>
                  </a:lnTo>
                  <a:lnTo>
                    <a:pt x="2626" y="2130"/>
                  </a:lnTo>
                  <a:lnTo>
                    <a:pt x="2698" y="2153"/>
                  </a:lnTo>
                  <a:lnTo>
                    <a:pt x="2770" y="2175"/>
                  </a:lnTo>
                  <a:lnTo>
                    <a:pt x="2845" y="2198"/>
                  </a:lnTo>
                  <a:lnTo>
                    <a:pt x="2918" y="2219"/>
                  </a:lnTo>
                  <a:lnTo>
                    <a:pt x="2994" y="2240"/>
                  </a:lnTo>
                  <a:lnTo>
                    <a:pt x="3146" y="2282"/>
                  </a:lnTo>
                  <a:lnTo>
                    <a:pt x="3302" y="2323"/>
                  </a:lnTo>
                  <a:lnTo>
                    <a:pt x="3461" y="2363"/>
                  </a:lnTo>
                  <a:lnTo>
                    <a:pt x="3622" y="2401"/>
                  </a:lnTo>
                  <a:lnTo>
                    <a:pt x="3786" y="2438"/>
                  </a:lnTo>
                  <a:lnTo>
                    <a:pt x="3953" y="2473"/>
                  </a:lnTo>
                  <a:lnTo>
                    <a:pt x="4122" y="2508"/>
                  </a:lnTo>
                  <a:lnTo>
                    <a:pt x="4294" y="2541"/>
                  </a:lnTo>
                  <a:lnTo>
                    <a:pt x="4469" y="2573"/>
                  </a:lnTo>
                  <a:lnTo>
                    <a:pt x="4645" y="2602"/>
                  </a:lnTo>
                  <a:lnTo>
                    <a:pt x="4824" y="2631"/>
                  </a:lnTo>
                  <a:lnTo>
                    <a:pt x="5006" y="2658"/>
                  </a:lnTo>
                  <a:lnTo>
                    <a:pt x="5190" y="2684"/>
                  </a:lnTo>
                  <a:lnTo>
                    <a:pt x="5376" y="2708"/>
                  </a:lnTo>
                  <a:lnTo>
                    <a:pt x="5564" y="2731"/>
                  </a:lnTo>
                  <a:lnTo>
                    <a:pt x="5754" y="2751"/>
                  </a:lnTo>
                  <a:lnTo>
                    <a:pt x="5946" y="2771"/>
                  </a:lnTo>
                  <a:lnTo>
                    <a:pt x="6140" y="2789"/>
                  </a:lnTo>
                  <a:lnTo>
                    <a:pt x="6337" y="2805"/>
                  </a:lnTo>
                  <a:lnTo>
                    <a:pt x="6535" y="2821"/>
                  </a:lnTo>
                  <a:lnTo>
                    <a:pt x="6734" y="2833"/>
                  </a:lnTo>
                  <a:lnTo>
                    <a:pt x="6935" y="2844"/>
                  </a:lnTo>
                  <a:lnTo>
                    <a:pt x="7139" y="2855"/>
                  </a:lnTo>
                  <a:lnTo>
                    <a:pt x="7343" y="2863"/>
                  </a:lnTo>
                  <a:lnTo>
                    <a:pt x="7549" y="2869"/>
                  </a:lnTo>
                  <a:lnTo>
                    <a:pt x="7756" y="2873"/>
                  </a:lnTo>
                  <a:lnTo>
                    <a:pt x="7964" y="2876"/>
                  </a:lnTo>
                  <a:lnTo>
                    <a:pt x="8175" y="2877"/>
                  </a:lnTo>
                  <a:lnTo>
                    <a:pt x="8175" y="2778"/>
                  </a:lnTo>
                  <a:lnTo>
                    <a:pt x="7966" y="2777"/>
                  </a:lnTo>
                  <a:lnTo>
                    <a:pt x="7758" y="2775"/>
                  </a:lnTo>
                  <a:lnTo>
                    <a:pt x="7552" y="2770"/>
                  </a:lnTo>
                  <a:lnTo>
                    <a:pt x="7346" y="2764"/>
                  </a:lnTo>
                  <a:lnTo>
                    <a:pt x="7143" y="2755"/>
                  </a:lnTo>
                  <a:lnTo>
                    <a:pt x="6941" y="2746"/>
                  </a:lnTo>
                  <a:lnTo>
                    <a:pt x="6740" y="2735"/>
                  </a:lnTo>
                  <a:lnTo>
                    <a:pt x="6541" y="2722"/>
                  </a:lnTo>
                  <a:lnTo>
                    <a:pt x="6345" y="2706"/>
                  </a:lnTo>
                  <a:lnTo>
                    <a:pt x="6150" y="2690"/>
                  </a:lnTo>
                  <a:lnTo>
                    <a:pt x="5955" y="2673"/>
                  </a:lnTo>
                  <a:lnTo>
                    <a:pt x="5764" y="2653"/>
                  </a:lnTo>
                  <a:lnTo>
                    <a:pt x="5575" y="2632"/>
                  </a:lnTo>
                  <a:lnTo>
                    <a:pt x="5388" y="2609"/>
                  </a:lnTo>
                  <a:lnTo>
                    <a:pt x="5203" y="2586"/>
                  </a:lnTo>
                  <a:lnTo>
                    <a:pt x="5020" y="2560"/>
                  </a:lnTo>
                  <a:lnTo>
                    <a:pt x="4840" y="2533"/>
                  </a:lnTo>
                  <a:lnTo>
                    <a:pt x="4661" y="2504"/>
                  </a:lnTo>
                  <a:lnTo>
                    <a:pt x="4485" y="2474"/>
                  </a:lnTo>
                  <a:lnTo>
                    <a:pt x="4312" y="2444"/>
                  </a:lnTo>
                  <a:lnTo>
                    <a:pt x="4141" y="2410"/>
                  </a:lnTo>
                  <a:lnTo>
                    <a:pt x="3973" y="2376"/>
                  </a:lnTo>
                  <a:lnTo>
                    <a:pt x="3806" y="2342"/>
                  </a:lnTo>
                  <a:lnTo>
                    <a:pt x="3644" y="2305"/>
                  </a:lnTo>
                  <a:lnTo>
                    <a:pt x="3484" y="2267"/>
                  </a:lnTo>
                  <a:lnTo>
                    <a:pt x="3326" y="2227"/>
                  </a:lnTo>
                  <a:lnTo>
                    <a:pt x="3172" y="2186"/>
                  </a:lnTo>
                  <a:lnTo>
                    <a:pt x="3021" y="2145"/>
                  </a:lnTo>
                  <a:lnTo>
                    <a:pt x="2946" y="2124"/>
                  </a:lnTo>
                  <a:lnTo>
                    <a:pt x="2872" y="2103"/>
                  </a:lnTo>
                  <a:lnTo>
                    <a:pt x="2800" y="2080"/>
                  </a:lnTo>
                  <a:lnTo>
                    <a:pt x="2727" y="2059"/>
                  </a:lnTo>
                  <a:lnTo>
                    <a:pt x="2656" y="2036"/>
                  </a:lnTo>
                  <a:lnTo>
                    <a:pt x="2585" y="2013"/>
                  </a:lnTo>
                  <a:lnTo>
                    <a:pt x="2515" y="1990"/>
                  </a:lnTo>
                  <a:lnTo>
                    <a:pt x="2446" y="1967"/>
                  </a:lnTo>
                  <a:lnTo>
                    <a:pt x="2378" y="1943"/>
                  </a:lnTo>
                  <a:lnTo>
                    <a:pt x="2310" y="1920"/>
                  </a:lnTo>
                  <a:lnTo>
                    <a:pt x="2244" y="1895"/>
                  </a:lnTo>
                  <a:lnTo>
                    <a:pt x="2179" y="1871"/>
                  </a:lnTo>
                  <a:lnTo>
                    <a:pt x="2114" y="1846"/>
                  </a:lnTo>
                  <a:lnTo>
                    <a:pt x="2050" y="1820"/>
                  </a:lnTo>
                  <a:lnTo>
                    <a:pt x="1987" y="1796"/>
                  </a:lnTo>
                  <a:lnTo>
                    <a:pt x="1924" y="1770"/>
                  </a:lnTo>
                  <a:lnTo>
                    <a:pt x="1864" y="1745"/>
                  </a:lnTo>
                  <a:lnTo>
                    <a:pt x="1803" y="1718"/>
                  </a:lnTo>
                  <a:lnTo>
                    <a:pt x="1743" y="1693"/>
                  </a:lnTo>
                  <a:lnTo>
                    <a:pt x="1685" y="1666"/>
                  </a:lnTo>
                  <a:lnTo>
                    <a:pt x="1627" y="1640"/>
                  </a:lnTo>
                  <a:lnTo>
                    <a:pt x="1571" y="1612"/>
                  </a:lnTo>
                  <a:lnTo>
                    <a:pt x="1515" y="1585"/>
                  </a:lnTo>
                  <a:lnTo>
                    <a:pt x="1460" y="1558"/>
                  </a:lnTo>
                  <a:lnTo>
                    <a:pt x="1406" y="1530"/>
                  </a:lnTo>
                  <a:lnTo>
                    <a:pt x="1354" y="1503"/>
                  </a:lnTo>
                  <a:lnTo>
                    <a:pt x="1302" y="1474"/>
                  </a:lnTo>
                  <a:lnTo>
                    <a:pt x="1251" y="1447"/>
                  </a:lnTo>
                  <a:lnTo>
                    <a:pt x="1201" y="1418"/>
                  </a:lnTo>
                  <a:lnTo>
                    <a:pt x="1152" y="1389"/>
                  </a:lnTo>
                  <a:lnTo>
                    <a:pt x="1104" y="1361"/>
                  </a:lnTo>
                  <a:lnTo>
                    <a:pt x="1057" y="1331"/>
                  </a:lnTo>
                  <a:lnTo>
                    <a:pt x="1012" y="1302"/>
                  </a:lnTo>
                  <a:lnTo>
                    <a:pt x="967" y="1273"/>
                  </a:lnTo>
                  <a:lnTo>
                    <a:pt x="923" y="1243"/>
                  </a:lnTo>
                  <a:lnTo>
                    <a:pt x="880" y="1213"/>
                  </a:lnTo>
                  <a:lnTo>
                    <a:pt x="838" y="1183"/>
                  </a:lnTo>
                  <a:lnTo>
                    <a:pt x="797" y="1152"/>
                  </a:lnTo>
                  <a:lnTo>
                    <a:pt x="758" y="1123"/>
                  </a:lnTo>
                  <a:lnTo>
                    <a:pt x="719" y="1092"/>
                  </a:lnTo>
                  <a:lnTo>
                    <a:pt x="683" y="1061"/>
                  </a:lnTo>
                  <a:lnTo>
                    <a:pt x="646" y="1030"/>
                  </a:lnTo>
                  <a:lnTo>
                    <a:pt x="611" y="999"/>
                  </a:lnTo>
                  <a:lnTo>
                    <a:pt x="576" y="967"/>
                  </a:lnTo>
                  <a:lnTo>
                    <a:pt x="544" y="937"/>
                  </a:lnTo>
                  <a:lnTo>
                    <a:pt x="512" y="905"/>
                  </a:lnTo>
                  <a:lnTo>
                    <a:pt x="481" y="873"/>
                  </a:lnTo>
                  <a:lnTo>
                    <a:pt x="452" y="842"/>
                  </a:lnTo>
                  <a:lnTo>
                    <a:pt x="423" y="810"/>
                  </a:lnTo>
                  <a:lnTo>
                    <a:pt x="396" y="778"/>
                  </a:lnTo>
                  <a:lnTo>
                    <a:pt x="370" y="746"/>
                  </a:lnTo>
                  <a:lnTo>
                    <a:pt x="345" y="714"/>
                  </a:lnTo>
                  <a:lnTo>
                    <a:pt x="321" y="681"/>
                  </a:lnTo>
                  <a:lnTo>
                    <a:pt x="298" y="649"/>
                  </a:lnTo>
                  <a:lnTo>
                    <a:pt x="278" y="616"/>
                  </a:lnTo>
                  <a:lnTo>
                    <a:pt x="258" y="583"/>
                  </a:lnTo>
                  <a:lnTo>
                    <a:pt x="238" y="550"/>
                  </a:lnTo>
                  <a:lnTo>
                    <a:pt x="221" y="518"/>
                  </a:lnTo>
                  <a:lnTo>
                    <a:pt x="203" y="485"/>
                  </a:lnTo>
                  <a:lnTo>
                    <a:pt x="188" y="452"/>
                  </a:lnTo>
                  <a:lnTo>
                    <a:pt x="174" y="419"/>
                  </a:lnTo>
                  <a:lnTo>
                    <a:pt x="161" y="386"/>
                  </a:lnTo>
                  <a:lnTo>
                    <a:pt x="149" y="352"/>
                  </a:lnTo>
                  <a:lnTo>
                    <a:pt x="139" y="320"/>
                  </a:lnTo>
                  <a:lnTo>
                    <a:pt x="130" y="286"/>
                  </a:lnTo>
                  <a:lnTo>
                    <a:pt x="122" y="252"/>
                  </a:lnTo>
                  <a:lnTo>
                    <a:pt x="114" y="218"/>
                  </a:lnTo>
                  <a:lnTo>
                    <a:pt x="109" y="185"/>
                  </a:lnTo>
                  <a:lnTo>
                    <a:pt x="105" y="151"/>
                  </a:lnTo>
                  <a:lnTo>
                    <a:pt x="101" y="117"/>
                  </a:lnTo>
                  <a:lnTo>
                    <a:pt x="100" y="84"/>
                  </a:lnTo>
                  <a:lnTo>
                    <a:pt x="99" y="49"/>
                  </a:lnTo>
                  <a:lnTo>
                    <a:pt x="99" y="49"/>
                  </a:lnTo>
                  <a:lnTo>
                    <a:pt x="99" y="49"/>
                  </a:lnTo>
                  <a:lnTo>
                    <a:pt x="99" y="43"/>
                  </a:lnTo>
                  <a:lnTo>
                    <a:pt x="98" y="38"/>
                  </a:lnTo>
                  <a:lnTo>
                    <a:pt x="97" y="32"/>
                  </a:lnTo>
                  <a:lnTo>
                    <a:pt x="95" y="27"/>
                  </a:lnTo>
                  <a:lnTo>
                    <a:pt x="93" y="23"/>
                  </a:lnTo>
                  <a:lnTo>
                    <a:pt x="90" y="19"/>
                  </a:lnTo>
                  <a:lnTo>
                    <a:pt x="87" y="15"/>
                  </a:lnTo>
                  <a:lnTo>
                    <a:pt x="84" y="12"/>
                  </a:lnTo>
                  <a:lnTo>
                    <a:pt x="77" y="7"/>
                  </a:lnTo>
                  <a:lnTo>
                    <a:pt x="67" y="3"/>
                  </a:lnTo>
                  <a:lnTo>
                    <a:pt x="59" y="1"/>
                  </a:lnTo>
                  <a:lnTo>
                    <a:pt x="50" y="0"/>
                  </a:lnTo>
                  <a:lnTo>
                    <a:pt x="40" y="1"/>
                  </a:lnTo>
                  <a:lnTo>
                    <a:pt x="32" y="3"/>
                  </a:lnTo>
                  <a:lnTo>
                    <a:pt x="22" y="7"/>
                  </a:lnTo>
                  <a:lnTo>
                    <a:pt x="15" y="12"/>
                  </a:lnTo>
                  <a:lnTo>
                    <a:pt x="12" y="15"/>
                  </a:lnTo>
                  <a:lnTo>
                    <a:pt x="9" y="19"/>
                  </a:lnTo>
                  <a:lnTo>
                    <a:pt x="6" y="23"/>
                  </a:lnTo>
                  <a:lnTo>
                    <a:pt x="4" y="27"/>
                  </a:lnTo>
                  <a:lnTo>
                    <a:pt x="2" y="32"/>
                  </a:lnTo>
                  <a:lnTo>
                    <a:pt x="1" y="38"/>
                  </a:lnTo>
                  <a:lnTo>
                    <a:pt x="0" y="43"/>
                  </a:lnTo>
                  <a:lnTo>
                    <a:pt x="0" y="49"/>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 name="Freeform 8"/>
            <p:cNvSpPr>
              <a:spLocks/>
            </p:cNvSpPr>
            <p:nvPr/>
          </p:nvSpPr>
          <p:spPr bwMode="auto">
            <a:xfrm>
              <a:off x="2239963" y="4805363"/>
              <a:ext cx="522288" cy="179388"/>
            </a:xfrm>
            <a:custGeom>
              <a:avLst/>
              <a:gdLst>
                <a:gd name="T0" fmla="*/ 7756 w 8225"/>
                <a:gd name="T1" fmla="*/ 3 h 2827"/>
                <a:gd name="T2" fmla="*/ 6935 w 8225"/>
                <a:gd name="T3" fmla="*/ 31 h 2827"/>
                <a:gd name="T4" fmla="*/ 6140 w 8225"/>
                <a:gd name="T5" fmla="*/ 86 h 2827"/>
                <a:gd name="T6" fmla="*/ 5376 w 8225"/>
                <a:gd name="T7" fmla="*/ 168 h 2827"/>
                <a:gd name="T8" fmla="*/ 4645 w 8225"/>
                <a:gd name="T9" fmla="*/ 274 h 2827"/>
                <a:gd name="T10" fmla="*/ 3953 w 8225"/>
                <a:gd name="T11" fmla="*/ 403 h 2827"/>
                <a:gd name="T12" fmla="*/ 3302 w 8225"/>
                <a:gd name="T13" fmla="*/ 553 h 2827"/>
                <a:gd name="T14" fmla="*/ 2698 w 8225"/>
                <a:gd name="T15" fmla="*/ 724 h 2827"/>
                <a:gd name="T16" fmla="*/ 2415 w 8225"/>
                <a:gd name="T17" fmla="*/ 816 h 2827"/>
                <a:gd name="T18" fmla="*/ 2144 w 8225"/>
                <a:gd name="T19" fmla="*/ 913 h 2827"/>
                <a:gd name="T20" fmla="*/ 1887 w 8225"/>
                <a:gd name="T21" fmla="*/ 1014 h 2827"/>
                <a:gd name="T22" fmla="*/ 1644 w 8225"/>
                <a:gd name="T23" fmla="*/ 1120 h 2827"/>
                <a:gd name="T24" fmla="*/ 1415 w 8225"/>
                <a:gd name="T25" fmla="*/ 1230 h 2827"/>
                <a:gd name="T26" fmla="*/ 1202 w 8225"/>
                <a:gd name="T27" fmla="*/ 1343 h 2827"/>
                <a:gd name="T28" fmla="*/ 1005 w 8225"/>
                <a:gd name="T29" fmla="*/ 1462 h 2827"/>
                <a:gd name="T30" fmla="*/ 823 w 8225"/>
                <a:gd name="T31" fmla="*/ 1582 h 2827"/>
                <a:gd name="T32" fmla="*/ 657 w 8225"/>
                <a:gd name="T33" fmla="*/ 1707 h 2827"/>
                <a:gd name="T34" fmla="*/ 509 w 8225"/>
                <a:gd name="T35" fmla="*/ 1836 h 2827"/>
                <a:gd name="T36" fmla="*/ 378 w 8225"/>
                <a:gd name="T37" fmla="*/ 1967 h 2827"/>
                <a:gd name="T38" fmla="*/ 266 w 8225"/>
                <a:gd name="T39" fmla="*/ 2103 h 2827"/>
                <a:gd name="T40" fmla="*/ 173 w 8225"/>
                <a:gd name="T41" fmla="*/ 2242 h 2827"/>
                <a:gd name="T42" fmla="*/ 98 w 8225"/>
                <a:gd name="T43" fmla="*/ 2384 h 2827"/>
                <a:gd name="T44" fmla="*/ 44 w 8225"/>
                <a:gd name="T45" fmla="*/ 2529 h 2827"/>
                <a:gd name="T46" fmla="*/ 11 w 8225"/>
                <a:gd name="T47" fmla="*/ 2677 h 2827"/>
                <a:gd name="T48" fmla="*/ 0 w 8225"/>
                <a:gd name="T49" fmla="*/ 2827 h 2827"/>
                <a:gd name="T50" fmla="*/ 105 w 8225"/>
                <a:gd name="T51" fmla="*/ 2726 h 2827"/>
                <a:gd name="T52" fmla="*/ 130 w 8225"/>
                <a:gd name="T53" fmla="*/ 2591 h 2827"/>
                <a:gd name="T54" fmla="*/ 174 w 8225"/>
                <a:gd name="T55" fmla="*/ 2458 h 2827"/>
                <a:gd name="T56" fmla="*/ 238 w 8225"/>
                <a:gd name="T57" fmla="*/ 2325 h 2827"/>
                <a:gd name="T58" fmla="*/ 321 w 8225"/>
                <a:gd name="T59" fmla="*/ 2195 h 2827"/>
                <a:gd name="T60" fmla="*/ 423 w 8225"/>
                <a:gd name="T61" fmla="*/ 2067 h 2827"/>
                <a:gd name="T62" fmla="*/ 544 w 8225"/>
                <a:gd name="T63" fmla="*/ 1940 h 2827"/>
                <a:gd name="T64" fmla="*/ 683 w 8225"/>
                <a:gd name="T65" fmla="*/ 1815 h 2827"/>
                <a:gd name="T66" fmla="*/ 838 w 8225"/>
                <a:gd name="T67" fmla="*/ 1694 h 2827"/>
                <a:gd name="T68" fmla="*/ 1012 w 8225"/>
                <a:gd name="T69" fmla="*/ 1574 h 2827"/>
                <a:gd name="T70" fmla="*/ 1201 w 8225"/>
                <a:gd name="T71" fmla="*/ 1459 h 2827"/>
                <a:gd name="T72" fmla="*/ 1406 w 8225"/>
                <a:gd name="T73" fmla="*/ 1346 h 2827"/>
                <a:gd name="T74" fmla="*/ 1627 w 8225"/>
                <a:gd name="T75" fmla="*/ 1237 h 2827"/>
                <a:gd name="T76" fmla="*/ 1864 w 8225"/>
                <a:gd name="T77" fmla="*/ 1132 h 2827"/>
                <a:gd name="T78" fmla="*/ 2114 w 8225"/>
                <a:gd name="T79" fmla="*/ 1031 h 2827"/>
                <a:gd name="T80" fmla="*/ 2378 w 8225"/>
                <a:gd name="T81" fmla="*/ 933 h 2827"/>
                <a:gd name="T82" fmla="*/ 2656 w 8225"/>
                <a:gd name="T83" fmla="*/ 840 h 2827"/>
                <a:gd name="T84" fmla="*/ 3172 w 8225"/>
                <a:gd name="T85" fmla="*/ 689 h 2827"/>
                <a:gd name="T86" fmla="*/ 3806 w 8225"/>
                <a:gd name="T87" fmla="*/ 535 h 2827"/>
                <a:gd name="T88" fmla="*/ 4485 w 8225"/>
                <a:gd name="T89" fmla="*/ 402 h 2827"/>
                <a:gd name="T90" fmla="*/ 5203 w 8225"/>
                <a:gd name="T91" fmla="*/ 291 h 2827"/>
                <a:gd name="T92" fmla="*/ 5955 w 8225"/>
                <a:gd name="T93" fmla="*/ 204 h 2827"/>
                <a:gd name="T94" fmla="*/ 6740 w 8225"/>
                <a:gd name="T95" fmla="*/ 142 h 2827"/>
                <a:gd name="T96" fmla="*/ 7552 w 8225"/>
                <a:gd name="T97" fmla="*/ 106 h 2827"/>
                <a:gd name="T98" fmla="*/ 8175 w 8225"/>
                <a:gd name="T99" fmla="*/ 99 h 2827"/>
                <a:gd name="T100" fmla="*/ 8191 w 8225"/>
                <a:gd name="T101" fmla="*/ 96 h 2827"/>
                <a:gd name="T102" fmla="*/ 8209 w 8225"/>
                <a:gd name="T103" fmla="*/ 86 h 2827"/>
                <a:gd name="T104" fmla="*/ 8224 w 8225"/>
                <a:gd name="T105" fmla="*/ 58 h 2827"/>
                <a:gd name="T106" fmla="*/ 8218 w 8225"/>
                <a:gd name="T107" fmla="*/ 22 h 2827"/>
                <a:gd name="T108" fmla="*/ 8202 w 8225"/>
                <a:gd name="T109" fmla="*/ 6 h 2827"/>
                <a:gd name="T110" fmla="*/ 8181 w 8225"/>
                <a:gd name="T111" fmla="*/ 0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25" h="2827">
                  <a:moveTo>
                    <a:pt x="8175" y="0"/>
                  </a:moveTo>
                  <a:lnTo>
                    <a:pt x="8175" y="0"/>
                  </a:lnTo>
                  <a:lnTo>
                    <a:pt x="7964" y="0"/>
                  </a:lnTo>
                  <a:lnTo>
                    <a:pt x="7756" y="3"/>
                  </a:lnTo>
                  <a:lnTo>
                    <a:pt x="7549" y="8"/>
                  </a:lnTo>
                  <a:lnTo>
                    <a:pt x="7343" y="14"/>
                  </a:lnTo>
                  <a:lnTo>
                    <a:pt x="7139" y="22"/>
                  </a:lnTo>
                  <a:lnTo>
                    <a:pt x="6935" y="31"/>
                  </a:lnTo>
                  <a:lnTo>
                    <a:pt x="6734" y="42"/>
                  </a:lnTo>
                  <a:lnTo>
                    <a:pt x="6535" y="56"/>
                  </a:lnTo>
                  <a:lnTo>
                    <a:pt x="6337" y="70"/>
                  </a:lnTo>
                  <a:lnTo>
                    <a:pt x="6140" y="86"/>
                  </a:lnTo>
                  <a:lnTo>
                    <a:pt x="5946" y="105"/>
                  </a:lnTo>
                  <a:lnTo>
                    <a:pt x="5754" y="124"/>
                  </a:lnTo>
                  <a:lnTo>
                    <a:pt x="5564" y="146"/>
                  </a:lnTo>
                  <a:lnTo>
                    <a:pt x="5376" y="168"/>
                  </a:lnTo>
                  <a:lnTo>
                    <a:pt x="5190" y="193"/>
                  </a:lnTo>
                  <a:lnTo>
                    <a:pt x="5006" y="218"/>
                  </a:lnTo>
                  <a:lnTo>
                    <a:pt x="4824" y="246"/>
                  </a:lnTo>
                  <a:lnTo>
                    <a:pt x="4645" y="274"/>
                  </a:lnTo>
                  <a:lnTo>
                    <a:pt x="4469" y="304"/>
                  </a:lnTo>
                  <a:lnTo>
                    <a:pt x="4294" y="336"/>
                  </a:lnTo>
                  <a:lnTo>
                    <a:pt x="4122" y="368"/>
                  </a:lnTo>
                  <a:lnTo>
                    <a:pt x="3953" y="403"/>
                  </a:lnTo>
                  <a:lnTo>
                    <a:pt x="3786" y="438"/>
                  </a:lnTo>
                  <a:lnTo>
                    <a:pt x="3622" y="476"/>
                  </a:lnTo>
                  <a:lnTo>
                    <a:pt x="3461" y="513"/>
                  </a:lnTo>
                  <a:lnTo>
                    <a:pt x="3302" y="553"/>
                  </a:lnTo>
                  <a:lnTo>
                    <a:pt x="3146" y="594"/>
                  </a:lnTo>
                  <a:lnTo>
                    <a:pt x="2994" y="636"/>
                  </a:lnTo>
                  <a:lnTo>
                    <a:pt x="2845" y="679"/>
                  </a:lnTo>
                  <a:lnTo>
                    <a:pt x="2698" y="724"/>
                  </a:lnTo>
                  <a:lnTo>
                    <a:pt x="2626" y="746"/>
                  </a:lnTo>
                  <a:lnTo>
                    <a:pt x="2555" y="769"/>
                  </a:lnTo>
                  <a:lnTo>
                    <a:pt x="2484" y="792"/>
                  </a:lnTo>
                  <a:lnTo>
                    <a:pt x="2415" y="816"/>
                  </a:lnTo>
                  <a:lnTo>
                    <a:pt x="2345" y="839"/>
                  </a:lnTo>
                  <a:lnTo>
                    <a:pt x="2278" y="864"/>
                  </a:lnTo>
                  <a:lnTo>
                    <a:pt x="2210" y="888"/>
                  </a:lnTo>
                  <a:lnTo>
                    <a:pt x="2144" y="913"/>
                  </a:lnTo>
                  <a:lnTo>
                    <a:pt x="2078" y="938"/>
                  </a:lnTo>
                  <a:lnTo>
                    <a:pt x="2013" y="963"/>
                  </a:lnTo>
                  <a:lnTo>
                    <a:pt x="1950" y="989"/>
                  </a:lnTo>
                  <a:lnTo>
                    <a:pt x="1887" y="1014"/>
                  </a:lnTo>
                  <a:lnTo>
                    <a:pt x="1825" y="1041"/>
                  </a:lnTo>
                  <a:lnTo>
                    <a:pt x="1764" y="1066"/>
                  </a:lnTo>
                  <a:lnTo>
                    <a:pt x="1703" y="1093"/>
                  </a:lnTo>
                  <a:lnTo>
                    <a:pt x="1644" y="1120"/>
                  </a:lnTo>
                  <a:lnTo>
                    <a:pt x="1586" y="1147"/>
                  </a:lnTo>
                  <a:lnTo>
                    <a:pt x="1528" y="1175"/>
                  </a:lnTo>
                  <a:lnTo>
                    <a:pt x="1472" y="1202"/>
                  </a:lnTo>
                  <a:lnTo>
                    <a:pt x="1415" y="1230"/>
                  </a:lnTo>
                  <a:lnTo>
                    <a:pt x="1361" y="1258"/>
                  </a:lnTo>
                  <a:lnTo>
                    <a:pt x="1307" y="1286"/>
                  </a:lnTo>
                  <a:lnTo>
                    <a:pt x="1254" y="1315"/>
                  </a:lnTo>
                  <a:lnTo>
                    <a:pt x="1202" y="1343"/>
                  </a:lnTo>
                  <a:lnTo>
                    <a:pt x="1152" y="1373"/>
                  </a:lnTo>
                  <a:lnTo>
                    <a:pt x="1102" y="1401"/>
                  </a:lnTo>
                  <a:lnTo>
                    <a:pt x="1053" y="1431"/>
                  </a:lnTo>
                  <a:lnTo>
                    <a:pt x="1005" y="1462"/>
                  </a:lnTo>
                  <a:lnTo>
                    <a:pt x="957" y="1491"/>
                  </a:lnTo>
                  <a:lnTo>
                    <a:pt x="912" y="1522"/>
                  </a:lnTo>
                  <a:lnTo>
                    <a:pt x="867" y="1552"/>
                  </a:lnTo>
                  <a:lnTo>
                    <a:pt x="823" y="1582"/>
                  </a:lnTo>
                  <a:lnTo>
                    <a:pt x="780" y="1614"/>
                  </a:lnTo>
                  <a:lnTo>
                    <a:pt x="738" y="1645"/>
                  </a:lnTo>
                  <a:lnTo>
                    <a:pt x="697" y="1676"/>
                  </a:lnTo>
                  <a:lnTo>
                    <a:pt x="657" y="1707"/>
                  </a:lnTo>
                  <a:lnTo>
                    <a:pt x="618" y="1740"/>
                  </a:lnTo>
                  <a:lnTo>
                    <a:pt x="581" y="1771"/>
                  </a:lnTo>
                  <a:lnTo>
                    <a:pt x="545" y="1804"/>
                  </a:lnTo>
                  <a:lnTo>
                    <a:pt x="509" y="1836"/>
                  </a:lnTo>
                  <a:lnTo>
                    <a:pt x="475" y="1868"/>
                  </a:lnTo>
                  <a:lnTo>
                    <a:pt x="441" y="1901"/>
                  </a:lnTo>
                  <a:lnTo>
                    <a:pt x="410" y="1935"/>
                  </a:lnTo>
                  <a:lnTo>
                    <a:pt x="378" y="1967"/>
                  </a:lnTo>
                  <a:lnTo>
                    <a:pt x="348" y="2001"/>
                  </a:lnTo>
                  <a:lnTo>
                    <a:pt x="320" y="2035"/>
                  </a:lnTo>
                  <a:lnTo>
                    <a:pt x="292" y="2070"/>
                  </a:lnTo>
                  <a:lnTo>
                    <a:pt x="266" y="2103"/>
                  </a:lnTo>
                  <a:lnTo>
                    <a:pt x="241" y="2138"/>
                  </a:lnTo>
                  <a:lnTo>
                    <a:pt x="217" y="2172"/>
                  </a:lnTo>
                  <a:lnTo>
                    <a:pt x="194" y="2207"/>
                  </a:lnTo>
                  <a:lnTo>
                    <a:pt x="173" y="2242"/>
                  </a:lnTo>
                  <a:lnTo>
                    <a:pt x="152" y="2277"/>
                  </a:lnTo>
                  <a:lnTo>
                    <a:pt x="133" y="2313"/>
                  </a:lnTo>
                  <a:lnTo>
                    <a:pt x="114" y="2349"/>
                  </a:lnTo>
                  <a:lnTo>
                    <a:pt x="98" y="2384"/>
                  </a:lnTo>
                  <a:lnTo>
                    <a:pt x="83" y="2420"/>
                  </a:lnTo>
                  <a:lnTo>
                    <a:pt x="68" y="2456"/>
                  </a:lnTo>
                  <a:lnTo>
                    <a:pt x="55" y="2493"/>
                  </a:lnTo>
                  <a:lnTo>
                    <a:pt x="44" y="2529"/>
                  </a:lnTo>
                  <a:lnTo>
                    <a:pt x="34" y="2566"/>
                  </a:lnTo>
                  <a:lnTo>
                    <a:pt x="25" y="2603"/>
                  </a:lnTo>
                  <a:lnTo>
                    <a:pt x="17" y="2640"/>
                  </a:lnTo>
                  <a:lnTo>
                    <a:pt x="11" y="2677"/>
                  </a:lnTo>
                  <a:lnTo>
                    <a:pt x="6" y="2714"/>
                  </a:lnTo>
                  <a:lnTo>
                    <a:pt x="3" y="2752"/>
                  </a:lnTo>
                  <a:lnTo>
                    <a:pt x="1" y="2789"/>
                  </a:lnTo>
                  <a:lnTo>
                    <a:pt x="0" y="2827"/>
                  </a:lnTo>
                  <a:lnTo>
                    <a:pt x="99" y="2827"/>
                  </a:lnTo>
                  <a:lnTo>
                    <a:pt x="100" y="2793"/>
                  </a:lnTo>
                  <a:lnTo>
                    <a:pt x="101" y="2759"/>
                  </a:lnTo>
                  <a:lnTo>
                    <a:pt x="105" y="2726"/>
                  </a:lnTo>
                  <a:lnTo>
                    <a:pt x="109" y="2692"/>
                  </a:lnTo>
                  <a:lnTo>
                    <a:pt x="114" y="2658"/>
                  </a:lnTo>
                  <a:lnTo>
                    <a:pt x="122" y="2624"/>
                  </a:lnTo>
                  <a:lnTo>
                    <a:pt x="130" y="2591"/>
                  </a:lnTo>
                  <a:lnTo>
                    <a:pt x="139" y="2557"/>
                  </a:lnTo>
                  <a:lnTo>
                    <a:pt x="149" y="2524"/>
                  </a:lnTo>
                  <a:lnTo>
                    <a:pt x="161" y="2491"/>
                  </a:lnTo>
                  <a:lnTo>
                    <a:pt x="174" y="2458"/>
                  </a:lnTo>
                  <a:lnTo>
                    <a:pt x="188" y="2424"/>
                  </a:lnTo>
                  <a:lnTo>
                    <a:pt x="203" y="2391"/>
                  </a:lnTo>
                  <a:lnTo>
                    <a:pt x="221" y="2359"/>
                  </a:lnTo>
                  <a:lnTo>
                    <a:pt x="238" y="2325"/>
                  </a:lnTo>
                  <a:lnTo>
                    <a:pt x="258" y="2292"/>
                  </a:lnTo>
                  <a:lnTo>
                    <a:pt x="277" y="2260"/>
                  </a:lnTo>
                  <a:lnTo>
                    <a:pt x="298" y="2228"/>
                  </a:lnTo>
                  <a:lnTo>
                    <a:pt x="321" y="2195"/>
                  </a:lnTo>
                  <a:lnTo>
                    <a:pt x="345" y="2163"/>
                  </a:lnTo>
                  <a:lnTo>
                    <a:pt x="370" y="2131"/>
                  </a:lnTo>
                  <a:lnTo>
                    <a:pt x="396" y="2098"/>
                  </a:lnTo>
                  <a:lnTo>
                    <a:pt x="423" y="2067"/>
                  </a:lnTo>
                  <a:lnTo>
                    <a:pt x="452" y="2035"/>
                  </a:lnTo>
                  <a:lnTo>
                    <a:pt x="481" y="2003"/>
                  </a:lnTo>
                  <a:lnTo>
                    <a:pt x="512" y="1972"/>
                  </a:lnTo>
                  <a:lnTo>
                    <a:pt x="544" y="1940"/>
                  </a:lnTo>
                  <a:lnTo>
                    <a:pt x="576" y="1908"/>
                  </a:lnTo>
                  <a:lnTo>
                    <a:pt x="611" y="1878"/>
                  </a:lnTo>
                  <a:lnTo>
                    <a:pt x="646" y="1846"/>
                  </a:lnTo>
                  <a:lnTo>
                    <a:pt x="683" y="1815"/>
                  </a:lnTo>
                  <a:lnTo>
                    <a:pt x="719" y="1785"/>
                  </a:lnTo>
                  <a:lnTo>
                    <a:pt x="758" y="1754"/>
                  </a:lnTo>
                  <a:lnTo>
                    <a:pt x="797" y="1723"/>
                  </a:lnTo>
                  <a:lnTo>
                    <a:pt x="838" y="1694"/>
                  </a:lnTo>
                  <a:lnTo>
                    <a:pt x="880" y="1663"/>
                  </a:lnTo>
                  <a:lnTo>
                    <a:pt x="923" y="1633"/>
                  </a:lnTo>
                  <a:lnTo>
                    <a:pt x="967" y="1604"/>
                  </a:lnTo>
                  <a:lnTo>
                    <a:pt x="1012" y="1574"/>
                  </a:lnTo>
                  <a:lnTo>
                    <a:pt x="1057" y="1545"/>
                  </a:lnTo>
                  <a:lnTo>
                    <a:pt x="1104" y="1516"/>
                  </a:lnTo>
                  <a:lnTo>
                    <a:pt x="1152" y="1487"/>
                  </a:lnTo>
                  <a:lnTo>
                    <a:pt x="1201" y="1459"/>
                  </a:lnTo>
                  <a:lnTo>
                    <a:pt x="1251" y="1430"/>
                  </a:lnTo>
                  <a:lnTo>
                    <a:pt x="1302" y="1401"/>
                  </a:lnTo>
                  <a:lnTo>
                    <a:pt x="1354" y="1374"/>
                  </a:lnTo>
                  <a:lnTo>
                    <a:pt x="1406" y="1346"/>
                  </a:lnTo>
                  <a:lnTo>
                    <a:pt x="1460" y="1319"/>
                  </a:lnTo>
                  <a:lnTo>
                    <a:pt x="1515" y="1291"/>
                  </a:lnTo>
                  <a:lnTo>
                    <a:pt x="1571" y="1263"/>
                  </a:lnTo>
                  <a:lnTo>
                    <a:pt x="1627" y="1237"/>
                  </a:lnTo>
                  <a:lnTo>
                    <a:pt x="1685" y="1210"/>
                  </a:lnTo>
                  <a:lnTo>
                    <a:pt x="1743" y="1184"/>
                  </a:lnTo>
                  <a:lnTo>
                    <a:pt x="1803" y="1157"/>
                  </a:lnTo>
                  <a:lnTo>
                    <a:pt x="1864" y="1132"/>
                  </a:lnTo>
                  <a:lnTo>
                    <a:pt x="1924" y="1106"/>
                  </a:lnTo>
                  <a:lnTo>
                    <a:pt x="1987" y="1081"/>
                  </a:lnTo>
                  <a:lnTo>
                    <a:pt x="2050" y="1055"/>
                  </a:lnTo>
                  <a:lnTo>
                    <a:pt x="2114" y="1031"/>
                  </a:lnTo>
                  <a:lnTo>
                    <a:pt x="2179" y="1006"/>
                  </a:lnTo>
                  <a:lnTo>
                    <a:pt x="2244" y="981"/>
                  </a:lnTo>
                  <a:lnTo>
                    <a:pt x="2310" y="957"/>
                  </a:lnTo>
                  <a:lnTo>
                    <a:pt x="2378" y="933"/>
                  </a:lnTo>
                  <a:lnTo>
                    <a:pt x="2446" y="910"/>
                  </a:lnTo>
                  <a:lnTo>
                    <a:pt x="2515" y="886"/>
                  </a:lnTo>
                  <a:lnTo>
                    <a:pt x="2585" y="863"/>
                  </a:lnTo>
                  <a:lnTo>
                    <a:pt x="2656" y="840"/>
                  </a:lnTo>
                  <a:lnTo>
                    <a:pt x="2727" y="818"/>
                  </a:lnTo>
                  <a:lnTo>
                    <a:pt x="2872" y="774"/>
                  </a:lnTo>
                  <a:lnTo>
                    <a:pt x="3021" y="731"/>
                  </a:lnTo>
                  <a:lnTo>
                    <a:pt x="3172" y="689"/>
                  </a:lnTo>
                  <a:lnTo>
                    <a:pt x="3326" y="649"/>
                  </a:lnTo>
                  <a:lnTo>
                    <a:pt x="3484" y="610"/>
                  </a:lnTo>
                  <a:lnTo>
                    <a:pt x="3644" y="572"/>
                  </a:lnTo>
                  <a:lnTo>
                    <a:pt x="3806" y="535"/>
                  </a:lnTo>
                  <a:lnTo>
                    <a:pt x="3973" y="499"/>
                  </a:lnTo>
                  <a:lnTo>
                    <a:pt x="4141" y="465"/>
                  </a:lnTo>
                  <a:lnTo>
                    <a:pt x="4312" y="433"/>
                  </a:lnTo>
                  <a:lnTo>
                    <a:pt x="4485" y="402"/>
                  </a:lnTo>
                  <a:lnTo>
                    <a:pt x="4661" y="371"/>
                  </a:lnTo>
                  <a:lnTo>
                    <a:pt x="4840" y="343"/>
                  </a:lnTo>
                  <a:lnTo>
                    <a:pt x="5020" y="316"/>
                  </a:lnTo>
                  <a:lnTo>
                    <a:pt x="5203" y="291"/>
                  </a:lnTo>
                  <a:lnTo>
                    <a:pt x="5388" y="266"/>
                  </a:lnTo>
                  <a:lnTo>
                    <a:pt x="5575" y="244"/>
                  </a:lnTo>
                  <a:lnTo>
                    <a:pt x="5764" y="223"/>
                  </a:lnTo>
                  <a:lnTo>
                    <a:pt x="5955" y="204"/>
                  </a:lnTo>
                  <a:lnTo>
                    <a:pt x="6150" y="186"/>
                  </a:lnTo>
                  <a:lnTo>
                    <a:pt x="6345" y="169"/>
                  </a:lnTo>
                  <a:lnTo>
                    <a:pt x="6541" y="155"/>
                  </a:lnTo>
                  <a:lnTo>
                    <a:pt x="6740" y="142"/>
                  </a:lnTo>
                  <a:lnTo>
                    <a:pt x="6941" y="130"/>
                  </a:lnTo>
                  <a:lnTo>
                    <a:pt x="7143" y="120"/>
                  </a:lnTo>
                  <a:lnTo>
                    <a:pt x="7346" y="113"/>
                  </a:lnTo>
                  <a:lnTo>
                    <a:pt x="7552" y="106"/>
                  </a:lnTo>
                  <a:lnTo>
                    <a:pt x="7758" y="102"/>
                  </a:lnTo>
                  <a:lnTo>
                    <a:pt x="7966" y="100"/>
                  </a:lnTo>
                  <a:lnTo>
                    <a:pt x="8175" y="99"/>
                  </a:lnTo>
                  <a:lnTo>
                    <a:pt x="8175" y="99"/>
                  </a:lnTo>
                  <a:lnTo>
                    <a:pt x="8175" y="99"/>
                  </a:lnTo>
                  <a:lnTo>
                    <a:pt x="8181" y="98"/>
                  </a:lnTo>
                  <a:lnTo>
                    <a:pt x="8186" y="98"/>
                  </a:lnTo>
                  <a:lnTo>
                    <a:pt x="8191" y="96"/>
                  </a:lnTo>
                  <a:lnTo>
                    <a:pt x="8196" y="95"/>
                  </a:lnTo>
                  <a:lnTo>
                    <a:pt x="8202" y="92"/>
                  </a:lnTo>
                  <a:lnTo>
                    <a:pt x="8206" y="89"/>
                  </a:lnTo>
                  <a:lnTo>
                    <a:pt x="8209" y="86"/>
                  </a:lnTo>
                  <a:lnTo>
                    <a:pt x="8212" y="83"/>
                  </a:lnTo>
                  <a:lnTo>
                    <a:pt x="8218" y="75"/>
                  </a:lnTo>
                  <a:lnTo>
                    <a:pt x="8221" y="67"/>
                  </a:lnTo>
                  <a:lnTo>
                    <a:pt x="8224" y="58"/>
                  </a:lnTo>
                  <a:lnTo>
                    <a:pt x="8225" y="49"/>
                  </a:lnTo>
                  <a:lnTo>
                    <a:pt x="8224" y="39"/>
                  </a:lnTo>
                  <a:lnTo>
                    <a:pt x="8221" y="30"/>
                  </a:lnTo>
                  <a:lnTo>
                    <a:pt x="8218" y="22"/>
                  </a:lnTo>
                  <a:lnTo>
                    <a:pt x="8212" y="15"/>
                  </a:lnTo>
                  <a:lnTo>
                    <a:pt x="8209" y="12"/>
                  </a:lnTo>
                  <a:lnTo>
                    <a:pt x="8206" y="9"/>
                  </a:lnTo>
                  <a:lnTo>
                    <a:pt x="8202" y="6"/>
                  </a:lnTo>
                  <a:lnTo>
                    <a:pt x="8196" y="4"/>
                  </a:lnTo>
                  <a:lnTo>
                    <a:pt x="8191" y="2"/>
                  </a:lnTo>
                  <a:lnTo>
                    <a:pt x="8186" y="1"/>
                  </a:lnTo>
                  <a:lnTo>
                    <a:pt x="8181" y="0"/>
                  </a:lnTo>
                  <a:lnTo>
                    <a:pt x="8175" y="0"/>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 name="Freeform 9"/>
            <p:cNvSpPr>
              <a:spLocks/>
            </p:cNvSpPr>
            <p:nvPr/>
          </p:nvSpPr>
          <p:spPr bwMode="auto">
            <a:xfrm>
              <a:off x="2759076" y="4805363"/>
              <a:ext cx="519113" cy="179388"/>
            </a:xfrm>
            <a:custGeom>
              <a:avLst/>
              <a:gdLst>
                <a:gd name="T0" fmla="*/ 8169 w 8175"/>
                <a:gd name="T1" fmla="*/ 2714 h 2827"/>
                <a:gd name="T2" fmla="*/ 8141 w 8175"/>
                <a:gd name="T3" fmla="*/ 2566 h 2827"/>
                <a:gd name="T4" fmla="*/ 8092 w 8175"/>
                <a:gd name="T5" fmla="*/ 2420 h 2827"/>
                <a:gd name="T6" fmla="*/ 8023 w 8175"/>
                <a:gd name="T7" fmla="*/ 2277 h 2827"/>
                <a:gd name="T8" fmla="*/ 7934 w 8175"/>
                <a:gd name="T9" fmla="*/ 2138 h 2827"/>
                <a:gd name="T10" fmla="*/ 7827 w 8175"/>
                <a:gd name="T11" fmla="*/ 2001 h 2827"/>
                <a:gd name="T12" fmla="*/ 7700 w 8175"/>
                <a:gd name="T13" fmla="*/ 1868 h 2827"/>
                <a:gd name="T14" fmla="*/ 7556 w 8175"/>
                <a:gd name="T15" fmla="*/ 1740 h 2827"/>
                <a:gd name="T16" fmla="*/ 7395 w 8175"/>
                <a:gd name="T17" fmla="*/ 1614 h 2827"/>
                <a:gd name="T18" fmla="*/ 7218 w 8175"/>
                <a:gd name="T19" fmla="*/ 1491 h 2827"/>
                <a:gd name="T20" fmla="*/ 7023 w 8175"/>
                <a:gd name="T21" fmla="*/ 1373 h 2827"/>
                <a:gd name="T22" fmla="*/ 6814 w 8175"/>
                <a:gd name="T23" fmla="*/ 1258 h 2827"/>
                <a:gd name="T24" fmla="*/ 6589 w 8175"/>
                <a:gd name="T25" fmla="*/ 1147 h 2827"/>
                <a:gd name="T26" fmla="*/ 6350 w 8175"/>
                <a:gd name="T27" fmla="*/ 1041 h 2827"/>
                <a:gd name="T28" fmla="*/ 6097 w 8175"/>
                <a:gd name="T29" fmla="*/ 938 h 2827"/>
                <a:gd name="T30" fmla="*/ 5830 w 8175"/>
                <a:gd name="T31" fmla="*/ 839 h 2827"/>
                <a:gd name="T32" fmla="*/ 5549 w 8175"/>
                <a:gd name="T33" fmla="*/ 746 h 2827"/>
                <a:gd name="T34" fmla="*/ 5029 w 8175"/>
                <a:gd name="T35" fmla="*/ 594 h 2827"/>
                <a:gd name="T36" fmla="*/ 4389 w 8175"/>
                <a:gd name="T37" fmla="*/ 438 h 2827"/>
                <a:gd name="T38" fmla="*/ 3706 w 8175"/>
                <a:gd name="T39" fmla="*/ 304 h 2827"/>
                <a:gd name="T40" fmla="*/ 2985 w 8175"/>
                <a:gd name="T41" fmla="*/ 193 h 2827"/>
                <a:gd name="T42" fmla="*/ 2228 w 8175"/>
                <a:gd name="T43" fmla="*/ 105 h 2827"/>
                <a:gd name="T44" fmla="*/ 1441 w 8175"/>
                <a:gd name="T45" fmla="*/ 42 h 2827"/>
                <a:gd name="T46" fmla="*/ 626 w 8175"/>
                <a:gd name="T47" fmla="*/ 8 h 2827"/>
                <a:gd name="T48" fmla="*/ 0 w 8175"/>
                <a:gd name="T49" fmla="*/ 99 h 2827"/>
                <a:gd name="T50" fmla="*/ 829 w 8175"/>
                <a:gd name="T51" fmla="*/ 113 h 2827"/>
                <a:gd name="T52" fmla="*/ 1634 w 8175"/>
                <a:gd name="T53" fmla="*/ 155 h 2827"/>
                <a:gd name="T54" fmla="*/ 2410 w 8175"/>
                <a:gd name="T55" fmla="*/ 223 h 2827"/>
                <a:gd name="T56" fmla="*/ 3155 w 8175"/>
                <a:gd name="T57" fmla="*/ 316 h 2827"/>
                <a:gd name="T58" fmla="*/ 3863 w 8175"/>
                <a:gd name="T59" fmla="*/ 433 h 2827"/>
                <a:gd name="T60" fmla="*/ 4531 w 8175"/>
                <a:gd name="T61" fmla="*/ 572 h 2827"/>
                <a:gd name="T62" fmla="*/ 5154 w 8175"/>
                <a:gd name="T63" fmla="*/ 731 h 2827"/>
                <a:gd name="T64" fmla="*/ 5590 w 8175"/>
                <a:gd name="T65" fmla="*/ 863 h 2827"/>
                <a:gd name="T66" fmla="*/ 5865 w 8175"/>
                <a:gd name="T67" fmla="*/ 957 h 2827"/>
                <a:gd name="T68" fmla="*/ 6125 w 8175"/>
                <a:gd name="T69" fmla="*/ 1055 h 2827"/>
                <a:gd name="T70" fmla="*/ 6371 w 8175"/>
                <a:gd name="T71" fmla="*/ 1157 h 2827"/>
                <a:gd name="T72" fmla="*/ 6604 w 8175"/>
                <a:gd name="T73" fmla="*/ 1263 h 2827"/>
                <a:gd name="T74" fmla="*/ 6821 w 8175"/>
                <a:gd name="T75" fmla="*/ 1374 h 2827"/>
                <a:gd name="T76" fmla="*/ 7023 w 8175"/>
                <a:gd name="T77" fmla="*/ 1487 h 2827"/>
                <a:gd name="T78" fmla="*/ 7208 w 8175"/>
                <a:gd name="T79" fmla="*/ 1604 h 2827"/>
                <a:gd name="T80" fmla="*/ 7377 w 8175"/>
                <a:gd name="T81" fmla="*/ 1723 h 2827"/>
                <a:gd name="T82" fmla="*/ 7529 w 8175"/>
                <a:gd name="T83" fmla="*/ 1846 h 2827"/>
                <a:gd name="T84" fmla="*/ 7663 w 8175"/>
                <a:gd name="T85" fmla="*/ 1972 h 2827"/>
                <a:gd name="T86" fmla="*/ 7779 w 8175"/>
                <a:gd name="T87" fmla="*/ 2098 h 2827"/>
                <a:gd name="T88" fmla="*/ 7876 w 8175"/>
                <a:gd name="T89" fmla="*/ 2228 h 2827"/>
                <a:gd name="T90" fmla="*/ 7954 w 8175"/>
                <a:gd name="T91" fmla="*/ 2359 h 2827"/>
                <a:gd name="T92" fmla="*/ 8014 w 8175"/>
                <a:gd name="T93" fmla="*/ 2491 h 2827"/>
                <a:gd name="T94" fmla="*/ 8053 w 8175"/>
                <a:gd name="T95" fmla="*/ 2624 h 2827"/>
                <a:gd name="T96" fmla="*/ 8073 w 8175"/>
                <a:gd name="T97" fmla="*/ 275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75" h="2827">
                  <a:moveTo>
                    <a:pt x="8175" y="2827"/>
                  </a:moveTo>
                  <a:lnTo>
                    <a:pt x="8174" y="2789"/>
                  </a:lnTo>
                  <a:lnTo>
                    <a:pt x="8172" y="2752"/>
                  </a:lnTo>
                  <a:lnTo>
                    <a:pt x="8169" y="2714"/>
                  </a:lnTo>
                  <a:lnTo>
                    <a:pt x="8164" y="2677"/>
                  </a:lnTo>
                  <a:lnTo>
                    <a:pt x="8158" y="2640"/>
                  </a:lnTo>
                  <a:lnTo>
                    <a:pt x="8149" y="2603"/>
                  </a:lnTo>
                  <a:lnTo>
                    <a:pt x="8141" y="2566"/>
                  </a:lnTo>
                  <a:lnTo>
                    <a:pt x="8131" y="2529"/>
                  </a:lnTo>
                  <a:lnTo>
                    <a:pt x="8119" y="2493"/>
                  </a:lnTo>
                  <a:lnTo>
                    <a:pt x="8107" y="2456"/>
                  </a:lnTo>
                  <a:lnTo>
                    <a:pt x="8092" y="2420"/>
                  </a:lnTo>
                  <a:lnTo>
                    <a:pt x="8077" y="2384"/>
                  </a:lnTo>
                  <a:lnTo>
                    <a:pt x="8061" y="2349"/>
                  </a:lnTo>
                  <a:lnTo>
                    <a:pt x="8042" y="2313"/>
                  </a:lnTo>
                  <a:lnTo>
                    <a:pt x="8023" y="2277"/>
                  </a:lnTo>
                  <a:lnTo>
                    <a:pt x="8002" y="2242"/>
                  </a:lnTo>
                  <a:lnTo>
                    <a:pt x="7981" y="2207"/>
                  </a:lnTo>
                  <a:lnTo>
                    <a:pt x="7958" y="2172"/>
                  </a:lnTo>
                  <a:lnTo>
                    <a:pt x="7934" y="2138"/>
                  </a:lnTo>
                  <a:lnTo>
                    <a:pt x="7909" y="2103"/>
                  </a:lnTo>
                  <a:lnTo>
                    <a:pt x="7883" y="2069"/>
                  </a:lnTo>
                  <a:lnTo>
                    <a:pt x="7855" y="2035"/>
                  </a:lnTo>
                  <a:lnTo>
                    <a:pt x="7827" y="2001"/>
                  </a:lnTo>
                  <a:lnTo>
                    <a:pt x="7797" y="1967"/>
                  </a:lnTo>
                  <a:lnTo>
                    <a:pt x="7765" y="1935"/>
                  </a:lnTo>
                  <a:lnTo>
                    <a:pt x="7734" y="1901"/>
                  </a:lnTo>
                  <a:lnTo>
                    <a:pt x="7700" y="1868"/>
                  </a:lnTo>
                  <a:lnTo>
                    <a:pt x="7666" y="1836"/>
                  </a:lnTo>
                  <a:lnTo>
                    <a:pt x="7630" y="1804"/>
                  </a:lnTo>
                  <a:lnTo>
                    <a:pt x="7594" y="1771"/>
                  </a:lnTo>
                  <a:lnTo>
                    <a:pt x="7556" y="1740"/>
                  </a:lnTo>
                  <a:lnTo>
                    <a:pt x="7518" y="1707"/>
                  </a:lnTo>
                  <a:lnTo>
                    <a:pt x="7478" y="1676"/>
                  </a:lnTo>
                  <a:lnTo>
                    <a:pt x="7437" y="1645"/>
                  </a:lnTo>
                  <a:lnTo>
                    <a:pt x="7395" y="1614"/>
                  </a:lnTo>
                  <a:lnTo>
                    <a:pt x="7352" y="1582"/>
                  </a:lnTo>
                  <a:lnTo>
                    <a:pt x="7308" y="1552"/>
                  </a:lnTo>
                  <a:lnTo>
                    <a:pt x="7263" y="1522"/>
                  </a:lnTo>
                  <a:lnTo>
                    <a:pt x="7218" y="1491"/>
                  </a:lnTo>
                  <a:lnTo>
                    <a:pt x="7170" y="1462"/>
                  </a:lnTo>
                  <a:lnTo>
                    <a:pt x="7122" y="1431"/>
                  </a:lnTo>
                  <a:lnTo>
                    <a:pt x="7073" y="1401"/>
                  </a:lnTo>
                  <a:lnTo>
                    <a:pt x="7023" y="1373"/>
                  </a:lnTo>
                  <a:lnTo>
                    <a:pt x="6972" y="1343"/>
                  </a:lnTo>
                  <a:lnTo>
                    <a:pt x="6921" y="1315"/>
                  </a:lnTo>
                  <a:lnTo>
                    <a:pt x="6868" y="1286"/>
                  </a:lnTo>
                  <a:lnTo>
                    <a:pt x="6814" y="1258"/>
                  </a:lnTo>
                  <a:lnTo>
                    <a:pt x="6760" y="1230"/>
                  </a:lnTo>
                  <a:lnTo>
                    <a:pt x="6704" y="1202"/>
                  </a:lnTo>
                  <a:lnTo>
                    <a:pt x="6647" y="1175"/>
                  </a:lnTo>
                  <a:lnTo>
                    <a:pt x="6589" y="1147"/>
                  </a:lnTo>
                  <a:lnTo>
                    <a:pt x="6531" y="1120"/>
                  </a:lnTo>
                  <a:lnTo>
                    <a:pt x="6472" y="1093"/>
                  </a:lnTo>
                  <a:lnTo>
                    <a:pt x="6411" y="1066"/>
                  </a:lnTo>
                  <a:lnTo>
                    <a:pt x="6350" y="1041"/>
                  </a:lnTo>
                  <a:lnTo>
                    <a:pt x="6288" y="1014"/>
                  </a:lnTo>
                  <a:lnTo>
                    <a:pt x="6225" y="989"/>
                  </a:lnTo>
                  <a:lnTo>
                    <a:pt x="6161" y="963"/>
                  </a:lnTo>
                  <a:lnTo>
                    <a:pt x="6097" y="938"/>
                  </a:lnTo>
                  <a:lnTo>
                    <a:pt x="6031" y="913"/>
                  </a:lnTo>
                  <a:lnTo>
                    <a:pt x="5965" y="888"/>
                  </a:lnTo>
                  <a:lnTo>
                    <a:pt x="5897" y="864"/>
                  </a:lnTo>
                  <a:lnTo>
                    <a:pt x="5830" y="839"/>
                  </a:lnTo>
                  <a:lnTo>
                    <a:pt x="5760" y="816"/>
                  </a:lnTo>
                  <a:lnTo>
                    <a:pt x="5691" y="792"/>
                  </a:lnTo>
                  <a:lnTo>
                    <a:pt x="5620" y="769"/>
                  </a:lnTo>
                  <a:lnTo>
                    <a:pt x="5549" y="746"/>
                  </a:lnTo>
                  <a:lnTo>
                    <a:pt x="5477" y="724"/>
                  </a:lnTo>
                  <a:lnTo>
                    <a:pt x="5330" y="679"/>
                  </a:lnTo>
                  <a:lnTo>
                    <a:pt x="5181" y="636"/>
                  </a:lnTo>
                  <a:lnTo>
                    <a:pt x="5029" y="594"/>
                  </a:lnTo>
                  <a:lnTo>
                    <a:pt x="4872" y="553"/>
                  </a:lnTo>
                  <a:lnTo>
                    <a:pt x="4714" y="513"/>
                  </a:lnTo>
                  <a:lnTo>
                    <a:pt x="4553" y="476"/>
                  </a:lnTo>
                  <a:lnTo>
                    <a:pt x="4389" y="438"/>
                  </a:lnTo>
                  <a:lnTo>
                    <a:pt x="4222" y="403"/>
                  </a:lnTo>
                  <a:lnTo>
                    <a:pt x="4053" y="368"/>
                  </a:lnTo>
                  <a:lnTo>
                    <a:pt x="3881" y="336"/>
                  </a:lnTo>
                  <a:lnTo>
                    <a:pt x="3706" y="304"/>
                  </a:lnTo>
                  <a:lnTo>
                    <a:pt x="3530" y="274"/>
                  </a:lnTo>
                  <a:lnTo>
                    <a:pt x="3351" y="246"/>
                  </a:lnTo>
                  <a:lnTo>
                    <a:pt x="3169" y="218"/>
                  </a:lnTo>
                  <a:lnTo>
                    <a:pt x="2985" y="193"/>
                  </a:lnTo>
                  <a:lnTo>
                    <a:pt x="2799" y="168"/>
                  </a:lnTo>
                  <a:lnTo>
                    <a:pt x="2611" y="146"/>
                  </a:lnTo>
                  <a:lnTo>
                    <a:pt x="2421" y="124"/>
                  </a:lnTo>
                  <a:lnTo>
                    <a:pt x="2228" y="105"/>
                  </a:lnTo>
                  <a:lnTo>
                    <a:pt x="2035" y="86"/>
                  </a:lnTo>
                  <a:lnTo>
                    <a:pt x="1838" y="70"/>
                  </a:lnTo>
                  <a:lnTo>
                    <a:pt x="1640" y="56"/>
                  </a:lnTo>
                  <a:lnTo>
                    <a:pt x="1441" y="42"/>
                  </a:lnTo>
                  <a:lnTo>
                    <a:pt x="1240" y="31"/>
                  </a:lnTo>
                  <a:lnTo>
                    <a:pt x="1036" y="22"/>
                  </a:lnTo>
                  <a:lnTo>
                    <a:pt x="832" y="14"/>
                  </a:lnTo>
                  <a:lnTo>
                    <a:pt x="626" y="8"/>
                  </a:lnTo>
                  <a:lnTo>
                    <a:pt x="419" y="3"/>
                  </a:lnTo>
                  <a:lnTo>
                    <a:pt x="209" y="0"/>
                  </a:lnTo>
                  <a:lnTo>
                    <a:pt x="0" y="0"/>
                  </a:lnTo>
                  <a:lnTo>
                    <a:pt x="0" y="99"/>
                  </a:lnTo>
                  <a:lnTo>
                    <a:pt x="209" y="100"/>
                  </a:lnTo>
                  <a:lnTo>
                    <a:pt x="417" y="102"/>
                  </a:lnTo>
                  <a:lnTo>
                    <a:pt x="623" y="106"/>
                  </a:lnTo>
                  <a:lnTo>
                    <a:pt x="829" y="113"/>
                  </a:lnTo>
                  <a:lnTo>
                    <a:pt x="1032" y="120"/>
                  </a:lnTo>
                  <a:lnTo>
                    <a:pt x="1234" y="130"/>
                  </a:lnTo>
                  <a:lnTo>
                    <a:pt x="1435" y="142"/>
                  </a:lnTo>
                  <a:lnTo>
                    <a:pt x="1634" y="155"/>
                  </a:lnTo>
                  <a:lnTo>
                    <a:pt x="1830" y="169"/>
                  </a:lnTo>
                  <a:lnTo>
                    <a:pt x="2025" y="186"/>
                  </a:lnTo>
                  <a:lnTo>
                    <a:pt x="2218" y="204"/>
                  </a:lnTo>
                  <a:lnTo>
                    <a:pt x="2410" y="223"/>
                  </a:lnTo>
                  <a:lnTo>
                    <a:pt x="2600" y="244"/>
                  </a:lnTo>
                  <a:lnTo>
                    <a:pt x="2787" y="266"/>
                  </a:lnTo>
                  <a:lnTo>
                    <a:pt x="2972" y="291"/>
                  </a:lnTo>
                  <a:lnTo>
                    <a:pt x="3155" y="316"/>
                  </a:lnTo>
                  <a:lnTo>
                    <a:pt x="3335" y="343"/>
                  </a:lnTo>
                  <a:lnTo>
                    <a:pt x="3513" y="371"/>
                  </a:lnTo>
                  <a:lnTo>
                    <a:pt x="3689" y="402"/>
                  </a:lnTo>
                  <a:lnTo>
                    <a:pt x="3863" y="433"/>
                  </a:lnTo>
                  <a:lnTo>
                    <a:pt x="4034" y="465"/>
                  </a:lnTo>
                  <a:lnTo>
                    <a:pt x="4202" y="499"/>
                  </a:lnTo>
                  <a:lnTo>
                    <a:pt x="4367" y="535"/>
                  </a:lnTo>
                  <a:lnTo>
                    <a:pt x="4531" y="572"/>
                  </a:lnTo>
                  <a:lnTo>
                    <a:pt x="4691" y="610"/>
                  </a:lnTo>
                  <a:lnTo>
                    <a:pt x="4848" y="649"/>
                  </a:lnTo>
                  <a:lnTo>
                    <a:pt x="5003" y="689"/>
                  </a:lnTo>
                  <a:lnTo>
                    <a:pt x="5154" y="731"/>
                  </a:lnTo>
                  <a:lnTo>
                    <a:pt x="5303" y="774"/>
                  </a:lnTo>
                  <a:lnTo>
                    <a:pt x="5448" y="818"/>
                  </a:lnTo>
                  <a:lnTo>
                    <a:pt x="5519" y="840"/>
                  </a:lnTo>
                  <a:lnTo>
                    <a:pt x="5590" y="863"/>
                  </a:lnTo>
                  <a:lnTo>
                    <a:pt x="5659" y="886"/>
                  </a:lnTo>
                  <a:lnTo>
                    <a:pt x="5729" y="910"/>
                  </a:lnTo>
                  <a:lnTo>
                    <a:pt x="5797" y="933"/>
                  </a:lnTo>
                  <a:lnTo>
                    <a:pt x="5865" y="957"/>
                  </a:lnTo>
                  <a:lnTo>
                    <a:pt x="5931" y="981"/>
                  </a:lnTo>
                  <a:lnTo>
                    <a:pt x="5996" y="1006"/>
                  </a:lnTo>
                  <a:lnTo>
                    <a:pt x="6061" y="1031"/>
                  </a:lnTo>
                  <a:lnTo>
                    <a:pt x="6125" y="1055"/>
                  </a:lnTo>
                  <a:lnTo>
                    <a:pt x="6188" y="1081"/>
                  </a:lnTo>
                  <a:lnTo>
                    <a:pt x="6251" y="1106"/>
                  </a:lnTo>
                  <a:lnTo>
                    <a:pt x="6311" y="1132"/>
                  </a:lnTo>
                  <a:lnTo>
                    <a:pt x="6371" y="1157"/>
                  </a:lnTo>
                  <a:lnTo>
                    <a:pt x="6432" y="1184"/>
                  </a:lnTo>
                  <a:lnTo>
                    <a:pt x="6490" y="1210"/>
                  </a:lnTo>
                  <a:lnTo>
                    <a:pt x="6547" y="1237"/>
                  </a:lnTo>
                  <a:lnTo>
                    <a:pt x="6604" y="1263"/>
                  </a:lnTo>
                  <a:lnTo>
                    <a:pt x="6660" y="1291"/>
                  </a:lnTo>
                  <a:lnTo>
                    <a:pt x="6715" y="1319"/>
                  </a:lnTo>
                  <a:lnTo>
                    <a:pt x="6769" y="1346"/>
                  </a:lnTo>
                  <a:lnTo>
                    <a:pt x="6821" y="1374"/>
                  </a:lnTo>
                  <a:lnTo>
                    <a:pt x="6873" y="1401"/>
                  </a:lnTo>
                  <a:lnTo>
                    <a:pt x="6924" y="1430"/>
                  </a:lnTo>
                  <a:lnTo>
                    <a:pt x="6974" y="1459"/>
                  </a:lnTo>
                  <a:lnTo>
                    <a:pt x="7023" y="1487"/>
                  </a:lnTo>
                  <a:lnTo>
                    <a:pt x="7071" y="1516"/>
                  </a:lnTo>
                  <a:lnTo>
                    <a:pt x="7117" y="1545"/>
                  </a:lnTo>
                  <a:lnTo>
                    <a:pt x="7163" y="1574"/>
                  </a:lnTo>
                  <a:lnTo>
                    <a:pt x="7208" y="1604"/>
                  </a:lnTo>
                  <a:lnTo>
                    <a:pt x="7252" y="1633"/>
                  </a:lnTo>
                  <a:lnTo>
                    <a:pt x="7295" y="1663"/>
                  </a:lnTo>
                  <a:lnTo>
                    <a:pt x="7337" y="1694"/>
                  </a:lnTo>
                  <a:lnTo>
                    <a:pt x="7377" y="1723"/>
                  </a:lnTo>
                  <a:lnTo>
                    <a:pt x="7417" y="1754"/>
                  </a:lnTo>
                  <a:lnTo>
                    <a:pt x="7456" y="1785"/>
                  </a:lnTo>
                  <a:lnTo>
                    <a:pt x="7492" y="1815"/>
                  </a:lnTo>
                  <a:lnTo>
                    <a:pt x="7529" y="1846"/>
                  </a:lnTo>
                  <a:lnTo>
                    <a:pt x="7564" y="1878"/>
                  </a:lnTo>
                  <a:lnTo>
                    <a:pt x="7599" y="1908"/>
                  </a:lnTo>
                  <a:lnTo>
                    <a:pt x="7631" y="1940"/>
                  </a:lnTo>
                  <a:lnTo>
                    <a:pt x="7663" y="1972"/>
                  </a:lnTo>
                  <a:lnTo>
                    <a:pt x="7694" y="2003"/>
                  </a:lnTo>
                  <a:lnTo>
                    <a:pt x="7723" y="2035"/>
                  </a:lnTo>
                  <a:lnTo>
                    <a:pt x="7752" y="2067"/>
                  </a:lnTo>
                  <a:lnTo>
                    <a:pt x="7779" y="2098"/>
                  </a:lnTo>
                  <a:lnTo>
                    <a:pt x="7805" y="2131"/>
                  </a:lnTo>
                  <a:lnTo>
                    <a:pt x="7830" y="2163"/>
                  </a:lnTo>
                  <a:lnTo>
                    <a:pt x="7853" y="2195"/>
                  </a:lnTo>
                  <a:lnTo>
                    <a:pt x="7876" y="2228"/>
                  </a:lnTo>
                  <a:lnTo>
                    <a:pt x="7898" y="2260"/>
                  </a:lnTo>
                  <a:lnTo>
                    <a:pt x="7917" y="2292"/>
                  </a:lnTo>
                  <a:lnTo>
                    <a:pt x="7937" y="2325"/>
                  </a:lnTo>
                  <a:lnTo>
                    <a:pt x="7954" y="2359"/>
                  </a:lnTo>
                  <a:lnTo>
                    <a:pt x="7971" y="2391"/>
                  </a:lnTo>
                  <a:lnTo>
                    <a:pt x="7987" y="2424"/>
                  </a:lnTo>
                  <a:lnTo>
                    <a:pt x="8000" y="2457"/>
                  </a:lnTo>
                  <a:lnTo>
                    <a:pt x="8014" y="2491"/>
                  </a:lnTo>
                  <a:lnTo>
                    <a:pt x="8026" y="2524"/>
                  </a:lnTo>
                  <a:lnTo>
                    <a:pt x="8036" y="2557"/>
                  </a:lnTo>
                  <a:lnTo>
                    <a:pt x="8045" y="2591"/>
                  </a:lnTo>
                  <a:lnTo>
                    <a:pt x="8053" y="2624"/>
                  </a:lnTo>
                  <a:lnTo>
                    <a:pt x="8061" y="2658"/>
                  </a:lnTo>
                  <a:lnTo>
                    <a:pt x="8066" y="2692"/>
                  </a:lnTo>
                  <a:lnTo>
                    <a:pt x="8070" y="2726"/>
                  </a:lnTo>
                  <a:lnTo>
                    <a:pt x="8073" y="2759"/>
                  </a:lnTo>
                  <a:lnTo>
                    <a:pt x="8075" y="2793"/>
                  </a:lnTo>
                  <a:lnTo>
                    <a:pt x="8076" y="2827"/>
                  </a:lnTo>
                  <a:lnTo>
                    <a:pt x="8175" y="2827"/>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 name="Freeform 10"/>
            <p:cNvSpPr>
              <a:spLocks/>
            </p:cNvSpPr>
            <p:nvPr/>
          </p:nvSpPr>
          <p:spPr bwMode="auto">
            <a:xfrm>
              <a:off x="2241551" y="4737100"/>
              <a:ext cx="1033463" cy="252413"/>
            </a:xfrm>
            <a:custGeom>
              <a:avLst/>
              <a:gdLst>
                <a:gd name="T0" fmla="*/ 0 w 16278"/>
                <a:gd name="T1" fmla="*/ 0 h 3968"/>
                <a:gd name="T2" fmla="*/ 0 w 16278"/>
                <a:gd name="T3" fmla="*/ 3968 h 3968"/>
                <a:gd name="T4" fmla="*/ 16275 w 16278"/>
                <a:gd name="T5" fmla="*/ 3968 h 3968"/>
                <a:gd name="T6" fmla="*/ 16278 w 16278"/>
                <a:gd name="T7" fmla="*/ 2 h 3968"/>
                <a:gd name="T8" fmla="*/ 0 w 16278"/>
                <a:gd name="T9" fmla="*/ 0 h 3968"/>
              </a:gdLst>
              <a:ahLst/>
              <a:cxnLst>
                <a:cxn ang="0">
                  <a:pos x="T0" y="T1"/>
                </a:cxn>
                <a:cxn ang="0">
                  <a:pos x="T2" y="T3"/>
                </a:cxn>
                <a:cxn ang="0">
                  <a:pos x="T4" y="T5"/>
                </a:cxn>
                <a:cxn ang="0">
                  <a:pos x="T6" y="T7"/>
                </a:cxn>
                <a:cxn ang="0">
                  <a:pos x="T8" y="T9"/>
                </a:cxn>
              </a:cxnLst>
              <a:rect l="0" t="0" r="r" b="b"/>
              <a:pathLst>
                <a:path w="16278" h="3968">
                  <a:moveTo>
                    <a:pt x="0" y="0"/>
                  </a:moveTo>
                  <a:lnTo>
                    <a:pt x="0" y="3968"/>
                  </a:lnTo>
                  <a:lnTo>
                    <a:pt x="16275" y="3968"/>
                  </a:lnTo>
                  <a:lnTo>
                    <a:pt x="16278" y="2"/>
                  </a:lnTo>
                  <a:lnTo>
                    <a:pt x="0" y="0"/>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 name="Freeform 11"/>
            <p:cNvSpPr>
              <a:spLocks/>
            </p:cNvSpPr>
            <p:nvPr/>
          </p:nvSpPr>
          <p:spPr bwMode="auto">
            <a:xfrm>
              <a:off x="2243138" y="4556125"/>
              <a:ext cx="1031875" cy="352425"/>
            </a:xfrm>
            <a:custGeom>
              <a:avLst/>
              <a:gdLst>
                <a:gd name="T0" fmla="*/ 16208 w 16250"/>
                <a:gd name="T1" fmla="*/ 3062 h 5556"/>
                <a:gd name="T2" fmla="*/ 15994 w 16250"/>
                <a:gd name="T3" fmla="*/ 3472 h 5556"/>
                <a:gd name="T4" fmla="*/ 15611 w 16250"/>
                <a:gd name="T5" fmla="*/ 3859 h 5556"/>
                <a:gd name="T6" fmla="*/ 15074 w 16250"/>
                <a:gd name="T7" fmla="*/ 4218 h 5556"/>
                <a:gd name="T8" fmla="*/ 14394 w 16250"/>
                <a:gd name="T9" fmla="*/ 4545 h 5556"/>
                <a:gd name="T10" fmla="*/ 13587 w 16250"/>
                <a:gd name="T11" fmla="*/ 4834 h 5556"/>
                <a:gd name="T12" fmla="*/ 12667 w 16250"/>
                <a:gd name="T13" fmla="*/ 5081 h 5556"/>
                <a:gd name="T14" fmla="*/ 11646 w 16250"/>
                <a:gd name="T15" fmla="*/ 5283 h 5556"/>
                <a:gd name="T16" fmla="*/ 10541 w 16250"/>
                <a:gd name="T17" fmla="*/ 5432 h 5556"/>
                <a:gd name="T18" fmla="*/ 9361 w 16250"/>
                <a:gd name="T19" fmla="*/ 5525 h 5556"/>
                <a:gd name="T20" fmla="*/ 8125 w 16250"/>
                <a:gd name="T21" fmla="*/ 5556 h 5556"/>
                <a:gd name="T22" fmla="*/ 6889 w 16250"/>
                <a:gd name="T23" fmla="*/ 5525 h 5556"/>
                <a:gd name="T24" fmla="*/ 5709 w 16250"/>
                <a:gd name="T25" fmla="*/ 5432 h 5556"/>
                <a:gd name="T26" fmla="*/ 4604 w 16250"/>
                <a:gd name="T27" fmla="*/ 5283 h 5556"/>
                <a:gd name="T28" fmla="*/ 3583 w 16250"/>
                <a:gd name="T29" fmla="*/ 5081 h 5556"/>
                <a:gd name="T30" fmla="*/ 2663 w 16250"/>
                <a:gd name="T31" fmla="*/ 4834 h 5556"/>
                <a:gd name="T32" fmla="*/ 1856 w 16250"/>
                <a:gd name="T33" fmla="*/ 4545 h 5556"/>
                <a:gd name="T34" fmla="*/ 1176 w 16250"/>
                <a:gd name="T35" fmla="*/ 4218 h 5556"/>
                <a:gd name="T36" fmla="*/ 639 w 16250"/>
                <a:gd name="T37" fmla="*/ 3859 h 5556"/>
                <a:gd name="T38" fmla="*/ 256 w 16250"/>
                <a:gd name="T39" fmla="*/ 3472 h 5556"/>
                <a:gd name="T40" fmla="*/ 42 w 16250"/>
                <a:gd name="T41" fmla="*/ 3062 h 5556"/>
                <a:gd name="T42" fmla="*/ 10 w 16250"/>
                <a:gd name="T43" fmla="*/ 2635 h 5556"/>
                <a:gd name="T44" fmla="*/ 165 w 16250"/>
                <a:gd name="T45" fmla="*/ 2218 h 5556"/>
                <a:gd name="T46" fmla="*/ 493 w 16250"/>
                <a:gd name="T47" fmla="*/ 1823 h 5556"/>
                <a:gd name="T48" fmla="*/ 981 w 16250"/>
                <a:gd name="T49" fmla="*/ 1454 h 5556"/>
                <a:gd name="T50" fmla="*/ 1615 w 16250"/>
                <a:gd name="T51" fmla="*/ 1116 h 5556"/>
                <a:gd name="T52" fmla="*/ 2380 w 16250"/>
                <a:gd name="T53" fmla="*/ 813 h 5556"/>
                <a:gd name="T54" fmla="*/ 3264 w 16250"/>
                <a:gd name="T55" fmla="*/ 552 h 5556"/>
                <a:gd name="T56" fmla="*/ 4253 w 16250"/>
                <a:gd name="T57" fmla="*/ 335 h 5556"/>
                <a:gd name="T58" fmla="*/ 5332 w 16250"/>
                <a:gd name="T59" fmla="*/ 169 h 5556"/>
                <a:gd name="T60" fmla="*/ 6488 w 16250"/>
                <a:gd name="T61" fmla="*/ 56 h 5556"/>
                <a:gd name="T62" fmla="*/ 7707 w 16250"/>
                <a:gd name="T63" fmla="*/ 3 h 5556"/>
                <a:gd name="T64" fmla="*/ 8956 w 16250"/>
                <a:gd name="T65" fmla="*/ 14 h 5556"/>
                <a:gd name="T66" fmla="*/ 10154 w 16250"/>
                <a:gd name="T67" fmla="*/ 87 h 5556"/>
                <a:gd name="T68" fmla="*/ 11287 w 16250"/>
                <a:gd name="T69" fmla="*/ 218 h 5556"/>
                <a:gd name="T70" fmla="*/ 12337 w 16250"/>
                <a:gd name="T71" fmla="*/ 402 h 5556"/>
                <a:gd name="T72" fmla="*/ 13293 w 16250"/>
                <a:gd name="T73" fmla="*/ 635 h 5556"/>
                <a:gd name="T74" fmla="*/ 14139 w 16250"/>
                <a:gd name="T75" fmla="*/ 910 h 5556"/>
                <a:gd name="T76" fmla="*/ 14862 w 16250"/>
                <a:gd name="T77" fmla="*/ 1225 h 5556"/>
                <a:gd name="T78" fmla="*/ 15449 w 16250"/>
                <a:gd name="T79" fmla="*/ 1574 h 5556"/>
                <a:gd name="T80" fmla="*/ 15885 w 16250"/>
                <a:gd name="T81" fmla="*/ 1952 h 5556"/>
                <a:gd name="T82" fmla="*/ 16157 w 16250"/>
                <a:gd name="T83" fmla="*/ 2355 h 5556"/>
                <a:gd name="T84" fmla="*/ 16250 w 16250"/>
                <a:gd name="T85" fmla="*/ 2778 h 5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50" h="5556">
                  <a:moveTo>
                    <a:pt x="16250" y="2778"/>
                  </a:moveTo>
                  <a:lnTo>
                    <a:pt x="16240" y="2921"/>
                  </a:lnTo>
                  <a:lnTo>
                    <a:pt x="16208" y="3062"/>
                  </a:lnTo>
                  <a:lnTo>
                    <a:pt x="16157" y="3201"/>
                  </a:lnTo>
                  <a:lnTo>
                    <a:pt x="16085" y="3338"/>
                  </a:lnTo>
                  <a:lnTo>
                    <a:pt x="15994" y="3472"/>
                  </a:lnTo>
                  <a:lnTo>
                    <a:pt x="15885" y="3604"/>
                  </a:lnTo>
                  <a:lnTo>
                    <a:pt x="15757" y="3733"/>
                  </a:lnTo>
                  <a:lnTo>
                    <a:pt x="15611" y="3859"/>
                  </a:lnTo>
                  <a:lnTo>
                    <a:pt x="15449" y="3982"/>
                  </a:lnTo>
                  <a:lnTo>
                    <a:pt x="15269" y="4102"/>
                  </a:lnTo>
                  <a:lnTo>
                    <a:pt x="15074" y="4218"/>
                  </a:lnTo>
                  <a:lnTo>
                    <a:pt x="14862" y="4331"/>
                  </a:lnTo>
                  <a:lnTo>
                    <a:pt x="14635" y="4440"/>
                  </a:lnTo>
                  <a:lnTo>
                    <a:pt x="14394" y="4545"/>
                  </a:lnTo>
                  <a:lnTo>
                    <a:pt x="14139" y="4646"/>
                  </a:lnTo>
                  <a:lnTo>
                    <a:pt x="13870" y="4742"/>
                  </a:lnTo>
                  <a:lnTo>
                    <a:pt x="13587" y="4834"/>
                  </a:lnTo>
                  <a:lnTo>
                    <a:pt x="13293" y="4922"/>
                  </a:lnTo>
                  <a:lnTo>
                    <a:pt x="12985" y="5005"/>
                  </a:lnTo>
                  <a:lnTo>
                    <a:pt x="12667" y="5081"/>
                  </a:lnTo>
                  <a:lnTo>
                    <a:pt x="12337" y="5154"/>
                  </a:lnTo>
                  <a:lnTo>
                    <a:pt x="11997" y="5221"/>
                  </a:lnTo>
                  <a:lnTo>
                    <a:pt x="11646" y="5283"/>
                  </a:lnTo>
                  <a:lnTo>
                    <a:pt x="11287" y="5338"/>
                  </a:lnTo>
                  <a:lnTo>
                    <a:pt x="10918" y="5388"/>
                  </a:lnTo>
                  <a:lnTo>
                    <a:pt x="10541" y="5432"/>
                  </a:lnTo>
                  <a:lnTo>
                    <a:pt x="10154" y="5469"/>
                  </a:lnTo>
                  <a:lnTo>
                    <a:pt x="9762" y="5500"/>
                  </a:lnTo>
                  <a:lnTo>
                    <a:pt x="9361" y="5525"/>
                  </a:lnTo>
                  <a:lnTo>
                    <a:pt x="8956" y="5542"/>
                  </a:lnTo>
                  <a:lnTo>
                    <a:pt x="8543" y="5552"/>
                  </a:lnTo>
                  <a:lnTo>
                    <a:pt x="8125" y="5556"/>
                  </a:lnTo>
                  <a:lnTo>
                    <a:pt x="7707" y="5552"/>
                  </a:lnTo>
                  <a:lnTo>
                    <a:pt x="7294" y="5542"/>
                  </a:lnTo>
                  <a:lnTo>
                    <a:pt x="6889" y="5525"/>
                  </a:lnTo>
                  <a:lnTo>
                    <a:pt x="6488" y="5500"/>
                  </a:lnTo>
                  <a:lnTo>
                    <a:pt x="6096" y="5469"/>
                  </a:lnTo>
                  <a:lnTo>
                    <a:pt x="5709" y="5432"/>
                  </a:lnTo>
                  <a:lnTo>
                    <a:pt x="5332" y="5388"/>
                  </a:lnTo>
                  <a:lnTo>
                    <a:pt x="4963" y="5338"/>
                  </a:lnTo>
                  <a:lnTo>
                    <a:pt x="4604" y="5283"/>
                  </a:lnTo>
                  <a:lnTo>
                    <a:pt x="4253" y="5221"/>
                  </a:lnTo>
                  <a:lnTo>
                    <a:pt x="3913" y="5154"/>
                  </a:lnTo>
                  <a:lnTo>
                    <a:pt x="3583" y="5081"/>
                  </a:lnTo>
                  <a:lnTo>
                    <a:pt x="3264" y="5005"/>
                  </a:lnTo>
                  <a:lnTo>
                    <a:pt x="2957" y="4922"/>
                  </a:lnTo>
                  <a:lnTo>
                    <a:pt x="2663" y="4834"/>
                  </a:lnTo>
                  <a:lnTo>
                    <a:pt x="2380" y="4742"/>
                  </a:lnTo>
                  <a:lnTo>
                    <a:pt x="2111" y="4646"/>
                  </a:lnTo>
                  <a:lnTo>
                    <a:pt x="1856" y="4545"/>
                  </a:lnTo>
                  <a:lnTo>
                    <a:pt x="1615" y="4440"/>
                  </a:lnTo>
                  <a:lnTo>
                    <a:pt x="1388" y="4331"/>
                  </a:lnTo>
                  <a:lnTo>
                    <a:pt x="1176" y="4218"/>
                  </a:lnTo>
                  <a:lnTo>
                    <a:pt x="981" y="4102"/>
                  </a:lnTo>
                  <a:lnTo>
                    <a:pt x="801" y="3982"/>
                  </a:lnTo>
                  <a:lnTo>
                    <a:pt x="639" y="3859"/>
                  </a:lnTo>
                  <a:lnTo>
                    <a:pt x="493" y="3733"/>
                  </a:lnTo>
                  <a:lnTo>
                    <a:pt x="365" y="3604"/>
                  </a:lnTo>
                  <a:lnTo>
                    <a:pt x="256" y="3472"/>
                  </a:lnTo>
                  <a:lnTo>
                    <a:pt x="165" y="3338"/>
                  </a:lnTo>
                  <a:lnTo>
                    <a:pt x="93" y="3201"/>
                  </a:lnTo>
                  <a:lnTo>
                    <a:pt x="42" y="3062"/>
                  </a:lnTo>
                  <a:lnTo>
                    <a:pt x="10" y="2921"/>
                  </a:lnTo>
                  <a:lnTo>
                    <a:pt x="0" y="2778"/>
                  </a:lnTo>
                  <a:lnTo>
                    <a:pt x="10" y="2635"/>
                  </a:lnTo>
                  <a:lnTo>
                    <a:pt x="42" y="2494"/>
                  </a:lnTo>
                  <a:lnTo>
                    <a:pt x="93" y="2355"/>
                  </a:lnTo>
                  <a:lnTo>
                    <a:pt x="165" y="2218"/>
                  </a:lnTo>
                  <a:lnTo>
                    <a:pt x="256" y="2084"/>
                  </a:lnTo>
                  <a:lnTo>
                    <a:pt x="365" y="1952"/>
                  </a:lnTo>
                  <a:lnTo>
                    <a:pt x="493" y="1823"/>
                  </a:lnTo>
                  <a:lnTo>
                    <a:pt x="639" y="1697"/>
                  </a:lnTo>
                  <a:lnTo>
                    <a:pt x="801" y="1574"/>
                  </a:lnTo>
                  <a:lnTo>
                    <a:pt x="981" y="1454"/>
                  </a:lnTo>
                  <a:lnTo>
                    <a:pt x="1176" y="1338"/>
                  </a:lnTo>
                  <a:lnTo>
                    <a:pt x="1388" y="1225"/>
                  </a:lnTo>
                  <a:lnTo>
                    <a:pt x="1615" y="1116"/>
                  </a:lnTo>
                  <a:lnTo>
                    <a:pt x="1856" y="1011"/>
                  </a:lnTo>
                  <a:lnTo>
                    <a:pt x="2111" y="910"/>
                  </a:lnTo>
                  <a:lnTo>
                    <a:pt x="2380" y="813"/>
                  </a:lnTo>
                  <a:lnTo>
                    <a:pt x="2663" y="721"/>
                  </a:lnTo>
                  <a:lnTo>
                    <a:pt x="2957" y="635"/>
                  </a:lnTo>
                  <a:lnTo>
                    <a:pt x="3264" y="552"/>
                  </a:lnTo>
                  <a:lnTo>
                    <a:pt x="3583" y="474"/>
                  </a:lnTo>
                  <a:lnTo>
                    <a:pt x="3913" y="402"/>
                  </a:lnTo>
                  <a:lnTo>
                    <a:pt x="4253" y="335"/>
                  </a:lnTo>
                  <a:lnTo>
                    <a:pt x="4604" y="274"/>
                  </a:lnTo>
                  <a:lnTo>
                    <a:pt x="4963" y="218"/>
                  </a:lnTo>
                  <a:lnTo>
                    <a:pt x="5332" y="169"/>
                  </a:lnTo>
                  <a:lnTo>
                    <a:pt x="5709" y="125"/>
                  </a:lnTo>
                  <a:lnTo>
                    <a:pt x="6096" y="87"/>
                  </a:lnTo>
                  <a:lnTo>
                    <a:pt x="6488" y="56"/>
                  </a:lnTo>
                  <a:lnTo>
                    <a:pt x="6889" y="32"/>
                  </a:lnTo>
                  <a:lnTo>
                    <a:pt x="7294" y="14"/>
                  </a:lnTo>
                  <a:lnTo>
                    <a:pt x="7707" y="3"/>
                  </a:lnTo>
                  <a:lnTo>
                    <a:pt x="8125" y="0"/>
                  </a:lnTo>
                  <a:lnTo>
                    <a:pt x="8543" y="3"/>
                  </a:lnTo>
                  <a:lnTo>
                    <a:pt x="8956" y="14"/>
                  </a:lnTo>
                  <a:lnTo>
                    <a:pt x="9361" y="32"/>
                  </a:lnTo>
                  <a:lnTo>
                    <a:pt x="9762" y="56"/>
                  </a:lnTo>
                  <a:lnTo>
                    <a:pt x="10154" y="87"/>
                  </a:lnTo>
                  <a:lnTo>
                    <a:pt x="10541" y="125"/>
                  </a:lnTo>
                  <a:lnTo>
                    <a:pt x="10918" y="169"/>
                  </a:lnTo>
                  <a:lnTo>
                    <a:pt x="11287" y="218"/>
                  </a:lnTo>
                  <a:lnTo>
                    <a:pt x="11646" y="274"/>
                  </a:lnTo>
                  <a:lnTo>
                    <a:pt x="11997" y="335"/>
                  </a:lnTo>
                  <a:lnTo>
                    <a:pt x="12337" y="402"/>
                  </a:lnTo>
                  <a:lnTo>
                    <a:pt x="12667" y="474"/>
                  </a:lnTo>
                  <a:lnTo>
                    <a:pt x="12985" y="552"/>
                  </a:lnTo>
                  <a:lnTo>
                    <a:pt x="13293" y="635"/>
                  </a:lnTo>
                  <a:lnTo>
                    <a:pt x="13587" y="721"/>
                  </a:lnTo>
                  <a:lnTo>
                    <a:pt x="13870" y="813"/>
                  </a:lnTo>
                  <a:lnTo>
                    <a:pt x="14139" y="910"/>
                  </a:lnTo>
                  <a:lnTo>
                    <a:pt x="14394" y="1011"/>
                  </a:lnTo>
                  <a:lnTo>
                    <a:pt x="14635" y="1116"/>
                  </a:lnTo>
                  <a:lnTo>
                    <a:pt x="14862" y="1225"/>
                  </a:lnTo>
                  <a:lnTo>
                    <a:pt x="15074" y="1338"/>
                  </a:lnTo>
                  <a:lnTo>
                    <a:pt x="15269" y="1454"/>
                  </a:lnTo>
                  <a:lnTo>
                    <a:pt x="15449" y="1574"/>
                  </a:lnTo>
                  <a:lnTo>
                    <a:pt x="15611" y="1697"/>
                  </a:lnTo>
                  <a:lnTo>
                    <a:pt x="15757" y="1823"/>
                  </a:lnTo>
                  <a:lnTo>
                    <a:pt x="15885" y="1952"/>
                  </a:lnTo>
                  <a:lnTo>
                    <a:pt x="15994" y="2084"/>
                  </a:lnTo>
                  <a:lnTo>
                    <a:pt x="16085" y="2218"/>
                  </a:lnTo>
                  <a:lnTo>
                    <a:pt x="16157" y="2355"/>
                  </a:lnTo>
                  <a:lnTo>
                    <a:pt x="16208" y="2494"/>
                  </a:lnTo>
                  <a:lnTo>
                    <a:pt x="16240" y="2635"/>
                  </a:lnTo>
                  <a:lnTo>
                    <a:pt x="16250" y="2778"/>
                  </a:lnTo>
                  <a:close/>
                </a:path>
              </a:pathLst>
            </a:custGeom>
            <a:solidFill>
              <a:srgbClr val="00FF00"/>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 name="Freeform 12"/>
            <p:cNvSpPr>
              <a:spLocks/>
            </p:cNvSpPr>
            <p:nvPr/>
          </p:nvSpPr>
          <p:spPr bwMode="auto">
            <a:xfrm>
              <a:off x="2755901" y="4732338"/>
              <a:ext cx="522288" cy="179388"/>
            </a:xfrm>
            <a:custGeom>
              <a:avLst/>
              <a:gdLst>
                <a:gd name="T0" fmla="*/ 469 w 8225"/>
                <a:gd name="T1" fmla="*/ 2824 h 2827"/>
                <a:gd name="T2" fmla="*/ 1290 w 8225"/>
                <a:gd name="T3" fmla="*/ 2796 h 2827"/>
                <a:gd name="T4" fmla="*/ 2085 w 8225"/>
                <a:gd name="T5" fmla="*/ 2741 h 2827"/>
                <a:gd name="T6" fmla="*/ 2849 w 8225"/>
                <a:gd name="T7" fmla="*/ 2659 h 2827"/>
                <a:gd name="T8" fmla="*/ 3580 w 8225"/>
                <a:gd name="T9" fmla="*/ 2553 h 2827"/>
                <a:gd name="T10" fmla="*/ 4272 w 8225"/>
                <a:gd name="T11" fmla="*/ 2425 h 2827"/>
                <a:gd name="T12" fmla="*/ 4922 w 8225"/>
                <a:gd name="T13" fmla="*/ 2275 h 2827"/>
                <a:gd name="T14" fmla="*/ 5380 w 8225"/>
                <a:gd name="T15" fmla="*/ 2148 h 2827"/>
                <a:gd name="T16" fmla="*/ 5670 w 8225"/>
                <a:gd name="T17" fmla="*/ 2058 h 2827"/>
                <a:gd name="T18" fmla="*/ 5947 w 8225"/>
                <a:gd name="T19" fmla="*/ 1963 h 2827"/>
                <a:gd name="T20" fmla="*/ 6211 w 8225"/>
                <a:gd name="T21" fmla="*/ 1864 h 2827"/>
                <a:gd name="T22" fmla="*/ 6461 w 8225"/>
                <a:gd name="T23" fmla="*/ 1761 h 2827"/>
                <a:gd name="T24" fmla="*/ 6697 w 8225"/>
                <a:gd name="T25" fmla="*/ 1652 h 2827"/>
                <a:gd name="T26" fmla="*/ 6918 w 8225"/>
                <a:gd name="T27" fmla="*/ 1541 h 2827"/>
                <a:gd name="T28" fmla="*/ 7123 w 8225"/>
                <a:gd name="T29" fmla="*/ 1426 h 2827"/>
                <a:gd name="T30" fmla="*/ 7313 w 8225"/>
                <a:gd name="T31" fmla="*/ 1306 h 2827"/>
                <a:gd name="T32" fmla="*/ 7487 w 8225"/>
                <a:gd name="T33" fmla="*/ 1182 h 2827"/>
                <a:gd name="T34" fmla="*/ 7644 w 8225"/>
                <a:gd name="T35" fmla="*/ 1056 h 2827"/>
                <a:gd name="T36" fmla="*/ 7784 w 8225"/>
                <a:gd name="T37" fmla="*/ 926 h 2827"/>
                <a:gd name="T38" fmla="*/ 7905 w 8225"/>
                <a:gd name="T39" fmla="*/ 792 h 2827"/>
                <a:gd name="T40" fmla="*/ 8008 w 8225"/>
                <a:gd name="T41" fmla="*/ 655 h 2827"/>
                <a:gd name="T42" fmla="*/ 8092 w 8225"/>
                <a:gd name="T43" fmla="*/ 514 h 2827"/>
                <a:gd name="T44" fmla="*/ 8157 w 8225"/>
                <a:gd name="T45" fmla="*/ 371 h 2827"/>
                <a:gd name="T46" fmla="*/ 8199 w 8225"/>
                <a:gd name="T47" fmla="*/ 224 h 2827"/>
                <a:gd name="T48" fmla="*/ 8222 w 8225"/>
                <a:gd name="T49" fmla="*/ 75 h 2827"/>
                <a:gd name="T50" fmla="*/ 8125 w 8225"/>
                <a:gd name="T51" fmla="*/ 34 h 2827"/>
                <a:gd name="T52" fmla="*/ 8111 w 8225"/>
                <a:gd name="T53" fmla="*/ 170 h 2827"/>
                <a:gd name="T54" fmla="*/ 8076 w 8225"/>
                <a:gd name="T55" fmla="*/ 304 h 2827"/>
                <a:gd name="T56" fmla="*/ 8021 w 8225"/>
                <a:gd name="T57" fmla="*/ 436 h 2827"/>
                <a:gd name="T58" fmla="*/ 7948 w 8225"/>
                <a:gd name="T59" fmla="*/ 567 h 2827"/>
                <a:gd name="T60" fmla="*/ 7855 w 8225"/>
                <a:gd name="T61" fmla="*/ 696 h 2827"/>
                <a:gd name="T62" fmla="*/ 7744 w 8225"/>
                <a:gd name="T63" fmla="*/ 825 h 2827"/>
                <a:gd name="T64" fmla="*/ 7614 w 8225"/>
                <a:gd name="T65" fmla="*/ 950 h 2827"/>
                <a:gd name="T66" fmla="*/ 7467 w 8225"/>
                <a:gd name="T67" fmla="*/ 1073 h 2827"/>
                <a:gd name="T68" fmla="*/ 7302 w 8225"/>
                <a:gd name="T69" fmla="*/ 1194 h 2827"/>
                <a:gd name="T70" fmla="*/ 7121 w 8225"/>
                <a:gd name="T71" fmla="*/ 1311 h 2827"/>
                <a:gd name="T72" fmla="*/ 6923 w 8225"/>
                <a:gd name="T73" fmla="*/ 1426 h 2827"/>
                <a:gd name="T74" fmla="*/ 6710 w 8225"/>
                <a:gd name="T75" fmla="*/ 1536 h 2827"/>
                <a:gd name="T76" fmla="*/ 6482 w 8225"/>
                <a:gd name="T77" fmla="*/ 1643 h 2827"/>
                <a:gd name="T78" fmla="*/ 6237 w 8225"/>
                <a:gd name="T79" fmla="*/ 1746 h 2827"/>
                <a:gd name="T80" fmla="*/ 5981 w 8225"/>
                <a:gd name="T81" fmla="*/ 1846 h 2827"/>
                <a:gd name="T82" fmla="*/ 5709 w 8225"/>
                <a:gd name="T83" fmla="*/ 1941 h 2827"/>
                <a:gd name="T84" fmla="*/ 5425 w 8225"/>
                <a:gd name="T85" fmla="*/ 2032 h 2827"/>
                <a:gd name="T86" fmla="*/ 5053 w 8225"/>
                <a:gd name="T87" fmla="*/ 2138 h 2827"/>
                <a:gd name="T88" fmla="*/ 4417 w 8225"/>
                <a:gd name="T89" fmla="*/ 2292 h 2827"/>
                <a:gd name="T90" fmla="*/ 3739 w 8225"/>
                <a:gd name="T91" fmla="*/ 2426 h 2827"/>
                <a:gd name="T92" fmla="*/ 3022 w 8225"/>
                <a:gd name="T93" fmla="*/ 2536 h 2827"/>
                <a:gd name="T94" fmla="*/ 2268 w 8225"/>
                <a:gd name="T95" fmla="*/ 2624 h 2827"/>
                <a:gd name="T96" fmla="*/ 1485 w 8225"/>
                <a:gd name="T97" fmla="*/ 2685 h 2827"/>
                <a:gd name="T98" fmla="*/ 673 w 8225"/>
                <a:gd name="T99" fmla="*/ 2721 h 2827"/>
                <a:gd name="T100" fmla="*/ 50 w 8225"/>
                <a:gd name="T101" fmla="*/ 2728 h 2827"/>
                <a:gd name="T102" fmla="*/ 33 w 8225"/>
                <a:gd name="T103" fmla="*/ 2731 h 2827"/>
                <a:gd name="T104" fmla="*/ 16 w 8225"/>
                <a:gd name="T105" fmla="*/ 2741 h 2827"/>
                <a:gd name="T106" fmla="*/ 1 w 8225"/>
                <a:gd name="T107" fmla="*/ 2769 h 2827"/>
                <a:gd name="T108" fmla="*/ 7 w 8225"/>
                <a:gd name="T109" fmla="*/ 2805 h 2827"/>
                <a:gd name="T110" fmla="*/ 23 w 8225"/>
                <a:gd name="T111" fmla="*/ 2821 h 2827"/>
                <a:gd name="T112" fmla="*/ 44 w 8225"/>
                <a:gd name="T113" fmla="*/ 2827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25" h="2827">
                  <a:moveTo>
                    <a:pt x="50" y="2827"/>
                  </a:moveTo>
                  <a:lnTo>
                    <a:pt x="50" y="2827"/>
                  </a:lnTo>
                  <a:lnTo>
                    <a:pt x="259" y="2827"/>
                  </a:lnTo>
                  <a:lnTo>
                    <a:pt x="469" y="2824"/>
                  </a:lnTo>
                  <a:lnTo>
                    <a:pt x="676" y="2819"/>
                  </a:lnTo>
                  <a:lnTo>
                    <a:pt x="882" y="2813"/>
                  </a:lnTo>
                  <a:lnTo>
                    <a:pt x="1086" y="2805"/>
                  </a:lnTo>
                  <a:lnTo>
                    <a:pt x="1290" y="2796"/>
                  </a:lnTo>
                  <a:lnTo>
                    <a:pt x="1491" y="2785"/>
                  </a:lnTo>
                  <a:lnTo>
                    <a:pt x="1690" y="2771"/>
                  </a:lnTo>
                  <a:lnTo>
                    <a:pt x="1888" y="2757"/>
                  </a:lnTo>
                  <a:lnTo>
                    <a:pt x="2085" y="2741"/>
                  </a:lnTo>
                  <a:lnTo>
                    <a:pt x="2278" y="2722"/>
                  </a:lnTo>
                  <a:lnTo>
                    <a:pt x="2471" y="2703"/>
                  </a:lnTo>
                  <a:lnTo>
                    <a:pt x="2661" y="2681"/>
                  </a:lnTo>
                  <a:lnTo>
                    <a:pt x="2849" y="2659"/>
                  </a:lnTo>
                  <a:lnTo>
                    <a:pt x="3035" y="2634"/>
                  </a:lnTo>
                  <a:lnTo>
                    <a:pt x="3219" y="2609"/>
                  </a:lnTo>
                  <a:lnTo>
                    <a:pt x="3401" y="2582"/>
                  </a:lnTo>
                  <a:lnTo>
                    <a:pt x="3580" y="2553"/>
                  </a:lnTo>
                  <a:lnTo>
                    <a:pt x="3756" y="2523"/>
                  </a:lnTo>
                  <a:lnTo>
                    <a:pt x="3931" y="2491"/>
                  </a:lnTo>
                  <a:lnTo>
                    <a:pt x="4103" y="2459"/>
                  </a:lnTo>
                  <a:lnTo>
                    <a:pt x="4272" y="2425"/>
                  </a:lnTo>
                  <a:lnTo>
                    <a:pt x="4439" y="2389"/>
                  </a:lnTo>
                  <a:lnTo>
                    <a:pt x="4603" y="2352"/>
                  </a:lnTo>
                  <a:lnTo>
                    <a:pt x="4764" y="2314"/>
                  </a:lnTo>
                  <a:lnTo>
                    <a:pt x="4922" y="2275"/>
                  </a:lnTo>
                  <a:lnTo>
                    <a:pt x="5079" y="2234"/>
                  </a:lnTo>
                  <a:lnTo>
                    <a:pt x="5231" y="2191"/>
                  </a:lnTo>
                  <a:lnTo>
                    <a:pt x="5307" y="2169"/>
                  </a:lnTo>
                  <a:lnTo>
                    <a:pt x="5380" y="2148"/>
                  </a:lnTo>
                  <a:lnTo>
                    <a:pt x="5454" y="2126"/>
                  </a:lnTo>
                  <a:lnTo>
                    <a:pt x="5527" y="2104"/>
                  </a:lnTo>
                  <a:lnTo>
                    <a:pt x="5599" y="2081"/>
                  </a:lnTo>
                  <a:lnTo>
                    <a:pt x="5670" y="2058"/>
                  </a:lnTo>
                  <a:lnTo>
                    <a:pt x="5741" y="2035"/>
                  </a:lnTo>
                  <a:lnTo>
                    <a:pt x="5810" y="2011"/>
                  </a:lnTo>
                  <a:lnTo>
                    <a:pt x="5880" y="1988"/>
                  </a:lnTo>
                  <a:lnTo>
                    <a:pt x="5947" y="1963"/>
                  </a:lnTo>
                  <a:lnTo>
                    <a:pt x="6015" y="1939"/>
                  </a:lnTo>
                  <a:lnTo>
                    <a:pt x="6081" y="1914"/>
                  </a:lnTo>
                  <a:lnTo>
                    <a:pt x="6147" y="1889"/>
                  </a:lnTo>
                  <a:lnTo>
                    <a:pt x="6211" y="1864"/>
                  </a:lnTo>
                  <a:lnTo>
                    <a:pt x="6275" y="1838"/>
                  </a:lnTo>
                  <a:lnTo>
                    <a:pt x="6338" y="1813"/>
                  </a:lnTo>
                  <a:lnTo>
                    <a:pt x="6400" y="1786"/>
                  </a:lnTo>
                  <a:lnTo>
                    <a:pt x="6461" y="1761"/>
                  </a:lnTo>
                  <a:lnTo>
                    <a:pt x="6522" y="1734"/>
                  </a:lnTo>
                  <a:lnTo>
                    <a:pt x="6581" y="1707"/>
                  </a:lnTo>
                  <a:lnTo>
                    <a:pt x="6639" y="1680"/>
                  </a:lnTo>
                  <a:lnTo>
                    <a:pt x="6697" y="1652"/>
                  </a:lnTo>
                  <a:lnTo>
                    <a:pt x="6754" y="1625"/>
                  </a:lnTo>
                  <a:lnTo>
                    <a:pt x="6810" y="1597"/>
                  </a:lnTo>
                  <a:lnTo>
                    <a:pt x="6864" y="1570"/>
                  </a:lnTo>
                  <a:lnTo>
                    <a:pt x="6918" y="1541"/>
                  </a:lnTo>
                  <a:lnTo>
                    <a:pt x="6971" y="1512"/>
                  </a:lnTo>
                  <a:lnTo>
                    <a:pt x="7022" y="1484"/>
                  </a:lnTo>
                  <a:lnTo>
                    <a:pt x="7073" y="1454"/>
                  </a:lnTo>
                  <a:lnTo>
                    <a:pt x="7123" y="1426"/>
                  </a:lnTo>
                  <a:lnTo>
                    <a:pt x="7172" y="1396"/>
                  </a:lnTo>
                  <a:lnTo>
                    <a:pt x="7220" y="1366"/>
                  </a:lnTo>
                  <a:lnTo>
                    <a:pt x="7268" y="1336"/>
                  </a:lnTo>
                  <a:lnTo>
                    <a:pt x="7313" y="1306"/>
                  </a:lnTo>
                  <a:lnTo>
                    <a:pt x="7358" y="1275"/>
                  </a:lnTo>
                  <a:lnTo>
                    <a:pt x="7402" y="1245"/>
                  </a:lnTo>
                  <a:lnTo>
                    <a:pt x="7445" y="1214"/>
                  </a:lnTo>
                  <a:lnTo>
                    <a:pt x="7487" y="1182"/>
                  </a:lnTo>
                  <a:lnTo>
                    <a:pt x="7528" y="1151"/>
                  </a:lnTo>
                  <a:lnTo>
                    <a:pt x="7568" y="1120"/>
                  </a:lnTo>
                  <a:lnTo>
                    <a:pt x="7606" y="1088"/>
                  </a:lnTo>
                  <a:lnTo>
                    <a:pt x="7644" y="1056"/>
                  </a:lnTo>
                  <a:lnTo>
                    <a:pt x="7680" y="1024"/>
                  </a:lnTo>
                  <a:lnTo>
                    <a:pt x="7716" y="991"/>
                  </a:lnTo>
                  <a:lnTo>
                    <a:pt x="7750" y="959"/>
                  </a:lnTo>
                  <a:lnTo>
                    <a:pt x="7784" y="926"/>
                  </a:lnTo>
                  <a:lnTo>
                    <a:pt x="7815" y="892"/>
                  </a:lnTo>
                  <a:lnTo>
                    <a:pt x="7847" y="860"/>
                  </a:lnTo>
                  <a:lnTo>
                    <a:pt x="7877" y="826"/>
                  </a:lnTo>
                  <a:lnTo>
                    <a:pt x="7905" y="792"/>
                  </a:lnTo>
                  <a:lnTo>
                    <a:pt x="7933" y="758"/>
                  </a:lnTo>
                  <a:lnTo>
                    <a:pt x="7959" y="724"/>
                  </a:lnTo>
                  <a:lnTo>
                    <a:pt x="7984" y="690"/>
                  </a:lnTo>
                  <a:lnTo>
                    <a:pt x="8008" y="655"/>
                  </a:lnTo>
                  <a:lnTo>
                    <a:pt x="8031" y="620"/>
                  </a:lnTo>
                  <a:lnTo>
                    <a:pt x="8052" y="585"/>
                  </a:lnTo>
                  <a:lnTo>
                    <a:pt x="8073" y="550"/>
                  </a:lnTo>
                  <a:lnTo>
                    <a:pt x="8092" y="514"/>
                  </a:lnTo>
                  <a:lnTo>
                    <a:pt x="8111" y="479"/>
                  </a:lnTo>
                  <a:lnTo>
                    <a:pt x="8127" y="443"/>
                  </a:lnTo>
                  <a:lnTo>
                    <a:pt x="8142" y="407"/>
                  </a:lnTo>
                  <a:lnTo>
                    <a:pt x="8157" y="371"/>
                  </a:lnTo>
                  <a:lnTo>
                    <a:pt x="8169" y="334"/>
                  </a:lnTo>
                  <a:lnTo>
                    <a:pt x="8181" y="298"/>
                  </a:lnTo>
                  <a:lnTo>
                    <a:pt x="8191" y="262"/>
                  </a:lnTo>
                  <a:lnTo>
                    <a:pt x="8199" y="224"/>
                  </a:lnTo>
                  <a:lnTo>
                    <a:pt x="8208" y="187"/>
                  </a:lnTo>
                  <a:lnTo>
                    <a:pt x="8214" y="150"/>
                  </a:lnTo>
                  <a:lnTo>
                    <a:pt x="8219" y="113"/>
                  </a:lnTo>
                  <a:lnTo>
                    <a:pt x="8222" y="75"/>
                  </a:lnTo>
                  <a:lnTo>
                    <a:pt x="8224" y="38"/>
                  </a:lnTo>
                  <a:lnTo>
                    <a:pt x="8225" y="0"/>
                  </a:lnTo>
                  <a:lnTo>
                    <a:pt x="8126" y="0"/>
                  </a:lnTo>
                  <a:lnTo>
                    <a:pt x="8125" y="34"/>
                  </a:lnTo>
                  <a:lnTo>
                    <a:pt x="8123" y="69"/>
                  </a:lnTo>
                  <a:lnTo>
                    <a:pt x="8120" y="102"/>
                  </a:lnTo>
                  <a:lnTo>
                    <a:pt x="8116" y="136"/>
                  </a:lnTo>
                  <a:lnTo>
                    <a:pt x="8111" y="170"/>
                  </a:lnTo>
                  <a:lnTo>
                    <a:pt x="8103" y="203"/>
                  </a:lnTo>
                  <a:lnTo>
                    <a:pt x="8095" y="236"/>
                  </a:lnTo>
                  <a:lnTo>
                    <a:pt x="8086" y="270"/>
                  </a:lnTo>
                  <a:lnTo>
                    <a:pt x="8076" y="304"/>
                  </a:lnTo>
                  <a:lnTo>
                    <a:pt x="8064" y="336"/>
                  </a:lnTo>
                  <a:lnTo>
                    <a:pt x="8050" y="370"/>
                  </a:lnTo>
                  <a:lnTo>
                    <a:pt x="8037" y="403"/>
                  </a:lnTo>
                  <a:lnTo>
                    <a:pt x="8021" y="436"/>
                  </a:lnTo>
                  <a:lnTo>
                    <a:pt x="8004" y="469"/>
                  </a:lnTo>
                  <a:lnTo>
                    <a:pt x="7987" y="502"/>
                  </a:lnTo>
                  <a:lnTo>
                    <a:pt x="7967" y="535"/>
                  </a:lnTo>
                  <a:lnTo>
                    <a:pt x="7948" y="567"/>
                  </a:lnTo>
                  <a:lnTo>
                    <a:pt x="7926" y="600"/>
                  </a:lnTo>
                  <a:lnTo>
                    <a:pt x="7903" y="632"/>
                  </a:lnTo>
                  <a:lnTo>
                    <a:pt x="7880" y="664"/>
                  </a:lnTo>
                  <a:lnTo>
                    <a:pt x="7855" y="696"/>
                  </a:lnTo>
                  <a:lnTo>
                    <a:pt x="7829" y="729"/>
                  </a:lnTo>
                  <a:lnTo>
                    <a:pt x="7802" y="760"/>
                  </a:lnTo>
                  <a:lnTo>
                    <a:pt x="7773" y="793"/>
                  </a:lnTo>
                  <a:lnTo>
                    <a:pt x="7744" y="825"/>
                  </a:lnTo>
                  <a:lnTo>
                    <a:pt x="7713" y="855"/>
                  </a:lnTo>
                  <a:lnTo>
                    <a:pt x="7681" y="887"/>
                  </a:lnTo>
                  <a:lnTo>
                    <a:pt x="7649" y="919"/>
                  </a:lnTo>
                  <a:lnTo>
                    <a:pt x="7614" y="950"/>
                  </a:lnTo>
                  <a:lnTo>
                    <a:pt x="7579" y="981"/>
                  </a:lnTo>
                  <a:lnTo>
                    <a:pt x="7542" y="1012"/>
                  </a:lnTo>
                  <a:lnTo>
                    <a:pt x="7506" y="1042"/>
                  </a:lnTo>
                  <a:lnTo>
                    <a:pt x="7467" y="1073"/>
                  </a:lnTo>
                  <a:lnTo>
                    <a:pt x="7427" y="1104"/>
                  </a:lnTo>
                  <a:lnTo>
                    <a:pt x="7387" y="1133"/>
                  </a:lnTo>
                  <a:lnTo>
                    <a:pt x="7345" y="1164"/>
                  </a:lnTo>
                  <a:lnTo>
                    <a:pt x="7302" y="1194"/>
                  </a:lnTo>
                  <a:lnTo>
                    <a:pt x="7258" y="1223"/>
                  </a:lnTo>
                  <a:lnTo>
                    <a:pt x="7213" y="1253"/>
                  </a:lnTo>
                  <a:lnTo>
                    <a:pt x="7167" y="1283"/>
                  </a:lnTo>
                  <a:lnTo>
                    <a:pt x="7121" y="1311"/>
                  </a:lnTo>
                  <a:lnTo>
                    <a:pt x="7073" y="1340"/>
                  </a:lnTo>
                  <a:lnTo>
                    <a:pt x="7024" y="1368"/>
                  </a:lnTo>
                  <a:lnTo>
                    <a:pt x="6974" y="1397"/>
                  </a:lnTo>
                  <a:lnTo>
                    <a:pt x="6923" y="1426"/>
                  </a:lnTo>
                  <a:lnTo>
                    <a:pt x="6871" y="1453"/>
                  </a:lnTo>
                  <a:lnTo>
                    <a:pt x="6819" y="1482"/>
                  </a:lnTo>
                  <a:lnTo>
                    <a:pt x="6765" y="1509"/>
                  </a:lnTo>
                  <a:lnTo>
                    <a:pt x="6710" y="1536"/>
                  </a:lnTo>
                  <a:lnTo>
                    <a:pt x="6654" y="1564"/>
                  </a:lnTo>
                  <a:lnTo>
                    <a:pt x="6597" y="1590"/>
                  </a:lnTo>
                  <a:lnTo>
                    <a:pt x="6540" y="1617"/>
                  </a:lnTo>
                  <a:lnTo>
                    <a:pt x="6482" y="1643"/>
                  </a:lnTo>
                  <a:lnTo>
                    <a:pt x="6421" y="1670"/>
                  </a:lnTo>
                  <a:lnTo>
                    <a:pt x="6361" y="1695"/>
                  </a:lnTo>
                  <a:lnTo>
                    <a:pt x="6301" y="1721"/>
                  </a:lnTo>
                  <a:lnTo>
                    <a:pt x="6237" y="1746"/>
                  </a:lnTo>
                  <a:lnTo>
                    <a:pt x="6175" y="1772"/>
                  </a:lnTo>
                  <a:lnTo>
                    <a:pt x="6111" y="1796"/>
                  </a:lnTo>
                  <a:lnTo>
                    <a:pt x="6046" y="1821"/>
                  </a:lnTo>
                  <a:lnTo>
                    <a:pt x="5981" y="1846"/>
                  </a:lnTo>
                  <a:lnTo>
                    <a:pt x="5915" y="1870"/>
                  </a:lnTo>
                  <a:lnTo>
                    <a:pt x="5847" y="1894"/>
                  </a:lnTo>
                  <a:lnTo>
                    <a:pt x="5779" y="1917"/>
                  </a:lnTo>
                  <a:lnTo>
                    <a:pt x="5709" y="1941"/>
                  </a:lnTo>
                  <a:lnTo>
                    <a:pt x="5640" y="1964"/>
                  </a:lnTo>
                  <a:lnTo>
                    <a:pt x="5569" y="1987"/>
                  </a:lnTo>
                  <a:lnTo>
                    <a:pt x="5498" y="2009"/>
                  </a:lnTo>
                  <a:lnTo>
                    <a:pt x="5425" y="2032"/>
                  </a:lnTo>
                  <a:lnTo>
                    <a:pt x="5353" y="2053"/>
                  </a:lnTo>
                  <a:lnTo>
                    <a:pt x="5279" y="2074"/>
                  </a:lnTo>
                  <a:lnTo>
                    <a:pt x="5204" y="2096"/>
                  </a:lnTo>
                  <a:lnTo>
                    <a:pt x="5053" y="2138"/>
                  </a:lnTo>
                  <a:lnTo>
                    <a:pt x="4898" y="2179"/>
                  </a:lnTo>
                  <a:lnTo>
                    <a:pt x="4741" y="2217"/>
                  </a:lnTo>
                  <a:lnTo>
                    <a:pt x="4581" y="2255"/>
                  </a:lnTo>
                  <a:lnTo>
                    <a:pt x="4417" y="2292"/>
                  </a:lnTo>
                  <a:lnTo>
                    <a:pt x="4252" y="2328"/>
                  </a:lnTo>
                  <a:lnTo>
                    <a:pt x="4084" y="2362"/>
                  </a:lnTo>
                  <a:lnTo>
                    <a:pt x="3913" y="2394"/>
                  </a:lnTo>
                  <a:lnTo>
                    <a:pt x="3739" y="2426"/>
                  </a:lnTo>
                  <a:lnTo>
                    <a:pt x="3563" y="2456"/>
                  </a:lnTo>
                  <a:lnTo>
                    <a:pt x="3385" y="2484"/>
                  </a:lnTo>
                  <a:lnTo>
                    <a:pt x="3205" y="2511"/>
                  </a:lnTo>
                  <a:lnTo>
                    <a:pt x="3022" y="2536"/>
                  </a:lnTo>
                  <a:lnTo>
                    <a:pt x="2837" y="2561"/>
                  </a:lnTo>
                  <a:lnTo>
                    <a:pt x="2650" y="2583"/>
                  </a:lnTo>
                  <a:lnTo>
                    <a:pt x="2460" y="2604"/>
                  </a:lnTo>
                  <a:lnTo>
                    <a:pt x="2268" y="2624"/>
                  </a:lnTo>
                  <a:lnTo>
                    <a:pt x="2075" y="2641"/>
                  </a:lnTo>
                  <a:lnTo>
                    <a:pt x="1880" y="2658"/>
                  </a:lnTo>
                  <a:lnTo>
                    <a:pt x="1684" y="2672"/>
                  </a:lnTo>
                  <a:lnTo>
                    <a:pt x="1485" y="2685"/>
                  </a:lnTo>
                  <a:lnTo>
                    <a:pt x="1284" y="2697"/>
                  </a:lnTo>
                  <a:lnTo>
                    <a:pt x="1082" y="2707"/>
                  </a:lnTo>
                  <a:lnTo>
                    <a:pt x="879" y="2715"/>
                  </a:lnTo>
                  <a:lnTo>
                    <a:pt x="673" y="2721"/>
                  </a:lnTo>
                  <a:lnTo>
                    <a:pt x="467" y="2725"/>
                  </a:lnTo>
                  <a:lnTo>
                    <a:pt x="259" y="2727"/>
                  </a:lnTo>
                  <a:lnTo>
                    <a:pt x="50" y="2728"/>
                  </a:lnTo>
                  <a:lnTo>
                    <a:pt x="50" y="2728"/>
                  </a:lnTo>
                  <a:lnTo>
                    <a:pt x="50" y="2728"/>
                  </a:lnTo>
                  <a:lnTo>
                    <a:pt x="44" y="2729"/>
                  </a:lnTo>
                  <a:lnTo>
                    <a:pt x="39" y="2729"/>
                  </a:lnTo>
                  <a:lnTo>
                    <a:pt x="33" y="2731"/>
                  </a:lnTo>
                  <a:lnTo>
                    <a:pt x="29" y="2733"/>
                  </a:lnTo>
                  <a:lnTo>
                    <a:pt x="23" y="2735"/>
                  </a:lnTo>
                  <a:lnTo>
                    <a:pt x="19" y="2738"/>
                  </a:lnTo>
                  <a:lnTo>
                    <a:pt x="16" y="2741"/>
                  </a:lnTo>
                  <a:lnTo>
                    <a:pt x="13" y="2745"/>
                  </a:lnTo>
                  <a:lnTo>
                    <a:pt x="7" y="2752"/>
                  </a:lnTo>
                  <a:lnTo>
                    <a:pt x="3" y="2760"/>
                  </a:lnTo>
                  <a:lnTo>
                    <a:pt x="1" y="2769"/>
                  </a:lnTo>
                  <a:lnTo>
                    <a:pt x="0" y="2778"/>
                  </a:lnTo>
                  <a:lnTo>
                    <a:pt x="1" y="2788"/>
                  </a:lnTo>
                  <a:lnTo>
                    <a:pt x="3" y="2797"/>
                  </a:lnTo>
                  <a:lnTo>
                    <a:pt x="7" y="2805"/>
                  </a:lnTo>
                  <a:lnTo>
                    <a:pt x="13" y="2812"/>
                  </a:lnTo>
                  <a:lnTo>
                    <a:pt x="16" y="2816"/>
                  </a:lnTo>
                  <a:lnTo>
                    <a:pt x="19" y="2819"/>
                  </a:lnTo>
                  <a:lnTo>
                    <a:pt x="23" y="2821"/>
                  </a:lnTo>
                  <a:lnTo>
                    <a:pt x="29" y="2823"/>
                  </a:lnTo>
                  <a:lnTo>
                    <a:pt x="33" y="2825"/>
                  </a:lnTo>
                  <a:lnTo>
                    <a:pt x="39" y="2826"/>
                  </a:lnTo>
                  <a:lnTo>
                    <a:pt x="44" y="2827"/>
                  </a:lnTo>
                  <a:lnTo>
                    <a:pt x="50" y="2827"/>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 name="Freeform 13"/>
            <p:cNvSpPr>
              <a:spLocks/>
            </p:cNvSpPr>
            <p:nvPr/>
          </p:nvSpPr>
          <p:spPr bwMode="auto">
            <a:xfrm>
              <a:off x="2239963" y="4729163"/>
              <a:ext cx="519113" cy="182563"/>
            </a:xfrm>
            <a:custGeom>
              <a:avLst/>
              <a:gdLst>
                <a:gd name="T0" fmla="*/ 3 w 8175"/>
                <a:gd name="T1" fmla="*/ 125 h 2877"/>
                <a:gd name="T2" fmla="*/ 25 w 8175"/>
                <a:gd name="T3" fmla="*/ 274 h 2877"/>
                <a:gd name="T4" fmla="*/ 68 w 8175"/>
                <a:gd name="T5" fmla="*/ 421 h 2877"/>
                <a:gd name="T6" fmla="*/ 133 w 8175"/>
                <a:gd name="T7" fmla="*/ 564 h 2877"/>
                <a:gd name="T8" fmla="*/ 217 w 8175"/>
                <a:gd name="T9" fmla="*/ 705 h 2877"/>
                <a:gd name="T10" fmla="*/ 320 w 8175"/>
                <a:gd name="T11" fmla="*/ 842 h 2877"/>
                <a:gd name="T12" fmla="*/ 441 w 8175"/>
                <a:gd name="T13" fmla="*/ 976 h 2877"/>
                <a:gd name="T14" fmla="*/ 581 w 8175"/>
                <a:gd name="T15" fmla="*/ 1106 h 2877"/>
                <a:gd name="T16" fmla="*/ 738 w 8175"/>
                <a:gd name="T17" fmla="*/ 1232 h 2877"/>
                <a:gd name="T18" fmla="*/ 912 w 8175"/>
                <a:gd name="T19" fmla="*/ 1356 h 2877"/>
                <a:gd name="T20" fmla="*/ 1102 w 8175"/>
                <a:gd name="T21" fmla="*/ 1476 h 2877"/>
                <a:gd name="T22" fmla="*/ 1307 w 8175"/>
                <a:gd name="T23" fmla="*/ 1591 h 2877"/>
                <a:gd name="T24" fmla="*/ 1528 w 8175"/>
                <a:gd name="T25" fmla="*/ 1702 h 2877"/>
                <a:gd name="T26" fmla="*/ 1764 w 8175"/>
                <a:gd name="T27" fmla="*/ 1811 h 2877"/>
                <a:gd name="T28" fmla="*/ 2013 w 8175"/>
                <a:gd name="T29" fmla="*/ 1914 h 2877"/>
                <a:gd name="T30" fmla="*/ 2278 w 8175"/>
                <a:gd name="T31" fmla="*/ 2013 h 2877"/>
                <a:gd name="T32" fmla="*/ 2555 w 8175"/>
                <a:gd name="T33" fmla="*/ 2108 h 2877"/>
                <a:gd name="T34" fmla="*/ 2845 w 8175"/>
                <a:gd name="T35" fmla="*/ 2198 h 2877"/>
                <a:gd name="T36" fmla="*/ 3302 w 8175"/>
                <a:gd name="T37" fmla="*/ 2325 h 2877"/>
                <a:gd name="T38" fmla="*/ 3953 w 8175"/>
                <a:gd name="T39" fmla="*/ 2475 h 2877"/>
                <a:gd name="T40" fmla="*/ 4645 w 8175"/>
                <a:gd name="T41" fmla="*/ 2603 h 2877"/>
                <a:gd name="T42" fmla="*/ 5376 w 8175"/>
                <a:gd name="T43" fmla="*/ 2709 h 2877"/>
                <a:gd name="T44" fmla="*/ 6140 w 8175"/>
                <a:gd name="T45" fmla="*/ 2791 h 2877"/>
                <a:gd name="T46" fmla="*/ 6935 w 8175"/>
                <a:gd name="T47" fmla="*/ 2846 h 2877"/>
                <a:gd name="T48" fmla="*/ 7756 w 8175"/>
                <a:gd name="T49" fmla="*/ 2874 h 2877"/>
                <a:gd name="T50" fmla="*/ 7966 w 8175"/>
                <a:gd name="T51" fmla="*/ 2777 h 2877"/>
                <a:gd name="T52" fmla="*/ 7143 w 8175"/>
                <a:gd name="T53" fmla="*/ 2757 h 2877"/>
                <a:gd name="T54" fmla="*/ 6345 w 8175"/>
                <a:gd name="T55" fmla="*/ 2708 h 2877"/>
                <a:gd name="T56" fmla="*/ 5575 w 8175"/>
                <a:gd name="T57" fmla="*/ 2633 h 2877"/>
                <a:gd name="T58" fmla="*/ 4840 w 8175"/>
                <a:gd name="T59" fmla="*/ 2534 h 2877"/>
                <a:gd name="T60" fmla="*/ 4141 w 8175"/>
                <a:gd name="T61" fmla="*/ 2412 h 2877"/>
                <a:gd name="T62" fmla="*/ 3484 w 8175"/>
                <a:gd name="T63" fmla="*/ 2267 h 2877"/>
                <a:gd name="T64" fmla="*/ 2946 w 8175"/>
                <a:gd name="T65" fmla="*/ 2124 h 2877"/>
                <a:gd name="T66" fmla="*/ 2656 w 8175"/>
                <a:gd name="T67" fmla="*/ 2037 h 2877"/>
                <a:gd name="T68" fmla="*/ 2378 w 8175"/>
                <a:gd name="T69" fmla="*/ 1944 h 2877"/>
                <a:gd name="T70" fmla="*/ 2114 w 8175"/>
                <a:gd name="T71" fmla="*/ 1846 h 2877"/>
                <a:gd name="T72" fmla="*/ 1864 w 8175"/>
                <a:gd name="T73" fmla="*/ 1745 h 2877"/>
                <a:gd name="T74" fmla="*/ 1627 w 8175"/>
                <a:gd name="T75" fmla="*/ 1640 h 2877"/>
                <a:gd name="T76" fmla="*/ 1406 w 8175"/>
                <a:gd name="T77" fmla="*/ 1532 h 2877"/>
                <a:gd name="T78" fmla="*/ 1201 w 8175"/>
                <a:gd name="T79" fmla="*/ 1418 h 2877"/>
                <a:gd name="T80" fmla="*/ 1012 w 8175"/>
                <a:gd name="T81" fmla="*/ 1303 h 2877"/>
                <a:gd name="T82" fmla="*/ 838 w 8175"/>
                <a:gd name="T83" fmla="*/ 1183 h 2877"/>
                <a:gd name="T84" fmla="*/ 683 w 8175"/>
                <a:gd name="T85" fmla="*/ 1062 h 2877"/>
                <a:gd name="T86" fmla="*/ 544 w 8175"/>
                <a:gd name="T87" fmla="*/ 937 h 2877"/>
                <a:gd name="T88" fmla="*/ 423 w 8175"/>
                <a:gd name="T89" fmla="*/ 810 h 2877"/>
                <a:gd name="T90" fmla="*/ 321 w 8175"/>
                <a:gd name="T91" fmla="*/ 682 h 2877"/>
                <a:gd name="T92" fmla="*/ 238 w 8175"/>
                <a:gd name="T93" fmla="*/ 552 h 2877"/>
                <a:gd name="T94" fmla="*/ 174 w 8175"/>
                <a:gd name="T95" fmla="*/ 420 h 2877"/>
                <a:gd name="T96" fmla="*/ 130 w 8175"/>
                <a:gd name="T97" fmla="*/ 286 h 2877"/>
                <a:gd name="T98" fmla="*/ 105 w 8175"/>
                <a:gd name="T99" fmla="*/ 152 h 2877"/>
                <a:gd name="T100" fmla="*/ 99 w 8175"/>
                <a:gd name="T101" fmla="*/ 50 h 2877"/>
                <a:gd name="T102" fmla="*/ 97 w 8175"/>
                <a:gd name="T103" fmla="*/ 33 h 2877"/>
                <a:gd name="T104" fmla="*/ 87 w 8175"/>
                <a:gd name="T105" fmla="*/ 17 h 2877"/>
                <a:gd name="T106" fmla="*/ 59 w 8175"/>
                <a:gd name="T107" fmla="*/ 1 h 2877"/>
                <a:gd name="T108" fmla="*/ 22 w 8175"/>
                <a:gd name="T109" fmla="*/ 7 h 2877"/>
                <a:gd name="T110" fmla="*/ 6 w 8175"/>
                <a:gd name="T111" fmla="*/ 24 h 2877"/>
                <a:gd name="T112" fmla="*/ 0 w 8175"/>
                <a:gd name="T113" fmla="*/ 44 h 2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175" h="2877">
                  <a:moveTo>
                    <a:pt x="0" y="50"/>
                  </a:moveTo>
                  <a:lnTo>
                    <a:pt x="0" y="50"/>
                  </a:lnTo>
                  <a:lnTo>
                    <a:pt x="1" y="88"/>
                  </a:lnTo>
                  <a:lnTo>
                    <a:pt x="3" y="125"/>
                  </a:lnTo>
                  <a:lnTo>
                    <a:pt x="6" y="163"/>
                  </a:lnTo>
                  <a:lnTo>
                    <a:pt x="11" y="200"/>
                  </a:lnTo>
                  <a:lnTo>
                    <a:pt x="17" y="237"/>
                  </a:lnTo>
                  <a:lnTo>
                    <a:pt x="25" y="274"/>
                  </a:lnTo>
                  <a:lnTo>
                    <a:pt x="34" y="312"/>
                  </a:lnTo>
                  <a:lnTo>
                    <a:pt x="44" y="348"/>
                  </a:lnTo>
                  <a:lnTo>
                    <a:pt x="55" y="384"/>
                  </a:lnTo>
                  <a:lnTo>
                    <a:pt x="68" y="421"/>
                  </a:lnTo>
                  <a:lnTo>
                    <a:pt x="83" y="457"/>
                  </a:lnTo>
                  <a:lnTo>
                    <a:pt x="98" y="493"/>
                  </a:lnTo>
                  <a:lnTo>
                    <a:pt x="114" y="529"/>
                  </a:lnTo>
                  <a:lnTo>
                    <a:pt x="133" y="564"/>
                  </a:lnTo>
                  <a:lnTo>
                    <a:pt x="152" y="600"/>
                  </a:lnTo>
                  <a:lnTo>
                    <a:pt x="173" y="635"/>
                  </a:lnTo>
                  <a:lnTo>
                    <a:pt x="194" y="670"/>
                  </a:lnTo>
                  <a:lnTo>
                    <a:pt x="217" y="705"/>
                  </a:lnTo>
                  <a:lnTo>
                    <a:pt x="241" y="740"/>
                  </a:lnTo>
                  <a:lnTo>
                    <a:pt x="266" y="774"/>
                  </a:lnTo>
                  <a:lnTo>
                    <a:pt x="292" y="808"/>
                  </a:lnTo>
                  <a:lnTo>
                    <a:pt x="320" y="842"/>
                  </a:lnTo>
                  <a:lnTo>
                    <a:pt x="348" y="876"/>
                  </a:lnTo>
                  <a:lnTo>
                    <a:pt x="378" y="910"/>
                  </a:lnTo>
                  <a:lnTo>
                    <a:pt x="410" y="942"/>
                  </a:lnTo>
                  <a:lnTo>
                    <a:pt x="441" y="976"/>
                  </a:lnTo>
                  <a:lnTo>
                    <a:pt x="475" y="1009"/>
                  </a:lnTo>
                  <a:lnTo>
                    <a:pt x="509" y="1041"/>
                  </a:lnTo>
                  <a:lnTo>
                    <a:pt x="545" y="1074"/>
                  </a:lnTo>
                  <a:lnTo>
                    <a:pt x="581" y="1106"/>
                  </a:lnTo>
                  <a:lnTo>
                    <a:pt x="618" y="1138"/>
                  </a:lnTo>
                  <a:lnTo>
                    <a:pt x="657" y="1170"/>
                  </a:lnTo>
                  <a:lnTo>
                    <a:pt x="697" y="1201"/>
                  </a:lnTo>
                  <a:lnTo>
                    <a:pt x="738" y="1232"/>
                  </a:lnTo>
                  <a:lnTo>
                    <a:pt x="780" y="1264"/>
                  </a:lnTo>
                  <a:lnTo>
                    <a:pt x="823" y="1295"/>
                  </a:lnTo>
                  <a:lnTo>
                    <a:pt x="867" y="1325"/>
                  </a:lnTo>
                  <a:lnTo>
                    <a:pt x="912" y="1356"/>
                  </a:lnTo>
                  <a:lnTo>
                    <a:pt x="957" y="1386"/>
                  </a:lnTo>
                  <a:lnTo>
                    <a:pt x="1005" y="1416"/>
                  </a:lnTo>
                  <a:lnTo>
                    <a:pt x="1053" y="1446"/>
                  </a:lnTo>
                  <a:lnTo>
                    <a:pt x="1102" y="1476"/>
                  </a:lnTo>
                  <a:lnTo>
                    <a:pt x="1152" y="1504"/>
                  </a:lnTo>
                  <a:lnTo>
                    <a:pt x="1202" y="1534"/>
                  </a:lnTo>
                  <a:lnTo>
                    <a:pt x="1254" y="1562"/>
                  </a:lnTo>
                  <a:lnTo>
                    <a:pt x="1307" y="1591"/>
                  </a:lnTo>
                  <a:lnTo>
                    <a:pt x="1361" y="1620"/>
                  </a:lnTo>
                  <a:lnTo>
                    <a:pt x="1415" y="1647"/>
                  </a:lnTo>
                  <a:lnTo>
                    <a:pt x="1472" y="1675"/>
                  </a:lnTo>
                  <a:lnTo>
                    <a:pt x="1528" y="1702"/>
                  </a:lnTo>
                  <a:lnTo>
                    <a:pt x="1586" y="1730"/>
                  </a:lnTo>
                  <a:lnTo>
                    <a:pt x="1644" y="1757"/>
                  </a:lnTo>
                  <a:lnTo>
                    <a:pt x="1703" y="1784"/>
                  </a:lnTo>
                  <a:lnTo>
                    <a:pt x="1764" y="1811"/>
                  </a:lnTo>
                  <a:lnTo>
                    <a:pt x="1825" y="1836"/>
                  </a:lnTo>
                  <a:lnTo>
                    <a:pt x="1887" y="1863"/>
                  </a:lnTo>
                  <a:lnTo>
                    <a:pt x="1950" y="1888"/>
                  </a:lnTo>
                  <a:lnTo>
                    <a:pt x="2013" y="1914"/>
                  </a:lnTo>
                  <a:lnTo>
                    <a:pt x="2078" y="1939"/>
                  </a:lnTo>
                  <a:lnTo>
                    <a:pt x="2144" y="1964"/>
                  </a:lnTo>
                  <a:lnTo>
                    <a:pt x="2210" y="1989"/>
                  </a:lnTo>
                  <a:lnTo>
                    <a:pt x="2278" y="2013"/>
                  </a:lnTo>
                  <a:lnTo>
                    <a:pt x="2345" y="2038"/>
                  </a:lnTo>
                  <a:lnTo>
                    <a:pt x="2415" y="2061"/>
                  </a:lnTo>
                  <a:lnTo>
                    <a:pt x="2484" y="2085"/>
                  </a:lnTo>
                  <a:lnTo>
                    <a:pt x="2555" y="2108"/>
                  </a:lnTo>
                  <a:lnTo>
                    <a:pt x="2626" y="2131"/>
                  </a:lnTo>
                  <a:lnTo>
                    <a:pt x="2698" y="2154"/>
                  </a:lnTo>
                  <a:lnTo>
                    <a:pt x="2770" y="2176"/>
                  </a:lnTo>
                  <a:lnTo>
                    <a:pt x="2845" y="2198"/>
                  </a:lnTo>
                  <a:lnTo>
                    <a:pt x="2918" y="2219"/>
                  </a:lnTo>
                  <a:lnTo>
                    <a:pt x="2994" y="2241"/>
                  </a:lnTo>
                  <a:lnTo>
                    <a:pt x="3146" y="2284"/>
                  </a:lnTo>
                  <a:lnTo>
                    <a:pt x="3302" y="2325"/>
                  </a:lnTo>
                  <a:lnTo>
                    <a:pt x="3461" y="2364"/>
                  </a:lnTo>
                  <a:lnTo>
                    <a:pt x="3622" y="2402"/>
                  </a:lnTo>
                  <a:lnTo>
                    <a:pt x="3786" y="2439"/>
                  </a:lnTo>
                  <a:lnTo>
                    <a:pt x="3953" y="2475"/>
                  </a:lnTo>
                  <a:lnTo>
                    <a:pt x="4122" y="2509"/>
                  </a:lnTo>
                  <a:lnTo>
                    <a:pt x="4294" y="2541"/>
                  </a:lnTo>
                  <a:lnTo>
                    <a:pt x="4469" y="2573"/>
                  </a:lnTo>
                  <a:lnTo>
                    <a:pt x="4645" y="2603"/>
                  </a:lnTo>
                  <a:lnTo>
                    <a:pt x="4824" y="2632"/>
                  </a:lnTo>
                  <a:lnTo>
                    <a:pt x="5006" y="2659"/>
                  </a:lnTo>
                  <a:lnTo>
                    <a:pt x="5190" y="2684"/>
                  </a:lnTo>
                  <a:lnTo>
                    <a:pt x="5376" y="2709"/>
                  </a:lnTo>
                  <a:lnTo>
                    <a:pt x="5564" y="2731"/>
                  </a:lnTo>
                  <a:lnTo>
                    <a:pt x="5754" y="2753"/>
                  </a:lnTo>
                  <a:lnTo>
                    <a:pt x="5946" y="2772"/>
                  </a:lnTo>
                  <a:lnTo>
                    <a:pt x="6140" y="2791"/>
                  </a:lnTo>
                  <a:lnTo>
                    <a:pt x="6337" y="2807"/>
                  </a:lnTo>
                  <a:lnTo>
                    <a:pt x="6535" y="2821"/>
                  </a:lnTo>
                  <a:lnTo>
                    <a:pt x="6734" y="2835"/>
                  </a:lnTo>
                  <a:lnTo>
                    <a:pt x="6935" y="2846"/>
                  </a:lnTo>
                  <a:lnTo>
                    <a:pt x="7139" y="2855"/>
                  </a:lnTo>
                  <a:lnTo>
                    <a:pt x="7343" y="2863"/>
                  </a:lnTo>
                  <a:lnTo>
                    <a:pt x="7549" y="2869"/>
                  </a:lnTo>
                  <a:lnTo>
                    <a:pt x="7756" y="2874"/>
                  </a:lnTo>
                  <a:lnTo>
                    <a:pt x="7964" y="2877"/>
                  </a:lnTo>
                  <a:lnTo>
                    <a:pt x="8175" y="2877"/>
                  </a:lnTo>
                  <a:lnTo>
                    <a:pt x="8175" y="2778"/>
                  </a:lnTo>
                  <a:lnTo>
                    <a:pt x="7966" y="2777"/>
                  </a:lnTo>
                  <a:lnTo>
                    <a:pt x="7758" y="2775"/>
                  </a:lnTo>
                  <a:lnTo>
                    <a:pt x="7552" y="2771"/>
                  </a:lnTo>
                  <a:lnTo>
                    <a:pt x="7346" y="2765"/>
                  </a:lnTo>
                  <a:lnTo>
                    <a:pt x="7143" y="2757"/>
                  </a:lnTo>
                  <a:lnTo>
                    <a:pt x="6941" y="2747"/>
                  </a:lnTo>
                  <a:lnTo>
                    <a:pt x="6740" y="2735"/>
                  </a:lnTo>
                  <a:lnTo>
                    <a:pt x="6541" y="2722"/>
                  </a:lnTo>
                  <a:lnTo>
                    <a:pt x="6345" y="2708"/>
                  </a:lnTo>
                  <a:lnTo>
                    <a:pt x="6150" y="2691"/>
                  </a:lnTo>
                  <a:lnTo>
                    <a:pt x="5955" y="2674"/>
                  </a:lnTo>
                  <a:lnTo>
                    <a:pt x="5764" y="2654"/>
                  </a:lnTo>
                  <a:lnTo>
                    <a:pt x="5575" y="2633"/>
                  </a:lnTo>
                  <a:lnTo>
                    <a:pt x="5388" y="2611"/>
                  </a:lnTo>
                  <a:lnTo>
                    <a:pt x="5203" y="2586"/>
                  </a:lnTo>
                  <a:lnTo>
                    <a:pt x="5020" y="2561"/>
                  </a:lnTo>
                  <a:lnTo>
                    <a:pt x="4840" y="2534"/>
                  </a:lnTo>
                  <a:lnTo>
                    <a:pt x="4661" y="2506"/>
                  </a:lnTo>
                  <a:lnTo>
                    <a:pt x="4485" y="2476"/>
                  </a:lnTo>
                  <a:lnTo>
                    <a:pt x="4312" y="2444"/>
                  </a:lnTo>
                  <a:lnTo>
                    <a:pt x="4141" y="2412"/>
                  </a:lnTo>
                  <a:lnTo>
                    <a:pt x="3973" y="2378"/>
                  </a:lnTo>
                  <a:lnTo>
                    <a:pt x="3806" y="2342"/>
                  </a:lnTo>
                  <a:lnTo>
                    <a:pt x="3644" y="2305"/>
                  </a:lnTo>
                  <a:lnTo>
                    <a:pt x="3484" y="2267"/>
                  </a:lnTo>
                  <a:lnTo>
                    <a:pt x="3326" y="2229"/>
                  </a:lnTo>
                  <a:lnTo>
                    <a:pt x="3172" y="2188"/>
                  </a:lnTo>
                  <a:lnTo>
                    <a:pt x="3021" y="2146"/>
                  </a:lnTo>
                  <a:lnTo>
                    <a:pt x="2946" y="2124"/>
                  </a:lnTo>
                  <a:lnTo>
                    <a:pt x="2872" y="2103"/>
                  </a:lnTo>
                  <a:lnTo>
                    <a:pt x="2800" y="2082"/>
                  </a:lnTo>
                  <a:lnTo>
                    <a:pt x="2727" y="2059"/>
                  </a:lnTo>
                  <a:lnTo>
                    <a:pt x="2656" y="2037"/>
                  </a:lnTo>
                  <a:lnTo>
                    <a:pt x="2585" y="2014"/>
                  </a:lnTo>
                  <a:lnTo>
                    <a:pt x="2515" y="1991"/>
                  </a:lnTo>
                  <a:lnTo>
                    <a:pt x="2446" y="1967"/>
                  </a:lnTo>
                  <a:lnTo>
                    <a:pt x="2378" y="1944"/>
                  </a:lnTo>
                  <a:lnTo>
                    <a:pt x="2310" y="1920"/>
                  </a:lnTo>
                  <a:lnTo>
                    <a:pt x="2244" y="1896"/>
                  </a:lnTo>
                  <a:lnTo>
                    <a:pt x="2179" y="1871"/>
                  </a:lnTo>
                  <a:lnTo>
                    <a:pt x="2114" y="1846"/>
                  </a:lnTo>
                  <a:lnTo>
                    <a:pt x="2050" y="1822"/>
                  </a:lnTo>
                  <a:lnTo>
                    <a:pt x="1987" y="1796"/>
                  </a:lnTo>
                  <a:lnTo>
                    <a:pt x="1924" y="1771"/>
                  </a:lnTo>
                  <a:lnTo>
                    <a:pt x="1864" y="1745"/>
                  </a:lnTo>
                  <a:lnTo>
                    <a:pt x="1803" y="1720"/>
                  </a:lnTo>
                  <a:lnTo>
                    <a:pt x="1743" y="1693"/>
                  </a:lnTo>
                  <a:lnTo>
                    <a:pt x="1685" y="1667"/>
                  </a:lnTo>
                  <a:lnTo>
                    <a:pt x="1627" y="1640"/>
                  </a:lnTo>
                  <a:lnTo>
                    <a:pt x="1571" y="1614"/>
                  </a:lnTo>
                  <a:lnTo>
                    <a:pt x="1515" y="1586"/>
                  </a:lnTo>
                  <a:lnTo>
                    <a:pt x="1460" y="1559"/>
                  </a:lnTo>
                  <a:lnTo>
                    <a:pt x="1406" y="1532"/>
                  </a:lnTo>
                  <a:lnTo>
                    <a:pt x="1354" y="1503"/>
                  </a:lnTo>
                  <a:lnTo>
                    <a:pt x="1302" y="1476"/>
                  </a:lnTo>
                  <a:lnTo>
                    <a:pt x="1251" y="1447"/>
                  </a:lnTo>
                  <a:lnTo>
                    <a:pt x="1201" y="1418"/>
                  </a:lnTo>
                  <a:lnTo>
                    <a:pt x="1152" y="1390"/>
                  </a:lnTo>
                  <a:lnTo>
                    <a:pt x="1104" y="1361"/>
                  </a:lnTo>
                  <a:lnTo>
                    <a:pt x="1057" y="1333"/>
                  </a:lnTo>
                  <a:lnTo>
                    <a:pt x="1012" y="1303"/>
                  </a:lnTo>
                  <a:lnTo>
                    <a:pt x="967" y="1273"/>
                  </a:lnTo>
                  <a:lnTo>
                    <a:pt x="923" y="1244"/>
                  </a:lnTo>
                  <a:lnTo>
                    <a:pt x="880" y="1214"/>
                  </a:lnTo>
                  <a:lnTo>
                    <a:pt x="838" y="1183"/>
                  </a:lnTo>
                  <a:lnTo>
                    <a:pt x="797" y="1154"/>
                  </a:lnTo>
                  <a:lnTo>
                    <a:pt x="758" y="1123"/>
                  </a:lnTo>
                  <a:lnTo>
                    <a:pt x="719" y="1092"/>
                  </a:lnTo>
                  <a:lnTo>
                    <a:pt x="683" y="1062"/>
                  </a:lnTo>
                  <a:lnTo>
                    <a:pt x="646" y="1031"/>
                  </a:lnTo>
                  <a:lnTo>
                    <a:pt x="611" y="1000"/>
                  </a:lnTo>
                  <a:lnTo>
                    <a:pt x="576" y="969"/>
                  </a:lnTo>
                  <a:lnTo>
                    <a:pt x="544" y="937"/>
                  </a:lnTo>
                  <a:lnTo>
                    <a:pt x="512" y="905"/>
                  </a:lnTo>
                  <a:lnTo>
                    <a:pt x="481" y="875"/>
                  </a:lnTo>
                  <a:lnTo>
                    <a:pt x="452" y="843"/>
                  </a:lnTo>
                  <a:lnTo>
                    <a:pt x="423" y="810"/>
                  </a:lnTo>
                  <a:lnTo>
                    <a:pt x="396" y="779"/>
                  </a:lnTo>
                  <a:lnTo>
                    <a:pt x="370" y="747"/>
                  </a:lnTo>
                  <a:lnTo>
                    <a:pt x="345" y="714"/>
                  </a:lnTo>
                  <a:lnTo>
                    <a:pt x="321" y="682"/>
                  </a:lnTo>
                  <a:lnTo>
                    <a:pt x="298" y="650"/>
                  </a:lnTo>
                  <a:lnTo>
                    <a:pt x="278" y="617"/>
                  </a:lnTo>
                  <a:lnTo>
                    <a:pt x="258" y="585"/>
                  </a:lnTo>
                  <a:lnTo>
                    <a:pt x="238" y="552"/>
                  </a:lnTo>
                  <a:lnTo>
                    <a:pt x="221" y="519"/>
                  </a:lnTo>
                  <a:lnTo>
                    <a:pt x="203" y="486"/>
                  </a:lnTo>
                  <a:lnTo>
                    <a:pt x="188" y="453"/>
                  </a:lnTo>
                  <a:lnTo>
                    <a:pt x="174" y="420"/>
                  </a:lnTo>
                  <a:lnTo>
                    <a:pt x="161" y="386"/>
                  </a:lnTo>
                  <a:lnTo>
                    <a:pt x="149" y="354"/>
                  </a:lnTo>
                  <a:lnTo>
                    <a:pt x="139" y="320"/>
                  </a:lnTo>
                  <a:lnTo>
                    <a:pt x="130" y="286"/>
                  </a:lnTo>
                  <a:lnTo>
                    <a:pt x="122" y="253"/>
                  </a:lnTo>
                  <a:lnTo>
                    <a:pt x="114" y="220"/>
                  </a:lnTo>
                  <a:lnTo>
                    <a:pt x="109" y="186"/>
                  </a:lnTo>
                  <a:lnTo>
                    <a:pt x="105" y="152"/>
                  </a:lnTo>
                  <a:lnTo>
                    <a:pt x="101" y="119"/>
                  </a:lnTo>
                  <a:lnTo>
                    <a:pt x="100" y="84"/>
                  </a:lnTo>
                  <a:lnTo>
                    <a:pt x="99" y="50"/>
                  </a:lnTo>
                  <a:lnTo>
                    <a:pt x="99" y="50"/>
                  </a:lnTo>
                  <a:lnTo>
                    <a:pt x="99" y="50"/>
                  </a:lnTo>
                  <a:lnTo>
                    <a:pt x="99" y="44"/>
                  </a:lnTo>
                  <a:lnTo>
                    <a:pt x="98" y="38"/>
                  </a:lnTo>
                  <a:lnTo>
                    <a:pt x="97" y="33"/>
                  </a:lnTo>
                  <a:lnTo>
                    <a:pt x="95" y="29"/>
                  </a:lnTo>
                  <a:lnTo>
                    <a:pt x="93" y="24"/>
                  </a:lnTo>
                  <a:lnTo>
                    <a:pt x="90" y="20"/>
                  </a:lnTo>
                  <a:lnTo>
                    <a:pt x="87" y="17"/>
                  </a:lnTo>
                  <a:lnTo>
                    <a:pt x="84" y="12"/>
                  </a:lnTo>
                  <a:lnTo>
                    <a:pt x="77" y="7"/>
                  </a:lnTo>
                  <a:lnTo>
                    <a:pt x="67" y="3"/>
                  </a:lnTo>
                  <a:lnTo>
                    <a:pt x="59" y="1"/>
                  </a:lnTo>
                  <a:lnTo>
                    <a:pt x="50" y="0"/>
                  </a:lnTo>
                  <a:lnTo>
                    <a:pt x="40" y="1"/>
                  </a:lnTo>
                  <a:lnTo>
                    <a:pt x="32" y="3"/>
                  </a:lnTo>
                  <a:lnTo>
                    <a:pt x="22" y="7"/>
                  </a:lnTo>
                  <a:lnTo>
                    <a:pt x="15" y="12"/>
                  </a:lnTo>
                  <a:lnTo>
                    <a:pt x="12" y="17"/>
                  </a:lnTo>
                  <a:lnTo>
                    <a:pt x="9" y="20"/>
                  </a:lnTo>
                  <a:lnTo>
                    <a:pt x="6" y="24"/>
                  </a:lnTo>
                  <a:lnTo>
                    <a:pt x="4" y="29"/>
                  </a:lnTo>
                  <a:lnTo>
                    <a:pt x="2" y="33"/>
                  </a:lnTo>
                  <a:lnTo>
                    <a:pt x="1" y="38"/>
                  </a:lnTo>
                  <a:lnTo>
                    <a:pt x="0" y="44"/>
                  </a:lnTo>
                  <a:lnTo>
                    <a:pt x="0" y="50"/>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 name="Freeform 14"/>
            <p:cNvSpPr>
              <a:spLocks/>
            </p:cNvSpPr>
            <p:nvPr/>
          </p:nvSpPr>
          <p:spPr bwMode="auto">
            <a:xfrm>
              <a:off x="2239963" y="4552950"/>
              <a:ext cx="522288" cy="179388"/>
            </a:xfrm>
            <a:custGeom>
              <a:avLst/>
              <a:gdLst>
                <a:gd name="T0" fmla="*/ 7756 w 8225"/>
                <a:gd name="T1" fmla="*/ 4 h 2828"/>
                <a:gd name="T2" fmla="*/ 6935 w 8225"/>
                <a:gd name="T3" fmla="*/ 33 h 2828"/>
                <a:gd name="T4" fmla="*/ 6140 w 8225"/>
                <a:gd name="T5" fmla="*/ 88 h 2828"/>
                <a:gd name="T6" fmla="*/ 5376 w 8225"/>
                <a:gd name="T7" fmla="*/ 170 h 2828"/>
                <a:gd name="T8" fmla="*/ 4645 w 8225"/>
                <a:gd name="T9" fmla="*/ 275 h 2828"/>
                <a:gd name="T10" fmla="*/ 3953 w 8225"/>
                <a:gd name="T11" fmla="*/ 404 h 2828"/>
                <a:gd name="T12" fmla="*/ 3302 w 8225"/>
                <a:gd name="T13" fmla="*/ 554 h 2828"/>
                <a:gd name="T14" fmla="*/ 2698 w 8225"/>
                <a:gd name="T15" fmla="*/ 724 h 2828"/>
                <a:gd name="T16" fmla="*/ 2415 w 8225"/>
                <a:gd name="T17" fmla="*/ 816 h 2828"/>
                <a:gd name="T18" fmla="*/ 2144 w 8225"/>
                <a:gd name="T19" fmla="*/ 913 h 2828"/>
                <a:gd name="T20" fmla="*/ 1887 w 8225"/>
                <a:gd name="T21" fmla="*/ 1016 h 2828"/>
                <a:gd name="T22" fmla="*/ 1644 w 8225"/>
                <a:gd name="T23" fmla="*/ 1121 h 2828"/>
                <a:gd name="T24" fmla="*/ 1415 w 8225"/>
                <a:gd name="T25" fmla="*/ 1231 h 2828"/>
                <a:gd name="T26" fmla="*/ 1202 w 8225"/>
                <a:gd name="T27" fmla="*/ 1345 h 2828"/>
                <a:gd name="T28" fmla="*/ 1005 w 8225"/>
                <a:gd name="T29" fmla="*/ 1462 h 2828"/>
                <a:gd name="T30" fmla="*/ 823 w 8225"/>
                <a:gd name="T31" fmla="*/ 1584 h 2828"/>
                <a:gd name="T32" fmla="*/ 657 w 8225"/>
                <a:gd name="T33" fmla="*/ 1708 h 2828"/>
                <a:gd name="T34" fmla="*/ 509 w 8225"/>
                <a:gd name="T35" fmla="*/ 1837 h 2828"/>
                <a:gd name="T36" fmla="*/ 378 w 8225"/>
                <a:gd name="T37" fmla="*/ 1969 h 2828"/>
                <a:gd name="T38" fmla="*/ 266 w 8225"/>
                <a:gd name="T39" fmla="*/ 2104 h 2828"/>
                <a:gd name="T40" fmla="*/ 173 w 8225"/>
                <a:gd name="T41" fmla="*/ 2243 h 2828"/>
                <a:gd name="T42" fmla="*/ 98 w 8225"/>
                <a:gd name="T43" fmla="*/ 2385 h 2828"/>
                <a:gd name="T44" fmla="*/ 44 w 8225"/>
                <a:gd name="T45" fmla="*/ 2530 h 2828"/>
                <a:gd name="T46" fmla="*/ 11 w 8225"/>
                <a:gd name="T47" fmla="*/ 2678 h 2828"/>
                <a:gd name="T48" fmla="*/ 0 w 8225"/>
                <a:gd name="T49" fmla="*/ 2828 h 2828"/>
                <a:gd name="T50" fmla="*/ 105 w 8225"/>
                <a:gd name="T51" fmla="*/ 2726 h 2828"/>
                <a:gd name="T52" fmla="*/ 130 w 8225"/>
                <a:gd name="T53" fmla="*/ 2591 h 2828"/>
                <a:gd name="T54" fmla="*/ 174 w 8225"/>
                <a:gd name="T55" fmla="*/ 2458 h 2828"/>
                <a:gd name="T56" fmla="*/ 238 w 8225"/>
                <a:gd name="T57" fmla="*/ 2327 h 2828"/>
                <a:gd name="T58" fmla="*/ 321 w 8225"/>
                <a:gd name="T59" fmla="*/ 2196 h 2828"/>
                <a:gd name="T60" fmla="*/ 423 w 8225"/>
                <a:gd name="T61" fmla="*/ 2067 h 2828"/>
                <a:gd name="T62" fmla="*/ 544 w 8225"/>
                <a:gd name="T63" fmla="*/ 1940 h 2828"/>
                <a:gd name="T64" fmla="*/ 683 w 8225"/>
                <a:gd name="T65" fmla="*/ 1817 h 2828"/>
                <a:gd name="T66" fmla="*/ 838 w 8225"/>
                <a:gd name="T67" fmla="*/ 1694 h 2828"/>
                <a:gd name="T68" fmla="*/ 1012 w 8225"/>
                <a:gd name="T69" fmla="*/ 1576 h 2828"/>
                <a:gd name="T70" fmla="*/ 1201 w 8225"/>
                <a:gd name="T71" fmla="*/ 1459 h 2828"/>
                <a:gd name="T72" fmla="*/ 1406 w 8225"/>
                <a:gd name="T73" fmla="*/ 1347 h 2828"/>
                <a:gd name="T74" fmla="*/ 1627 w 8225"/>
                <a:gd name="T75" fmla="*/ 1237 h 2828"/>
                <a:gd name="T76" fmla="*/ 1864 w 8225"/>
                <a:gd name="T77" fmla="*/ 1132 h 2828"/>
                <a:gd name="T78" fmla="*/ 2114 w 8225"/>
                <a:gd name="T79" fmla="*/ 1031 h 2828"/>
                <a:gd name="T80" fmla="*/ 2378 w 8225"/>
                <a:gd name="T81" fmla="*/ 934 h 2828"/>
                <a:gd name="T82" fmla="*/ 2656 w 8225"/>
                <a:gd name="T83" fmla="*/ 841 h 2828"/>
                <a:gd name="T84" fmla="*/ 3172 w 8225"/>
                <a:gd name="T85" fmla="*/ 691 h 2828"/>
                <a:gd name="T86" fmla="*/ 3806 w 8225"/>
                <a:gd name="T87" fmla="*/ 536 h 2828"/>
                <a:gd name="T88" fmla="*/ 4485 w 8225"/>
                <a:gd name="T89" fmla="*/ 403 h 2828"/>
                <a:gd name="T90" fmla="*/ 5203 w 8225"/>
                <a:gd name="T91" fmla="*/ 291 h 2828"/>
                <a:gd name="T92" fmla="*/ 5955 w 8225"/>
                <a:gd name="T93" fmla="*/ 204 h 2828"/>
                <a:gd name="T94" fmla="*/ 6740 w 8225"/>
                <a:gd name="T95" fmla="*/ 142 h 2828"/>
                <a:gd name="T96" fmla="*/ 7552 w 8225"/>
                <a:gd name="T97" fmla="*/ 107 h 2828"/>
                <a:gd name="T98" fmla="*/ 8175 w 8225"/>
                <a:gd name="T99" fmla="*/ 99 h 2828"/>
                <a:gd name="T100" fmla="*/ 8191 w 8225"/>
                <a:gd name="T101" fmla="*/ 97 h 2828"/>
                <a:gd name="T102" fmla="*/ 8209 w 8225"/>
                <a:gd name="T103" fmla="*/ 87 h 2828"/>
                <a:gd name="T104" fmla="*/ 8224 w 8225"/>
                <a:gd name="T105" fmla="*/ 59 h 2828"/>
                <a:gd name="T106" fmla="*/ 8218 w 8225"/>
                <a:gd name="T107" fmla="*/ 24 h 2828"/>
                <a:gd name="T108" fmla="*/ 8202 w 8225"/>
                <a:gd name="T109" fmla="*/ 6 h 2828"/>
                <a:gd name="T110" fmla="*/ 8181 w 8225"/>
                <a:gd name="T111" fmla="*/ 0 h 2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25" h="2828">
                  <a:moveTo>
                    <a:pt x="8175" y="0"/>
                  </a:moveTo>
                  <a:lnTo>
                    <a:pt x="8175" y="0"/>
                  </a:lnTo>
                  <a:lnTo>
                    <a:pt x="7964" y="1"/>
                  </a:lnTo>
                  <a:lnTo>
                    <a:pt x="7756" y="4"/>
                  </a:lnTo>
                  <a:lnTo>
                    <a:pt x="7549" y="8"/>
                  </a:lnTo>
                  <a:lnTo>
                    <a:pt x="7343" y="14"/>
                  </a:lnTo>
                  <a:lnTo>
                    <a:pt x="7139" y="22"/>
                  </a:lnTo>
                  <a:lnTo>
                    <a:pt x="6935" y="33"/>
                  </a:lnTo>
                  <a:lnTo>
                    <a:pt x="6734" y="44"/>
                  </a:lnTo>
                  <a:lnTo>
                    <a:pt x="6535" y="56"/>
                  </a:lnTo>
                  <a:lnTo>
                    <a:pt x="6337" y="72"/>
                  </a:lnTo>
                  <a:lnTo>
                    <a:pt x="6140" y="88"/>
                  </a:lnTo>
                  <a:lnTo>
                    <a:pt x="5946" y="106"/>
                  </a:lnTo>
                  <a:lnTo>
                    <a:pt x="5754" y="126"/>
                  </a:lnTo>
                  <a:lnTo>
                    <a:pt x="5564" y="146"/>
                  </a:lnTo>
                  <a:lnTo>
                    <a:pt x="5376" y="170"/>
                  </a:lnTo>
                  <a:lnTo>
                    <a:pt x="5190" y="193"/>
                  </a:lnTo>
                  <a:lnTo>
                    <a:pt x="5006" y="219"/>
                  </a:lnTo>
                  <a:lnTo>
                    <a:pt x="4824" y="246"/>
                  </a:lnTo>
                  <a:lnTo>
                    <a:pt x="4645" y="275"/>
                  </a:lnTo>
                  <a:lnTo>
                    <a:pt x="4469" y="304"/>
                  </a:lnTo>
                  <a:lnTo>
                    <a:pt x="4294" y="336"/>
                  </a:lnTo>
                  <a:lnTo>
                    <a:pt x="4122" y="369"/>
                  </a:lnTo>
                  <a:lnTo>
                    <a:pt x="3953" y="404"/>
                  </a:lnTo>
                  <a:lnTo>
                    <a:pt x="3786" y="439"/>
                  </a:lnTo>
                  <a:lnTo>
                    <a:pt x="3622" y="476"/>
                  </a:lnTo>
                  <a:lnTo>
                    <a:pt x="3461" y="514"/>
                  </a:lnTo>
                  <a:lnTo>
                    <a:pt x="3302" y="554"/>
                  </a:lnTo>
                  <a:lnTo>
                    <a:pt x="3146" y="595"/>
                  </a:lnTo>
                  <a:lnTo>
                    <a:pt x="2994" y="637"/>
                  </a:lnTo>
                  <a:lnTo>
                    <a:pt x="2845" y="680"/>
                  </a:lnTo>
                  <a:lnTo>
                    <a:pt x="2698" y="724"/>
                  </a:lnTo>
                  <a:lnTo>
                    <a:pt x="2626" y="747"/>
                  </a:lnTo>
                  <a:lnTo>
                    <a:pt x="2555" y="770"/>
                  </a:lnTo>
                  <a:lnTo>
                    <a:pt x="2484" y="793"/>
                  </a:lnTo>
                  <a:lnTo>
                    <a:pt x="2415" y="816"/>
                  </a:lnTo>
                  <a:lnTo>
                    <a:pt x="2345" y="841"/>
                  </a:lnTo>
                  <a:lnTo>
                    <a:pt x="2278" y="864"/>
                  </a:lnTo>
                  <a:lnTo>
                    <a:pt x="2210" y="889"/>
                  </a:lnTo>
                  <a:lnTo>
                    <a:pt x="2144" y="913"/>
                  </a:lnTo>
                  <a:lnTo>
                    <a:pt x="2078" y="939"/>
                  </a:lnTo>
                  <a:lnTo>
                    <a:pt x="2013" y="964"/>
                  </a:lnTo>
                  <a:lnTo>
                    <a:pt x="1950" y="989"/>
                  </a:lnTo>
                  <a:lnTo>
                    <a:pt x="1887" y="1016"/>
                  </a:lnTo>
                  <a:lnTo>
                    <a:pt x="1825" y="1041"/>
                  </a:lnTo>
                  <a:lnTo>
                    <a:pt x="1764" y="1068"/>
                  </a:lnTo>
                  <a:lnTo>
                    <a:pt x="1703" y="1094"/>
                  </a:lnTo>
                  <a:lnTo>
                    <a:pt x="1644" y="1121"/>
                  </a:lnTo>
                  <a:lnTo>
                    <a:pt x="1586" y="1148"/>
                  </a:lnTo>
                  <a:lnTo>
                    <a:pt x="1528" y="1175"/>
                  </a:lnTo>
                  <a:lnTo>
                    <a:pt x="1472" y="1203"/>
                  </a:lnTo>
                  <a:lnTo>
                    <a:pt x="1415" y="1231"/>
                  </a:lnTo>
                  <a:lnTo>
                    <a:pt x="1361" y="1259"/>
                  </a:lnTo>
                  <a:lnTo>
                    <a:pt x="1307" y="1287"/>
                  </a:lnTo>
                  <a:lnTo>
                    <a:pt x="1254" y="1316"/>
                  </a:lnTo>
                  <a:lnTo>
                    <a:pt x="1202" y="1345"/>
                  </a:lnTo>
                  <a:lnTo>
                    <a:pt x="1152" y="1373"/>
                  </a:lnTo>
                  <a:lnTo>
                    <a:pt x="1102" y="1403"/>
                  </a:lnTo>
                  <a:lnTo>
                    <a:pt x="1053" y="1433"/>
                  </a:lnTo>
                  <a:lnTo>
                    <a:pt x="1005" y="1462"/>
                  </a:lnTo>
                  <a:lnTo>
                    <a:pt x="957" y="1492"/>
                  </a:lnTo>
                  <a:lnTo>
                    <a:pt x="912" y="1522"/>
                  </a:lnTo>
                  <a:lnTo>
                    <a:pt x="867" y="1553"/>
                  </a:lnTo>
                  <a:lnTo>
                    <a:pt x="823" y="1584"/>
                  </a:lnTo>
                  <a:lnTo>
                    <a:pt x="780" y="1614"/>
                  </a:lnTo>
                  <a:lnTo>
                    <a:pt x="738" y="1645"/>
                  </a:lnTo>
                  <a:lnTo>
                    <a:pt x="697" y="1677"/>
                  </a:lnTo>
                  <a:lnTo>
                    <a:pt x="657" y="1708"/>
                  </a:lnTo>
                  <a:lnTo>
                    <a:pt x="618" y="1740"/>
                  </a:lnTo>
                  <a:lnTo>
                    <a:pt x="581" y="1772"/>
                  </a:lnTo>
                  <a:lnTo>
                    <a:pt x="545" y="1804"/>
                  </a:lnTo>
                  <a:lnTo>
                    <a:pt x="509" y="1837"/>
                  </a:lnTo>
                  <a:lnTo>
                    <a:pt x="475" y="1870"/>
                  </a:lnTo>
                  <a:lnTo>
                    <a:pt x="441" y="1903"/>
                  </a:lnTo>
                  <a:lnTo>
                    <a:pt x="410" y="1935"/>
                  </a:lnTo>
                  <a:lnTo>
                    <a:pt x="378" y="1969"/>
                  </a:lnTo>
                  <a:lnTo>
                    <a:pt x="348" y="2003"/>
                  </a:lnTo>
                  <a:lnTo>
                    <a:pt x="320" y="2036"/>
                  </a:lnTo>
                  <a:lnTo>
                    <a:pt x="292" y="2070"/>
                  </a:lnTo>
                  <a:lnTo>
                    <a:pt x="266" y="2104"/>
                  </a:lnTo>
                  <a:lnTo>
                    <a:pt x="241" y="2139"/>
                  </a:lnTo>
                  <a:lnTo>
                    <a:pt x="217" y="2173"/>
                  </a:lnTo>
                  <a:lnTo>
                    <a:pt x="194" y="2208"/>
                  </a:lnTo>
                  <a:lnTo>
                    <a:pt x="173" y="2243"/>
                  </a:lnTo>
                  <a:lnTo>
                    <a:pt x="152" y="2279"/>
                  </a:lnTo>
                  <a:lnTo>
                    <a:pt x="133" y="2313"/>
                  </a:lnTo>
                  <a:lnTo>
                    <a:pt x="114" y="2349"/>
                  </a:lnTo>
                  <a:lnTo>
                    <a:pt x="98" y="2385"/>
                  </a:lnTo>
                  <a:lnTo>
                    <a:pt x="83" y="2421"/>
                  </a:lnTo>
                  <a:lnTo>
                    <a:pt x="68" y="2457"/>
                  </a:lnTo>
                  <a:lnTo>
                    <a:pt x="55" y="2493"/>
                  </a:lnTo>
                  <a:lnTo>
                    <a:pt x="44" y="2530"/>
                  </a:lnTo>
                  <a:lnTo>
                    <a:pt x="34" y="2567"/>
                  </a:lnTo>
                  <a:lnTo>
                    <a:pt x="25" y="2603"/>
                  </a:lnTo>
                  <a:lnTo>
                    <a:pt x="17" y="2641"/>
                  </a:lnTo>
                  <a:lnTo>
                    <a:pt x="11" y="2678"/>
                  </a:lnTo>
                  <a:lnTo>
                    <a:pt x="6" y="2715"/>
                  </a:lnTo>
                  <a:lnTo>
                    <a:pt x="3" y="2753"/>
                  </a:lnTo>
                  <a:lnTo>
                    <a:pt x="1" y="2790"/>
                  </a:lnTo>
                  <a:lnTo>
                    <a:pt x="0" y="2828"/>
                  </a:lnTo>
                  <a:lnTo>
                    <a:pt x="99" y="2828"/>
                  </a:lnTo>
                  <a:lnTo>
                    <a:pt x="100" y="2793"/>
                  </a:lnTo>
                  <a:lnTo>
                    <a:pt x="101" y="2760"/>
                  </a:lnTo>
                  <a:lnTo>
                    <a:pt x="105" y="2726"/>
                  </a:lnTo>
                  <a:lnTo>
                    <a:pt x="109" y="2692"/>
                  </a:lnTo>
                  <a:lnTo>
                    <a:pt x="114" y="2659"/>
                  </a:lnTo>
                  <a:lnTo>
                    <a:pt x="122" y="2625"/>
                  </a:lnTo>
                  <a:lnTo>
                    <a:pt x="130" y="2591"/>
                  </a:lnTo>
                  <a:lnTo>
                    <a:pt x="139" y="2558"/>
                  </a:lnTo>
                  <a:lnTo>
                    <a:pt x="149" y="2525"/>
                  </a:lnTo>
                  <a:lnTo>
                    <a:pt x="161" y="2492"/>
                  </a:lnTo>
                  <a:lnTo>
                    <a:pt x="174" y="2458"/>
                  </a:lnTo>
                  <a:lnTo>
                    <a:pt x="188" y="2426"/>
                  </a:lnTo>
                  <a:lnTo>
                    <a:pt x="203" y="2392"/>
                  </a:lnTo>
                  <a:lnTo>
                    <a:pt x="221" y="2359"/>
                  </a:lnTo>
                  <a:lnTo>
                    <a:pt x="238" y="2327"/>
                  </a:lnTo>
                  <a:lnTo>
                    <a:pt x="258" y="2294"/>
                  </a:lnTo>
                  <a:lnTo>
                    <a:pt x="277" y="2261"/>
                  </a:lnTo>
                  <a:lnTo>
                    <a:pt x="298" y="2228"/>
                  </a:lnTo>
                  <a:lnTo>
                    <a:pt x="321" y="2196"/>
                  </a:lnTo>
                  <a:lnTo>
                    <a:pt x="345" y="2164"/>
                  </a:lnTo>
                  <a:lnTo>
                    <a:pt x="370" y="2131"/>
                  </a:lnTo>
                  <a:lnTo>
                    <a:pt x="396" y="2100"/>
                  </a:lnTo>
                  <a:lnTo>
                    <a:pt x="423" y="2067"/>
                  </a:lnTo>
                  <a:lnTo>
                    <a:pt x="452" y="2035"/>
                  </a:lnTo>
                  <a:lnTo>
                    <a:pt x="481" y="2004"/>
                  </a:lnTo>
                  <a:lnTo>
                    <a:pt x="512" y="1972"/>
                  </a:lnTo>
                  <a:lnTo>
                    <a:pt x="544" y="1940"/>
                  </a:lnTo>
                  <a:lnTo>
                    <a:pt x="576" y="1910"/>
                  </a:lnTo>
                  <a:lnTo>
                    <a:pt x="611" y="1878"/>
                  </a:lnTo>
                  <a:lnTo>
                    <a:pt x="646" y="1847"/>
                  </a:lnTo>
                  <a:lnTo>
                    <a:pt x="683" y="1817"/>
                  </a:lnTo>
                  <a:lnTo>
                    <a:pt x="719" y="1785"/>
                  </a:lnTo>
                  <a:lnTo>
                    <a:pt x="758" y="1754"/>
                  </a:lnTo>
                  <a:lnTo>
                    <a:pt x="797" y="1725"/>
                  </a:lnTo>
                  <a:lnTo>
                    <a:pt x="838" y="1694"/>
                  </a:lnTo>
                  <a:lnTo>
                    <a:pt x="880" y="1664"/>
                  </a:lnTo>
                  <a:lnTo>
                    <a:pt x="923" y="1635"/>
                  </a:lnTo>
                  <a:lnTo>
                    <a:pt x="967" y="1604"/>
                  </a:lnTo>
                  <a:lnTo>
                    <a:pt x="1012" y="1576"/>
                  </a:lnTo>
                  <a:lnTo>
                    <a:pt x="1057" y="1546"/>
                  </a:lnTo>
                  <a:lnTo>
                    <a:pt x="1104" y="1517"/>
                  </a:lnTo>
                  <a:lnTo>
                    <a:pt x="1152" y="1488"/>
                  </a:lnTo>
                  <a:lnTo>
                    <a:pt x="1201" y="1459"/>
                  </a:lnTo>
                  <a:lnTo>
                    <a:pt x="1251" y="1430"/>
                  </a:lnTo>
                  <a:lnTo>
                    <a:pt x="1302" y="1403"/>
                  </a:lnTo>
                  <a:lnTo>
                    <a:pt x="1354" y="1374"/>
                  </a:lnTo>
                  <a:lnTo>
                    <a:pt x="1406" y="1347"/>
                  </a:lnTo>
                  <a:lnTo>
                    <a:pt x="1460" y="1319"/>
                  </a:lnTo>
                  <a:lnTo>
                    <a:pt x="1515" y="1292"/>
                  </a:lnTo>
                  <a:lnTo>
                    <a:pt x="1571" y="1265"/>
                  </a:lnTo>
                  <a:lnTo>
                    <a:pt x="1627" y="1237"/>
                  </a:lnTo>
                  <a:lnTo>
                    <a:pt x="1685" y="1211"/>
                  </a:lnTo>
                  <a:lnTo>
                    <a:pt x="1743" y="1184"/>
                  </a:lnTo>
                  <a:lnTo>
                    <a:pt x="1803" y="1159"/>
                  </a:lnTo>
                  <a:lnTo>
                    <a:pt x="1864" y="1132"/>
                  </a:lnTo>
                  <a:lnTo>
                    <a:pt x="1924" y="1107"/>
                  </a:lnTo>
                  <a:lnTo>
                    <a:pt x="1987" y="1081"/>
                  </a:lnTo>
                  <a:lnTo>
                    <a:pt x="2050" y="1057"/>
                  </a:lnTo>
                  <a:lnTo>
                    <a:pt x="2114" y="1031"/>
                  </a:lnTo>
                  <a:lnTo>
                    <a:pt x="2179" y="1006"/>
                  </a:lnTo>
                  <a:lnTo>
                    <a:pt x="2244" y="982"/>
                  </a:lnTo>
                  <a:lnTo>
                    <a:pt x="2310" y="958"/>
                  </a:lnTo>
                  <a:lnTo>
                    <a:pt x="2378" y="934"/>
                  </a:lnTo>
                  <a:lnTo>
                    <a:pt x="2446" y="910"/>
                  </a:lnTo>
                  <a:lnTo>
                    <a:pt x="2515" y="887"/>
                  </a:lnTo>
                  <a:lnTo>
                    <a:pt x="2585" y="864"/>
                  </a:lnTo>
                  <a:lnTo>
                    <a:pt x="2656" y="841"/>
                  </a:lnTo>
                  <a:lnTo>
                    <a:pt x="2727" y="819"/>
                  </a:lnTo>
                  <a:lnTo>
                    <a:pt x="2872" y="774"/>
                  </a:lnTo>
                  <a:lnTo>
                    <a:pt x="3021" y="732"/>
                  </a:lnTo>
                  <a:lnTo>
                    <a:pt x="3172" y="691"/>
                  </a:lnTo>
                  <a:lnTo>
                    <a:pt x="3326" y="650"/>
                  </a:lnTo>
                  <a:lnTo>
                    <a:pt x="3484" y="611"/>
                  </a:lnTo>
                  <a:lnTo>
                    <a:pt x="3644" y="572"/>
                  </a:lnTo>
                  <a:lnTo>
                    <a:pt x="3806" y="536"/>
                  </a:lnTo>
                  <a:lnTo>
                    <a:pt x="3973" y="501"/>
                  </a:lnTo>
                  <a:lnTo>
                    <a:pt x="4141" y="467"/>
                  </a:lnTo>
                  <a:lnTo>
                    <a:pt x="4312" y="434"/>
                  </a:lnTo>
                  <a:lnTo>
                    <a:pt x="4485" y="403"/>
                  </a:lnTo>
                  <a:lnTo>
                    <a:pt x="4661" y="373"/>
                  </a:lnTo>
                  <a:lnTo>
                    <a:pt x="4840" y="344"/>
                  </a:lnTo>
                  <a:lnTo>
                    <a:pt x="5020" y="317"/>
                  </a:lnTo>
                  <a:lnTo>
                    <a:pt x="5203" y="291"/>
                  </a:lnTo>
                  <a:lnTo>
                    <a:pt x="5388" y="268"/>
                  </a:lnTo>
                  <a:lnTo>
                    <a:pt x="5575" y="245"/>
                  </a:lnTo>
                  <a:lnTo>
                    <a:pt x="5764" y="224"/>
                  </a:lnTo>
                  <a:lnTo>
                    <a:pt x="5955" y="204"/>
                  </a:lnTo>
                  <a:lnTo>
                    <a:pt x="6150" y="187"/>
                  </a:lnTo>
                  <a:lnTo>
                    <a:pt x="6345" y="171"/>
                  </a:lnTo>
                  <a:lnTo>
                    <a:pt x="6541" y="155"/>
                  </a:lnTo>
                  <a:lnTo>
                    <a:pt x="6740" y="142"/>
                  </a:lnTo>
                  <a:lnTo>
                    <a:pt x="6941" y="131"/>
                  </a:lnTo>
                  <a:lnTo>
                    <a:pt x="7143" y="122"/>
                  </a:lnTo>
                  <a:lnTo>
                    <a:pt x="7346" y="113"/>
                  </a:lnTo>
                  <a:lnTo>
                    <a:pt x="7552" y="107"/>
                  </a:lnTo>
                  <a:lnTo>
                    <a:pt x="7758" y="103"/>
                  </a:lnTo>
                  <a:lnTo>
                    <a:pt x="7966" y="100"/>
                  </a:lnTo>
                  <a:lnTo>
                    <a:pt x="8175" y="99"/>
                  </a:lnTo>
                  <a:lnTo>
                    <a:pt x="8175" y="99"/>
                  </a:lnTo>
                  <a:lnTo>
                    <a:pt x="8175" y="99"/>
                  </a:lnTo>
                  <a:lnTo>
                    <a:pt x="8181" y="99"/>
                  </a:lnTo>
                  <a:lnTo>
                    <a:pt x="8186" y="98"/>
                  </a:lnTo>
                  <a:lnTo>
                    <a:pt x="8191" y="97"/>
                  </a:lnTo>
                  <a:lnTo>
                    <a:pt x="8196" y="95"/>
                  </a:lnTo>
                  <a:lnTo>
                    <a:pt x="8202" y="93"/>
                  </a:lnTo>
                  <a:lnTo>
                    <a:pt x="8206" y="90"/>
                  </a:lnTo>
                  <a:lnTo>
                    <a:pt x="8209" y="87"/>
                  </a:lnTo>
                  <a:lnTo>
                    <a:pt x="8212" y="84"/>
                  </a:lnTo>
                  <a:lnTo>
                    <a:pt x="8218" y="77"/>
                  </a:lnTo>
                  <a:lnTo>
                    <a:pt x="8221" y="67"/>
                  </a:lnTo>
                  <a:lnTo>
                    <a:pt x="8224" y="59"/>
                  </a:lnTo>
                  <a:lnTo>
                    <a:pt x="8225" y="50"/>
                  </a:lnTo>
                  <a:lnTo>
                    <a:pt x="8224" y="41"/>
                  </a:lnTo>
                  <a:lnTo>
                    <a:pt x="8221" y="32"/>
                  </a:lnTo>
                  <a:lnTo>
                    <a:pt x="8218" y="24"/>
                  </a:lnTo>
                  <a:lnTo>
                    <a:pt x="8212" y="15"/>
                  </a:lnTo>
                  <a:lnTo>
                    <a:pt x="8209" y="12"/>
                  </a:lnTo>
                  <a:lnTo>
                    <a:pt x="8206" y="9"/>
                  </a:lnTo>
                  <a:lnTo>
                    <a:pt x="8202" y="6"/>
                  </a:lnTo>
                  <a:lnTo>
                    <a:pt x="8196" y="4"/>
                  </a:lnTo>
                  <a:lnTo>
                    <a:pt x="8191" y="2"/>
                  </a:lnTo>
                  <a:lnTo>
                    <a:pt x="8186" y="1"/>
                  </a:lnTo>
                  <a:lnTo>
                    <a:pt x="8181" y="0"/>
                  </a:lnTo>
                  <a:lnTo>
                    <a:pt x="8175" y="0"/>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 name="Freeform 15"/>
            <p:cNvSpPr>
              <a:spLocks/>
            </p:cNvSpPr>
            <p:nvPr/>
          </p:nvSpPr>
          <p:spPr bwMode="auto">
            <a:xfrm>
              <a:off x="2759076" y="4552950"/>
              <a:ext cx="519113" cy="179388"/>
            </a:xfrm>
            <a:custGeom>
              <a:avLst/>
              <a:gdLst>
                <a:gd name="T0" fmla="*/ 8169 w 8175"/>
                <a:gd name="T1" fmla="*/ 2715 h 2828"/>
                <a:gd name="T2" fmla="*/ 8141 w 8175"/>
                <a:gd name="T3" fmla="*/ 2567 h 2828"/>
                <a:gd name="T4" fmla="*/ 8092 w 8175"/>
                <a:gd name="T5" fmla="*/ 2422 h 2828"/>
                <a:gd name="T6" fmla="*/ 8023 w 8175"/>
                <a:gd name="T7" fmla="*/ 2279 h 2828"/>
                <a:gd name="T8" fmla="*/ 7934 w 8175"/>
                <a:gd name="T9" fmla="*/ 2139 h 2828"/>
                <a:gd name="T10" fmla="*/ 7827 w 8175"/>
                <a:gd name="T11" fmla="*/ 2003 h 2828"/>
                <a:gd name="T12" fmla="*/ 7700 w 8175"/>
                <a:gd name="T13" fmla="*/ 1870 h 2828"/>
                <a:gd name="T14" fmla="*/ 7556 w 8175"/>
                <a:gd name="T15" fmla="*/ 1740 h 2828"/>
                <a:gd name="T16" fmla="*/ 7395 w 8175"/>
                <a:gd name="T17" fmla="*/ 1614 h 2828"/>
                <a:gd name="T18" fmla="*/ 7218 w 8175"/>
                <a:gd name="T19" fmla="*/ 1492 h 2828"/>
                <a:gd name="T20" fmla="*/ 7023 w 8175"/>
                <a:gd name="T21" fmla="*/ 1373 h 2828"/>
                <a:gd name="T22" fmla="*/ 6814 w 8175"/>
                <a:gd name="T23" fmla="*/ 1259 h 2828"/>
                <a:gd name="T24" fmla="*/ 6589 w 8175"/>
                <a:gd name="T25" fmla="*/ 1148 h 2828"/>
                <a:gd name="T26" fmla="*/ 6350 w 8175"/>
                <a:gd name="T27" fmla="*/ 1041 h 2828"/>
                <a:gd name="T28" fmla="*/ 6097 w 8175"/>
                <a:gd name="T29" fmla="*/ 939 h 2828"/>
                <a:gd name="T30" fmla="*/ 5830 w 8175"/>
                <a:gd name="T31" fmla="*/ 841 h 2828"/>
                <a:gd name="T32" fmla="*/ 5549 w 8175"/>
                <a:gd name="T33" fmla="*/ 747 h 2828"/>
                <a:gd name="T34" fmla="*/ 5029 w 8175"/>
                <a:gd name="T35" fmla="*/ 595 h 2828"/>
                <a:gd name="T36" fmla="*/ 4389 w 8175"/>
                <a:gd name="T37" fmla="*/ 439 h 2828"/>
                <a:gd name="T38" fmla="*/ 3706 w 8175"/>
                <a:gd name="T39" fmla="*/ 304 h 2828"/>
                <a:gd name="T40" fmla="*/ 2985 w 8175"/>
                <a:gd name="T41" fmla="*/ 193 h 2828"/>
                <a:gd name="T42" fmla="*/ 2228 w 8175"/>
                <a:gd name="T43" fmla="*/ 106 h 2828"/>
                <a:gd name="T44" fmla="*/ 1441 w 8175"/>
                <a:gd name="T45" fmla="*/ 44 h 2828"/>
                <a:gd name="T46" fmla="*/ 626 w 8175"/>
                <a:gd name="T47" fmla="*/ 8 h 2828"/>
                <a:gd name="T48" fmla="*/ 0 w 8175"/>
                <a:gd name="T49" fmla="*/ 99 h 2828"/>
                <a:gd name="T50" fmla="*/ 829 w 8175"/>
                <a:gd name="T51" fmla="*/ 113 h 2828"/>
                <a:gd name="T52" fmla="*/ 1634 w 8175"/>
                <a:gd name="T53" fmla="*/ 155 h 2828"/>
                <a:gd name="T54" fmla="*/ 2410 w 8175"/>
                <a:gd name="T55" fmla="*/ 224 h 2828"/>
                <a:gd name="T56" fmla="*/ 3155 w 8175"/>
                <a:gd name="T57" fmla="*/ 317 h 2828"/>
                <a:gd name="T58" fmla="*/ 3863 w 8175"/>
                <a:gd name="T59" fmla="*/ 434 h 2828"/>
                <a:gd name="T60" fmla="*/ 4531 w 8175"/>
                <a:gd name="T61" fmla="*/ 572 h 2828"/>
                <a:gd name="T62" fmla="*/ 5154 w 8175"/>
                <a:gd name="T63" fmla="*/ 732 h 2828"/>
                <a:gd name="T64" fmla="*/ 5590 w 8175"/>
                <a:gd name="T65" fmla="*/ 864 h 2828"/>
                <a:gd name="T66" fmla="*/ 5865 w 8175"/>
                <a:gd name="T67" fmla="*/ 958 h 2828"/>
                <a:gd name="T68" fmla="*/ 6125 w 8175"/>
                <a:gd name="T69" fmla="*/ 1057 h 2828"/>
                <a:gd name="T70" fmla="*/ 6371 w 8175"/>
                <a:gd name="T71" fmla="*/ 1159 h 2828"/>
                <a:gd name="T72" fmla="*/ 6604 w 8175"/>
                <a:gd name="T73" fmla="*/ 1265 h 2828"/>
                <a:gd name="T74" fmla="*/ 6821 w 8175"/>
                <a:gd name="T75" fmla="*/ 1374 h 2828"/>
                <a:gd name="T76" fmla="*/ 7023 w 8175"/>
                <a:gd name="T77" fmla="*/ 1488 h 2828"/>
                <a:gd name="T78" fmla="*/ 7208 w 8175"/>
                <a:gd name="T79" fmla="*/ 1604 h 2828"/>
                <a:gd name="T80" fmla="*/ 7377 w 8175"/>
                <a:gd name="T81" fmla="*/ 1725 h 2828"/>
                <a:gd name="T82" fmla="*/ 7529 w 8175"/>
                <a:gd name="T83" fmla="*/ 1847 h 2828"/>
                <a:gd name="T84" fmla="*/ 7663 w 8175"/>
                <a:gd name="T85" fmla="*/ 1972 h 2828"/>
                <a:gd name="T86" fmla="*/ 7779 w 8175"/>
                <a:gd name="T87" fmla="*/ 2100 h 2828"/>
                <a:gd name="T88" fmla="*/ 7876 w 8175"/>
                <a:gd name="T89" fmla="*/ 2228 h 2828"/>
                <a:gd name="T90" fmla="*/ 7954 w 8175"/>
                <a:gd name="T91" fmla="*/ 2359 h 2828"/>
                <a:gd name="T92" fmla="*/ 8014 w 8175"/>
                <a:gd name="T93" fmla="*/ 2492 h 2828"/>
                <a:gd name="T94" fmla="*/ 8053 w 8175"/>
                <a:gd name="T95" fmla="*/ 2625 h 2828"/>
                <a:gd name="T96" fmla="*/ 8073 w 8175"/>
                <a:gd name="T97" fmla="*/ 2760 h 2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75" h="2828">
                  <a:moveTo>
                    <a:pt x="8175" y="2828"/>
                  </a:moveTo>
                  <a:lnTo>
                    <a:pt x="8174" y="2790"/>
                  </a:lnTo>
                  <a:lnTo>
                    <a:pt x="8172" y="2753"/>
                  </a:lnTo>
                  <a:lnTo>
                    <a:pt x="8169" y="2715"/>
                  </a:lnTo>
                  <a:lnTo>
                    <a:pt x="8164" y="2678"/>
                  </a:lnTo>
                  <a:lnTo>
                    <a:pt x="8158" y="2641"/>
                  </a:lnTo>
                  <a:lnTo>
                    <a:pt x="8149" y="2603"/>
                  </a:lnTo>
                  <a:lnTo>
                    <a:pt x="8141" y="2567"/>
                  </a:lnTo>
                  <a:lnTo>
                    <a:pt x="8131" y="2530"/>
                  </a:lnTo>
                  <a:lnTo>
                    <a:pt x="8119" y="2493"/>
                  </a:lnTo>
                  <a:lnTo>
                    <a:pt x="8107" y="2457"/>
                  </a:lnTo>
                  <a:lnTo>
                    <a:pt x="8092" y="2422"/>
                  </a:lnTo>
                  <a:lnTo>
                    <a:pt x="8077" y="2385"/>
                  </a:lnTo>
                  <a:lnTo>
                    <a:pt x="8061" y="2349"/>
                  </a:lnTo>
                  <a:lnTo>
                    <a:pt x="8042" y="2313"/>
                  </a:lnTo>
                  <a:lnTo>
                    <a:pt x="8023" y="2279"/>
                  </a:lnTo>
                  <a:lnTo>
                    <a:pt x="8002" y="2243"/>
                  </a:lnTo>
                  <a:lnTo>
                    <a:pt x="7981" y="2208"/>
                  </a:lnTo>
                  <a:lnTo>
                    <a:pt x="7958" y="2173"/>
                  </a:lnTo>
                  <a:lnTo>
                    <a:pt x="7934" y="2139"/>
                  </a:lnTo>
                  <a:lnTo>
                    <a:pt x="7909" y="2104"/>
                  </a:lnTo>
                  <a:lnTo>
                    <a:pt x="7883" y="2070"/>
                  </a:lnTo>
                  <a:lnTo>
                    <a:pt x="7855" y="2036"/>
                  </a:lnTo>
                  <a:lnTo>
                    <a:pt x="7827" y="2003"/>
                  </a:lnTo>
                  <a:lnTo>
                    <a:pt x="7797" y="1969"/>
                  </a:lnTo>
                  <a:lnTo>
                    <a:pt x="7765" y="1935"/>
                  </a:lnTo>
                  <a:lnTo>
                    <a:pt x="7734" y="1903"/>
                  </a:lnTo>
                  <a:lnTo>
                    <a:pt x="7700" y="1870"/>
                  </a:lnTo>
                  <a:lnTo>
                    <a:pt x="7666" y="1837"/>
                  </a:lnTo>
                  <a:lnTo>
                    <a:pt x="7630" y="1804"/>
                  </a:lnTo>
                  <a:lnTo>
                    <a:pt x="7594" y="1772"/>
                  </a:lnTo>
                  <a:lnTo>
                    <a:pt x="7556" y="1740"/>
                  </a:lnTo>
                  <a:lnTo>
                    <a:pt x="7518" y="1708"/>
                  </a:lnTo>
                  <a:lnTo>
                    <a:pt x="7478" y="1677"/>
                  </a:lnTo>
                  <a:lnTo>
                    <a:pt x="7437" y="1645"/>
                  </a:lnTo>
                  <a:lnTo>
                    <a:pt x="7395" y="1614"/>
                  </a:lnTo>
                  <a:lnTo>
                    <a:pt x="7352" y="1584"/>
                  </a:lnTo>
                  <a:lnTo>
                    <a:pt x="7308" y="1553"/>
                  </a:lnTo>
                  <a:lnTo>
                    <a:pt x="7263" y="1522"/>
                  </a:lnTo>
                  <a:lnTo>
                    <a:pt x="7218" y="1492"/>
                  </a:lnTo>
                  <a:lnTo>
                    <a:pt x="7170" y="1462"/>
                  </a:lnTo>
                  <a:lnTo>
                    <a:pt x="7122" y="1433"/>
                  </a:lnTo>
                  <a:lnTo>
                    <a:pt x="7073" y="1403"/>
                  </a:lnTo>
                  <a:lnTo>
                    <a:pt x="7023" y="1373"/>
                  </a:lnTo>
                  <a:lnTo>
                    <a:pt x="6972" y="1345"/>
                  </a:lnTo>
                  <a:lnTo>
                    <a:pt x="6921" y="1316"/>
                  </a:lnTo>
                  <a:lnTo>
                    <a:pt x="6868" y="1287"/>
                  </a:lnTo>
                  <a:lnTo>
                    <a:pt x="6814" y="1259"/>
                  </a:lnTo>
                  <a:lnTo>
                    <a:pt x="6760" y="1231"/>
                  </a:lnTo>
                  <a:lnTo>
                    <a:pt x="6704" y="1203"/>
                  </a:lnTo>
                  <a:lnTo>
                    <a:pt x="6647" y="1175"/>
                  </a:lnTo>
                  <a:lnTo>
                    <a:pt x="6589" y="1148"/>
                  </a:lnTo>
                  <a:lnTo>
                    <a:pt x="6531" y="1121"/>
                  </a:lnTo>
                  <a:lnTo>
                    <a:pt x="6472" y="1094"/>
                  </a:lnTo>
                  <a:lnTo>
                    <a:pt x="6411" y="1068"/>
                  </a:lnTo>
                  <a:lnTo>
                    <a:pt x="6350" y="1041"/>
                  </a:lnTo>
                  <a:lnTo>
                    <a:pt x="6288" y="1016"/>
                  </a:lnTo>
                  <a:lnTo>
                    <a:pt x="6225" y="989"/>
                  </a:lnTo>
                  <a:lnTo>
                    <a:pt x="6161" y="964"/>
                  </a:lnTo>
                  <a:lnTo>
                    <a:pt x="6097" y="939"/>
                  </a:lnTo>
                  <a:lnTo>
                    <a:pt x="6031" y="913"/>
                  </a:lnTo>
                  <a:lnTo>
                    <a:pt x="5965" y="889"/>
                  </a:lnTo>
                  <a:lnTo>
                    <a:pt x="5897" y="864"/>
                  </a:lnTo>
                  <a:lnTo>
                    <a:pt x="5830" y="841"/>
                  </a:lnTo>
                  <a:lnTo>
                    <a:pt x="5760" y="816"/>
                  </a:lnTo>
                  <a:lnTo>
                    <a:pt x="5691" y="793"/>
                  </a:lnTo>
                  <a:lnTo>
                    <a:pt x="5620" y="770"/>
                  </a:lnTo>
                  <a:lnTo>
                    <a:pt x="5549" y="747"/>
                  </a:lnTo>
                  <a:lnTo>
                    <a:pt x="5477" y="724"/>
                  </a:lnTo>
                  <a:lnTo>
                    <a:pt x="5330" y="680"/>
                  </a:lnTo>
                  <a:lnTo>
                    <a:pt x="5181" y="637"/>
                  </a:lnTo>
                  <a:lnTo>
                    <a:pt x="5029" y="595"/>
                  </a:lnTo>
                  <a:lnTo>
                    <a:pt x="4872" y="554"/>
                  </a:lnTo>
                  <a:lnTo>
                    <a:pt x="4714" y="514"/>
                  </a:lnTo>
                  <a:lnTo>
                    <a:pt x="4553" y="476"/>
                  </a:lnTo>
                  <a:lnTo>
                    <a:pt x="4389" y="439"/>
                  </a:lnTo>
                  <a:lnTo>
                    <a:pt x="4222" y="404"/>
                  </a:lnTo>
                  <a:lnTo>
                    <a:pt x="4053" y="369"/>
                  </a:lnTo>
                  <a:lnTo>
                    <a:pt x="3881" y="336"/>
                  </a:lnTo>
                  <a:lnTo>
                    <a:pt x="3706" y="304"/>
                  </a:lnTo>
                  <a:lnTo>
                    <a:pt x="3530" y="275"/>
                  </a:lnTo>
                  <a:lnTo>
                    <a:pt x="3351" y="246"/>
                  </a:lnTo>
                  <a:lnTo>
                    <a:pt x="3169" y="219"/>
                  </a:lnTo>
                  <a:lnTo>
                    <a:pt x="2985" y="193"/>
                  </a:lnTo>
                  <a:lnTo>
                    <a:pt x="2799" y="170"/>
                  </a:lnTo>
                  <a:lnTo>
                    <a:pt x="2611" y="146"/>
                  </a:lnTo>
                  <a:lnTo>
                    <a:pt x="2421" y="126"/>
                  </a:lnTo>
                  <a:lnTo>
                    <a:pt x="2228" y="106"/>
                  </a:lnTo>
                  <a:lnTo>
                    <a:pt x="2035" y="88"/>
                  </a:lnTo>
                  <a:lnTo>
                    <a:pt x="1838" y="72"/>
                  </a:lnTo>
                  <a:lnTo>
                    <a:pt x="1640" y="56"/>
                  </a:lnTo>
                  <a:lnTo>
                    <a:pt x="1441" y="44"/>
                  </a:lnTo>
                  <a:lnTo>
                    <a:pt x="1240" y="33"/>
                  </a:lnTo>
                  <a:lnTo>
                    <a:pt x="1036" y="22"/>
                  </a:lnTo>
                  <a:lnTo>
                    <a:pt x="832" y="14"/>
                  </a:lnTo>
                  <a:lnTo>
                    <a:pt x="626" y="8"/>
                  </a:lnTo>
                  <a:lnTo>
                    <a:pt x="419" y="4"/>
                  </a:lnTo>
                  <a:lnTo>
                    <a:pt x="209" y="1"/>
                  </a:lnTo>
                  <a:lnTo>
                    <a:pt x="0" y="0"/>
                  </a:lnTo>
                  <a:lnTo>
                    <a:pt x="0" y="99"/>
                  </a:lnTo>
                  <a:lnTo>
                    <a:pt x="209" y="100"/>
                  </a:lnTo>
                  <a:lnTo>
                    <a:pt x="417" y="103"/>
                  </a:lnTo>
                  <a:lnTo>
                    <a:pt x="623" y="107"/>
                  </a:lnTo>
                  <a:lnTo>
                    <a:pt x="829" y="113"/>
                  </a:lnTo>
                  <a:lnTo>
                    <a:pt x="1032" y="122"/>
                  </a:lnTo>
                  <a:lnTo>
                    <a:pt x="1234" y="131"/>
                  </a:lnTo>
                  <a:lnTo>
                    <a:pt x="1435" y="142"/>
                  </a:lnTo>
                  <a:lnTo>
                    <a:pt x="1634" y="155"/>
                  </a:lnTo>
                  <a:lnTo>
                    <a:pt x="1830" y="171"/>
                  </a:lnTo>
                  <a:lnTo>
                    <a:pt x="2025" y="187"/>
                  </a:lnTo>
                  <a:lnTo>
                    <a:pt x="2218" y="204"/>
                  </a:lnTo>
                  <a:lnTo>
                    <a:pt x="2410" y="224"/>
                  </a:lnTo>
                  <a:lnTo>
                    <a:pt x="2600" y="245"/>
                  </a:lnTo>
                  <a:lnTo>
                    <a:pt x="2787" y="268"/>
                  </a:lnTo>
                  <a:lnTo>
                    <a:pt x="2972" y="291"/>
                  </a:lnTo>
                  <a:lnTo>
                    <a:pt x="3155" y="317"/>
                  </a:lnTo>
                  <a:lnTo>
                    <a:pt x="3335" y="344"/>
                  </a:lnTo>
                  <a:lnTo>
                    <a:pt x="3513" y="373"/>
                  </a:lnTo>
                  <a:lnTo>
                    <a:pt x="3689" y="403"/>
                  </a:lnTo>
                  <a:lnTo>
                    <a:pt x="3863" y="434"/>
                  </a:lnTo>
                  <a:lnTo>
                    <a:pt x="4034" y="467"/>
                  </a:lnTo>
                  <a:lnTo>
                    <a:pt x="4202" y="501"/>
                  </a:lnTo>
                  <a:lnTo>
                    <a:pt x="4367" y="536"/>
                  </a:lnTo>
                  <a:lnTo>
                    <a:pt x="4531" y="572"/>
                  </a:lnTo>
                  <a:lnTo>
                    <a:pt x="4691" y="611"/>
                  </a:lnTo>
                  <a:lnTo>
                    <a:pt x="4848" y="650"/>
                  </a:lnTo>
                  <a:lnTo>
                    <a:pt x="5003" y="691"/>
                  </a:lnTo>
                  <a:lnTo>
                    <a:pt x="5154" y="732"/>
                  </a:lnTo>
                  <a:lnTo>
                    <a:pt x="5303" y="774"/>
                  </a:lnTo>
                  <a:lnTo>
                    <a:pt x="5448" y="819"/>
                  </a:lnTo>
                  <a:lnTo>
                    <a:pt x="5519" y="841"/>
                  </a:lnTo>
                  <a:lnTo>
                    <a:pt x="5590" y="864"/>
                  </a:lnTo>
                  <a:lnTo>
                    <a:pt x="5659" y="887"/>
                  </a:lnTo>
                  <a:lnTo>
                    <a:pt x="5729" y="910"/>
                  </a:lnTo>
                  <a:lnTo>
                    <a:pt x="5797" y="934"/>
                  </a:lnTo>
                  <a:lnTo>
                    <a:pt x="5865" y="958"/>
                  </a:lnTo>
                  <a:lnTo>
                    <a:pt x="5931" y="982"/>
                  </a:lnTo>
                  <a:lnTo>
                    <a:pt x="5996" y="1006"/>
                  </a:lnTo>
                  <a:lnTo>
                    <a:pt x="6061" y="1031"/>
                  </a:lnTo>
                  <a:lnTo>
                    <a:pt x="6125" y="1057"/>
                  </a:lnTo>
                  <a:lnTo>
                    <a:pt x="6188" y="1081"/>
                  </a:lnTo>
                  <a:lnTo>
                    <a:pt x="6251" y="1107"/>
                  </a:lnTo>
                  <a:lnTo>
                    <a:pt x="6311" y="1132"/>
                  </a:lnTo>
                  <a:lnTo>
                    <a:pt x="6371" y="1159"/>
                  </a:lnTo>
                  <a:lnTo>
                    <a:pt x="6432" y="1184"/>
                  </a:lnTo>
                  <a:lnTo>
                    <a:pt x="6490" y="1211"/>
                  </a:lnTo>
                  <a:lnTo>
                    <a:pt x="6547" y="1237"/>
                  </a:lnTo>
                  <a:lnTo>
                    <a:pt x="6604" y="1265"/>
                  </a:lnTo>
                  <a:lnTo>
                    <a:pt x="6660" y="1292"/>
                  </a:lnTo>
                  <a:lnTo>
                    <a:pt x="6715" y="1319"/>
                  </a:lnTo>
                  <a:lnTo>
                    <a:pt x="6769" y="1347"/>
                  </a:lnTo>
                  <a:lnTo>
                    <a:pt x="6821" y="1374"/>
                  </a:lnTo>
                  <a:lnTo>
                    <a:pt x="6873" y="1403"/>
                  </a:lnTo>
                  <a:lnTo>
                    <a:pt x="6924" y="1430"/>
                  </a:lnTo>
                  <a:lnTo>
                    <a:pt x="6974" y="1459"/>
                  </a:lnTo>
                  <a:lnTo>
                    <a:pt x="7023" y="1488"/>
                  </a:lnTo>
                  <a:lnTo>
                    <a:pt x="7071" y="1517"/>
                  </a:lnTo>
                  <a:lnTo>
                    <a:pt x="7117" y="1546"/>
                  </a:lnTo>
                  <a:lnTo>
                    <a:pt x="7163" y="1576"/>
                  </a:lnTo>
                  <a:lnTo>
                    <a:pt x="7208" y="1604"/>
                  </a:lnTo>
                  <a:lnTo>
                    <a:pt x="7252" y="1635"/>
                  </a:lnTo>
                  <a:lnTo>
                    <a:pt x="7295" y="1664"/>
                  </a:lnTo>
                  <a:lnTo>
                    <a:pt x="7337" y="1694"/>
                  </a:lnTo>
                  <a:lnTo>
                    <a:pt x="7377" y="1725"/>
                  </a:lnTo>
                  <a:lnTo>
                    <a:pt x="7417" y="1754"/>
                  </a:lnTo>
                  <a:lnTo>
                    <a:pt x="7456" y="1785"/>
                  </a:lnTo>
                  <a:lnTo>
                    <a:pt x="7492" y="1817"/>
                  </a:lnTo>
                  <a:lnTo>
                    <a:pt x="7529" y="1847"/>
                  </a:lnTo>
                  <a:lnTo>
                    <a:pt x="7564" y="1878"/>
                  </a:lnTo>
                  <a:lnTo>
                    <a:pt x="7599" y="1910"/>
                  </a:lnTo>
                  <a:lnTo>
                    <a:pt x="7631" y="1940"/>
                  </a:lnTo>
                  <a:lnTo>
                    <a:pt x="7663" y="1972"/>
                  </a:lnTo>
                  <a:lnTo>
                    <a:pt x="7694" y="2004"/>
                  </a:lnTo>
                  <a:lnTo>
                    <a:pt x="7723" y="2035"/>
                  </a:lnTo>
                  <a:lnTo>
                    <a:pt x="7752" y="2067"/>
                  </a:lnTo>
                  <a:lnTo>
                    <a:pt x="7779" y="2100"/>
                  </a:lnTo>
                  <a:lnTo>
                    <a:pt x="7805" y="2131"/>
                  </a:lnTo>
                  <a:lnTo>
                    <a:pt x="7830" y="2164"/>
                  </a:lnTo>
                  <a:lnTo>
                    <a:pt x="7853" y="2196"/>
                  </a:lnTo>
                  <a:lnTo>
                    <a:pt x="7876" y="2228"/>
                  </a:lnTo>
                  <a:lnTo>
                    <a:pt x="7898" y="2261"/>
                  </a:lnTo>
                  <a:lnTo>
                    <a:pt x="7917" y="2294"/>
                  </a:lnTo>
                  <a:lnTo>
                    <a:pt x="7937" y="2327"/>
                  </a:lnTo>
                  <a:lnTo>
                    <a:pt x="7954" y="2359"/>
                  </a:lnTo>
                  <a:lnTo>
                    <a:pt x="7971" y="2392"/>
                  </a:lnTo>
                  <a:lnTo>
                    <a:pt x="7987" y="2426"/>
                  </a:lnTo>
                  <a:lnTo>
                    <a:pt x="8000" y="2458"/>
                  </a:lnTo>
                  <a:lnTo>
                    <a:pt x="8014" y="2492"/>
                  </a:lnTo>
                  <a:lnTo>
                    <a:pt x="8026" y="2525"/>
                  </a:lnTo>
                  <a:lnTo>
                    <a:pt x="8036" y="2558"/>
                  </a:lnTo>
                  <a:lnTo>
                    <a:pt x="8045" y="2591"/>
                  </a:lnTo>
                  <a:lnTo>
                    <a:pt x="8053" y="2625"/>
                  </a:lnTo>
                  <a:lnTo>
                    <a:pt x="8061" y="2659"/>
                  </a:lnTo>
                  <a:lnTo>
                    <a:pt x="8066" y="2692"/>
                  </a:lnTo>
                  <a:lnTo>
                    <a:pt x="8070" y="2726"/>
                  </a:lnTo>
                  <a:lnTo>
                    <a:pt x="8073" y="2760"/>
                  </a:lnTo>
                  <a:lnTo>
                    <a:pt x="8075" y="2793"/>
                  </a:lnTo>
                  <a:lnTo>
                    <a:pt x="8076" y="2828"/>
                  </a:lnTo>
                  <a:lnTo>
                    <a:pt x="8175" y="2828"/>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5" name="Group 22"/>
            <p:cNvGrpSpPr/>
            <p:nvPr/>
          </p:nvGrpSpPr>
          <p:grpSpPr>
            <a:xfrm>
              <a:off x="2365376" y="4749800"/>
              <a:ext cx="346075" cy="120650"/>
              <a:chOff x="2771776" y="4603750"/>
              <a:chExt cx="346075" cy="120650"/>
            </a:xfrm>
          </p:grpSpPr>
          <p:sp>
            <p:nvSpPr>
              <p:cNvPr id="39" name="Freeform 16"/>
              <p:cNvSpPr>
                <a:spLocks/>
              </p:cNvSpPr>
              <p:nvPr/>
            </p:nvSpPr>
            <p:spPr bwMode="auto">
              <a:xfrm>
                <a:off x="2771776" y="4603750"/>
                <a:ext cx="339725" cy="114300"/>
              </a:xfrm>
              <a:custGeom>
                <a:avLst/>
                <a:gdLst>
                  <a:gd name="T0" fmla="*/ 0 w 5348"/>
                  <a:gd name="T1" fmla="*/ 1408 h 1805"/>
                  <a:gd name="T2" fmla="*/ 1197 w 5348"/>
                  <a:gd name="T3" fmla="*/ 1805 h 1805"/>
                  <a:gd name="T4" fmla="*/ 4027 w 5348"/>
                  <a:gd name="T5" fmla="*/ 679 h 1805"/>
                  <a:gd name="T6" fmla="*/ 5348 w 5348"/>
                  <a:gd name="T7" fmla="*/ 1000 h 1805"/>
                  <a:gd name="T8" fmla="*/ 4651 w 5348"/>
                  <a:gd name="T9" fmla="*/ 0 h 1805"/>
                  <a:gd name="T10" fmla="*/ 1243 w 5348"/>
                  <a:gd name="T11" fmla="*/ 0 h 1805"/>
                  <a:gd name="T12" fmla="*/ 2668 w 5348"/>
                  <a:gd name="T13" fmla="*/ 348 h 1805"/>
                  <a:gd name="T14" fmla="*/ 0 w 5348"/>
                  <a:gd name="T15" fmla="*/ 1408 h 18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48" h="1805">
                    <a:moveTo>
                      <a:pt x="0" y="1408"/>
                    </a:moveTo>
                    <a:lnTo>
                      <a:pt x="1197" y="1805"/>
                    </a:lnTo>
                    <a:lnTo>
                      <a:pt x="4027" y="679"/>
                    </a:lnTo>
                    <a:lnTo>
                      <a:pt x="5348" y="1000"/>
                    </a:lnTo>
                    <a:lnTo>
                      <a:pt x="4651" y="0"/>
                    </a:lnTo>
                    <a:lnTo>
                      <a:pt x="1243" y="0"/>
                    </a:lnTo>
                    <a:lnTo>
                      <a:pt x="2668" y="348"/>
                    </a:lnTo>
                    <a:lnTo>
                      <a:pt x="0" y="140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0" name="Freeform 20"/>
              <p:cNvSpPr>
                <a:spLocks/>
              </p:cNvSpPr>
              <p:nvPr/>
            </p:nvSpPr>
            <p:spPr bwMode="auto">
              <a:xfrm>
                <a:off x="2778126" y="4610100"/>
                <a:ext cx="339725" cy="114300"/>
              </a:xfrm>
              <a:custGeom>
                <a:avLst/>
                <a:gdLst>
                  <a:gd name="T0" fmla="*/ 0 w 5347"/>
                  <a:gd name="T1" fmla="*/ 1408 h 1805"/>
                  <a:gd name="T2" fmla="*/ 1196 w 5347"/>
                  <a:gd name="T3" fmla="*/ 1805 h 1805"/>
                  <a:gd name="T4" fmla="*/ 4027 w 5347"/>
                  <a:gd name="T5" fmla="*/ 679 h 1805"/>
                  <a:gd name="T6" fmla="*/ 5347 w 5347"/>
                  <a:gd name="T7" fmla="*/ 1001 h 1805"/>
                  <a:gd name="T8" fmla="*/ 4650 w 5347"/>
                  <a:gd name="T9" fmla="*/ 0 h 1805"/>
                  <a:gd name="T10" fmla="*/ 1242 w 5347"/>
                  <a:gd name="T11" fmla="*/ 0 h 1805"/>
                  <a:gd name="T12" fmla="*/ 2667 w 5347"/>
                  <a:gd name="T13" fmla="*/ 348 h 1805"/>
                  <a:gd name="T14" fmla="*/ 0 w 5347"/>
                  <a:gd name="T15" fmla="*/ 1408 h 18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47" h="1805">
                    <a:moveTo>
                      <a:pt x="0" y="1408"/>
                    </a:moveTo>
                    <a:lnTo>
                      <a:pt x="1196" y="1805"/>
                    </a:lnTo>
                    <a:lnTo>
                      <a:pt x="4027" y="679"/>
                    </a:lnTo>
                    <a:lnTo>
                      <a:pt x="5347" y="1001"/>
                    </a:lnTo>
                    <a:lnTo>
                      <a:pt x="4650" y="0"/>
                    </a:lnTo>
                    <a:lnTo>
                      <a:pt x="1242" y="0"/>
                    </a:lnTo>
                    <a:lnTo>
                      <a:pt x="2667" y="348"/>
                    </a:lnTo>
                    <a:lnTo>
                      <a:pt x="0" y="1408"/>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10" name="Group 23"/>
            <p:cNvGrpSpPr/>
            <p:nvPr/>
          </p:nvGrpSpPr>
          <p:grpSpPr>
            <a:xfrm>
              <a:off x="2757488" y="4576763"/>
              <a:ext cx="346075" cy="120650"/>
              <a:chOff x="2401888" y="4741863"/>
              <a:chExt cx="346075" cy="120650"/>
            </a:xfrm>
          </p:grpSpPr>
          <p:sp>
            <p:nvSpPr>
              <p:cNvPr id="37" name="Freeform 17"/>
              <p:cNvSpPr>
                <a:spLocks/>
              </p:cNvSpPr>
              <p:nvPr/>
            </p:nvSpPr>
            <p:spPr bwMode="auto">
              <a:xfrm>
                <a:off x="2401888" y="4741863"/>
                <a:ext cx="339725" cy="114300"/>
              </a:xfrm>
              <a:custGeom>
                <a:avLst/>
                <a:gdLst>
                  <a:gd name="T0" fmla="*/ 5348 w 5348"/>
                  <a:gd name="T1" fmla="*/ 397 h 1805"/>
                  <a:gd name="T2" fmla="*/ 4150 w 5348"/>
                  <a:gd name="T3" fmla="*/ 0 h 1805"/>
                  <a:gd name="T4" fmla="*/ 1321 w 5348"/>
                  <a:gd name="T5" fmla="*/ 1126 h 1805"/>
                  <a:gd name="T6" fmla="*/ 0 w 5348"/>
                  <a:gd name="T7" fmla="*/ 804 h 1805"/>
                  <a:gd name="T8" fmla="*/ 696 w 5348"/>
                  <a:gd name="T9" fmla="*/ 1805 h 1805"/>
                  <a:gd name="T10" fmla="*/ 4104 w 5348"/>
                  <a:gd name="T11" fmla="*/ 1805 h 1805"/>
                  <a:gd name="T12" fmla="*/ 2681 w 5348"/>
                  <a:gd name="T13" fmla="*/ 1457 h 1805"/>
                  <a:gd name="T14" fmla="*/ 5348 w 5348"/>
                  <a:gd name="T15" fmla="*/ 397 h 18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48" h="1805">
                    <a:moveTo>
                      <a:pt x="5348" y="397"/>
                    </a:moveTo>
                    <a:lnTo>
                      <a:pt x="4150" y="0"/>
                    </a:lnTo>
                    <a:lnTo>
                      <a:pt x="1321" y="1126"/>
                    </a:lnTo>
                    <a:lnTo>
                      <a:pt x="0" y="804"/>
                    </a:lnTo>
                    <a:lnTo>
                      <a:pt x="696" y="1805"/>
                    </a:lnTo>
                    <a:lnTo>
                      <a:pt x="4104" y="1805"/>
                    </a:lnTo>
                    <a:lnTo>
                      <a:pt x="2681" y="1457"/>
                    </a:lnTo>
                    <a:lnTo>
                      <a:pt x="5348" y="397"/>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8" name="Freeform 21"/>
              <p:cNvSpPr>
                <a:spLocks/>
              </p:cNvSpPr>
              <p:nvPr/>
            </p:nvSpPr>
            <p:spPr bwMode="auto">
              <a:xfrm>
                <a:off x="2408238" y="4748213"/>
                <a:ext cx="339725" cy="114300"/>
              </a:xfrm>
              <a:custGeom>
                <a:avLst/>
                <a:gdLst>
                  <a:gd name="T0" fmla="*/ 5347 w 5347"/>
                  <a:gd name="T1" fmla="*/ 397 h 1805"/>
                  <a:gd name="T2" fmla="*/ 4149 w 5347"/>
                  <a:gd name="T3" fmla="*/ 0 h 1805"/>
                  <a:gd name="T4" fmla="*/ 1320 w 5347"/>
                  <a:gd name="T5" fmla="*/ 1126 h 1805"/>
                  <a:gd name="T6" fmla="*/ 0 w 5347"/>
                  <a:gd name="T7" fmla="*/ 804 h 1805"/>
                  <a:gd name="T8" fmla="*/ 696 w 5347"/>
                  <a:gd name="T9" fmla="*/ 1805 h 1805"/>
                  <a:gd name="T10" fmla="*/ 4104 w 5347"/>
                  <a:gd name="T11" fmla="*/ 1805 h 1805"/>
                  <a:gd name="T12" fmla="*/ 2680 w 5347"/>
                  <a:gd name="T13" fmla="*/ 1457 h 1805"/>
                  <a:gd name="T14" fmla="*/ 5347 w 5347"/>
                  <a:gd name="T15" fmla="*/ 397 h 18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47" h="1805">
                    <a:moveTo>
                      <a:pt x="5347" y="397"/>
                    </a:moveTo>
                    <a:lnTo>
                      <a:pt x="4149" y="0"/>
                    </a:lnTo>
                    <a:lnTo>
                      <a:pt x="1320" y="1126"/>
                    </a:lnTo>
                    <a:lnTo>
                      <a:pt x="0" y="804"/>
                    </a:lnTo>
                    <a:lnTo>
                      <a:pt x="696" y="1805"/>
                    </a:lnTo>
                    <a:lnTo>
                      <a:pt x="4104" y="1805"/>
                    </a:lnTo>
                    <a:lnTo>
                      <a:pt x="2680" y="1457"/>
                    </a:lnTo>
                    <a:lnTo>
                      <a:pt x="5347" y="397"/>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23" name="Group 24"/>
            <p:cNvGrpSpPr/>
            <p:nvPr/>
          </p:nvGrpSpPr>
          <p:grpSpPr>
            <a:xfrm>
              <a:off x="2755901" y="4746625"/>
              <a:ext cx="346075" cy="120650"/>
              <a:chOff x="2419351" y="4600575"/>
              <a:chExt cx="346075" cy="120650"/>
            </a:xfrm>
          </p:grpSpPr>
          <p:sp>
            <p:nvSpPr>
              <p:cNvPr id="35" name="Freeform 18"/>
              <p:cNvSpPr>
                <a:spLocks/>
              </p:cNvSpPr>
              <p:nvPr/>
            </p:nvSpPr>
            <p:spPr bwMode="auto">
              <a:xfrm>
                <a:off x="2419351" y="4600575"/>
                <a:ext cx="339725" cy="114300"/>
              </a:xfrm>
              <a:custGeom>
                <a:avLst/>
                <a:gdLst>
                  <a:gd name="T0" fmla="*/ 0 w 5347"/>
                  <a:gd name="T1" fmla="*/ 397 h 1805"/>
                  <a:gd name="T2" fmla="*/ 1197 w 5347"/>
                  <a:gd name="T3" fmla="*/ 0 h 1805"/>
                  <a:gd name="T4" fmla="*/ 4027 w 5347"/>
                  <a:gd name="T5" fmla="*/ 1126 h 1805"/>
                  <a:gd name="T6" fmla="*/ 5347 w 5347"/>
                  <a:gd name="T7" fmla="*/ 804 h 1805"/>
                  <a:gd name="T8" fmla="*/ 4650 w 5347"/>
                  <a:gd name="T9" fmla="*/ 1805 h 1805"/>
                  <a:gd name="T10" fmla="*/ 1242 w 5347"/>
                  <a:gd name="T11" fmla="*/ 1805 h 1805"/>
                  <a:gd name="T12" fmla="*/ 2667 w 5347"/>
                  <a:gd name="T13" fmla="*/ 1457 h 1805"/>
                  <a:gd name="T14" fmla="*/ 0 w 5347"/>
                  <a:gd name="T15" fmla="*/ 397 h 18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47" h="1805">
                    <a:moveTo>
                      <a:pt x="0" y="397"/>
                    </a:moveTo>
                    <a:lnTo>
                      <a:pt x="1197" y="0"/>
                    </a:lnTo>
                    <a:lnTo>
                      <a:pt x="4027" y="1126"/>
                    </a:lnTo>
                    <a:lnTo>
                      <a:pt x="5347" y="804"/>
                    </a:lnTo>
                    <a:lnTo>
                      <a:pt x="4650" y="1805"/>
                    </a:lnTo>
                    <a:lnTo>
                      <a:pt x="1242" y="1805"/>
                    </a:lnTo>
                    <a:lnTo>
                      <a:pt x="2667" y="1457"/>
                    </a:lnTo>
                    <a:lnTo>
                      <a:pt x="0" y="397"/>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 name="Freeform 22"/>
              <p:cNvSpPr>
                <a:spLocks/>
              </p:cNvSpPr>
              <p:nvPr/>
            </p:nvSpPr>
            <p:spPr bwMode="auto">
              <a:xfrm>
                <a:off x="2425701" y="4606925"/>
                <a:ext cx="339725" cy="114300"/>
              </a:xfrm>
              <a:custGeom>
                <a:avLst/>
                <a:gdLst>
                  <a:gd name="T0" fmla="*/ 0 w 5347"/>
                  <a:gd name="T1" fmla="*/ 396 h 1804"/>
                  <a:gd name="T2" fmla="*/ 1197 w 5347"/>
                  <a:gd name="T3" fmla="*/ 0 h 1804"/>
                  <a:gd name="T4" fmla="*/ 4027 w 5347"/>
                  <a:gd name="T5" fmla="*/ 1125 h 1804"/>
                  <a:gd name="T6" fmla="*/ 5347 w 5347"/>
                  <a:gd name="T7" fmla="*/ 804 h 1804"/>
                  <a:gd name="T8" fmla="*/ 4650 w 5347"/>
                  <a:gd name="T9" fmla="*/ 1804 h 1804"/>
                  <a:gd name="T10" fmla="*/ 1242 w 5347"/>
                  <a:gd name="T11" fmla="*/ 1804 h 1804"/>
                  <a:gd name="T12" fmla="*/ 2667 w 5347"/>
                  <a:gd name="T13" fmla="*/ 1456 h 1804"/>
                  <a:gd name="T14" fmla="*/ 0 w 5347"/>
                  <a:gd name="T15" fmla="*/ 396 h 18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47" h="1804">
                    <a:moveTo>
                      <a:pt x="0" y="396"/>
                    </a:moveTo>
                    <a:lnTo>
                      <a:pt x="1197" y="0"/>
                    </a:lnTo>
                    <a:lnTo>
                      <a:pt x="4027" y="1125"/>
                    </a:lnTo>
                    <a:lnTo>
                      <a:pt x="5347" y="804"/>
                    </a:lnTo>
                    <a:lnTo>
                      <a:pt x="4650" y="1804"/>
                    </a:lnTo>
                    <a:lnTo>
                      <a:pt x="1242" y="1804"/>
                    </a:lnTo>
                    <a:lnTo>
                      <a:pt x="2667" y="1456"/>
                    </a:lnTo>
                    <a:lnTo>
                      <a:pt x="0" y="396"/>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24" name="Group 25"/>
            <p:cNvGrpSpPr/>
            <p:nvPr/>
          </p:nvGrpSpPr>
          <p:grpSpPr>
            <a:xfrm>
              <a:off x="2424113" y="4603750"/>
              <a:ext cx="346075" cy="120650"/>
              <a:chOff x="2760663" y="4749800"/>
              <a:chExt cx="346075" cy="120650"/>
            </a:xfrm>
          </p:grpSpPr>
          <p:sp>
            <p:nvSpPr>
              <p:cNvPr id="33" name="Freeform 19"/>
              <p:cNvSpPr>
                <a:spLocks/>
              </p:cNvSpPr>
              <p:nvPr/>
            </p:nvSpPr>
            <p:spPr bwMode="auto">
              <a:xfrm>
                <a:off x="2760663" y="4749800"/>
                <a:ext cx="339725" cy="114300"/>
              </a:xfrm>
              <a:custGeom>
                <a:avLst/>
                <a:gdLst>
                  <a:gd name="T0" fmla="*/ 5347 w 5347"/>
                  <a:gd name="T1" fmla="*/ 1408 h 1803"/>
                  <a:gd name="T2" fmla="*/ 4151 w 5347"/>
                  <a:gd name="T3" fmla="*/ 1803 h 1803"/>
                  <a:gd name="T4" fmla="*/ 1321 w 5347"/>
                  <a:gd name="T5" fmla="*/ 678 h 1803"/>
                  <a:gd name="T6" fmla="*/ 0 w 5347"/>
                  <a:gd name="T7" fmla="*/ 999 h 1803"/>
                  <a:gd name="T8" fmla="*/ 697 w 5347"/>
                  <a:gd name="T9" fmla="*/ 0 h 1803"/>
                  <a:gd name="T10" fmla="*/ 4105 w 5347"/>
                  <a:gd name="T11" fmla="*/ 0 h 1803"/>
                  <a:gd name="T12" fmla="*/ 2680 w 5347"/>
                  <a:gd name="T13" fmla="*/ 347 h 1803"/>
                  <a:gd name="T14" fmla="*/ 5347 w 5347"/>
                  <a:gd name="T15" fmla="*/ 1408 h 18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47" h="1803">
                    <a:moveTo>
                      <a:pt x="5347" y="1408"/>
                    </a:moveTo>
                    <a:lnTo>
                      <a:pt x="4151" y="1803"/>
                    </a:lnTo>
                    <a:lnTo>
                      <a:pt x="1321" y="678"/>
                    </a:lnTo>
                    <a:lnTo>
                      <a:pt x="0" y="999"/>
                    </a:lnTo>
                    <a:lnTo>
                      <a:pt x="697" y="0"/>
                    </a:lnTo>
                    <a:lnTo>
                      <a:pt x="4105" y="0"/>
                    </a:lnTo>
                    <a:lnTo>
                      <a:pt x="2680" y="347"/>
                    </a:lnTo>
                    <a:lnTo>
                      <a:pt x="5347" y="140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4" name="Freeform 23"/>
              <p:cNvSpPr>
                <a:spLocks/>
              </p:cNvSpPr>
              <p:nvPr/>
            </p:nvSpPr>
            <p:spPr bwMode="auto">
              <a:xfrm>
                <a:off x="2767013" y="4756150"/>
                <a:ext cx="339725" cy="114300"/>
              </a:xfrm>
              <a:custGeom>
                <a:avLst/>
                <a:gdLst>
                  <a:gd name="T0" fmla="*/ 5347 w 5347"/>
                  <a:gd name="T1" fmla="*/ 1408 h 1803"/>
                  <a:gd name="T2" fmla="*/ 4151 w 5347"/>
                  <a:gd name="T3" fmla="*/ 1803 h 1803"/>
                  <a:gd name="T4" fmla="*/ 1321 w 5347"/>
                  <a:gd name="T5" fmla="*/ 678 h 1803"/>
                  <a:gd name="T6" fmla="*/ 0 w 5347"/>
                  <a:gd name="T7" fmla="*/ 999 h 1803"/>
                  <a:gd name="T8" fmla="*/ 697 w 5347"/>
                  <a:gd name="T9" fmla="*/ 0 h 1803"/>
                  <a:gd name="T10" fmla="*/ 4105 w 5347"/>
                  <a:gd name="T11" fmla="*/ 0 h 1803"/>
                  <a:gd name="T12" fmla="*/ 2680 w 5347"/>
                  <a:gd name="T13" fmla="*/ 347 h 1803"/>
                  <a:gd name="T14" fmla="*/ 5347 w 5347"/>
                  <a:gd name="T15" fmla="*/ 1408 h 18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47" h="1803">
                    <a:moveTo>
                      <a:pt x="5347" y="1408"/>
                    </a:moveTo>
                    <a:lnTo>
                      <a:pt x="4151" y="1803"/>
                    </a:lnTo>
                    <a:lnTo>
                      <a:pt x="1321" y="678"/>
                    </a:lnTo>
                    <a:lnTo>
                      <a:pt x="0" y="999"/>
                    </a:lnTo>
                    <a:lnTo>
                      <a:pt x="697" y="0"/>
                    </a:lnTo>
                    <a:lnTo>
                      <a:pt x="4105" y="0"/>
                    </a:lnTo>
                    <a:lnTo>
                      <a:pt x="2680" y="347"/>
                    </a:lnTo>
                    <a:lnTo>
                      <a:pt x="5347" y="1408"/>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7" name="Rectangle 24"/>
            <p:cNvSpPr>
              <a:spLocks noChangeArrowheads="1"/>
            </p:cNvSpPr>
            <p:nvPr/>
          </p:nvSpPr>
          <p:spPr bwMode="auto">
            <a:xfrm>
              <a:off x="2239963" y="4732338"/>
              <a:ext cx="6350" cy="3175"/>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8" name="Rectangle 25"/>
            <p:cNvSpPr>
              <a:spLocks noChangeArrowheads="1"/>
            </p:cNvSpPr>
            <p:nvPr/>
          </p:nvSpPr>
          <p:spPr bwMode="auto">
            <a:xfrm>
              <a:off x="2239963" y="4735513"/>
              <a:ext cx="6350" cy="254000"/>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 name="Rectangle 26"/>
            <p:cNvSpPr>
              <a:spLocks noChangeArrowheads="1"/>
            </p:cNvSpPr>
            <p:nvPr/>
          </p:nvSpPr>
          <p:spPr bwMode="auto">
            <a:xfrm>
              <a:off x="2239963" y="4989513"/>
              <a:ext cx="6350" cy="3175"/>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0" name="Rectangle 27"/>
            <p:cNvSpPr>
              <a:spLocks noChangeArrowheads="1"/>
            </p:cNvSpPr>
            <p:nvPr/>
          </p:nvSpPr>
          <p:spPr bwMode="auto">
            <a:xfrm>
              <a:off x="3271838" y="4732338"/>
              <a:ext cx="6350" cy="3175"/>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1" name="Rectangle 28"/>
            <p:cNvSpPr>
              <a:spLocks noChangeArrowheads="1"/>
            </p:cNvSpPr>
            <p:nvPr/>
          </p:nvSpPr>
          <p:spPr bwMode="auto">
            <a:xfrm>
              <a:off x="3271838" y="4735513"/>
              <a:ext cx="6350" cy="254000"/>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2" name="Rectangle 29"/>
            <p:cNvSpPr>
              <a:spLocks noChangeArrowheads="1"/>
            </p:cNvSpPr>
            <p:nvPr/>
          </p:nvSpPr>
          <p:spPr bwMode="auto">
            <a:xfrm>
              <a:off x="3271838" y="4989513"/>
              <a:ext cx="6350" cy="3175"/>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25" name="Group 40"/>
          <p:cNvGrpSpPr/>
          <p:nvPr/>
        </p:nvGrpSpPr>
        <p:grpSpPr>
          <a:xfrm>
            <a:off x="6959285" y="2870604"/>
            <a:ext cx="952621" cy="377836"/>
            <a:chOff x="2239963" y="4552950"/>
            <a:chExt cx="1038226" cy="611188"/>
          </a:xfrm>
        </p:grpSpPr>
        <p:sp>
          <p:nvSpPr>
            <p:cNvPr id="42" name="AutoShape 3"/>
            <p:cNvSpPr>
              <a:spLocks noChangeAspect="1" noChangeArrowheads="1" noTextEdit="1"/>
            </p:cNvSpPr>
            <p:nvPr/>
          </p:nvSpPr>
          <p:spPr bwMode="auto">
            <a:xfrm>
              <a:off x="2239963" y="4552950"/>
              <a:ext cx="103822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3" name="Freeform 5"/>
            <p:cNvSpPr>
              <a:spLocks/>
            </p:cNvSpPr>
            <p:nvPr/>
          </p:nvSpPr>
          <p:spPr bwMode="auto">
            <a:xfrm>
              <a:off x="2243138" y="4808538"/>
              <a:ext cx="1031875" cy="352425"/>
            </a:xfrm>
            <a:custGeom>
              <a:avLst/>
              <a:gdLst>
                <a:gd name="T0" fmla="*/ 16208 w 16250"/>
                <a:gd name="T1" fmla="*/ 3062 h 5556"/>
                <a:gd name="T2" fmla="*/ 15994 w 16250"/>
                <a:gd name="T3" fmla="*/ 3473 h 5556"/>
                <a:gd name="T4" fmla="*/ 15611 w 16250"/>
                <a:gd name="T5" fmla="*/ 3859 h 5556"/>
                <a:gd name="T6" fmla="*/ 15074 w 16250"/>
                <a:gd name="T7" fmla="*/ 4218 h 5556"/>
                <a:gd name="T8" fmla="*/ 14394 w 16250"/>
                <a:gd name="T9" fmla="*/ 4545 h 5556"/>
                <a:gd name="T10" fmla="*/ 13587 w 16250"/>
                <a:gd name="T11" fmla="*/ 4835 h 5556"/>
                <a:gd name="T12" fmla="*/ 12667 w 16250"/>
                <a:gd name="T13" fmla="*/ 5082 h 5556"/>
                <a:gd name="T14" fmla="*/ 11646 w 16250"/>
                <a:gd name="T15" fmla="*/ 5282 h 5556"/>
                <a:gd name="T16" fmla="*/ 10541 w 16250"/>
                <a:gd name="T17" fmla="*/ 5431 h 5556"/>
                <a:gd name="T18" fmla="*/ 9361 w 16250"/>
                <a:gd name="T19" fmla="*/ 5524 h 5556"/>
                <a:gd name="T20" fmla="*/ 8125 w 16250"/>
                <a:gd name="T21" fmla="*/ 5556 h 5556"/>
                <a:gd name="T22" fmla="*/ 6889 w 16250"/>
                <a:gd name="T23" fmla="*/ 5524 h 5556"/>
                <a:gd name="T24" fmla="*/ 5709 w 16250"/>
                <a:gd name="T25" fmla="*/ 5431 h 5556"/>
                <a:gd name="T26" fmla="*/ 4604 w 16250"/>
                <a:gd name="T27" fmla="*/ 5282 h 5556"/>
                <a:gd name="T28" fmla="*/ 3583 w 16250"/>
                <a:gd name="T29" fmla="*/ 5082 h 5556"/>
                <a:gd name="T30" fmla="*/ 2663 w 16250"/>
                <a:gd name="T31" fmla="*/ 4835 h 5556"/>
                <a:gd name="T32" fmla="*/ 1856 w 16250"/>
                <a:gd name="T33" fmla="*/ 4545 h 5556"/>
                <a:gd name="T34" fmla="*/ 1176 w 16250"/>
                <a:gd name="T35" fmla="*/ 4218 h 5556"/>
                <a:gd name="T36" fmla="*/ 639 w 16250"/>
                <a:gd name="T37" fmla="*/ 3859 h 5556"/>
                <a:gd name="T38" fmla="*/ 256 w 16250"/>
                <a:gd name="T39" fmla="*/ 3473 h 5556"/>
                <a:gd name="T40" fmla="*/ 42 w 16250"/>
                <a:gd name="T41" fmla="*/ 3062 h 5556"/>
                <a:gd name="T42" fmla="*/ 10 w 16250"/>
                <a:gd name="T43" fmla="*/ 2635 h 5556"/>
                <a:gd name="T44" fmla="*/ 165 w 16250"/>
                <a:gd name="T45" fmla="*/ 2219 h 5556"/>
                <a:gd name="T46" fmla="*/ 493 w 16250"/>
                <a:gd name="T47" fmla="*/ 1823 h 5556"/>
                <a:gd name="T48" fmla="*/ 981 w 16250"/>
                <a:gd name="T49" fmla="*/ 1455 h 5556"/>
                <a:gd name="T50" fmla="*/ 1615 w 16250"/>
                <a:gd name="T51" fmla="*/ 1116 h 5556"/>
                <a:gd name="T52" fmla="*/ 2380 w 16250"/>
                <a:gd name="T53" fmla="*/ 814 h 5556"/>
                <a:gd name="T54" fmla="*/ 3264 w 16250"/>
                <a:gd name="T55" fmla="*/ 552 h 5556"/>
                <a:gd name="T56" fmla="*/ 4253 w 16250"/>
                <a:gd name="T57" fmla="*/ 336 h 5556"/>
                <a:gd name="T58" fmla="*/ 5332 w 16250"/>
                <a:gd name="T59" fmla="*/ 168 h 5556"/>
                <a:gd name="T60" fmla="*/ 6488 w 16250"/>
                <a:gd name="T61" fmla="*/ 56 h 5556"/>
                <a:gd name="T62" fmla="*/ 7707 w 16250"/>
                <a:gd name="T63" fmla="*/ 4 h 5556"/>
                <a:gd name="T64" fmla="*/ 8956 w 16250"/>
                <a:gd name="T65" fmla="*/ 14 h 5556"/>
                <a:gd name="T66" fmla="*/ 10154 w 16250"/>
                <a:gd name="T67" fmla="*/ 87 h 5556"/>
                <a:gd name="T68" fmla="*/ 11287 w 16250"/>
                <a:gd name="T69" fmla="*/ 218 h 5556"/>
                <a:gd name="T70" fmla="*/ 12337 w 16250"/>
                <a:gd name="T71" fmla="*/ 402 h 5556"/>
                <a:gd name="T72" fmla="*/ 13293 w 16250"/>
                <a:gd name="T73" fmla="*/ 634 h 5556"/>
                <a:gd name="T74" fmla="*/ 14139 w 16250"/>
                <a:gd name="T75" fmla="*/ 910 h 5556"/>
                <a:gd name="T76" fmla="*/ 14862 w 16250"/>
                <a:gd name="T77" fmla="*/ 1225 h 5556"/>
                <a:gd name="T78" fmla="*/ 15449 w 16250"/>
                <a:gd name="T79" fmla="*/ 1574 h 5556"/>
                <a:gd name="T80" fmla="*/ 15885 w 16250"/>
                <a:gd name="T81" fmla="*/ 1952 h 5556"/>
                <a:gd name="T82" fmla="*/ 16157 w 16250"/>
                <a:gd name="T83" fmla="*/ 2355 h 5556"/>
                <a:gd name="T84" fmla="*/ 16250 w 16250"/>
                <a:gd name="T85" fmla="*/ 2778 h 5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50" h="5556">
                  <a:moveTo>
                    <a:pt x="16250" y="2778"/>
                  </a:moveTo>
                  <a:lnTo>
                    <a:pt x="16240" y="2921"/>
                  </a:lnTo>
                  <a:lnTo>
                    <a:pt x="16208" y="3062"/>
                  </a:lnTo>
                  <a:lnTo>
                    <a:pt x="16157" y="3201"/>
                  </a:lnTo>
                  <a:lnTo>
                    <a:pt x="16085" y="3338"/>
                  </a:lnTo>
                  <a:lnTo>
                    <a:pt x="15994" y="3473"/>
                  </a:lnTo>
                  <a:lnTo>
                    <a:pt x="15885" y="3604"/>
                  </a:lnTo>
                  <a:lnTo>
                    <a:pt x="15757" y="3733"/>
                  </a:lnTo>
                  <a:lnTo>
                    <a:pt x="15611" y="3859"/>
                  </a:lnTo>
                  <a:lnTo>
                    <a:pt x="15449" y="3982"/>
                  </a:lnTo>
                  <a:lnTo>
                    <a:pt x="15269" y="4102"/>
                  </a:lnTo>
                  <a:lnTo>
                    <a:pt x="15074" y="4218"/>
                  </a:lnTo>
                  <a:lnTo>
                    <a:pt x="14862" y="4331"/>
                  </a:lnTo>
                  <a:lnTo>
                    <a:pt x="14635" y="4440"/>
                  </a:lnTo>
                  <a:lnTo>
                    <a:pt x="14394" y="4545"/>
                  </a:lnTo>
                  <a:lnTo>
                    <a:pt x="14139" y="4646"/>
                  </a:lnTo>
                  <a:lnTo>
                    <a:pt x="13870" y="4743"/>
                  </a:lnTo>
                  <a:lnTo>
                    <a:pt x="13587" y="4835"/>
                  </a:lnTo>
                  <a:lnTo>
                    <a:pt x="13293" y="4921"/>
                  </a:lnTo>
                  <a:lnTo>
                    <a:pt x="12985" y="5004"/>
                  </a:lnTo>
                  <a:lnTo>
                    <a:pt x="12667" y="5082"/>
                  </a:lnTo>
                  <a:lnTo>
                    <a:pt x="12337" y="5154"/>
                  </a:lnTo>
                  <a:lnTo>
                    <a:pt x="11997" y="5221"/>
                  </a:lnTo>
                  <a:lnTo>
                    <a:pt x="11646" y="5282"/>
                  </a:lnTo>
                  <a:lnTo>
                    <a:pt x="11287" y="5338"/>
                  </a:lnTo>
                  <a:lnTo>
                    <a:pt x="10918" y="5387"/>
                  </a:lnTo>
                  <a:lnTo>
                    <a:pt x="10541" y="5431"/>
                  </a:lnTo>
                  <a:lnTo>
                    <a:pt x="10154" y="5469"/>
                  </a:lnTo>
                  <a:lnTo>
                    <a:pt x="9762" y="5500"/>
                  </a:lnTo>
                  <a:lnTo>
                    <a:pt x="9361" y="5524"/>
                  </a:lnTo>
                  <a:lnTo>
                    <a:pt x="8956" y="5542"/>
                  </a:lnTo>
                  <a:lnTo>
                    <a:pt x="8543" y="5553"/>
                  </a:lnTo>
                  <a:lnTo>
                    <a:pt x="8125" y="5556"/>
                  </a:lnTo>
                  <a:lnTo>
                    <a:pt x="7707" y="5553"/>
                  </a:lnTo>
                  <a:lnTo>
                    <a:pt x="7294" y="5542"/>
                  </a:lnTo>
                  <a:lnTo>
                    <a:pt x="6889" y="5524"/>
                  </a:lnTo>
                  <a:lnTo>
                    <a:pt x="6488" y="5500"/>
                  </a:lnTo>
                  <a:lnTo>
                    <a:pt x="6096" y="5469"/>
                  </a:lnTo>
                  <a:lnTo>
                    <a:pt x="5709" y="5431"/>
                  </a:lnTo>
                  <a:lnTo>
                    <a:pt x="5332" y="5387"/>
                  </a:lnTo>
                  <a:lnTo>
                    <a:pt x="4963" y="5338"/>
                  </a:lnTo>
                  <a:lnTo>
                    <a:pt x="4604" y="5282"/>
                  </a:lnTo>
                  <a:lnTo>
                    <a:pt x="4253" y="5221"/>
                  </a:lnTo>
                  <a:lnTo>
                    <a:pt x="3913" y="5154"/>
                  </a:lnTo>
                  <a:lnTo>
                    <a:pt x="3583" y="5082"/>
                  </a:lnTo>
                  <a:lnTo>
                    <a:pt x="3264" y="5004"/>
                  </a:lnTo>
                  <a:lnTo>
                    <a:pt x="2957" y="4921"/>
                  </a:lnTo>
                  <a:lnTo>
                    <a:pt x="2663" y="4835"/>
                  </a:lnTo>
                  <a:lnTo>
                    <a:pt x="2380" y="4743"/>
                  </a:lnTo>
                  <a:lnTo>
                    <a:pt x="2111" y="4646"/>
                  </a:lnTo>
                  <a:lnTo>
                    <a:pt x="1856" y="4545"/>
                  </a:lnTo>
                  <a:lnTo>
                    <a:pt x="1615" y="4440"/>
                  </a:lnTo>
                  <a:lnTo>
                    <a:pt x="1388" y="4331"/>
                  </a:lnTo>
                  <a:lnTo>
                    <a:pt x="1176" y="4218"/>
                  </a:lnTo>
                  <a:lnTo>
                    <a:pt x="981" y="4102"/>
                  </a:lnTo>
                  <a:lnTo>
                    <a:pt x="801" y="3982"/>
                  </a:lnTo>
                  <a:lnTo>
                    <a:pt x="639" y="3859"/>
                  </a:lnTo>
                  <a:lnTo>
                    <a:pt x="493" y="3733"/>
                  </a:lnTo>
                  <a:lnTo>
                    <a:pt x="365" y="3604"/>
                  </a:lnTo>
                  <a:lnTo>
                    <a:pt x="256" y="3473"/>
                  </a:lnTo>
                  <a:lnTo>
                    <a:pt x="165" y="3338"/>
                  </a:lnTo>
                  <a:lnTo>
                    <a:pt x="93" y="3201"/>
                  </a:lnTo>
                  <a:lnTo>
                    <a:pt x="42" y="3062"/>
                  </a:lnTo>
                  <a:lnTo>
                    <a:pt x="10" y="2921"/>
                  </a:lnTo>
                  <a:lnTo>
                    <a:pt x="0" y="2778"/>
                  </a:lnTo>
                  <a:lnTo>
                    <a:pt x="10" y="2635"/>
                  </a:lnTo>
                  <a:lnTo>
                    <a:pt x="42" y="2494"/>
                  </a:lnTo>
                  <a:lnTo>
                    <a:pt x="93" y="2355"/>
                  </a:lnTo>
                  <a:lnTo>
                    <a:pt x="165" y="2219"/>
                  </a:lnTo>
                  <a:lnTo>
                    <a:pt x="256" y="2084"/>
                  </a:lnTo>
                  <a:lnTo>
                    <a:pt x="365" y="1952"/>
                  </a:lnTo>
                  <a:lnTo>
                    <a:pt x="493" y="1823"/>
                  </a:lnTo>
                  <a:lnTo>
                    <a:pt x="639" y="1697"/>
                  </a:lnTo>
                  <a:lnTo>
                    <a:pt x="801" y="1574"/>
                  </a:lnTo>
                  <a:lnTo>
                    <a:pt x="981" y="1455"/>
                  </a:lnTo>
                  <a:lnTo>
                    <a:pt x="1176" y="1338"/>
                  </a:lnTo>
                  <a:lnTo>
                    <a:pt x="1388" y="1225"/>
                  </a:lnTo>
                  <a:lnTo>
                    <a:pt x="1615" y="1116"/>
                  </a:lnTo>
                  <a:lnTo>
                    <a:pt x="1856" y="1011"/>
                  </a:lnTo>
                  <a:lnTo>
                    <a:pt x="2111" y="910"/>
                  </a:lnTo>
                  <a:lnTo>
                    <a:pt x="2380" y="814"/>
                  </a:lnTo>
                  <a:lnTo>
                    <a:pt x="2663" y="722"/>
                  </a:lnTo>
                  <a:lnTo>
                    <a:pt x="2957" y="634"/>
                  </a:lnTo>
                  <a:lnTo>
                    <a:pt x="3264" y="552"/>
                  </a:lnTo>
                  <a:lnTo>
                    <a:pt x="3583" y="475"/>
                  </a:lnTo>
                  <a:lnTo>
                    <a:pt x="3913" y="402"/>
                  </a:lnTo>
                  <a:lnTo>
                    <a:pt x="4253" y="336"/>
                  </a:lnTo>
                  <a:lnTo>
                    <a:pt x="4604" y="273"/>
                  </a:lnTo>
                  <a:lnTo>
                    <a:pt x="4963" y="218"/>
                  </a:lnTo>
                  <a:lnTo>
                    <a:pt x="5332" y="168"/>
                  </a:lnTo>
                  <a:lnTo>
                    <a:pt x="5709" y="124"/>
                  </a:lnTo>
                  <a:lnTo>
                    <a:pt x="6096" y="87"/>
                  </a:lnTo>
                  <a:lnTo>
                    <a:pt x="6488" y="56"/>
                  </a:lnTo>
                  <a:lnTo>
                    <a:pt x="6889" y="31"/>
                  </a:lnTo>
                  <a:lnTo>
                    <a:pt x="7294" y="14"/>
                  </a:lnTo>
                  <a:lnTo>
                    <a:pt x="7707" y="4"/>
                  </a:lnTo>
                  <a:lnTo>
                    <a:pt x="8125" y="0"/>
                  </a:lnTo>
                  <a:lnTo>
                    <a:pt x="8543" y="4"/>
                  </a:lnTo>
                  <a:lnTo>
                    <a:pt x="8956" y="14"/>
                  </a:lnTo>
                  <a:lnTo>
                    <a:pt x="9361" y="31"/>
                  </a:lnTo>
                  <a:lnTo>
                    <a:pt x="9762" y="56"/>
                  </a:lnTo>
                  <a:lnTo>
                    <a:pt x="10154" y="87"/>
                  </a:lnTo>
                  <a:lnTo>
                    <a:pt x="10541" y="124"/>
                  </a:lnTo>
                  <a:lnTo>
                    <a:pt x="10918" y="168"/>
                  </a:lnTo>
                  <a:lnTo>
                    <a:pt x="11287" y="218"/>
                  </a:lnTo>
                  <a:lnTo>
                    <a:pt x="11646" y="273"/>
                  </a:lnTo>
                  <a:lnTo>
                    <a:pt x="11997" y="336"/>
                  </a:lnTo>
                  <a:lnTo>
                    <a:pt x="12337" y="402"/>
                  </a:lnTo>
                  <a:lnTo>
                    <a:pt x="12667" y="475"/>
                  </a:lnTo>
                  <a:lnTo>
                    <a:pt x="12985" y="552"/>
                  </a:lnTo>
                  <a:lnTo>
                    <a:pt x="13293" y="634"/>
                  </a:lnTo>
                  <a:lnTo>
                    <a:pt x="13587" y="722"/>
                  </a:lnTo>
                  <a:lnTo>
                    <a:pt x="13870" y="814"/>
                  </a:lnTo>
                  <a:lnTo>
                    <a:pt x="14139" y="910"/>
                  </a:lnTo>
                  <a:lnTo>
                    <a:pt x="14394" y="1011"/>
                  </a:lnTo>
                  <a:lnTo>
                    <a:pt x="14635" y="1116"/>
                  </a:lnTo>
                  <a:lnTo>
                    <a:pt x="14862" y="1225"/>
                  </a:lnTo>
                  <a:lnTo>
                    <a:pt x="15074" y="1338"/>
                  </a:lnTo>
                  <a:lnTo>
                    <a:pt x="15269" y="1455"/>
                  </a:lnTo>
                  <a:lnTo>
                    <a:pt x="15449" y="1574"/>
                  </a:lnTo>
                  <a:lnTo>
                    <a:pt x="15611" y="1697"/>
                  </a:lnTo>
                  <a:lnTo>
                    <a:pt x="15757" y="1823"/>
                  </a:lnTo>
                  <a:lnTo>
                    <a:pt x="15885" y="1952"/>
                  </a:lnTo>
                  <a:lnTo>
                    <a:pt x="15994" y="2084"/>
                  </a:lnTo>
                  <a:lnTo>
                    <a:pt x="16085" y="2219"/>
                  </a:lnTo>
                  <a:lnTo>
                    <a:pt x="16157" y="2355"/>
                  </a:lnTo>
                  <a:lnTo>
                    <a:pt x="16208" y="2494"/>
                  </a:lnTo>
                  <a:lnTo>
                    <a:pt x="16240" y="2635"/>
                  </a:lnTo>
                  <a:lnTo>
                    <a:pt x="16250" y="2778"/>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4" name="Freeform 6"/>
            <p:cNvSpPr>
              <a:spLocks/>
            </p:cNvSpPr>
            <p:nvPr/>
          </p:nvSpPr>
          <p:spPr bwMode="auto">
            <a:xfrm>
              <a:off x="2755901" y="4984750"/>
              <a:ext cx="522288" cy="179388"/>
            </a:xfrm>
            <a:custGeom>
              <a:avLst/>
              <a:gdLst>
                <a:gd name="T0" fmla="*/ 469 w 8225"/>
                <a:gd name="T1" fmla="*/ 2824 h 2828"/>
                <a:gd name="T2" fmla="*/ 1290 w 8225"/>
                <a:gd name="T3" fmla="*/ 2795 h 2828"/>
                <a:gd name="T4" fmla="*/ 2085 w 8225"/>
                <a:gd name="T5" fmla="*/ 2740 h 2828"/>
                <a:gd name="T6" fmla="*/ 2849 w 8225"/>
                <a:gd name="T7" fmla="*/ 2659 h 2828"/>
                <a:gd name="T8" fmla="*/ 3580 w 8225"/>
                <a:gd name="T9" fmla="*/ 2553 h 2828"/>
                <a:gd name="T10" fmla="*/ 4272 w 8225"/>
                <a:gd name="T11" fmla="*/ 2424 h 2828"/>
                <a:gd name="T12" fmla="*/ 4922 w 8225"/>
                <a:gd name="T13" fmla="*/ 2274 h 2828"/>
                <a:gd name="T14" fmla="*/ 5380 w 8225"/>
                <a:gd name="T15" fmla="*/ 2149 h 2828"/>
                <a:gd name="T16" fmla="*/ 5670 w 8225"/>
                <a:gd name="T17" fmla="*/ 2058 h 2828"/>
                <a:gd name="T18" fmla="*/ 5947 w 8225"/>
                <a:gd name="T19" fmla="*/ 1964 h 2828"/>
                <a:gd name="T20" fmla="*/ 6211 w 8225"/>
                <a:gd name="T21" fmla="*/ 1864 h 2828"/>
                <a:gd name="T22" fmla="*/ 6461 w 8225"/>
                <a:gd name="T23" fmla="*/ 1760 h 2828"/>
                <a:gd name="T24" fmla="*/ 6697 w 8225"/>
                <a:gd name="T25" fmla="*/ 1653 h 2828"/>
                <a:gd name="T26" fmla="*/ 6918 w 8225"/>
                <a:gd name="T27" fmla="*/ 1541 h 2828"/>
                <a:gd name="T28" fmla="*/ 7123 w 8225"/>
                <a:gd name="T29" fmla="*/ 1425 h 2828"/>
                <a:gd name="T30" fmla="*/ 7313 w 8225"/>
                <a:gd name="T31" fmla="*/ 1306 h 2828"/>
                <a:gd name="T32" fmla="*/ 7487 w 8225"/>
                <a:gd name="T33" fmla="*/ 1183 h 2828"/>
                <a:gd name="T34" fmla="*/ 7644 w 8225"/>
                <a:gd name="T35" fmla="*/ 1056 h 2828"/>
                <a:gd name="T36" fmla="*/ 7784 w 8225"/>
                <a:gd name="T37" fmla="*/ 925 h 2828"/>
                <a:gd name="T38" fmla="*/ 7905 w 8225"/>
                <a:gd name="T39" fmla="*/ 792 h 2828"/>
                <a:gd name="T40" fmla="*/ 8008 w 8225"/>
                <a:gd name="T41" fmla="*/ 655 h 2828"/>
                <a:gd name="T42" fmla="*/ 8092 w 8225"/>
                <a:gd name="T43" fmla="*/ 515 h 2828"/>
                <a:gd name="T44" fmla="*/ 8157 w 8225"/>
                <a:gd name="T45" fmla="*/ 371 h 2828"/>
                <a:gd name="T46" fmla="*/ 8199 w 8225"/>
                <a:gd name="T47" fmla="*/ 225 h 2828"/>
                <a:gd name="T48" fmla="*/ 8222 w 8225"/>
                <a:gd name="T49" fmla="*/ 75 h 2828"/>
                <a:gd name="T50" fmla="*/ 8125 w 8225"/>
                <a:gd name="T51" fmla="*/ 35 h 2828"/>
                <a:gd name="T52" fmla="*/ 8111 w 8225"/>
                <a:gd name="T53" fmla="*/ 169 h 2828"/>
                <a:gd name="T54" fmla="*/ 8076 w 8225"/>
                <a:gd name="T55" fmla="*/ 303 h 2828"/>
                <a:gd name="T56" fmla="*/ 8021 w 8225"/>
                <a:gd name="T57" fmla="*/ 436 h 2828"/>
                <a:gd name="T58" fmla="*/ 7948 w 8225"/>
                <a:gd name="T59" fmla="*/ 567 h 2828"/>
                <a:gd name="T60" fmla="*/ 7855 w 8225"/>
                <a:gd name="T61" fmla="*/ 697 h 2828"/>
                <a:gd name="T62" fmla="*/ 7744 w 8225"/>
                <a:gd name="T63" fmla="*/ 824 h 2828"/>
                <a:gd name="T64" fmla="*/ 7614 w 8225"/>
                <a:gd name="T65" fmla="*/ 950 h 2828"/>
                <a:gd name="T66" fmla="*/ 7467 w 8225"/>
                <a:gd name="T67" fmla="*/ 1074 h 2828"/>
                <a:gd name="T68" fmla="*/ 7302 w 8225"/>
                <a:gd name="T69" fmla="*/ 1194 h 2828"/>
                <a:gd name="T70" fmla="*/ 7121 w 8225"/>
                <a:gd name="T71" fmla="*/ 1312 h 2828"/>
                <a:gd name="T72" fmla="*/ 6923 w 8225"/>
                <a:gd name="T73" fmla="*/ 1425 h 2828"/>
                <a:gd name="T74" fmla="*/ 6710 w 8225"/>
                <a:gd name="T75" fmla="*/ 1536 h 2828"/>
                <a:gd name="T76" fmla="*/ 6482 w 8225"/>
                <a:gd name="T77" fmla="*/ 1644 h 2828"/>
                <a:gd name="T78" fmla="*/ 6237 w 8225"/>
                <a:gd name="T79" fmla="*/ 1747 h 2828"/>
                <a:gd name="T80" fmla="*/ 5981 w 8225"/>
                <a:gd name="T81" fmla="*/ 1846 h 2828"/>
                <a:gd name="T82" fmla="*/ 5709 w 8225"/>
                <a:gd name="T83" fmla="*/ 1941 h 2828"/>
                <a:gd name="T84" fmla="*/ 5425 w 8225"/>
                <a:gd name="T85" fmla="*/ 2031 h 2828"/>
                <a:gd name="T86" fmla="*/ 5053 w 8225"/>
                <a:gd name="T87" fmla="*/ 2137 h 2828"/>
                <a:gd name="T88" fmla="*/ 4417 w 8225"/>
                <a:gd name="T89" fmla="*/ 2293 h 2828"/>
                <a:gd name="T90" fmla="*/ 3739 w 8225"/>
                <a:gd name="T91" fmla="*/ 2425 h 2828"/>
                <a:gd name="T92" fmla="*/ 3022 w 8225"/>
                <a:gd name="T93" fmla="*/ 2537 h 2828"/>
                <a:gd name="T94" fmla="*/ 2268 w 8225"/>
                <a:gd name="T95" fmla="*/ 2624 h 2828"/>
                <a:gd name="T96" fmla="*/ 1485 w 8225"/>
                <a:gd name="T97" fmla="*/ 2686 h 2828"/>
                <a:gd name="T98" fmla="*/ 673 w 8225"/>
                <a:gd name="T99" fmla="*/ 2721 h 2828"/>
                <a:gd name="T100" fmla="*/ 50 w 8225"/>
                <a:gd name="T101" fmla="*/ 2729 h 2828"/>
                <a:gd name="T102" fmla="*/ 33 w 8225"/>
                <a:gd name="T103" fmla="*/ 2731 h 2828"/>
                <a:gd name="T104" fmla="*/ 16 w 8225"/>
                <a:gd name="T105" fmla="*/ 2741 h 2828"/>
                <a:gd name="T106" fmla="*/ 1 w 8225"/>
                <a:gd name="T107" fmla="*/ 2769 h 2828"/>
                <a:gd name="T108" fmla="*/ 7 w 8225"/>
                <a:gd name="T109" fmla="*/ 2806 h 2828"/>
                <a:gd name="T110" fmla="*/ 23 w 8225"/>
                <a:gd name="T111" fmla="*/ 2822 h 2828"/>
                <a:gd name="T112" fmla="*/ 44 w 8225"/>
                <a:gd name="T113" fmla="*/ 2828 h 2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25" h="2828">
                  <a:moveTo>
                    <a:pt x="50" y="2828"/>
                  </a:moveTo>
                  <a:lnTo>
                    <a:pt x="50" y="2828"/>
                  </a:lnTo>
                  <a:lnTo>
                    <a:pt x="259" y="2827"/>
                  </a:lnTo>
                  <a:lnTo>
                    <a:pt x="469" y="2824"/>
                  </a:lnTo>
                  <a:lnTo>
                    <a:pt x="676" y="2820"/>
                  </a:lnTo>
                  <a:lnTo>
                    <a:pt x="882" y="2814"/>
                  </a:lnTo>
                  <a:lnTo>
                    <a:pt x="1086" y="2806"/>
                  </a:lnTo>
                  <a:lnTo>
                    <a:pt x="1290" y="2795"/>
                  </a:lnTo>
                  <a:lnTo>
                    <a:pt x="1491" y="2784"/>
                  </a:lnTo>
                  <a:lnTo>
                    <a:pt x="1690" y="2772"/>
                  </a:lnTo>
                  <a:lnTo>
                    <a:pt x="1888" y="2756"/>
                  </a:lnTo>
                  <a:lnTo>
                    <a:pt x="2085" y="2740"/>
                  </a:lnTo>
                  <a:lnTo>
                    <a:pt x="2278" y="2722"/>
                  </a:lnTo>
                  <a:lnTo>
                    <a:pt x="2471" y="2702"/>
                  </a:lnTo>
                  <a:lnTo>
                    <a:pt x="2661" y="2682"/>
                  </a:lnTo>
                  <a:lnTo>
                    <a:pt x="2849" y="2659"/>
                  </a:lnTo>
                  <a:lnTo>
                    <a:pt x="3035" y="2635"/>
                  </a:lnTo>
                  <a:lnTo>
                    <a:pt x="3219" y="2609"/>
                  </a:lnTo>
                  <a:lnTo>
                    <a:pt x="3401" y="2582"/>
                  </a:lnTo>
                  <a:lnTo>
                    <a:pt x="3580" y="2553"/>
                  </a:lnTo>
                  <a:lnTo>
                    <a:pt x="3756" y="2524"/>
                  </a:lnTo>
                  <a:lnTo>
                    <a:pt x="3931" y="2492"/>
                  </a:lnTo>
                  <a:lnTo>
                    <a:pt x="4103" y="2459"/>
                  </a:lnTo>
                  <a:lnTo>
                    <a:pt x="4272" y="2424"/>
                  </a:lnTo>
                  <a:lnTo>
                    <a:pt x="4439" y="2389"/>
                  </a:lnTo>
                  <a:lnTo>
                    <a:pt x="4603" y="2352"/>
                  </a:lnTo>
                  <a:lnTo>
                    <a:pt x="4764" y="2314"/>
                  </a:lnTo>
                  <a:lnTo>
                    <a:pt x="4922" y="2274"/>
                  </a:lnTo>
                  <a:lnTo>
                    <a:pt x="5079" y="2233"/>
                  </a:lnTo>
                  <a:lnTo>
                    <a:pt x="5231" y="2191"/>
                  </a:lnTo>
                  <a:lnTo>
                    <a:pt x="5307" y="2170"/>
                  </a:lnTo>
                  <a:lnTo>
                    <a:pt x="5380" y="2149"/>
                  </a:lnTo>
                  <a:lnTo>
                    <a:pt x="5454" y="2126"/>
                  </a:lnTo>
                  <a:lnTo>
                    <a:pt x="5527" y="2104"/>
                  </a:lnTo>
                  <a:lnTo>
                    <a:pt x="5599" y="2081"/>
                  </a:lnTo>
                  <a:lnTo>
                    <a:pt x="5670" y="2058"/>
                  </a:lnTo>
                  <a:lnTo>
                    <a:pt x="5741" y="2035"/>
                  </a:lnTo>
                  <a:lnTo>
                    <a:pt x="5810" y="2012"/>
                  </a:lnTo>
                  <a:lnTo>
                    <a:pt x="5880" y="1987"/>
                  </a:lnTo>
                  <a:lnTo>
                    <a:pt x="5947" y="1964"/>
                  </a:lnTo>
                  <a:lnTo>
                    <a:pt x="6015" y="1939"/>
                  </a:lnTo>
                  <a:lnTo>
                    <a:pt x="6081" y="1915"/>
                  </a:lnTo>
                  <a:lnTo>
                    <a:pt x="6147" y="1889"/>
                  </a:lnTo>
                  <a:lnTo>
                    <a:pt x="6211" y="1864"/>
                  </a:lnTo>
                  <a:lnTo>
                    <a:pt x="6275" y="1839"/>
                  </a:lnTo>
                  <a:lnTo>
                    <a:pt x="6338" y="1812"/>
                  </a:lnTo>
                  <a:lnTo>
                    <a:pt x="6400" y="1787"/>
                  </a:lnTo>
                  <a:lnTo>
                    <a:pt x="6461" y="1760"/>
                  </a:lnTo>
                  <a:lnTo>
                    <a:pt x="6522" y="1734"/>
                  </a:lnTo>
                  <a:lnTo>
                    <a:pt x="6581" y="1707"/>
                  </a:lnTo>
                  <a:lnTo>
                    <a:pt x="6639" y="1680"/>
                  </a:lnTo>
                  <a:lnTo>
                    <a:pt x="6697" y="1653"/>
                  </a:lnTo>
                  <a:lnTo>
                    <a:pt x="6754" y="1625"/>
                  </a:lnTo>
                  <a:lnTo>
                    <a:pt x="6810" y="1598"/>
                  </a:lnTo>
                  <a:lnTo>
                    <a:pt x="6864" y="1569"/>
                  </a:lnTo>
                  <a:lnTo>
                    <a:pt x="6918" y="1541"/>
                  </a:lnTo>
                  <a:lnTo>
                    <a:pt x="6971" y="1512"/>
                  </a:lnTo>
                  <a:lnTo>
                    <a:pt x="7022" y="1483"/>
                  </a:lnTo>
                  <a:lnTo>
                    <a:pt x="7073" y="1455"/>
                  </a:lnTo>
                  <a:lnTo>
                    <a:pt x="7123" y="1425"/>
                  </a:lnTo>
                  <a:lnTo>
                    <a:pt x="7172" y="1395"/>
                  </a:lnTo>
                  <a:lnTo>
                    <a:pt x="7220" y="1366"/>
                  </a:lnTo>
                  <a:lnTo>
                    <a:pt x="7268" y="1336"/>
                  </a:lnTo>
                  <a:lnTo>
                    <a:pt x="7313" y="1306"/>
                  </a:lnTo>
                  <a:lnTo>
                    <a:pt x="7358" y="1275"/>
                  </a:lnTo>
                  <a:lnTo>
                    <a:pt x="7402" y="1244"/>
                  </a:lnTo>
                  <a:lnTo>
                    <a:pt x="7445" y="1214"/>
                  </a:lnTo>
                  <a:lnTo>
                    <a:pt x="7487" y="1183"/>
                  </a:lnTo>
                  <a:lnTo>
                    <a:pt x="7528" y="1151"/>
                  </a:lnTo>
                  <a:lnTo>
                    <a:pt x="7568" y="1120"/>
                  </a:lnTo>
                  <a:lnTo>
                    <a:pt x="7606" y="1088"/>
                  </a:lnTo>
                  <a:lnTo>
                    <a:pt x="7644" y="1056"/>
                  </a:lnTo>
                  <a:lnTo>
                    <a:pt x="7680" y="1024"/>
                  </a:lnTo>
                  <a:lnTo>
                    <a:pt x="7716" y="991"/>
                  </a:lnTo>
                  <a:lnTo>
                    <a:pt x="7750" y="958"/>
                  </a:lnTo>
                  <a:lnTo>
                    <a:pt x="7784" y="925"/>
                  </a:lnTo>
                  <a:lnTo>
                    <a:pt x="7815" y="893"/>
                  </a:lnTo>
                  <a:lnTo>
                    <a:pt x="7847" y="859"/>
                  </a:lnTo>
                  <a:lnTo>
                    <a:pt x="7877" y="826"/>
                  </a:lnTo>
                  <a:lnTo>
                    <a:pt x="7905" y="792"/>
                  </a:lnTo>
                  <a:lnTo>
                    <a:pt x="7933" y="758"/>
                  </a:lnTo>
                  <a:lnTo>
                    <a:pt x="7959" y="724"/>
                  </a:lnTo>
                  <a:lnTo>
                    <a:pt x="7984" y="689"/>
                  </a:lnTo>
                  <a:lnTo>
                    <a:pt x="8008" y="655"/>
                  </a:lnTo>
                  <a:lnTo>
                    <a:pt x="8031" y="620"/>
                  </a:lnTo>
                  <a:lnTo>
                    <a:pt x="8052" y="585"/>
                  </a:lnTo>
                  <a:lnTo>
                    <a:pt x="8073" y="550"/>
                  </a:lnTo>
                  <a:lnTo>
                    <a:pt x="8092" y="515"/>
                  </a:lnTo>
                  <a:lnTo>
                    <a:pt x="8111" y="479"/>
                  </a:lnTo>
                  <a:lnTo>
                    <a:pt x="8127" y="443"/>
                  </a:lnTo>
                  <a:lnTo>
                    <a:pt x="8142" y="407"/>
                  </a:lnTo>
                  <a:lnTo>
                    <a:pt x="8157" y="371"/>
                  </a:lnTo>
                  <a:lnTo>
                    <a:pt x="8169" y="335"/>
                  </a:lnTo>
                  <a:lnTo>
                    <a:pt x="8181" y="298"/>
                  </a:lnTo>
                  <a:lnTo>
                    <a:pt x="8191" y="261"/>
                  </a:lnTo>
                  <a:lnTo>
                    <a:pt x="8199" y="225"/>
                  </a:lnTo>
                  <a:lnTo>
                    <a:pt x="8208" y="188"/>
                  </a:lnTo>
                  <a:lnTo>
                    <a:pt x="8214" y="150"/>
                  </a:lnTo>
                  <a:lnTo>
                    <a:pt x="8219" y="113"/>
                  </a:lnTo>
                  <a:lnTo>
                    <a:pt x="8222" y="75"/>
                  </a:lnTo>
                  <a:lnTo>
                    <a:pt x="8224" y="38"/>
                  </a:lnTo>
                  <a:lnTo>
                    <a:pt x="8225" y="0"/>
                  </a:lnTo>
                  <a:lnTo>
                    <a:pt x="8126" y="0"/>
                  </a:lnTo>
                  <a:lnTo>
                    <a:pt x="8125" y="35"/>
                  </a:lnTo>
                  <a:lnTo>
                    <a:pt x="8123" y="68"/>
                  </a:lnTo>
                  <a:lnTo>
                    <a:pt x="8120" y="102"/>
                  </a:lnTo>
                  <a:lnTo>
                    <a:pt x="8116" y="136"/>
                  </a:lnTo>
                  <a:lnTo>
                    <a:pt x="8111" y="169"/>
                  </a:lnTo>
                  <a:lnTo>
                    <a:pt x="8103" y="203"/>
                  </a:lnTo>
                  <a:lnTo>
                    <a:pt x="8095" y="237"/>
                  </a:lnTo>
                  <a:lnTo>
                    <a:pt x="8086" y="271"/>
                  </a:lnTo>
                  <a:lnTo>
                    <a:pt x="8076" y="303"/>
                  </a:lnTo>
                  <a:lnTo>
                    <a:pt x="8064" y="337"/>
                  </a:lnTo>
                  <a:lnTo>
                    <a:pt x="8050" y="370"/>
                  </a:lnTo>
                  <a:lnTo>
                    <a:pt x="8037" y="403"/>
                  </a:lnTo>
                  <a:lnTo>
                    <a:pt x="8021" y="436"/>
                  </a:lnTo>
                  <a:lnTo>
                    <a:pt x="8004" y="469"/>
                  </a:lnTo>
                  <a:lnTo>
                    <a:pt x="7987" y="501"/>
                  </a:lnTo>
                  <a:lnTo>
                    <a:pt x="7967" y="534"/>
                  </a:lnTo>
                  <a:lnTo>
                    <a:pt x="7948" y="567"/>
                  </a:lnTo>
                  <a:lnTo>
                    <a:pt x="7926" y="600"/>
                  </a:lnTo>
                  <a:lnTo>
                    <a:pt x="7903" y="632"/>
                  </a:lnTo>
                  <a:lnTo>
                    <a:pt x="7880" y="664"/>
                  </a:lnTo>
                  <a:lnTo>
                    <a:pt x="7855" y="697"/>
                  </a:lnTo>
                  <a:lnTo>
                    <a:pt x="7829" y="729"/>
                  </a:lnTo>
                  <a:lnTo>
                    <a:pt x="7802" y="761"/>
                  </a:lnTo>
                  <a:lnTo>
                    <a:pt x="7773" y="793"/>
                  </a:lnTo>
                  <a:lnTo>
                    <a:pt x="7744" y="824"/>
                  </a:lnTo>
                  <a:lnTo>
                    <a:pt x="7713" y="856"/>
                  </a:lnTo>
                  <a:lnTo>
                    <a:pt x="7681" y="888"/>
                  </a:lnTo>
                  <a:lnTo>
                    <a:pt x="7649" y="918"/>
                  </a:lnTo>
                  <a:lnTo>
                    <a:pt x="7614" y="950"/>
                  </a:lnTo>
                  <a:lnTo>
                    <a:pt x="7579" y="981"/>
                  </a:lnTo>
                  <a:lnTo>
                    <a:pt x="7542" y="1012"/>
                  </a:lnTo>
                  <a:lnTo>
                    <a:pt x="7506" y="1043"/>
                  </a:lnTo>
                  <a:lnTo>
                    <a:pt x="7467" y="1074"/>
                  </a:lnTo>
                  <a:lnTo>
                    <a:pt x="7427" y="1103"/>
                  </a:lnTo>
                  <a:lnTo>
                    <a:pt x="7387" y="1134"/>
                  </a:lnTo>
                  <a:lnTo>
                    <a:pt x="7345" y="1164"/>
                  </a:lnTo>
                  <a:lnTo>
                    <a:pt x="7302" y="1194"/>
                  </a:lnTo>
                  <a:lnTo>
                    <a:pt x="7258" y="1224"/>
                  </a:lnTo>
                  <a:lnTo>
                    <a:pt x="7213" y="1253"/>
                  </a:lnTo>
                  <a:lnTo>
                    <a:pt x="7167" y="1282"/>
                  </a:lnTo>
                  <a:lnTo>
                    <a:pt x="7121" y="1312"/>
                  </a:lnTo>
                  <a:lnTo>
                    <a:pt x="7073" y="1340"/>
                  </a:lnTo>
                  <a:lnTo>
                    <a:pt x="7024" y="1369"/>
                  </a:lnTo>
                  <a:lnTo>
                    <a:pt x="6974" y="1398"/>
                  </a:lnTo>
                  <a:lnTo>
                    <a:pt x="6923" y="1425"/>
                  </a:lnTo>
                  <a:lnTo>
                    <a:pt x="6871" y="1454"/>
                  </a:lnTo>
                  <a:lnTo>
                    <a:pt x="6819" y="1481"/>
                  </a:lnTo>
                  <a:lnTo>
                    <a:pt x="6765" y="1509"/>
                  </a:lnTo>
                  <a:lnTo>
                    <a:pt x="6710" y="1536"/>
                  </a:lnTo>
                  <a:lnTo>
                    <a:pt x="6654" y="1563"/>
                  </a:lnTo>
                  <a:lnTo>
                    <a:pt x="6597" y="1591"/>
                  </a:lnTo>
                  <a:lnTo>
                    <a:pt x="6540" y="1617"/>
                  </a:lnTo>
                  <a:lnTo>
                    <a:pt x="6482" y="1644"/>
                  </a:lnTo>
                  <a:lnTo>
                    <a:pt x="6421" y="1669"/>
                  </a:lnTo>
                  <a:lnTo>
                    <a:pt x="6361" y="1696"/>
                  </a:lnTo>
                  <a:lnTo>
                    <a:pt x="6301" y="1721"/>
                  </a:lnTo>
                  <a:lnTo>
                    <a:pt x="6237" y="1747"/>
                  </a:lnTo>
                  <a:lnTo>
                    <a:pt x="6175" y="1771"/>
                  </a:lnTo>
                  <a:lnTo>
                    <a:pt x="6111" y="1797"/>
                  </a:lnTo>
                  <a:lnTo>
                    <a:pt x="6046" y="1822"/>
                  </a:lnTo>
                  <a:lnTo>
                    <a:pt x="5981" y="1846"/>
                  </a:lnTo>
                  <a:lnTo>
                    <a:pt x="5915" y="1871"/>
                  </a:lnTo>
                  <a:lnTo>
                    <a:pt x="5847" y="1894"/>
                  </a:lnTo>
                  <a:lnTo>
                    <a:pt x="5779" y="1918"/>
                  </a:lnTo>
                  <a:lnTo>
                    <a:pt x="5709" y="1941"/>
                  </a:lnTo>
                  <a:lnTo>
                    <a:pt x="5640" y="1964"/>
                  </a:lnTo>
                  <a:lnTo>
                    <a:pt x="5569" y="1987"/>
                  </a:lnTo>
                  <a:lnTo>
                    <a:pt x="5498" y="2010"/>
                  </a:lnTo>
                  <a:lnTo>
                    <a:pt x="5425" y="2031"/>
                  </a:lnTo>
                  <a:lnTo>
                    <a:pt x="5353" y="2054"/>
                  </a:lnTo>
                  <a:lnTo>
                    <a:pt x="5279" y="2075"/>
                  </a:lnTo>
                  <a:lnTo>
                    <a:pt x="5204" y="2096"/>
                  </a:lnTo>
                  <a:lnTo>
                    <a:pt x="5053" y="2137"/>
                  </a:lnTo>
                  <a:lnTo>
                    <a:pt x="4898" y="2178"/>
                  </a:lnTo>
                  <a:lnTo>
                    <a:pt x="4741" y="2218"/>
                  </a:lnTo>
                  <a:lnTo>
                    <a:pt x="4581" y="2256"/>
                  </a:lnTo>
                  <a:lnTo>
                    <a:pt x="4417" y="2293"/>
                  </a:lnTo>
                  <a:lnTo>
                    <a:pt x="4252" y="2327"/>
                  </a:lnTo>
                  <a:lnTo>
                    <a:pt x="4084" y="2361"/>
                  </a:lnTo>
                  <a:lnTo>
                    <a:pt x="3913" y="2395"/>
                  </a:lnTo>
                  <a:lnTo>
                    <a:pt x="3739" y="2425"/>
                  </a:lnTo>
                  <a:lnTo>
                    <a:pt x="3563" y="2455"/>
                  </a:lnTo>
                  <a:lnTo>
                    <a:pt x="3385" y="2484"/>
                  </a:lnTo>
                  <a:lnTo>
                    <a:pt x="3205" y="2511"/>
                  </a:lnTo>
                  <a:lnTo>
                    <a:pt x="3022" y="2537"/>
                  </a:lnTo>
                  <a:lnTo>
                    <a:pt x="2837" y="2560"/>
                  </a:lnTo>
                  <a:lnTo>
                    <a:pt x="2650" y="2583"/>
                  </a:lnTo>
                  <a:lnTo>
                    <a:pt x="2460" y="2604"/>
                  </a:lnTo>
                  <a:lnTo>
                    <a:pt x="2268" y="2624"/>
                  </a:lnTo>
                  <a:lnTo>
                    <a:pt x="2075" y="2641"/>
                  </a:lnTo>
                  <a:lnTo>
                    <a:pt x="1880" y="2657"/>
                  </a:lnTo>
                  <a:lnTo>
                    <a:pt x="1684" y="2673"/>
                  </a:lnTo>
                  <a:lnTo>
                    <a:pt x="1485" y="2686"/>
                  </a:lnTo>
                  <a:lnTo>
                    <a:pt x="1284" y="2697"/>
                  </a:lnTo>
                  <a:lnTo>
                    <a:pt x="1082" y="2706"/>
                  </a:lnTo>
                  <a:lnTo>
                    <a:pt x="879" y="2715"/>
                  </a:lnTo>
                  <a:lnTo>
                    <a:pt x="673" y="2721"/>
                  </a:lnTo>
                  <a:lnTo>
                    <a:pt x="467" y="2726"/>
                  </a:lnTo>
                  <a:lnTo>
                    <a:pt x="259" y="2728"/>
                  </a:lnTo>
                  <a:lnTo>
                    <a:pt x="50" y="2729"/>
                  </a:lnTo>
                  <a:lnTo>
                    <a:pt x="50" y="2729"/>
                  </a:lnTo>
                  <a:lnTo>
                    <a:pt x="50" y="2729"/>
                  </a:lnTo>
                  <a:lnTo>
                    <a:pt x="44" y="2729"/>
                  </a:lnTo>
                  <a:lnTo>
                    <a:pt x="39" y="2730"/>
                  </a:lnTo>
                  <a:lnTo>
                    <a:pt x="33" y="2731"/>
                  </a:lnTo>
                  <a:lnTo>
                    <a:pt x="29" y="2733"/>
                  </a:lnTo>
                  <a:lnTo>
                    <a:pt x="23" y="2735"/>
                  </a:lnTo>
                  <a:lnTo>
                    <a:pt x="19" y="2738"/>
                  </a:lnTo>
                  <a:lnTo>
                    <a:pt x="16" y="2741"/>
                  </a:lnTo>
                  <a:lnTo>
                    <a:pt x="13" y="2744"/>
                  </a:lnTo>
                  <a:lnTo>
                    <a:pt x="7" y="2751"/>
                  </a:lnTo>
                  <a:lnTo>
                    <a:pt x="3" y="2761"/>
                  </a:lnTo>
                  <a:lnTo>
                    <a:pt x="1" y="2769"/>
                  </a:lnTo>
                  <a:lnTo>
                    <a:pt x="0" y="2778"/>
                  </a:lnTo>
                  <a:lnTo>
                    <a:pt x="1" y="2788"/>
                  </a:lnTo>
                  <a:lnTo>
                    <a:pt x="3" y="2796"/>
                  </a:lnTo>
                  <a:lnTo>
                    <a:pt x="7" y="2806"/>
                  </a:lnTo>
                  <a:lnTo>
                    <a:pt x="13" y="2813"/>
                  </a:lnTo>
                  <a:lnTo>
                    <a:pt x="16" y="2816"/>
                  </a:lnTo>
                  <a:lnTo>
                    <a:pt x="19" y="2819"/>
                  </a:lnTo>
                  <a:lnTo>
                    <a:pt x="23" y="2822"/>
                  </a:lnTo>
                  <a:lnTo>
                    <a:pt x="29" y="2824"/>
                  </a:lnTo>
                  <a:lnTo>
                    <a:pt x="33" y="2826"/>
                  </a:lnTo>
                  <a:lnTo>
                    <a:pt x="39" y="2827"/>
                  </a:lnTo>
                  <a:lnTo>
                    <a:pt x="44" y="2828"/>
                  </a:lnTo>
                  <a:lnTo>
                    <a:pt x="50" y="2828"/>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5" name="Freeform 7"/>
            <p:cNvSpPr>
              <a:spLocks/>
            </p:cNvSpPr>
            <p:nvPr/>
          </p:nvSpPr>
          <p:spPr bwMode="auto">
            <a:xfrm>
              <a:off x="2239963" y="4981575"/>
              <a:ext cx="519113" cy="182563"/>
            </a:xfrm>
            <a:custGeom>
              <a:avLst/>
              <a:gdLst>
                <a:gd name="T0" fmla="*/ 3 w 8175"/>
                <a:gd name="T1" fmla="*/ 124 h 2877"/>
                <a:gd name="T2" fmla="*/ 25 w 8175"/>
                <a:gd name="T3" fmla="*/ 274 h 2877"/>
                <a:gd name="T4" fmla="*/ 68 w 8175"/>
                <a:gd name="T5" fmla="*/ 420 h 2877"/>
                <a:gd name="T6" fmla="*/ 133 w 8175"/>
                <a:gd name="T7" fmla="*/ 564 h 2877"/>
                <a:gd name="T8" fmla="*/ 217 w 8175"/>
                <a:gd name="T9" fmla="*/ 704 h 2877"/>
                <a:gd name="T10" fmla="*/ 320 w 8175"/>
                <a:gd name="T11" fmla="*/ 841 h 2877"/>
                <a:gd name="T12" fmla="*/ 441 w 8175"/>
                <a:gd name="T13" fmla="*/ 974 h 2877"/>
                <a:gd name="T14" fmla="*/ 581 w 8175"/>
                <a:gd name="T15" fmla="*/ 1105 h 2877"/>
                <a:gd name="T16" fmla="*/ 738 w 8175"/>
                <a:gd name="T17" fmla="*/ 1232 h 2877"/>
                <a:gd name="T18" fmla="*/ 912 w 8175"/>
                <a:gd name="T19" fmla="*/ 1355 h 2877"/>
                <a:gd name="T20" fmla="*/ 1102 w 8175"/>
                <a:gd name="T21" fmla="*/ 1474 h 2877"/>
                <a:gd name="T22" fmla="*/ 1307 w 8175"/>
                <a:gd name="T23" fmla="*/ 1590 h 2877"/>
                <a:gd name="T24" fmla="*/ 1528 w 8175"/>
                <a:gd name="T25" fmla="*/ 1702 h 2877"/>
                <a:gd name="T26" fmla="*/ 1764 w 8175"/>
                <a:gd name="T27" fmla="*/ 1809 h 2877"/>
                <a:gd name="T28" fmla="*/ 2013 w 8175"/>
                <a:gd name="T29" fmla="*/ 1913 h 2877"/>
                <a:gd name="T30" fmla="*/ 2278 w 8175"/>
                <a:gd name="T31" fmla="*/ 2013 h 2877"/>
                <a:gd name="T32" fmla="*/ 2555 w 8175"/>
                <a:gd name="T33" fmla="*/ 2107 h 2877"/>
                <a:gd name="T34" fmla="*/ 2845 w 8175"/>
                <a:gd name="T35" fmla="*/ 2198 h 2877"/>
                <a:gd name="T36" fmla="*/ 3302 w 8175"/>
                <a:gd name="T37" fmla="*/ 2323 h 2877"/>
                <a:gd name="T38" fmla="*/ 3953 w 8175"/>
                <a:gd name="T39" fmla="*/ 2473 h 2877"/>
                <a:gd name="T40" fmla="*/ 4645 w 8175"/>
                <a:gd name="T41" fmla="*/ 2602 h 2877"/>
                <a:gd name="T42" fmla="*/ 5376 w 8175"/>
                <a:gd name="T43" fmla="*/ 2708 h 2877"/>
                <a:gd name="T44" fmla="*/ 6140 w 8175"/>
                <a:gd name="T45" fmla="*/ 2789 h 2877"/>
                <a:gd name="T46" fmla="*/ 6935 w 8175"/>
                <a:gd name="T47" fmla="*/ 2844 h 2877"/>
                <a:gd name="T48" fmla="*/ 7756 w 8175"/>
                <a:gd name="T49" fmla="*/ 2873 h 2877"/>
                <a:gd name="T50" fmla="*/ 7966 w 8175"/>
                <a:gd name="T51" fmla="*/ 2777 h 2877"/>
                <a:gd name="T52" fmla="*/ 7143 w 8175"/>
                <a:gd name="T53" fmla="*/ 2755 h 2877"/>
                <a:gd name="T54" fmla="*/ 6345 w 8175"/>
                <a:gd name="T55" fmla="*/ 2706 h 2877"/>
                <a:gd name="T56" fmla="*/ 5575 w 8175"/>
                <a:gd name="T57" fmla="*/ 2632 h 2877"/>
                <a:gd name="T58" fmla="*/ 4840 w 8175"/>
                <a:gd name="T59" fmla="*/ 2533 h 2877"/>
                <a:gd name="T60" fmla="*/ 4141 w 8175"/>
                <a:gd name="T61" fmla="*/ 2410 h 2877"/>
                <a:gd name="T62" fmla="*/ 3484 w 8175"/>
                <a:gd name="T63" fmla="*/ 2267 h 2877"/>
                <a:gd name="T64" fmla="*/ 2946 w 8175"/>
                <a:gd name="T65" fmla="*/ 2124 h 2877"/>
                <a:gd name="T66" fmla="*/ 2656 w 8175"/>
                <a:gd name="T67" fmla="*/ 2036 h 2877"/>
                <a:gd name="T68" fmla="*/ 2378 w 8175"/>
                <a:gd name="T69" fmla="*/ 1943 h 2877"/>
                <a:gd name="T70" fmla="*/ 2114 w 8175"/>
                <a:gd name="T71" fmla="*/ 1846 h 2877"/>
                <a:gd name="T72" fmla="*/ 1864 w 8175"/>
                <a:gd name="T73" fmla="*/ 1745 h 2877"/>
                <a:gd name="T74" fmla="*/ 1627 w 8175"/>
                <a:gd name="T75" fmla="*/ 1640 h 2877"/>
                <a:gd name="T76" fmla="*/ 1406 w 8175"/>
                <a:gd name="T77" fmla="*/ 1530 h 2877"/>
                <a:gd name="T78" fmla="*/ 1201 w 8175"/>
                <a:gd name="T79" fmla="*/ 1418 h 2877"/>
                <a:gd name="T80" fmla="*/ 1012 w 8175"/>
                <a:gd name="T81" fmla="*/ 1302 h 2877"/>
                <a:gd name="T82" fmla="*/ 838 w 8175"/>
                <a:gd name="T83" fmla="*/ 1183 h 2877"/>
                <a:gd name="T84" fmla="*/ 683 w 8175"/>
                <a:gd name="T85" fmla="*/ 1061 h 2877"/>
                <a:gd name="T86" fmla="*/ 544 w 8175"/>
                <a:gd name="T87" fmla="*/ 937 h 2877"/>
                <a:gd name="T88" fmla="*/ 423 w 8175"/>
                <a:gd name="T89" fmla="*/ 810 h 2877"/>
                <a:gd name="T90" fmla="*/ 321 w 8175"/>
                <a:gd name="T91" fmla="*/ 681 h 2877"/>
                <a:gd name="T92" fmla="*/ 238 w 8175"/>
                <a:gd name="T93" fmla="*/ 550 h 2877"/>
                <a:gd name="T94" fmla="*/ 174 w 8175"/>
                <a:gd name="T95" fmla="*/ 419 h 2877"/>
                <a:gd name="T96" fmla="*/ 130 w 8175"/>
                <a:gd name="T97" fmla="*/ 286 h 2877"/>
                <a:gd name="T98" fmla="*/ 105 w 8175"/>
                <a:gd name="T99" fmla="*/ 151 h 2877"/>
                <a:gd name="T100" fmla="*/ 99 w 8175"/>
                <a:gd name="T101" fmla="*/ 49 h 2877"/>
                <a:gd name="T102" fmla="*/ 97 w 8175"/>
                <a:gd name="T103" fmla="*/ 32 h 2877"/>
                <a:gd name="T104" fmla="*/ 87 w 8175"/>
                <a:gd name="T105" fmla="*/ 15 h 2877"/>
                <a:gd name="T106" fmla="*/ 59 w 8175"/>
                <a:gd name="T107" fmla="*/ 1 h 2877"/>
                <a:gd name="T108" fmla="*/ 22 w 8175"/>
                <a:gd name="T109" fmla="*/ 7 h 2877"/>
                <a:gd name="T110" fmla="*/ 6 w 8175"/>
                <a:gd name="T111" fmla="*/ 23 h 2877"/>
                <a:gd name="T112" fmla="*/ 0 w 8175"/>
                <a:gd name="T113" fmla="*/ 43 h 2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175" h="2877">
                  <a:moveTo>
                    <a:pt x="0" y="49"/>
                  </a:moveTo>
                  <a:lnTo>
                    <a:pt x="0" y="49"/>
                  </a:lnTo>
                  <a:lnTo>
                    <a:pt x="1" y="87"/>
                  </a:lnTo>
                  <a:lnTo>
                    <a:pt x="3" y="124"/>
                  </a:lnTo>
                  <a:lnTo>
                    <a:pt x="6" y="162"/>
                  </a:lnTo>
                  <a:lnTo>
                    <a:pt x="11" y="199"/>
                  </a:lnTo>
                  <a:lnTo>
                    <a:pt x="17" y="237"/>
                  </a:lnTo>
                  <a:lnTo>
                    <a:pt x="25" y="274"/>
                  </a:lnTo>
                  <a:lnTo>
                    <a:pt x="34" y="310"/>
                  </a:lnTo>
                  <a:lnTo>
                    <a:pt x="44" y="347"/>
                  </a:lnTo>
                  <a:lnTo>
                    <a:pt x="55" y="384"/>
                  </a:lnTo>
                  <a:lnTo>
                    <a:pt x="68" y="420"/>
                  </a:lnTo>
                  <a:lnTo>
                    <a:pt x="83" y="456"/>
                  </a:lnTo>
                  <a:lnTo>
                    <a:pt x="98" y="492"/>
                  </a:lnTo>
                  <a:lnTo>
                    <a:pt x="114" y="528"/>
                  </a:lnTo>
                  <a:lnTo>
                    <a:pt x="133" y="564"/>
                  </a:lnTo>
                  <a:lnTo>
                    <a:pt x="152" y="599"/>
                  </a:lnTo>
                  <a:lnTo>
                    <a:pt x="173" y="634"/>
                  </a:lnTo>
                  <a:lnTo>
                    <a:pt x="194" y="669"/>
                  </a:lnTo>
                  <a:lnTo>
                    <a:pt x="217" y="704"/>
                  </a:lnTo>
                  <a:lnTo>
                    <a:pt x="241" y="738"/>
                  </a:lnTo>
                  <a:lnTo>
                    <a:pt x="266" y="773"/>
                  </a:lnTo>
                  <a:lnTo>
                    <a:pt x="292" y="807"/>
                  </a:lnTo>
                  <a:lnTo>
                    <a:pt x="320" y="841"/>
                  </a:lnTo>
                  <a:lnTo>
                    <a:pt x="348" y="875"/>
                  </a:lnTo>
                  <a:lnTo>
                    <a:pt x="378" y="908"/>
                  </a:lnTo>
                  <a:lnTo>
                    <a:pt x="410" y="942"/>
                  </a:lnTo>
                  <a:lnTo>
                    <a:pt x="441" y="974"/>
                  </a:lnTo>
                  <a:lnTo>
                    <a:pt x="475" y="1007"/>
                  </a:lnTo>
                  <a:lnTo>
                    <a:pt x="509" y="1040"/>
                  </a:lnTo>
                  <a:lnTo>
                    <a:pt x="545" y="1073"/>
                  </a:lnTo>
                  <a:lnTo>
                    <a:pt x="581" y="1105"/>
                  </a:lnTo>
                  <a:lnTo>
                    <a:pt x="618" y="1137"/>
                  </a:lnTo>
                  <a:lnTo>
                    <a:pt x="657" y="1169"/>
                  </a:lnTo>
                  <a:lnTo>
                    <a:pt x="697" y="1200"/>
                  </a:lnTo>
                  <a:lnTo>
                    <a:pt x="738" y="1232"/>
                  </a:lnTo>
                  <a:lnTo>
                    <a:pt x="780" y="1263"/>
                  </a:lnTo>
                  <a:lnTo>
                    <a:pt x="823" y="1293"/>
                  </a:lnTo>
                  <a:lnTo>
                    <a:pt x="867" y="1324"/>
                  </a:lnTo>
                  <a:lnTo>
                    <a:pt x="912" y="1355"/>
                  </a:lnTo>
                  <a:lnTo>
                    <a:pt x="957" y="1385"/>
                  </a:lnTo>
                  <a:lnTo>
                    <a:pt x="1005" y="1415"/>
                  </a:lnTo>
                  <a:lnTo>
                    <a:pt x="1053" y="1444"/>
                  </a:lnTo>
                  <a:lnTo>
                    <a:pt x="1102" y="1474"/>
                  </a:lnTo>
                  <a:lnTo>
                    <a:pt x="1152" y="1504"/>
                  </a:lnTo>
                  <a:lnTo>
                    <a:pt x="1202" y="1532"/>
                  </a:lnTo>
                  <a:lnTo>
                    <a:pt x="1254" y="1561"/>
                  </a:lnTo>
                  <a:lnTo>
                    <a:pt x="1307" y="1590"/>
                  </a:lnTo>
                  <a:lnTo>
                    <a:pt x="1361" y="1618"/>
                  </a:lnTo>
                  <a:lnTo>
                    <a:pt x="1415" y="1647"/>
                  </a:lnTo>
                  <a:lnTo>
                    <a:pt x="1472" y="1674"/>
                  </a:lnTo>
                  <a:lnTo>
                    <a:pt x="1528" y="1702"/>
                  </a:lnTo>
                  <a:lnTo>
                    <a:pt x="1586" y="1729"/>
                  </a:lnTo>
                  <a:lnTo>
                    <a:pt x="1644" y="1756"/>
                  </a:lnTo>
                  <a:lnTo>
                    <a:pt x="1703" y="1783"/>
                  </a:lnTo>
                  <a:lnTo>
                    <a:pt x="1764" y="1809"/>
                  </a:lnTo>
                  <a:lnTo>
                    <a:pt x="1825" y="1836"/>
                  </a:lnTo>
                  <a:lnTo>
                    <a:pt x="1887" y="1861"/>
                  </a:lnTo>
                  <a:lnTo>
                    <a:pt x="1950" y="1888"/>
                  </a:lnTo>
                  <a:lnTo>
                    <a:pt x="2013" y="1913"/>
                  </a:lnTo>
                  <a:lnTo>
                    <a:pt x="2078" y="1938"/>
                  </a:lnTo>
                  <a:lnTo>
                    <a:pt x="2144" y="1964"/>
                  </a:lnTo>
                  <a:lnTo>
                    <a:pt x="2210" y="1988"/>
                  </a:lnTo>
                  <a:lnTo>
                    <a:pt x="2278" y="2013"/>
                  </a:lnTo>
                  <a:lnTo>
                    <a:pt x="2345" y="2036"/>
                  </a:lnTo>
                  <a:lnTo>
                    <a:pt x="2415" y="2061"/>
                  </a:lnTo>
                  <a:lnTo>
                    <a:pt x="2484" y="2084"/>
                  </a:lnTo>
                  <a:lnTo>
                    <a:pt x="2555" y="2107"/>
                  </a:lnTo>
                  <a:lnTo>
                    <a:pt x="2626" y="2130"/>
                  </a:lnTo>
                  <a:lnTo>
                    <a:pt x="2698" y="2153"/>
                  </a:lnTo>
                  <a:lnTo>
                    <a:pt x="2770" y="2175"/>
                  </a:lnTo>
                  <a:lnTo>
                    <a:pt x="2845" y="2198"/>
                  </a:lnTo>
                  <a:lnTo>
                    <a:pt x="2918" y="2219"/>
                  </a:lnTo>
                  <a:lnTo>
                    <a:pt x="2994" y="2240"/>
                  </a:lnTo>
                  <a:lnTo>
                    <a:pt x="3146" y="2282"/>
                  </a:lnTo>
                  <a:lnTo>
                    <a:pt x="3302" y="2323"/>
                  </a:lnTo>
                  <a:lnTo>
                    <a:pt x="3461" y="2363"/>
                  </a:lnTo>
                  <a:lnTo>
                    <a:pt x="3622" y="2401"/>
                  </a:lnTo>
                  <a:lnTo>
                    <a:pt x="3786" y="2438"/>
                  </a:lnTo>
                  <a:lnTo>
                    <a:pt x="3953" y="2473"/>
                  </a:lnTo>
                  <a:lnTo>
                    <a:pt x="4122" y="2508"/>
                  </a:lnTo>
                  <a:lnTo>
                    <a:pt x="4294" y="2541"/>
                  </a:lnTo>
                  <a:lnTo>
                    <a:pt x="4469" y="2573"/>
                  </a:lnTo>
                  <a:lnTo>
                    <a:pt x="4645" y="2602"/>
                  </a:lnTo>
                  <a:lnTo>
                    <a:pt x="4824" y="2631"/>
                  </a:lnTo>
                  <a:lnTo>
                    <a:pt x="5006" y="2658"/>
                  </a:lnTo>
                  <a:lnTo>
                    <a:pt x="5190" y="2684"/>
                  </a:lnTo>
                  <a:lnTo>
                    <a:pt x="5376" y="2708"/>
                  </a:lnTo>
                  <a:lnTo>
                    <a:pt x="5564" y="2731"/>
                  </a:lnTo>
                  <a:lnTo>
                    <a:pt x="5754" y="2751"/>
                  </a:lnTo>
                  <a:lnTo>
                    <a:pt x="5946" y="2771"/>
                  </a:lnTo>
                  <a:lnTo>
                    <a:pt x="6140" y="2789"/>
                  </a:lnTo>
                  <a:lnTo>
                    <a:pt x="6337" y="2805"/>
                  </a:lnTo>
                  <a:lnTo>
                    <a:pt x="6535" y="2821"/>
                  </a:lnTo>
                  <a:lnTo>
                    <a:pt x="6734" y="2833"/>
                  </a:lnTo>
                  <a:lnTo>
                    <a:pt x="6935" y="2844"/>
                  </a:lnTo>
                  <a:lnTo>
                    <a:pt x="7139" y="2855"/>
                  </a:lnTo>
                  <a:lnTo>
                    <a:pt x="7343" y="2863"/>
                  </a:lnTo>
                  <a:lnTo>
                    <a:pt x="7549" y="2869"/>
                  </a:lnTo>
                  <a:lnTo>
                    <a:pt x="7756" y="2873"/>
                  </a:lnTo>
                  <a:lnTo>
                    <a:pt x="7964" y="2876"/>
                  </a:lnTo>
                  <a:lnTo>
                    <a:pt x="8175" y="2877"/>
                  </a:lnTo>
                  <a:lnTo>
                    <a:pt x="8175" y="2778"/>
                  </a:lnTo>
                  <a:lnTo>
                    <a:pt x="7966" y="2777"/>
                  </a:lnTo>
                  <a:lnTo>
                    <a:pt x="7758" y="2775"/>
                  </a:lnTo>
                  <a:lnTo>
                    <a:pt x="7552" y="2770"/>
                  </a:lnTo>
                  <a:lnTo>
                    <a:pt x="7346" y="2764"/>
                  </a:lnTo>
                  <a:lnTo>
                    <a:pt x="7143" y="2755"/>
                  </a:lnTo>
                  <a:lnTo>
                    <a:pt x="6941" y="2746"/>
                  </a:lnTo>
                  <a:lnTo>
                    <a:pt x="6740" y="2735"/>
                  </a:lnTo>
                  <a:lnTo>
                    <a:pt x="6541" y="2722"/>
                  </a:lnTo>
                  <a:lnTo>
                    <a:pt x="6345" y="2706"/>
                  </a:lnTo>
                  <a:lnTo>
                    <a:pt x="6150" y="2690"/>
                  </a:lnTo>
                  <a:lnTo>
                    <a:pt x="5955" y="2673"/>
                  </a:lnTo>
                  <a:lnTo>
                    <a:pt x="5764" y="2653"/>
                  </a:lnTo>
                  <a:lnTo>
                    <a:pt x="5575" y="2632"/>
                  </a:lnTo>
                  <a:lnTo>
                    <a:pt x="5388" y="2609"/>
                  </a:lnTo>
                  <a:lnTo>
                    <a:pt x="5203" y="2586"/>
                  </a:lnTo>
                  <a:lnTo>
                    <a:pt x="5020" y="2560"/>
                  </a:lnTo>
                  <a:lnTo>
                    <a:pt x="4840" y="2533"/>
                  </a:lnTo>
                  <a:lnTo>
                    <a:pt x="4661" y="2504"/>
                  </a:lnTo>
                  <a:lnTo>
                    <a:pt x="4485" y="2474"/>
                  </a:lnTo>
                  <a:lnTo>
                    <a:pt x="4312" y="2444"/>
                  </a:lnTo>
                  <a:lnTo>
                    <a:pt x="4141" y="2410"/>
                  </a:lnTo>
                  <a:lnTo>
                    <a:pt x="3973" y="2376"/>
                  </a:lnTo>
                  <a:lnTo>
                    <a:pt x="3806" y="2342"/>
                  </a:lnTo>
                  <a:lnTo>
                    <a:pt x="3644" y="2305"/>
                  </a:lnTo>
                  <a:lnTo>
                    <a:pt x="3484" y="2267"/>
                  </a:lnTo>
                  <a:lnTo>
                    <a:pt x="3326" y="2227"/>
                  </a:lnTo>
                  <a:lnTo>
                    <a:pt x="3172" y="2186"/>
                  </a:lnTo>
                  <a:lnTo>
                    <a:pt x="3021" y="2145"/>
                  </a:lnTo>
                  <a:lnTo>
                    <a:pt x="2946" y="2124"/>
                  </a:lnTo>
                  <a:lnTo>
                    <a:pt x="2872" y="2103"/>
                  </a:lnTo>
                  <a:lnTo>
                    <a:pt x="2800" y="2080"/>
                  </a:lnTo>
                  <a:lnTo>
                    <a:pt x="2727" y="2059"/>
                  </a:lnTo>
                  <a:lnTo>
                    <a:pt x="2656" y="2036"/>
                  </a:lnTo>
                  <a:lnTo>
                    <a:pt x="2585" y="2013"/>
                  </a:lnTo>
                  <a:lnTo>
                    <a:pt x="2515" y="1990"/>
                  </a:lnTo>
                  <a:lnTo>
                    <a:pt x="2446" y="1967"/>
                  </a:lnTo>
                  <a:lnTo>
                    <a:pt x="2378" y="1943"/>
                  </a:lnTo>
                  <a:lnTo>
                    <a:pt x="2310" y="1920"/>
                  </a:lnTo>
                  <a:lnTo>
                    <a:pt x="2244" y="1895"/>
                  </a:lnTo>
                  <a:lnTo>
                    <a:pt x="2179" y="1871"/>
                  </a:lnTo>
                  <a:lnTo>
                    <a:pt x="2114" y="1846"/>
                  </a:lnTo>
                  <a:lnTo>
                    <a:pt x="2050" y="1820"/>
                  </a:lnTo>
                  <a:lnTo>
                    <a:pt x="1987" y="1796"/>
                  </a:lnTo>
                  <a:lnTo>
                    <a:pt x="1924" y="1770"/>
                  </a:lnTo>
                  <a:lnTo>
                    <a:pt x="1864" y="1745"/>
                  </a:lnTo>
                  <a:lnTo>
                    <a:pt x="1803" y="1718"/>
                  </a:lnTo>
                  <a:lnTo>
                    <a:pt x="1743" y="1693"/>
                  </a:lnTo>
                  <a:lnTo>
                    <a:pt x="1685" y="1666"/>
                  </a:lnTo>
                  <a:lnTo>
                    <a:pt x="1627" y="1640"/>
                  </a:lnTo>
                  <a:lnTo>
                    <a:pt x="1571" y="1612"/>
                  </a:lnTo>
                  <a:lnTo>
                    <a:pt x="1515" y="1585"/>
                  </a:lnTo>
                  <a:lnTo>
                    <a:pt x="1460" y="1558"/>
                  </a:lnTo>
                  <a:lnTo>
                    <a:pt x="1406" y="1530"/>
                  </a:lnTo>
                  <a:lnTo>
                    <a:pt x="1354" y="1503"/>
                  </a:lnTo>
                  <a:lnTo>
                    <a:pt x="1302" y="1474"/>
                  </a:lnTo>
                  <a:lnTo>
                    <a:pt x="1251" y="1447"/>
                  </a:lnTo>
                  <a:lnTo>
                    <a:pt x="1201" y="1418"/>
                  </a:lnTo>
                  <a:lnTo>
                    <a:pt x="1152" y="1389"/>
                  </a:lnTo>
                  <a:lnTo>
                    <a:pt x="1104" y="1361"/>
                  </a:lnTo>
                  <a:lnTo>
                    <a:pt x="1057" y="1331"/>
                  </a:lnTo>
                  <a:lnTo>
                    <a:pt x="1012" y="1302"/>
                  </a:lnTo>
                  <a:lnTo>
                    <a:pt x="967" y="1273"/>
                  </a:lnTo>
                  <a:lnTo>
                    <a:pt x="923" y="1243"/>
                  </a:lnTo>
                  <a:lnTo>
                    <a:pt x="880" y="1213"/>
                  </a:lnTo>
                  <a:lnTo>
                    <a:pt x="838" y="1183"/>
                  </a:lnTo>
                  <a:lnTo>
                    <a:pt x="797" y="1152"/>
                  </a:lnTo>
                  <a:lnTo>
                    <a:pt x="758" y="1123"/>
                  </a:lnTo>
                  <a:lnTo>
                    <a:pt x="719" y="1092"/>
                  </a:lnTo>
                  <a:lnTo>
                    <a:pt x="683" y="1061"/>
                  </a:lnTo>
                  <a:lnTo>
                    <a:pt x="646" y="1030"/>
                  </a:lnTo>
                  <a:lnTo>
                    <a:pt x="611" y="999"/>
                  </a:lnTo>
                  <a:lnTo>
                    <a:pt x="576" y="967"/>
                  </a:lnTo>
                  <a:lnTo>
                    <a:pt x="544" y="937"/>
                  </a:lnTo>
                  <a:lnTo>
                    <a:pt x="512" y="905"/>
                  </a:lnTo>
                  <a:lnTo>
                    <a:pt x="481" y="873"/>
                  </a:lnTo>
                  <a:lnTo>
                    <a:pt x="452" y="842"/>
                  </a:lnTo>
                  <a:lnTo>
                    <a:pt x="423" y="810"/>
                  </a:lnTo>
                  <a:lnTo>
                    <a:pt x="396" y="778"/>
                  </a:lnTo>
                  <a:lnTo>
                    <a:pt x="370" y="746"/>
                  </a:lnTo>
                  <a:lnTo>
                    <a:pt x="345" y="714"/>
                  </a:lnTo>
                  <a:lnTo>
                    <a:pt x="321" y="681"/>
                  </a:lnTo>
                  <a:lnTo>
                    <a:pt x="298" y="649"/>
                  </a:lnTo>
                  <a:lnTo>
                    <a:pt x="278" y="616"/>
                  </a:lnTo>
                  <a:lnTo>
                    <a:pt x="258" y="583"/>
                  </a:lnTo>
                  <a:lnTo>
                    <a:pt x="238" y="550"/>
                  </a:lnTo>
                  <a:lnTo>
                    <a:pt x="221" y="518"/>
                  </a:lnTo>
                  <a:lnTo>
                    <a:pt x="203" y="485"/>
                  </a:lnTo>
                  <a:lnTo>
                    <a:pt x="188" y="452"/>
                  </a:lnTo>
                  <a:lnTo>
                    <a:pt x="174" y="419"/>
                  </a:lnTo>
                  <a:lnTo>
                    <a:pt x="161" y="386"/>
                  </a:lnTo>
                  <a:lnTo>
                    <a:pt x="149" y="352"/>
                  </a:lnTo>
                  <a:lnTo>
                    <a:pt x="139" y="320"/>
                  </a:lnTo>
                  <a:lnTo>
                    <a:pt x="130" y="286"/>
                  </a:lnTo>
                  <a:lnTo>
                    <a:pt x="122" y="252"/>
                  </a:lnTo>
                  <a:lnTo>
                    <a:pt x="114" y="218"/>
                  </a:lnTo>
                  <a:lnTo>
                    <a:pt x="109" y="185"/>
                  </a:lnTo>
                  <a:lnTo>
                    <a:pt x="105" y="151"/>
                  </a:lnTo>
                  <a:lnTo>
                    <a:pt x="101" y="117"/>
                  </a:lnTo>
                  <a:lnTo>
                    <a:pt x="100" y="84"/>
                  </a:lnTo>
                  <a:lnTo>
                    <a:pt x="99" y="49"/>
                  </a:lnTo>
                  <a:lnTo>
                    <a:pt x="99" y="49"/>
                  </a:lnTo>
                  <a:lnTo>
                    <a:pt x="99" y="49"/>
                  </a:lnTo>
                  <a:lnTo>
                    <a:pt x="99" y="43"/>
                  </a:lnTo>
                  <a:lnTo>
                    <a:pt x="98" y="38"/>
                  </a:lnTo>
                  <a:lnTo>
                    <a:pt x="97" y="32"/>
                  </a:lnTo>
                  <a:lnTo>
                    <a:pt x="95" y="27"/>
                  </a:lnTo>
                  <a:lnTo>
                    <a:pt x="93" y="23"/>
                  </a:lnTo>
                  <a:lnTo>
                    <a:pt x="90" y="19"/>
                  </a:lnTo>
                  <a:lnTo>
                    <a:pt x="87" y="15"/>
                  </a:lnTo>
                  <a:lnTo>
                    <a:pt x="84" y="12"/>
                  </a:lnTo>
                  <a:lnTo>
                    <a:pt x="77" y="7"/>
                  </a:lnTo>
                  <a:lnTo>
                    <a:pt x="67" y="3"/>
                  </a:lnTo>
                  <a:lnTo>
                    <a:pt x="59" y="1"/>
                  </a:lnTo>
                  <a:lnTo>
                    <a:pt x="50" y="0"/>
                  </a:lnTo>
                  <a:lnTo>
                    <a:pt x="40" y="1"/>
                  </a:lnTo>
                  <a:lnTo>
                    <a:pt x="32" y="3"/>
                  </a:lnTo>
                  <a:lnTo>
                    <a:pt x="22" y="7"/>
                  </a:lnTo>
                  <a:lnTo>
                    <a:pt x="15" y="12"/>
                  </a:lnTo>
                  <a:lnTo>
                    <a:pt x="12" y="15"/>
                  </a:lnTo>
                  <a:lnTo>
                    <a:pt x="9" y="19"/>
                  </a:lnTo>
                  <a:lnTo>
                    <a:pt x="6" y="23"/>
                  </a:lnTo>
                  <a:lnTo>
                    <a:pt x="4" y="27"/>
                  </a:lnTo>
                  <a:lnTo>
                    <a:pt x="2" y="32"/>
                  </a:lnTo>
                  <a:lnTo>
                    <a:pt x="1" y="38"/>
                  </a:lnTo>
                  <a:lnTo>
                    <a:pt x="0" y="43"/>
                  </a:lnTo>
                  <a:lnTo>
                    <a:pt x="0" y="49"/>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6" name="Freeform 8"/>
            <p:cNvSpPr>
              <a:spLocks/>
            </p:cNvSpPr>
            <p:nvPr/>
          </p:nvSpPr>
          <p:spPr bwMode="auto">
            <a:xfrm>
              <a:off x="2239963" y="4805363"/>
              <a:ext cx="522288" cy="179388"/>
            </a:xfrm>
            <a:custGeom>
              <a:avLst/>
              <a:gdLst>
                <a:gd name="T0" fmla="*/ 7756 w 8225"/>
                <a:gd name="T1" fmla="*/ 3 h 2827"/>
                <a:gd name="T2" fmla="*/ 6935 w 8225"/>
                <a:gd name="T3" fmla="*/ 31 h 2827"/>
                <a:gd name="T4" fmla="*/ 6140 w 8225"/>
                <a:gd name="T5" fmla="*/ 86 h 2827"/>
                <a:gd name="T6" fmla="*/ 5376 w 8225"/>
                <a:gd name="T7" fmla="*/ 168 h 2827"/>
                <a:gd name="T8" fmla="*/ 4645 w 8225"/>
                <a:gd name="T9" fmla="*/ 274 h 2827"/>
                <a:gd name="T10" fmla="*/ 3953 w 8225"/>
                <a:gd name="T11" fmla="*/ 403 h 2827"/>
                <a:gd name="T12" fmla="*/ 3302 w 8225"/>
                <a:gd name="T13" fmla="*/ 553 h 2827"/>
                <a:gd name="T14" fmla="*/ 2698 w 8225"/>
                <a:gd name="T15" fmla="*/ 724 h 2827"/>
                <a:gd name="T16" fmla="*/ 2415 w 8225"/>
                <a:gd name="T17" fmla="*/ 816 h 2827"/>
                <a:gd name="T18" fmla="*/ 2144 w 8225"/>
                <a:gd name="T19" fmla="*/ 913 h 2827"/>
                <a:gd name="T20" fmla="*/ 1887 w 8225"/>
                <a:gd name="T21" fmla="*/ 1014 h 2827"/>
                <a:gd name="T22" fmla="*/ 1644 w 8225"/>
                <a:gd name="T23" fmla="*/ 1120 h 2827"/>
                <a:gd name="T24" fmla="*/ 1415 w 8225"/>
                <a:gd name="T25" fmla="*/ 1230 h 2827"/>
                <a:gd name="T26" fmla="*/ 1202 w 8225"/>
                <a:gd name="T27" fmla="*/ 1343 h 2827"/>
                <a:gd name="T28" fmla="*/ 1005 w 8225"/>
                <a:gd name="T29" fmla="*/ 1462 h 2827"/>
                <a:gd name="T30" fmla="*/ 823 w 8225"/>
                <a:gd name="T31" fmla="*/ 1582 h 2827"/>
                <a:gd name="T32" fmla="*/ 657 w 8225"/>
                <a:gd name="T33" fmla="*/ 1707 h 2827"/>
                <a:gd name="T34" fmla="*/ 509 w 8225"/>
                <a:gd name="T35" fmla="*/ 1836 h 2827"/>
                <a:gd name="T36" fmla="*/ 378 w 8225"/>
                <a:gd name="T37" fmla="*/ 1967 h 2827"/>
                <a:gd name="T38" fmla="*/ 266 w 8225"/>
                <a:gd name="T39" fmla="*/ 2103 h 2827"/>
                <a:gd name="T40" fmla="*/ 173 w 8225"/>
                <a:gd name="T41" fmla="*/ 2242 h 2827"/>
                <a:gd name="T42" fmla="*/ 98 w 8225"/>
                <a:gd name="T43" fmla="*/ 2384 h 2827"/>
                <a:gd name="T44" fmla="*/ 44 w 8225"/>
                <a:gd name="T45" fmla="*/ 2529 h 2827"/>
                <a:gd name="T46" fmla="*/ 11 w 8225"/>
                <a:gd name="T47" fmla="*/ 2677 h 2827"/>
                <a:gd name="T48" fmla="*/ 0 w 8225"/>
                <a:gd name="T49" fmla="*/ 2827 h 2827"/>
                <a:gd name="T50" fmla="*/ 105 w 8225"/>
                <a:gd name="T51" fmla="*/ 2726 h 2827"/>
                <a:gd name="T52" fmla="*/ 130 w 8225"/>
                <a:gd name="T53" fmla="*/ 2591 h 2827"/>
                <a:gd name="T54" fmla="*/ 174 w 8225"/>
                <a:gd name="T55" fmla="*/ 2458 h 2827"/>
                <a:gd name="T56" fmla="*/ 238 w 8225"/>
                <a:gd name="T57" fmla="*/ 2325 h 2827"/>
                <a:gd name="T58" fmla="*/ 321 w 8225"/>
                <a:gd name="T59" fmla="*/ 2195 h 2827"/>
                <a:gd name="T60" fmla="*/ 423 w 8225"/>
                <a:gd name="T61" fmla="*/ 2067 h 2827"/>
                <a:gd name="T62" fmla="*/ 544 w 8225"/>
                <a:gd name="T63" fmla="*/ 1940 h 2827"/>
                <a:gd name="T64" fmla="*/ 683 w 8225"/>
                <a:gd name="T65" fmla="*/ 1815 h 2827"/>
                <a:gd name="T66" fmla="*/ 838 w 8225"/>
                <a:gd name="T67" fmla="*/ 1694 h 2827"/>
                <a:gd name="T68" fmla="*/ 1012 w 8225"/>
                <a:gd name="T69" fmla="*/ 1574 h 2827"/>
                <a:gd name="T70" fmla="*/ 1201 w 8225"/>
                <a:gd name="T71" fmla="*/ 1459 h 2827"/>
                <a:gd name="T72" fmla="*/ 1406 w 8225"/>
                <a:gd name="T73" fmla="*/ 1346 h 2827"/>
                <a:gd name="T74" fmla="*/ 1627 w 8225"/>
                <a:gd name="T75" fmla="*/ 1237 h 2827"/>
                <a:gd name="T76" fmla="*/ 1864 w 8225"/>
                <a:gd name="T77" fmla="*/ 1132 h 2827"/>
                <a:gd name="T78" fmla="*/ 2114 w 8225"/>
                <a:gd name="T79" fmla="*/ 1031 h 2827"/>
                <a:gd name="T80" fmla="*/ 2378 w 8225"/>
                <a:gd name="T81" fmla="*/ 933 h 2827"/>
                <a:gd name="T82" fmla="*/ 2656 w 8225"/>
                <a:gd name="T83" fmla="*/ 840 h 2827"/>
                <a:gd name="T84" fmla="*/ 3172 w 8225"/>
                <a:gd name="T85" fmla="*/ 689 h 2827"/>
                <a:gd name="T86" fmla="*/ 3806 w 8225"/>
                <a:gd name="T87" fmla="*/ 535 h 2827"/>
                <a:gd name="T88" fmla="*/ 4485 w 8225"/>
                <a:gd name="T89" fmla="*/ 402 h 2827"/>
                <a:gd name="T90" fmla="*/ 5203 w 8225"/>
                <a:gd name="T91" fmla="*/ 291 h 2827"/>
                <a:gd name="T92" fmla="*/ 5955 w 8225"/>
                <a:gd name="T93" fmla="*/ 204 h 2827"/>
                <a:gd name="T94" fmla="*/ 6740 w 8225"/>
                <a:gd name="T95" fmla="*/ 142 h 2827"/>
                <a:gd name="T96" fmla="*/ 7552 w 8225"/>
                <a:gd name="T97" fmla="*/ 106 h 2827"/>
                <a:gd name="T98" fmla="*/ 8175 w 8225"/>
                <a:gd name="T99" fmla="*/ 99 h 2827"/>
                <a:gd name="T100" fmla="*/ 8191 w 8225"/>
                <a:gd name="T101" fmla="*/ 96 h 2827"/>
                <a:gd name="T102" fmla="*/ 8209 w 8225"/>
                <a:gd name="T103" fmla="*/ 86 h 2827"/>
                <a:gd name="T104" fmla="*/ 8224 w 8225"/>
                <a:gd name="T105" fmla="*/ 58 h 2827"/>
                <a:gd name="T106" fmla="*/ 8218 w 8225"/>
                <a:gd name="T107" fmla="*/ 22 h 2827"/>
                <a:gd name="T108" fmla="*/ 8202 w 8225"/>
                <a:gd name="T109" fmla="*/ 6 h 2827"/>
                <a:gd name="T110" fmla="*/ 8181 w 8225"/>
                <a:gd name="T111" fmla="*/ 0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25" h="2827">
                  <a:moveTo>
                    <a:pt x="8175" y="0"/>
                  </a:moveTo>
                  <a:lnTo>
                    <a:pt x="8175" y="0"/>
                  </a:lnTo>
                  <a:lnTo>
                    <a:pt x="7964" y="0"/>
                  </a:lnTo>
                  <a:lnTo>
                    <a:pt x="7756" y="3"/>
                  </a:lnTo>
                  <a:lnTo>
                    <a:pt x="7549" y="8"/>
                  </a:lnTo>
                  <a:lnTo>
                    <a:pt x="7343" y="14"/>
                  </a:lnTo>
                  <a:lnTo>
                    <a:pt x="7139" y="22"/>
                  </a:lnTo>
                  <a:lnTo>
                    <a:pt x="6935" y="31"/>
                  </a:lnTo>
                  <a:lnTo>
                    <a:pt x="6734" y="42"/>
                  </a:lnTo>
                  <a:lnTo>
                    <a:pt x="6535" y="56"/>
                  </a:lnTo>
                  <a:lnTo>
                    <a:pt x="6337" y="70"/>
                  </a:lnTo>
                  <a:lnTo>
                    <a:pt x="6140" y="86"/>
                  </a:lnTo>
                  <a:lnTo>
                    <a:pt x="5946" y="105"/>
                  </a:lnTo>
                  <a:lnTo>
                    <a:pt x="5754" y="124"/>
                  </a:lnTo>
                  <a:lnTo>
                    <a:pt x="5564" y="146"/>
                  </a:lnTo>
                  <a:lnTo>
                    <a:pt x="5376" y="168"/>
                  </a:lnTo>
                  <a:lnTo>
                    <a:pt x="5190" y="193"/>
                  </a:lnTo>
                  <a:lnTo>
                    <a:pt x="5006" y="218"/>
                  </a:lnTo>
                  <a:lnTo>
                    <a:pt x="4824" y="246"/>
                  </a:lnTo>
                  <a:lnTo>
                    <a:pt x="4645" y="274"/>
                  </a:lnTo>
                  <a:lnTo>
                    <a:pt x="4469" y="304"/>
                  </a:lnTo>
                  <a:lnTo>
                    <a:pt x="4294" y="336"/>
                  </a:lnTo>
                  <a:lnTo>
                    <a:pt x="4122" y="368"/>
                  </a:lnTo>
                  <a:lnTo>
                    <a:pt x="3953" y="403"/>
                  </a:lnTo>
                  <a:lnTo>
                    <a:pt x="3786" y="438"/>
                  </a:lnTo>
                  <a:lnTo>
                    <a:pt x="3622" y="476"/>
                  </a:lnTo>
                  <a:lnTo>
                    <a:pt x="3461" y="513"/>
                  </a:lnTo>
                  <a:lnTo>
                    <a:pt x="3302" y="553"/>
                  </a:lnTo>
                  <a:lnTo>
                    <a:pt x="3146" y="594"/>
                  </a:lnTo>
                  <a:lnTo>
                    <a:pt x="2994" y="636"/>
                  </a:lnTo>
                  <a:lnTo>
                    <a:pt x="2845" y="679"/>
                  </a:lnTo>
                  <a:lnTo>
                    <a:pt x="2698" y="724"/>
                  </a:lnTo>
                  <a:lnTo>
                    <a:pt x="2626" y="746"/>
                  </a:lnTo>
                  <a:lnTo>
                    <a:pt x="2555" y="769"/>
                  </a:lnTo>
                  <a:lnTo>
                    <a:pt x="2484" y="792"/>
                  </a:lnTo>
                  <a:lnTo>
                    <a:pt x="2415" y="816"/>
                  </a:lnTo>
                  <a:lnTo>
                    <a:pt x="2345" y="839"/>
                  </a:lnTo>
                  <a:lnTo>
                    <a:pt x="2278" y="864"/>
                  </a:lnTo>
                  <a:lnTo>
                    <a:pt x="2210" y="888"/>
                  </a:lnTo>
                  <a:lnTo>
                    <a:pt x="2144" y="913"/>
                  </a:lnTo>
                  <a:lnTo>
                    <a:pt x="2078" y="938"/>
                  </a:lnTo>
                  <a:lnTo>
                    <a:pt x="2013" y="963"/>
                  </a:lnTo>
                  <a:lnTo>
                    <a:pt x="1950" y="989"/>
                  </a:lnTo>
                  <a:lnTo>
                    <a:pt x="1887" y="1014"/>
                  </a:lnTo>
                  <a:lnTo>
                    <a:pt x="1825" y="1041"/>
                  </a:lnTo>
                  <a:lnTo>
                    <a:pt x="1764" y="1066"/>
                  </a:lnTo>
                  <a:lnTo>
                    <a:pt x="1703" y="1093"/>
                  </a:lnTo>
                  <a:lnTo>
                    <a:pt x="1644" y="1120"/>
                  </a:lnTo>
                  <a:lnTo>
                    <a:pt x="1586" y="1147"/>
                  </a:lnTo>
                  <a:lnTo>
                    <a:pt x="1528" y="1175"/>
                  </a:lnTo>
                  <a:lnTo>
                    <a:pt x="1472" y="1202"/>
                  </a:lnTo>
                  <a:lnTo>
                    <a:pt x="1415" y="1230"/>
                  </a:lnTo>
                  <a:lnTo>
                    <a:pt x="1361" y="1258"/>
                  </a:lnTo>
                  <a:lnTo>
                    <a:pt x="1307" y="1286"/>
                  </a:lnTo>
                  <a:lnTo>
                    <a:pt x="1254" y="1315"/>
                  </a:lnTo>
                  <a:lnTo>
                    <a:pt x="1202" y="1343"/>
                  </a:lnTo>
                  <a:lnTo>
                    <a:pt x="1152" y="1373"/>
                  </a:lnTo>
                  <a:lnTo>
                    <a:pt x="1102" y="1401"/>
                  </a:lnTo>
                  <a:lnTo>
                    <a:pt x="1053" y="1431"/>
                  </a:lnTo>
                  <a:lnTo>
                    <a:pt x="1005" y="1462"/>
                  </a:lnTo>
                  <a:lnTo>
                    <a:pt x="957" y="1491"/>
                  </a:lnTo>
                  <a:lnTo>
                    <a:pt x="912" y="1522"/>
                  </a:lnTo>
                  <a:lnTo>
                    <a:pt x="867" y="1552"/>
                  </a:lnTo>
                  <a:lnTo>
                    <a:pt x="823" y="1582"/>
                  </a:lnTo>
                  <a:lnTo>
                    <a:pt x="780" y="1614"/>
                  </a:lnTo>
                  <a:lnTo>
                    <a:pt x="738" y="1645"/>
                  </a:lnTo>
                  <a:lnTo>
                    <a:pt x="697" y="1676"/>
                  </a:lnTo>
                  <a:lnTo>
                    <a:pt x="657" y="1707"/>
                  </a:lnTo>
                  <a:lnTo>
                    <a:pt x="618" y="1740"/>
                  </a:lnTo>
                  <a:lnTo>
                    <a:pt x="581" y="1771"/>
                  </a:lnTo>
                  <a:lnTo>
                    <a:pt x="545" y="1804"/>
                  </a:lnTo>
                  <a:lnTo>
                    <a:pt x="509" y="1836"/>
                  </a:lnTo>
                  <a:lnTo>
                    <a:pt x="475" y="1868"/>
                  </a:lnTo>
                  <a:lnTo>
                    <a:pt x="441" y="1901"/>
                  </a:lnTo>
                  <a:lnTo>
                    <a:pt x="410" y="1935"/>
                  </a:lnTo>
                  <a:lnTo>
                    <a:pt x="378" y="1967"/>
                  </a:lnTo>
                  <a:lnTo>
                    <a:pt x="348" y="2001"/>
                  </a:lnTo>
                  <a:lnTo>
                    <a:pt x="320" y="2035"/>
                  </a:lnTo>
                  <a:lnTo>
                    <a:pt x="292" y="2070"/>
                  </a:lnTo>
                  <a:lnTo>
                    <a:pt x="266" y="2103"/>
                  </a:lnTo>
                  <a:lnTo>
                    <a:pt x="241" y="2138"/>
                  </a:lnTo>
                  <a:lnTo>
                    <a:pt x="217" y="2172"/>
                  </a:lnTo>
                  <a:lnTo>
                    <a:pt x="194" y="2207"/>
                  </a:lnTo>
                  <a:lnTo>
                    <a:pt x="173" y="2242"/>
                  </a:lnTo>
                  <a:lnTo>
                    <a:pt x="152" y="2277"/>
                  </a:lnTo>
                  <a:lnTo>
                    <a:pt x="133" y="2313"/>
                  </a:lnTo>
                  <a:lnTo>
                    <a:pt x="114" y="2349"/>
                  </a:lnTo>
                  <a:lnTo>
                    <a:pt x="98" y="2384"/>
                  </a:lnTo>
                  <a:lnTo>
                    <a:pt x="83" y="2420"/>
                  </a:lnTo>
                  <a:lnTo>
                    <a:pt x="68" y="2456"/>
                  </a:lnTo>
                  <a:lnTo>
                    <a:pt x="55" y="2493"/>
                  </a:lnTo>
                  <a:lnTo>
                    <a:pt x="44" y="2529"/>
                  </a:lnTo>
                  <a:lnTo>
                    <a:pt x="34" y="2566"/>
                  </a:lnTo>
                  <a:lnTo>
                    <a:pt x="25" y="2603"/>
                  </a:lnTo>
                  <a:lnTo>
                    <a:pt x="17" y="2640"/>
                  </a:lnTo>
                  <a:lnTo>
                    <a:pt x="11" y="2677"/>
                  </a:lnTo>
                  <a:lnTo>
                    <a:pt x="6" y="2714"/>
                  </a:lnTo>
                  <a:lnTo>
                    <a:pt x="3" y="2752"/>
                  </a:lnTo>
                  <a:lnTo>
                    <a:pt x="1" y="2789"/>
                  </a:lnTo>
                  <a:lnTo>
                    <a:pt x="0" y="2827"/>
                  </a:lnTo>
                  <a:lnTo>
                    <a:pt x="99" y="2827"/>
                  </a:lnTo>
                  <a:lnTo>
                    <a:pt x="100" y="2793"/>
                  </a:lnTo>
                  <a:lnTo>
                    <a:pt x="101" y="2759"/>
                  </a:lnTo>
                  <a:lnTo>
                    <a:pt x="105" y="2726"/>
                  </a:lnTo>
                  <a:lnTo>
                    <a:pt x="109" y="2692"/>
                  </a:lnTo>
                  <a:lnTo>
                    <a:pt x="114" y="2658"/>
                  </a:lnTo>
                  <a:lnTo>
                    <a:pt x="122" y="2624"/>
                  </a:lnTo>
                  <a:lnTo>
                    <a:pt x="130" y="2591"/>
                  </a:lnTo>
                  <a:lnTo>
                    <a:pt x="139" y="2557"/>
                  </a:lnTo>
                  <a:lnTo>
                    <a:pt x="149" y="2524"/>
                  </a:lnTo>
                  <a:lnTo>
                    <a:pt x="161" y="2491"/>
                  </a:lnTo>
                  <a:lnTo>
                    <a:pt x="174" y="2458"/>
                  </a:lnTo>
                  <a:lnTo>
                    <a:pt x="188" y="2424"/>
                  </a:lnTo>
                  <a:lnTo>
                    <a:pt x="203" y="2391"/>
                  </a:lnTo>
                  <a:lnTo>
                    <a:pt x="221" y="2359"/>
                  </a:lnTo>
                  <a:lnTo>
                    <a:pt x="238" y="2325"/>
                  </a:lnTo>
                  <a:lnTo>
                    <a:pt x="258" y="2292"/>
                  </a:lnTo>
                  <a:lnTo>
                    <a:pt x="277" y="2260"/>
                  </a:lnTo>
                  <a:lnTo>
                    <a:pt x="298" y="2228"/>
                  </a:lnTo>
                  <a:lnTo>
                    <a:pt x="321" y="2195"/>
                  </a:lnTo>
                  <a:lnTo>
                    <a:pt x="345" y="2163"/>
                  </a:lnTo>
                  <a:lnTo>
                    <a:pt x="370" y="2131"/>
                  </a:lnTo>
                  <a:lnTo>
                    <a:pt x="396" y="2098"/>
                  </a:lnTo>
                  <a:lnTo>
                    <a:pt x="423" y="2067"/>
                  </a:lnTo>
                  <a:lnTo>
                    <a:pt x="452" y="2035"/>
                  </a:lnTo>
                  <a:lnTo>
                    <a:pt x="481" y="2003"/>
                  </a:lnTo>
                  <a:lnTo>
                    <a:pt x="512" y="1972"/>
                  </a:lnTo>
                  <a:lnTo>
                    <a:pt x="544" y="1940"/>
                  </a:lnTo>
                  <a:lnTo>
                    <a:pt x="576" y="1908"/>
                  </a:lnTo>
                  <a:lnTo>
                    <a:pt x="611" y="1878"/>
                  </a:lnTo>
                  <a:lnTo>
                    <a:pt x="646" y="1846"/>
                  </a:lnTo>
                  <a:lnTo>
                    <a:pt x="683" y="1815"/>
                  </a:lnTo>
                  <a:lnTo>
                    <a:pt x="719" y="1785"/>
                  </a:lnTo>
                  <a:lnTo>
                    <a:pt x="758" y="1754"/>
                  </a:lnTo>
                  <a:lnTo>
                    <a:pt x="797" y="1723"/>
                  </a:lnTo>
                  <a:lnTo>
                    <a:pt x="838" y="1694"/>
                  </a:lnTo>
                  <a:lnTo>
                    <a:pt x="880" y="1663"/>
                  </a:lnTo>
                  <a:lnTo>
                    <a:pt x="923" y="1633"/>
                  </a:lnTo>
                  <a:lnTo>
                    <a:pt x="967" y="1604"/>
                  </a:lnTo>
                  <a:lnTo>
                    <a:pt x="1012" y="1574"/>
                  </a:lnTo>
                  <a:lnTo>
                    <a:pt x="1057" y="1545"/>
                  </a:lnTo>
                  <a:lnTo>
                    <a:pt x="1104" y="1516"/>
                  </a:lnTo>
                  <a:lnTo>
                    <a:pt x="1152" y="1487"/>
                  </a:lnTo>
                  <a:lnTo>
                    <a:pt x="1201" y="1459"/>
                  </a:lnTo>
                  <a:lnTo>
                    <a:pt x="1251" y="1430"/>
                  </a:lnTo>
                  <a:lnTo>
                    <a:pt x="1302" y="1401"/>
                  </a:lnTo>
                  <a:lnTo>
                    <a:pt x="1354" y="1374"/>
                  </a:lnTo>
                  <a:lnTo>
                    <a:pt x="1406" y="1346"/>
                  </a:lnTo>
                  <a:lnTo>
                    <a:pt x="1460" y="1319"/>
                  </a:lnTo>
                  <a:lnTo>
                    <a:pt x="1515" y="1291"/>
                  </a:lnTo>
                  <a:lnTo>
                    <a:pt x="1571" y="1263"/>
                  </a:lnTo>
                  <a:lnTo>
                    <a:pt x="1627" y="1237"/>
                  </a:lnTo>
                  <a:lnTo>
                    <a:pt x="1685" y="1210"/>
                  </a:lnTo>
                  <a:lnTo>
                    <a:pt x="1743" y="1184"/>
                  </a:lnTo>
                  <a:lnTo>
                    <a:pt x="1803" y="1157"/>
                  </a:lnTo>
                  <a:lnTo>
                    <a:pt x="1864" y="1132"/>
                  </a:lnTo>
                  <a:lnTo>
                    <a:pt x="1924" y="1106"/>
                  </a:lnTo>
                  <a:lnTo>
                    <a:pt x="1987" y="1081"/>
                  </a:lnTo>
                  <a:lnTo>
                    <a:pt x="2050" y="1055"/>
                  </a:lnTo>
                  <a:lnTo>
                    <a:pt x="2114" y="1031"/>
                  </a:lnTo>
                  <a:lnTo>
                    <a:pt x="2179" y="1006"/>
                  </a:lnTo>
                  <a:lnTo>
                    <a:pt x="2244" y="981"/>
                  </a:lnTo>
                  <a:lnTo>
                    <a:pt x="2310" y="957"/>
                  </a:lnTo>
                  <a:lnTo>
                    <a:pt x="2378" y="933"/>
                  </a:lnTo>
                  <a:lnTo>
                    <a:pt x="2446" y="910"/>
                  </a:lnTo>
                  <a:lnTo>
                    <a:pt x="2515" y="886"/>
                  </a:lnTo>
                  <a:lnTo>
                    <a:pt x="2585" y="863"/>
                  </a:lnTo>
                  <a:lnTo>
                    <a:pt x="2656" y="840"/>
                  </a:lnTo>
                  <a:lnTo>
                    <a:pt x="2727" y="818"/>
                  </a:lnTo>
                  <a:lnTo>
                    <a:pt x="2872" y="774"/>
                  </a:lnTo>
                  <a:lnTo>
                    <a:pt x="3021" y="731"/>
                  </a:lnTo>
                  <a:lnTo>
                    <a:pt x="3172" y="689"/>
                  </a:lnTo>
                  <a:lnTo>
                    <a:pt x="3326" y="649"/>
                  </a:lnTo>
                  <a:lnTo>
                    <a:pt x="3484" y="610"/>
                  </a:lnTo>
                  <a:lnTo>
                    <a:pt x="3644" y="572"/>
                  </a:lnTo>
                  <a:lnTo>
                    <a:pt x="3806" y="535"/>
                  </a:lnTo>
                  <a:lnTo>
                    <a:pt x="3973" y="499"/>
                  </a:lnTo>
                  <a:lnTo>
                    <a:pt x="4141" y="465"/>
                  </a:lnTo>
                  <a:lnTo>
                    <a:pt x="4312" y="433"/>
                  </a:lnTo>
                  <a:lnTo>
                    <a:pt x="4485" y="402"/>
                  </a:lnTo>
                  <a:lnTo>
                    <a:pt x="4661" y="371"/>
                  </a:lnTo>
                  <a:lnTo>
                    <a:pt x="4840" y="343"/>
                  </a:lnTo>
                  <a:lnTo>
                    <a:pt x="5020" y="316"/>
                  </a:lnTo>
                  <a:lnTo>
                    <a:pt x="5203" y="291"/>
                  </a:lnTo>
                  <a:lnTo>
                    <a:pt x="5388" y="266"/>
                  </a:lnTo>
                  <a:lnTo>
                    <a:pt x="5575" y="244"/>
                  </a:lnTo>
                  <a:lnTo>
                    <a:pt x="5764" y="223"/>
                  </a:lnTo>
                  <a:lnTo>
                    <a:pt x="5955" y="204"/>
                  </a:lnTo>
                  <a:lnTo>
                    <a:pt x="6150" y="186"/>
                  </a:lnTo>
                  <a:lnTo>
                    <a:pt x="6345" y="169"/>
                  </a:lnTo>
                  <a:lnTo>
                    <a:pt x="6541" y="155"/>
                  </a:lnTo>
                  <a:lnTo>
                    <a:pt x="6740" y="142"/>
                  </a:lnTo>
                  <a:lnTo>
                    <a:pt x="6941" y="130"/>
                  </a:lnTo>
                  <a:lnTo>
                    <a:pt x="7143" y="120"/>
                  </a:lnTo>
                  <a:lnTo>
                    <a:pt x="7346" y="113"/>
                  </a:lnTo>
                  <a:lnTo>
                    <a:pt x="7552" y="106"/>
                  </a:lnTo>
                  <a:lnTo>
                    <a:pt x="7758" y="102"/>
                  </a:lnTo>
                  <a:lnTo>
                    <a:pt x="7966" y="100"/>
                  </a:lnTo>
                  <a:lnTo>
                    <a:pt x="8175" y="99"/>
                  </a:lnTo>
                  <a:lnTo>
                    <a:pt x="8175" y="99"/>
                  </a:lnTo>
                  <a:lnTo>
                    <a:pt x="8175" y="99"/>
                  </a:lnTo>
                  <a:lnTo>
                    <a:pt x="8181" y="98"/>
                  </a:lnTo>
                  <a:lnTo>
                    <a:pt x="8186" y="98"/>
                  </a:lnTo>
                  <a:lnTo>
                    <a:pt x="8191" y="96"/>
                  </a:lnTo>
                  <a:lnTo>
                    <a:pt x="8196" y="95"/>
                  </a:lnTo>
                  <a:lnTo>
                    <a:pt x="8202" y="92"/>
                  </a:lnTo>
                  <a:lnTo>
                    <a:pt x="8206" y="89"/>
                  </a:lnTo>
                  <a:lnTo>
                    <a:pt x="8209" y="86"/>
                  </a:lnTo>
                  <a:lnTo>
                    <a:pt x="8212" y="83"/>
                  </a:lnTo>
                  <a:lnTo>
                    <a:pt x="8218" y="75"/>
                  </a:lnTo>
                  <a:lnTo>
                    <a:pt x="8221" y="67"/>
                  </a:lnTo>
                  <a:lnTo>
                    <a:pt x="8224" y="58"/>
                  </a:lnTo>
                  <a:lnTo>
                    <a:pt x="8225" y="49"/>
                  </a:lnTo>
                  <a:lnTo>
                    <a:pt x="8224" y="39"/>
                  </a:lnTo>
                  <a:lnTo>
                    <a:pt x="8221" y="30"/>
                  </a:lnTo>
                  <a:lnTo>
                    <a:pt x="8218" y="22"/>
                  </a:lnTo>
                  <a:lnTo>
                    <a:pt x="8212" y="15"/>
                  </a:lnTo>
                  <a:lnTo>
                    <a:pt x="8209" y="12"/>
                  </a:lnTo>
                  <a:lnTo>
                    <a:pt x="8206" y="9"/>
                  </a:lnTo>
                  <a:lnTo>
                    <a:pt x="8202" y="6"/>
                  </a:lnTo>
                  <a:lnTo>
                    <a:pt x="8196" y="4"/>
                  </a:lnTo>
                  <a:lnTo>
                    <a:pt x="8191" y="2"/>
                  </a:lnTo>
                  <a:lnTo>
                    <a:pt x="8186" y="1"/>
                  </a:lnTo>
                  <a:lnTo>
                    <a:pt x="8181" y="0"/>
                  </a:lnTo>
                  <a:lnTo>
                    <a:pt x="8175" y="0"/>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7" name="Freeform 9"/>
            <p:cNvSpPr>
              <a:spLocks/>
            </p:cNvSpPr>
            <p:nvPr/>
          </p:nvSpPr>
          <p:spPr bwMode="auto">
            <a:xfrm>
              <a:off x="2759076" y="4805363"/>
              <a:ext cx="519113" cy="179388"/>
            </a:xfrm>
            <a:custGeom>
              <a:avLst/>
              <a:gdLst>
                <a:gd name="T0" fmla="*/ 8169 w 8175"/>
                <a:gd name="T1" fmla="*/ 2714 h 2827"/>
                <a:gd name="T2" fmla="*/ 8141 w 8175"/>
                <a:gd name="T3" fmla="*/ 2566 h 2827"/>
                <a:gd name="T4" fmla="*/ 8092 w 8175"/>
                <a:gd name="T5" fmla="*/ 2420 h 2827"/>
                <a:gd name="T6" fmla="*/ 8023 w 8175"/>
                <a:gd name="T7" fmla="*/ 2277 h 2827"/>
                <a:gd name="T8" fmla="*/ 7934 w 8175"/>
                <a:gd name="T9" fmla="*/ 2138 h 2827"/>
                <a:gd name="T10" fmla="*/ 7827 w 8175"/>
                <a:gd name="T11" fmla="*/ 2001 h 2827"/>
                <a:gd name="T12" fmla="*/ 7700 w 8175"/>
                <a:gd name="T13" fmla="*/ 1868 h 2827"/>
                <a:gd name="T14" fmla="*/ 7556 w 8175"/>
                <a:gd name="T15" fmla="*/ 1740 h 2827"/>
                <a:gd name="T16" fmla="*/ 7395 w 8175"/>
                <a:gd name="T17" fmla="*/ 1614 h 2827"/>
                <a:gd name="T18" fmla="*/ 7218 w 8175"/>
                <a:gd name="T19" fmla="*/ 1491 h 2827"/>
                <a:gd name="T20" fmla="*/ 7023 w 8175"/>
                <a:gd name="T21" fmla="*/ 1373 h 2827"/>
                <a:gd name="T22" fmla="*/ 6814 w 8175"/>
                <a:gd name="T23" fmla="*/ 1258 h 2827"/>
                <a:gd name="T24" fmla="*/ 6589 w 8175"/>
                <a:gd name="T25" fmla="*/ 1147 h 2827"/>
                <a:gd name="T26" fmla="*/ 6350 w 8175"/>
                <a:gd name="T27" fmla="*/ 1041 h 2827"/>
                <a:gd name="T28" fmla="*/ 6097 w 8175"/>
                <a:gd name="T29" fmla="*/ 938 h 2827"/>
                <a:gd name="T30" fmla="*/ 5830 w 8175"/>
                <a:gd name="T31" fmla="*/ 839 h 2827"/>
                <a:gd name="T32" fmla="*/ 5549 w 8175"/>
                <a:gd name="T33" fmla="*/ 746 h 2827"/>
                <a:gd name="T34" fmla="*/ 5029 w 8175"/>
                <a:gd name="T35" fmla="*/ 594 h 2827"/>
                <a:gd name="T36" fmla="*/ 4389 w 8175"/>
                <a:gd name="T37" fmla="*/ 438 h 2827"/>
                <a:gd name="T38" fmla="*/ 3706 w 8175"/>
                <a:gd name="T39" fmla="*/ 304 h 2827"/>
                <a:gd name="T40" fmla="*/ 2985 w 8175"/>
                <a:gd name="T41" fmla="*/ 193 h 2827"/>
                <a:gd name="T42" fmla="*/ 2228 w 8175"/>
                <a:gd name="T43" fmla="*/ 105 h 2827"/>
                <a:gd name="T44" fmla="*/ 1441 w 8175"/>
                <a:gd name="T45" fmla="*/ 42 h 2827"/>
                <a:gd name="T46" fmla="*/ 626 w 8175"/>
                <a:gd name="T47" fmla="*/ 8 h 2827"/>
                <a:gd name="T48" fmla="*/ 0 w 8175"/>
                <a:gd name="T49" fmla="*/ 99 h 2827"/>
                <a:gd name="T50" fmla="*/ 829 w 8175"/>
                <a:gd name="T51" fmla="*/ 113 h 2827"/>
                <a:gd name="T52" fmla="*/ 1634 w 8175"/>
                <a:gd name="T53" fmla="*/ 155 h 2827"/>
                <a:gd name="T54" fmla="*/ 2410 w 8175"/>
                <a:gd name="T55" fmla="*/ 223 h 2827"/>
                <a:gd name="T56" fmla="*/ 3155 w 8175"/>
                <a:gd name="T57" fmla="*/ 316 h 2827"/>
                <a:gd name="T58" fmla="*/ 3863 w 8175"/>
                <a:gd name="T59" fmla="*/ 433 h 2827"/>
                <a:gd name="T60" fmla="*/ 4531 w 8175"/>
                <a:gd name="T61" fmla="*/ 572 h 2827"/>
                <a:gd name="T62" fmla="*/ 5154 w 8175"/>
                <a:gd name="T63" fmla="*/ 731 h 2827"/>
                <a:gd name="T64" fmla="*/ 5590 w 8175"/>
                <a:gd name="T65" fmla="*/ 863 h 2827"/>
                <a:gd name="T66" fmla="*/ 5865 w 8175"/>
                <a:gd name="T67" fmla="*/ 957 h 2827"/>
                <a:gd name="T68" fmla="*/ 6125 w 8175"/>
                <a:gd name="T69" fmla="*/ 1055 h 2827"/>
                <a:gd name="T70" fmla="*/ 6371 w 8175"/>
                <a:gd name="T71" fmla="*/ 1157 h 2827"/>
                <a:gd name="T72" fmla="*/ 6604 w 8175"/>
                <a:gd name="T73" fmla="*/ 1263 h 2827"/>
                <a:gd name="T74" fmla="*/ 6821 w 8175"/>
                <a:gd name="T75" fmla="*/ 1374 h 2827"/>
                <a:gd name="T76" fmla="*/ 7023 w 8175"/>
                <a:gd name="T77" fmla="*/ 1487 h 2827"/>
                <a:gd name="T78" fmla="*/ 7208 w 8175"/>
                <a:gd name="T79" fmla="*/ 1604 h 2827"/>
                <a:gd name="T80" fmla="*/ 7377 w 8175"/>
                <a:gd name="T81" fmla="*/ 1723 h 2827"/>
                <a:gd name="T82" fmla="*/ 7529 w 8175"/>
                <a:gd name="T83" fmla="*/ 1846 h 2827"/>
                <a:gd name="T84" fmla="*/ 7663 w 8175"/>
                <a:gd name="T85" fmla="*/ 1972 h 2827"/>
                <a:gd name="T86" fmla="*/ 7779 w 8175"/>
                <a:gd name="T87" fmla="*/ 2098 h 2827"/>
                <a:gd name="T88" fmla="*/ 7876 w 8175"/>
                <a:gd name="T89" fmla="*/ 2228 h 2827"/>
                <a:gd name="T90" fmla="*/ 7954 w 8175"/>
                <a:gd name="T91" fmla="*/ 2359 h 2827"/>
                <a:gd name="T92" fmla="*/ 8014 w 8175"/>
                <a:gd name="T93" fmla="*/ 2491 h 2827"/>
                <a:gd name="T94" fmla="*/ 8053 w 8175"/>
                <a:gd name="T95" fmla="*/ 2624 h 2827"/>
                <a:gd name="T96" fmla="*/ 8073 w 8175"/>
                <a:gd name="T97" fmla="*/ 275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75" h="2827">
                  <a:moveTo>
                    <a:pt x="8175" y="2827"/>
                  </a:moveTo>
                  <a:lnTo>
                    <a:pt x="8174" y="2789"/>
                  </a:lnTo>
                  <a:lnTo>
                    <a:pt x="8172" y="2752"/>
                  </a:lnTo>
                  <a:lnTo>
                    <a:pt x="8169" y="2714"/>
                  </a:lnTo>
                  <a:lnTo>
                    <a:pt x="8164" y="2677"/>
                  </a:lnTo>
                  <a:lnTo>
                    <a:pt x="8158" y="2640"/>
                  </a:lnTo>
                  <a:lnTo>
                    <a:pt x="8149" y="2603"/>
                  </a:lnTo>
                  <a:lnTo>
                    <a:pt x="8141" y="2566"/>
                  </a:lnTo>
                  <a:lnTo>
                    <a:pt x="8131" y="2529"/>
                  </a:lnTo>
                  <a:lnTo>
                    <a:pt x="8119" y="2493"/>
                  </a:lnTo>
                  <a:lnTo>
                    <a:pt x="8107" y="2456"/>
                  </a:lnTo>
                  <a:lnTo>
                    <a:pt x="8092" y="2420"/>
                  </a:lnTo>
                  <a:lnTo>
                    <a:pt x="8077" y="2384"/>
                  </a:lnTo>
                  <a:lnTo>
                    <a:pt x="8061" y="2349"/>
                  </a:lnTo>
                  <a:lnTo>
                    <a:pt x="8042" y="2313"/>
                  </a:lnTo>
                  <a:lnTo>
                    <a:pt x="8023" y="2277"/>
                  </a:lnTo>
                  <a:lnTo>
                    <a:pt x="8002" y="2242"/>
                  </a:lnTo>
                  <a:lnTo>
                    <a:pt x="7981" y="2207"/>
                  </a:lnTo>
                  <a:lnTo>
                    <a:pt x="7958" y="2172"/>
                  </a:lnTo>
                  <a:lnTo>
                    <a:pt x="7934" y="2138"/>
                  </a:lnTo>
                  <a:lnTo>
                    <a:pt x="7909" y="2103"/>
                  </a:lnTo>
                  <a:lnTo>
                    <a:pt x="7883" y="2069"/>
                  </a:lnTo>
                  <a:lnTo>
                    <a:pt x="7855" y="2035"/>
                  </a:lnTo>
                  <a:lnTo>
                    <a:pt x="7827" y="2001"/>
                  </a:lnTo>
                  <a:lnTo>
                    <a:pt x="7797" y="1967"/>
                  </a:lnTo>
                  <a:lnTo>
                    <a:pt x="7765" y="1935"/>
                  </a:lnTo>
                  <a:lnTo>
                    <a:pt x="7734" y="1901"/>
                  </a:lnTo>
                  <a:lnTo>
                    <a:pt x="7700" y="1868"/>
                  </a:lnTo>
                  <a:lnTo>
                    <a:pt x="7666" y="1836"/>
                  </a:lnTo>
                  <a:lnTo>
                    <a:pt x="7630" y="1804"/>
                  </a:lnTo>
                  <a:lnTo>
                    <a:pt x="7594" y="1771"/>
                  </a:lnTo>
                  <a:lnTo>
                    <a:pt x="7556" y="1740"/>
                  </a:lnTo>
                  <a:lnTo>
                    <a:pt x="7518" y="1707"/>
                  </a:lnTo>
                  <a:lnTo>
                    <a:pt x="7478" y="1676"/>
                  </a:lnTo>
                  <a:lnTo>
                    <a:pt x="7437" y="1645"/>
                  </a:lnTo>
                  <a:lnTo>
                    <a:pt x="7395" y="1614"/>
                  </a:lnTo>
                  <a:lnTo>
                    <a:pt x="7352" y="1582"/>
                  </a:lnTo>
                  <a:lnTo>
                    <a:pt x="7308" y="1552"/>
                  </a:lnTo>
                  <a:lnTo>
                    <a:pt x="7263" y="1522"/>
                  </a:lnTo>
                  <a:lnTo>
                    <a:pt x="7218" y="1491"/>
                  </a:lnTo>
                  <a:lnTo>
                    <a:pt x="7170" y="1462"/>
                  </a:lnTo>
                  <a:lnTo>
                    <a:pt x="7122" y="1431"/>
                  </a:lnTo>
                  <a:lnTo>
                    <a:pt x="7073" y="1401"/>
                  </a:lnTo>
                  <a:lnTo>
                    <a:pt x="7023" y="1373"/>
                  </a:lnTo>
                  <a:lnTo>
                    <a:pt x="6972" y="1343"/>
                  </a:lnTo>
                  <a:lnTo>
                    <a:pt x="6921" y="1315"/>
                  </a:lnTo>
                  <a:lnTo>
                    <a:pt x="6868" y="1286"/>
                  </a:lnTo>
                  <a:lnTo>
                    <a:pt x="6814" y="1258"/>
                  </a:lnTo>
                  <a:lnTo>
                    <a:pt x="6760" y="1230"/>
                  </a:lnTo>
                  <a:lnTo>
                    <a:pt x="6704" y="1202"/>
                  </a:lnTo>
                  <a:lnTo>
                    <a:pt x="6647" y="1175"/>
                  </a:lnTo>
                  <a:lnTo>
                    <a:pt x="6589" y="1147"/>
                  </a:lnTo>
                  <a:lnTo>
                    <a:pt x="6531" y="1120"/>
                  </a:lnTo>
                  <a:lnTo>
                    <a:pt x="6472" y="1093"/>
                  </a:lnTo>
                  <a:lnTo>
                    <a:pt x="6411" y="1066"/>
                  </a:lnTo>
                  <a:lnTo>
                    <a:pt x="6350" y="1041"/>
                  </a:lnTo>
                  <a:lnTo>
                    <a:pt x="6288" y="1014"/>
                  </a:lnTo>
                  <a:lnTo>
                    <a:pt x="6225" y="989"/>
                  </a:lnTo>
                  <a:lnTo>
                    <a:pt x="6161" y="963"/>
                  </a:lnTo>
                  <a:lnTo>
                    <a:pt x="6097" y="938"/>
                  </a:lnTo>
                  <a:lnTo>
                    <a:pt x="6031" y="913"/>
                  </a:lnTo>
                  <a:lnTo>
                    <a:pt x="5965" y="888"/>
                  </a:lnTo>
                  <a:lnTo>
                    <a:pt x="5897" y="864"/>
                  </a:lnTo>
                  <a:lnTo>
                    <a:pt x="5830" y="839"/>
                  </a:lnTo>
                  <a:lnTo>
                    <a:pt x="5760" y="816"/>
                  </a:lnTo>
                  <a:lnTo>
                    <a:pt x="5691" y="792"/>
                  </a:lnTo>
                  <a:lnTo>
                    <a:pt x="5620" y="769"/>
                  </a:lnTo>
                  <a:lnTo>
                    <a:pt x="5549" y="746"/>
                  </a:lnTo>
                  <a:lnTo>
                    <a:pt x="5477" y="724"/>
                  </a:lnTo>
                  <a:lnTo>
                    <a:pt x="5330" y="679"/>
                  </a:lnTo>
                  <a:lnTo>
                    <a:pt x="5181" y="636"/>
                  </a:lnTo>
                  <a:lnTo>
                    <a:pt x="5029" y="594"/>
                  </a:lnTo>
                  <a:lnTo>
                    <a:pt x="4872" y="553"/>
                  </a:lnTo>
                  <a:lnTo>
                    <a:pt x="4714" y="513"/>
                  </a:lnTo>
                  <a:lnTo>
                    <a:pt x="4553" y="476"/>
                  </a:lnTo>
                  <a:lnTo>
                    <a:pt x="4389" y="438"/>
                  </a:lnTo>
                  <a:lnTo>
                    <a:pt x="4222" y="403"/>
                  </a:lnTo>
                  <a:lnTo>
                    <a:pt x="4053" y="368"/>
                  </a:lnTo>
                  <a:lnTo>
                    <a:pt x="3881" y="336"/>
                  </a:lnTo>
                  <a:lnTo>
                    <a:pt x="3706" y="304"/>
                  </a:lnTo>
                  <a:lnTo>
                    <a:pt x="3530" y="274"/>
                  </a:lnTo>
                  <a:lnTo>
                    <a:pt x="3351" y="246"/>
                  </a:lnTo>
                  <a:lnTo>
                    <a:pt x="3169" y="218"/>
                  </a:lnTo>
                  <a:lnTo>
                    <a:pt x="2985" y="193"/>
                  </a:lnTo>
                  <a:lnTo>
                    <a:pt x="2799" y="168"/>
                  </a:lnTo>
                  <a:lnTo>
                    <a:pt x="2611" y="146"/>
                  </a:lnTo>
                  <a:lnTo>
                    <a:pt x="2421" y="124"/>
                  </a:lnTo>
                  <a:lnTo>
                    <a:pt x="2228" y="105"/>
                  </a:lnTo>
                  <a:lnTo>
                    <a:pt x="2035" y="86"/>
                  </a:lnTo>
                  <a:lnTo>
                    <a:pt x="1838" y="70"/>
                  </a:lnTo>
                  <a:lnTo>
                    <a:pt x="1640" y="56"/>
                  </a:lnTo>
                  <a:lnTo>
                    <a:pt x="1441" y="42"/>
                  </a:lnTo>
                  <a:lnTo>
                    <a:pt x="1240" y="31"/>
                  </a:lnTo>
                  <a:lnTo>
                    <a:pt x="1036" y="22"/>
                  </a:lnTo>
                  <a:lnTo>
                    <a:pt x="832" y="14"/>
                  </a:lnTo>
                  <a:lnTo>
                    <a:pt x="626" y="8"/>
                  </a:lnTo>
                  <a:lnTo>
                    <a:pt x="419" y="3"/>
                  </a:lnTo>
                  <a:lnTo>
                    <a:pt x="209" y="0"/>
                  </a:lnTo>
                  <a:lnTo>
                    <a:pt x="0" y="0"/>
                  </a:lnTo>
                  <a:lnTo>
                    <a:pt x="0" y="99"/>
                  </a:lnTo>
                  <a:lnTo>
                    <a:pt x="209" y="100"/>
                  </a:lnTo>
                  <a:lnTo>
                    <a:pt x="417" y="102"/>
                  </a:lnTo>
                  <a:lnTo>
                    <a:pt x="623" y="106"/>
                  </a:lnTo>
                  <a:lnTo>
                    <a:pt x="829" y="113"/>
                  </a:lnTo>
                  <a:lnTo>
                    <a:pt x="1032" y="120"/>
                  </a:lnTo>
                  <a:lnTo>
                    <a:pt x="1234" y="130"/>
                  </a:lnTo>
                  <a:lnTo>
                    <a:pt x="1435" y="142"/>
                  </a:lnTo>
                  <a:lnTo>
                    <a:pt x="1634" y="155"/>
                  </a:lnTo>
                  <a:lnTo>
                    <a:pt x="1830" y="169"/>
                  </a:lnTo>
                  <a:lnTo>
                    <a:pt x="2025" y="186"/>
                  </a:lnTo>
                  <a:lnTo>
                    <a:pt x="2218" y="204"/>
                  </a:lnTo>
                  <a:lnTo>
                    <a:pt x="2410" y="223"/>
                  </a:lnTo>
                  <a:lnTo>
                    <a:pt x="2600" y="244"/>
                  </a:lnTo>
                  <a:lnTo>
                    <a:pt x="2787" y="266"/>
                  </a:lnTo>
                  <a:lnTo>
                    <a:pt x="2972" y="291"/>
                  </a:lnTo>
                  <a:lnTo>
                    <a:pt x="3155" y="316"/>
                  </a:lnTo>
                  <a:lnTo>
                    <a:pt x="3335" y="343"/>
                  </a:lnTo>
                  <a:lnTo>
                    <a:pt x="3513" y="371"/>
                  </a:lnTo>
                  <a:lnTo>
                    <a:pt x="3689" y="402"/>
                  </a:lnTo>
                  <a:lnTo>
                    <a:pt x="3863" y="433"/>
                  </a:lnTo>
                  <a:lnTo>
                    <a:pt x="4034" y="465"/>
                  </a:lnTo>
                  <a:lnTo>
                    <a:pt x="4202" y="499"/>
                  </a:lnTo>
                  <a:lnTo>
                    <a:pt x="4367" y="535"/>
                  </a:lnTo>
                  <a:lnTo>
                    <a:pt x="4531" y="572"/>
                  </a:lnTo>
                  <a:lnTo>
                    <a:pt x="4691" y="610"/>
                  </a:lnTo>
                  <a:lnTo>
                    <a:pt x="4848" y="649"/>
                  </a:lnTo>
                  <a:lnTo>
                    <a:pt x="5003" y="689"/>
                  </a:lnTo>
                  <a:lnTo>
                    <a:pt x="5154" y="731"/>
                  </a:lnTo>
                  <a:lnTo>
                    <a:pt x="5303" y="774"/>
                  </a:lnTo>
                  <a:lnTo>
                    <a:pt x="5448" y="818"/>
                  </a:lnTo>
                  <a:lnTo>
                    <a:pt x="5519" y="840"/>
                  </a:lnTo>
                  <a:lnTo>
                    <a:pt x="5590" y="863"/>
                  </a:lnTo>
                  <a:lnTo>
                    <a:pt x="5659" y="886"/>
                  </a:lnTo>
                  <a:lnTo>
                    <a:pt x="5729" y="910"/>
                  </a:lnTo>
                  <a:lnTo>
                    <a:pt x="5797" y="933"/>
                  </a:lnTo>
                  <a:lnTo>
                    <a:pt x="5865" y="957"/>
                  </a:lnTo>
                  <a:lnTo>
                    <a:pt x="5931" y="981"/>
                  </a:lnTo>
                  <a:lnTo>
                    <a:pt x="5996" y="1006"/>
                  </a:lnTo>
                  <a:lnTo>
                    <a:pt x="6061" y="1031"/>
                  </a:lnTo>
                  <a:lnTo>
                    <a:pt x="6125" y="1055"/>
                  </a:lnTo>
                  <a:lnTo>
                    <a:pt x="6188" y="1081"/>
                  </a:lnTo>
                  <a:lnTo>
                    <a:pt x="6251" y="1106"/>
                  </a:lnTo>
                  <a:lnTo>
                    <a:pt x="6311" y="1132"/>
                  </a:lnTo>
                  <a:lnTo>
                    <a:pt x="6371" y="1157"/>
                  </a:lnTo>
                  <a:lnTo>
                    <a:pt x="6432" y="1184"/>
                  </a:lnTo>
                  <a:lnTo>
                    <a:pt x="6490" y="1210"/>
                  </a:lnTo>
                  <a:lnTo>
                    <a:pt x="6547" y="1237"/>
                  </a:lnTo>
                  <a:lnTo>
                    <a:pt x="6604" y="1263"/>
                  </a:lnTo>
                  <a:lnTo>
                    <a:pt x="6660" y="1291"/>
                  </a:lnTo>
                  <a:lnTo>
                    <a:pt x="6715" y="1319"/>
                  </a:lnTo>
                  <a:lnTo>
                    <a:pt x="6769" y="1346"/>
                  </a:lnTo>
                  <a:lnTo>
                    <a:pt x="6821" y="1374"/>
                  </a:lnTo>
                  <a:lnTo>
                    <a:pt x="6873" y="1401"/>
                  </a:lnTo>
                  <a:lnTo>
                    <a:pt x="6924" y="1430"/>
                  </a:lnTo>
                  <a:lnTo>
                    <a:pt x="6974" y="1459"/>
                  </a:lnTo>
                  <a:lnTo>
                    <a:pt x="7023" y="1487"/>
                  </a:lnTo>
                  <a:lnTo>
                    <a:pt x="7071" y="1516"/>
                  </a:lnTo>
                  <a:lnTo>
                    <a:pt x="7117" y="1545"/>
                  </a:lnTo>
                  <a:lnTo>
                    <a:pt x="7163" y="1574"/>
                  </a:lnTo>
                  <a:lnTo>
                    <a:pt x="7208" y="1604"/>
                  </a:lnTo>
                  <a:lnTo>
                    <a:pt x="7252" y="1633"/>
                  </a:lnTo>
                  <a:lnTo>
                    <a:pt x="7295" y="1663"/>
                  </a:lnTo>
                  <a:lnTo>
                    <a:pt x="7337" y="1694"/>
                  </a:lnTo>
                  <a:lnTo>
                    <a:pt x="7377" y="1723"/>
                  </a:lnTo>
                  <a:lnTo>
                    <a:pt x="7417" y="1754"/>
                  </a:lnTo>
                  <a:lnTo>
                    <a:pt x="7456" y="1785"/>
                  </a:lnTo>
                  <a:lnTo>
                    <a:pt x="7492" y="1815"/>
                  </a:lnTo>
                  <a:lnTo>
                    <a:pt x="7529" y="1846"/>
                  </a:lnTo>
                  <a:lnTo>
                    <a:pt x="7564" y="1878"/>
                  </a:lnTo>
                  <a:lnTo>
                    <a:pt x="7599" y="1908"/>
                  </a:lnTo>
                  <a:lnTo>
                    <a:pt x="7631" y="1940"/>
                  </a:lnTo>
                  <a:lnTo>
                    <a:pt x="7663" y="1972"/>
                  </a:lnTo>
                  <a:lnTo>
                    <a:pt x="7694" y="2003"/>
                  </a:lnTo>
                  <a:lnTo>
                    <a:pt x="7723" y="2035"/>
                  </a:lnTo>
                  <a:lnTo>
                    <a:pt x="7752" y="2067"/>
                  </a:lnTo>
                  <a:lnTo>
                    <a:pt x="7779" y="2098"/>
                  </a:lnTo>
                  <a:lnTo>
                    <a:pt x="7805" y="2131"/>
                  </a:lnTo>
                  <a:lnTo>
                    <a:pt x="7830" y="2163"/>
                  </a:lnTo>
                  <a:lnTo>
                    <a:pt x="7853" y="2195"/>
                  </a:lnTo>
                  <a:lnTo>
                    <a:pt x="7876" y="2228"/>
                  </a:lnTo>
                  <a:lnTo>
                    <a:pt x="7898" y="2260"/>
                  </a:lnTo>
                  <a:lnTo>
                    <a:pt x="7917" y="2292"/>
                  </a:lnTo>
                  <a:lnTo>
                    <a:pt x="7937" y="2325"/>
                  </a:lnTo>
                  <a:lnTo>
                    <a:pt x="7954" y="2359"/>
                  </a:lnTo>
                  <a:lnTo>
                    <a:pt x="7971" y="2391"/>
                  </a:lnTo>
                  <a:lnTo>
                    <a:pt x="7987" y="2424"/>
                  </a:lnTo>
                  <a:lnTo>
                    <a:pt x="8000" y="2457"/>
                  </a:lnTo>
                  <a:lnTo>
                    <a:pt x="8014" y="2491"/>
                  </a:lnTo>
                  <a:lnTo>
                    <a:pt x="8026" y="2524"/>
                  </a:lnTo>
                  <a:lnTo>
                    <a:pt x="8036" y="2557"/>
                  </a:lnTo>
                  <a:lnTo>
                    <a:pt x="8045" y="2591"/>
                  </a:lnTo>
                  <a:lnTo>
                    <a:pt x="8053" y="2624"/>
                  </a:lnTo>
                  <a:lnTo>
                    <a:pt x="8061" y="2658"/>
                  </a:lnTo>
                  <a:lnTo>
                    <a:pt x="8066" y="2692"/>
                  </a:lnTo>
                  <a:lnTo>
                    <a:pt x="8070" y="2726"/>
                  </a:lnTo>
                  <a:lnTo>
                    <a:pt x="8073" y="2759"/>
                  </a:lnTo>
                  <a:lnTo>
                    <a:pt x="8075" y="2793"/>
                  </a:lnTo>
                  <a:lnTo>
                    <a:pt x="8076" y="2827"/>
                  </a:lnTo>
                  <a:lnTo>
                    <a:pt x="8175" y="2827"/>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8" name="Freeform 10"/>
            <p:cNvSpPr>
              <a:spLocks/>
            </p:cNvSpPr>
            <p:nvPr/>
          </p:nvSpPr>
          <p:spPr bwMode="auto">
            <a:xfrm>
              <a:off x="2241551" y="4737100"/>
              <a:ext cx="1033463" cy="252413"/>
            </a:xfrm>
            <a:custGeom>
              <a:avLst/>
              <a:gdLst>
                <a:gd name="T0" fmla="*/ 0 w 16278"/>
                <a:gd name="T1" fmla="*/ 0 h 3968"/>
                <a:gd name="T2" fmla="*/ 0 w 16278"/>
                <a:gd name="T3" fmla="*/ 3968 h 3968"/>
                <a:gd name="T4" fmla="*/ 16275 w 16278"/>
                <a:gd name="T5" fmla="*/ 3968 h 3968"/>
                <a:gd name="T6" fmla="*/ 16278 w 16278"/>
                <a:gd name="T7" fmla="*/ 2 h 3968"/>
                <a:gd name="T8" fmla="*/ 0 w 16278"/>
                <a:gd name="T9" fmla="*/ 0 h 3968"/>
              </a:gdLst>
              <a:ahLst/>
              <a:cxnLst>
                <a:cxn ang="0">
                  <a:pos x="T0" y="T1"/>
                </a:cxn>
                <a:cxn ang="0">
                  <a:pos x="T2" y="T3"/>
                </a:cxn>
                <a:cxn ang="0">
                  <a:pos x="T4" y="T5"/>
                </a:cxn>
                <a:cxn ang="0">
                  <a:pos x="T6" y="T7"/>
                </a:cxn>
                <a:cxn ang="0">
                  <a:pos x="T8" y="T9"/>
                </a:cxn>
              </a:cxnLst>
              <a:rect l="0" t="0" r="r" b="b"/>
              <a:pathLst>
                <a:path w="16278" h="3968">
                  <a:moveTo>
                    <a:pt x="0" y="0"/>
                  </a:moveTo>
                  <a:lnTo>
                    <a:pt x="0" y="3968"/>
                  </a:lnTo>
                  <a:lnTo>
                    <a:pt x="16275" y="3968"/>
                  </a:lnTo>
                  <a:lnTo>
                    <a:pt x="16278" y="2"/>
                  </a:lnTo>
                  <a:lnTo>
                    <a:pt x="0" y="0"/>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9" name="Freeform 11"/>
            <p:cNvSpPr>
              <a:spLocks/>
            </p:cNvSpPr>
            <p:nvPr/>
          </p:nvSpPr>
          <p:spPr bwMode="auto">
            <a:xfrm>
              <a:off x="2243138" y="4556125"/>
              <a:ext cx="1031875" cy="352425"/>
            </a:xfrm>
            <a:custGeom>
              <a:avLst/>
              <a:gdLst>
                <a:gd name="T0" fmla="*/ 16208 w 16250"/>
                <a:gd name="T1" fmla="*/ 3062 h 5556"/>
                <a:gd name="T2" fmla="*/ 15994 w 16250"/>
                <a:gd name="T3" fmla="*/ 3472 h 5556"/>
                <a:gd name="T4" fmla="*/ 15611 w 16250"/>
                <a:gd name="T5" fmla="*/ 3859 h 5556"/>
                <a:gd name="T6" fmla="*/ 15074 w 16250"/>
                <a:gd name="T7" fmla="*/ 4218 h 5556"/>
                <a:gd name="T8" fmla="*/ 14394 w 16250"/>
                <a:gd name="T9" fmla="*/ 4545 h 5556"/>
                <a:gd name="T10" fmla="*/ 13587 w 16250"/>
                <a:gd name="T11" fmla="*/ 4834 h 5556"/>
                <a:gd name="T12" fmla="*/ 12667 w 16250"/>
                <a:gd name="T13" fmla="*/ 5081 h 5556"/>
                <a:gd name="T14" fmla="*/ 11646 w 16250"/>
                <a:gd name="T15" fmla="*/ 5283 h 5556"/>
                <a:gd name="T16" fmla="*/ 10541 w 16250"/>
                <a:gd name="T17" fmla="*/ 5432 h 5556"/>
                <a:gd name="T18" fmla="*/ 9361 w 16250"/>
                <a:gd name="T19" fmla="*/ 5525 h 5556"/>
                <a:gd name="T20" fmla="*/ 8125 w 16250"/>
                <a:gd name="T21" fmla="*/ 5556 h 5556"/>
                <a:gd name="T22" fmla="*/ 6889 w 16250"/>
                <a:gd name="T23" fmla="*/ 5525 h 5556"/>
                <a:gd name="T24" fmla="*/ 5709 w 16250"/>
                <a:gd name="T25" fmla="*/ 5432 h 5556"/>
                <a:gd name="T26" fmla="*/ 4604 w 16250"/>
                <a:gd name="T27" fmla="*/ 5283 h 5556"/>
                <a:gd name="T28" fmla="*/ 3583 w 16250"/>
                <a:gd name="T29" fmla="*/ 5081 h 5556"/>
                <a:gd name="T30" fmla="*/ 2663 w 16250"/>
                <a:gd name="T31" fmla="*/ 4834 h 5556"/>
                <a:gd name="T32" fmla="*/ 1856 w 16250"/>
                <a:gd name="T33" fmla="*/ 4545 h 5556"/>
                <a:gd name="T34" fmla="*/ 1176 w 16250"/>
                <a:gd name="T35" fmla="*/ 4218 h 5556"/>
                <a:gd name="T36" fmla="*/ 639 w 16250"/>
                <a:gd name="T37" fmla="*/ 3859 h 5556"/>
                <a:gd name="T38" fmla="*/ 256 w 16250"/>
                <a:gd name="T39" fmla="*/ 3472 h 5556"/>
                <a:gd name="T40" fmla="*/ 42 w 16250"/>
                <a:gd name="T41" fmla="*/ 3062 h 5556"/>
                <a:gd name="T42" fmla="*/ 10 w 16250"/>
                <a:gd name="T43" fmla="*/ 2635 h 5556"/>
                <a:gd name="T44" fmla="*/ 165 w 16250"/>
                <a:gd name="T45" fmla="*/ 2218 h 5556"/>
                <a:gd name="T46" fmla="*/ 493 w 16250"/>
                <a:gd name="T47" fmla="*/ 1823 h 5556"/>
                <a:gd name="T48" fmla="*/ 981 w 16250"/>
                <a:gd name="T49" fmla="*/ 1454 h 5556"/>
                <a:gd name="T50" fmla="*/ 1615 w 16250"/>
                <a:gd name="T51" fmla="*/ 1116 h 5556"/>
                <a:gd name="T52" fmla="*/ 2380 w 16250"/>
                <a:gd name="T53" fmla="*/ 813 h 5556"/>
                <a:gd name="T54" fmla="*/ 3264 w 16250"/>
                <a:gd name="T55" fmla="*/ 552 h 5556"/>
                <a:gd name="T56" fmla="*/ 4253 w 16250"/>
                <a:gd name="T57" fmla="*/ 335 h 5556"/>
                <a:gd name="T58" fmla="*/ 5332 w 16250"/>
                <a:gd name="T59" fmla="*/ 169 h 5556"/>
                <a:gd name="T60" fmla="*/ 6488 w 16250"/>
                <a:gd name="T61" fmla="*/ 56 h 5556"/>
                <a:gd name="T62" fmla="*/ 7707 w 16250"/>
                <a:gd name="T63" fmla="*/ 3 h 5556"/>
                <a:gd name="T64" fmla="*/ 8956 w 16250"/>
                <a:gd name="T65" fmla="*/ 14 h 5556"/>
                <a:gd name="T66" fmla="*/ 10154 w 16250"/>
                <a:gd name="T67" fmla="*/ 87 h 5556"/>
                <a:gd name="T68" fmla="*/ 11287 w 16250"/>
                <a:gd name="T69" fmla="*/ 218 h 5556"/>
                <a:gd name="T70" fmla="*/ 12337 w 16250"/>
                <a:gd name="T71" fmla="*/ 402 h 5556"/>
                <a:gd name="T72" fmla="*/ 13293 w 16250"/>
                <a:gd name="T73" fmla="*/ 635 h 5556"/>
                <a:gd name="T74" fmla="*/ 14139 w 16250"/>
                <a:gd name="T75" fmla="*/ 910 h 5556"/>
                <a:gd name="T76" fmla="*/ 14862 w 16250"/>
                <a:gd name="T77" fmla="*/ 1225 h 5556"/>
                <a:gd name="T78" fmla="*/ 15449 w 16250"/>
                <a:gd name="T79" fmla="*/ 1574 h 5556"/>
                <a:gd name="T80" fmla="*/ 15885 w 16250"/>
                <a:gd name="T81" fmla="*/ 1952 h 5556"/>
                <a:gd name="T82" fmla="*/ 16157 w 16250"/>
                <a:gd name="T83" fmla="*/ 2355 h 5556"/>
                <a:gd name="T84" fmla="*/ 16250 w 16250"/>
                <a:gd name="T85" fmla="*/ 2778 h 5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50" h="5556">
                  <a:moveTo>
                    <a:pt x="16250" y="2778"/>
                  </a:moveTo>
                  <a:lnTo>
                    <a:pt x="16240" y="2921"/>
                  </a:lnTo>
                  <a:lnTo>
                    <a:pt x="16208" y="3062"/>
                  </a:lnTo>
                  <a:lnTo>
                    <a:pt x="16157" y="3201"/>
                  </a:lnTo>
                  <a:lnTo>
                    <a:pt x="16085" y="3338"/>
                  </a:lnTo>
                  <a:lnTo>
                    <a:pt x="15994" y="3472"/>
                  </a:lnTo>
                  <a:lnTo>
                    <a:pt x="15885" y="3604"/>
                  </a:lnTo>
                  <a:lnTo>
                    <a:pt x="15757" y="3733"/>
                  </a:lnTo>
                  <a:lnTo>
                    <a:pt x="15611" y="3859"/>
                  </a:lnTo>
                  <a:lnTo>
                    <a:pt x="15449" y="3982"/>
                  </a:lnTo>
                  <a:lnTo>
                    <a:pt x="15269" y="4102"/>
                  </a:lnTo>
                  <a:lnTo>
                    <a:pt x="15074" y="4218"/>
                  </a:lnTo>
                  <a:lnTo>
                    <a:pt x="14862" y="4331"/>
                  </a:lnTo>
                  <a:lnTo>
                    <a:pt x="14635" y="4440"/>
                  </a:lnTo>
                  <a:lnTo>
                    <a:pt x="14394" y="4545"/>
                  </a:lnTo>
                  <a:lnTo>
                    <a:pt x="14139" y="4646"/>
                  </a:lnTo>
                  <a:lnTo>
                    <a:pt x="13870" y="4742"/>
                  </a:lnTo>
                  <a:lnTo>
                    <a:pt x="13587" y="4834"/>
                  </a:lnTo>
                  <a:lnTo>
                    <a:pt x="13293" y="4922"/>
                  </a:lnTo>
                  <a:lnTo>
                    <a:pt x="12985" y="5005"/>
                  </a:lnTo>
                  <a:lnTo>
                    <a:pt x="12667" y="5081"/>
                  </a:lnTo>
                  <a:lnTo>
                    <a:pt x="12337" y="5154"/>
                  </a:lnTo>
                  <a:lnTo>
                    <a:pt x="11997" y="5221"/>
                  </a:lnTo>
                  <a:lnTo>
                    <a:pt x="11646" y="5283"/>
                  </a:lnTo>
                  <a:lnTo>
                    <a:pt x="11287" y="5338"/>
                  </a:lnTo>
                  <a:lnTo>
                    <a:pt x="10918" y="5388"/>
                  </a:lnTo>
                  <a:lnTo>
                    <a:pt x="10541" y="5432"/>
                  </a:lnTo>
                  <a:lnTo>
                    <a:pt x="10154" y="5469"/>
                  </a:lnTo>
                  <a:lnTo>
                    <a:pt x="9762" y="5500"/>
                  </a:lnTo>
                  <a:lnTo>
                    <a:pt x="9361" y="5525"/>
                  </a:lnTo>
                  <a:lnTo>
                    <a:pt x="8956" y="5542"/>
                  </a:lnTo>
                  <a:lnTo>
                    <a:pt x="8543" y="5552"/>
                  </a:lnTo>
                  <a:lnTo>
                    <a:pt x="8125" y="5556"/>
                  </a:lnTo>
                  <a:lnTo>
                    <a:pt x="7707" y="5552"/>
                  </a:lnTo>
                  <a:lnTo>
                    <a:pt x="7294" y="5542"/>
                  </a:lnTo>
                  <a:lnTo>
                    <a:pt x="6889" y="5525"/>
                  </a:lnTo>
                  <a:lnTo>
                    <a:pt x="6488" y="5500"/>
                  </a:lnTo>
                  <a:lnTo>
                    <a:pt x="6096" y="5469"/>
                  </a:lnTo>
                  <a:lnTo>
                    <a:pt x="5709" y="5432"/>
                  </a:lnTo>
                  <a:lnTo>
                    <a:pt x="5332" y="5388"/>
                  </a:lnTo>
                  <a:lnTo>
                    <a:pt x="4963" y="5338"/>
                  </a:lnTo>
                  <a:lnTo>
                    <a:pt x="4604" y="5283"/>
                  </a:lnTo>
                  <a:lnTo>
                    <a:pt x="4253" y="5221"/>
                  </a:lnTo>
                  <a:lnTo>
                    <a:pt x="3913" y="5154"/>
                  </a:lnTo>
                  <a:lnTo>
                    <a:pt x="3583" y="5081"/>
                  </a:lnTo>
                  <a:lnTo>
                    <a:pt x="3264" y="5005"/>
                  </a:lnTo>
                  <a:lnTo>
                    <a:pt x="2957" y="4922"/>
                  </a:lnTo>
                  <a:lnTo>
                    <a:pt x="2663" y="4834"/>
                  </a:lnTo>
                  <a:lnTo>
                    <a:pt x="2380" y="4742"/>
                  </a:lnTo>
                  <a:lnTo>
                    <a:pt x="2111" y="4646"/>
                  </a:lnTo>
                  <a:lnTo>
                    <a:pt x="1856" y="4545"/>
                  </a:lnTo>
                  <a:lnTo>
                    <a:pt x="1615" y="4440"/>
                  </a:lnTo>
                  <a:lnTo>
                    <a:pt x="1388" y="4331"/>
                  </a:lnTo>
                  <a:lnTo>
                    <a:pt x="1176" y="4218"/>
                  </a:lnTo>
                  <a:lnTo>
                    <a:pt x="981" y="4102"/>
                  </a:lnTo>
                  <a:lnTo>
                    <a:pt x="801" y="3982"/>
                  </a:lnTo>
                  <a:lnTo>
                    <a:pt x="639" y="3859"/>
                  </a:lnTo>
                  <a:lnTo>
                    <a:pt x="493" y="3733"/>
                  </a:lnTo>
                  <a:lnTo>
                    <a:pt x="365" y="3604"/>
                  </a:lnTo>
                  <a:lnTo>
                    <a:pt x="256" y="3472"/>
                  </a:lnTo>
                  <a:lnTo>
                    <a:pt x="165" y="3338"/>
                  </a:lnTo>
                  <a:lnTo>
                    <a:pt x="93" y="3201"/>
                  </a:lnTo>
                  <a:lnTo>
                    <a:pt x="42" y="3062"/>
                  </a:lnTo>
                  <a:lnTo>
                    <a:pt x="10" y="2921"/>
                  </a:lnTo>
                  <a:lnTo>
                    <a:pt x="0" y="2778"/>
                  </a:lnTo>
                  <a:lnTo>
                    <a:pt x="10" y="2635"/>
                  </a:lnTo>
                  <a:lnTo>
                    <a:pt x="42" y="2494"/>
                  </a:lnTo>
                  <a:lnTo>
                    <a:pt x="93" y="2355"/>
                  </a:lnTo>
                  <a:lnTo>
                    <a:pt x="165" y="2218"/>
                  </a:lnTo>
                  <a:lnTo>
                    <a:pt x="256" y="2084"/>
                  </a:lnTo>
                  <a:lnTo>
                    <a:pt x="365" y="1952"/>
                  </a:lnTo>
                  <a:lnTo>
                    <a:pt x="493" y="1823"/>
                  </a:lnTo>
                  <a:lnTo>
                    <a:pt x="639" y="1697"/>
                  </a:lnTo>
                  <a:lnTo>
                    <a:pt x="801" y="1574"/>
                  </a:lnTo>
                  <a:lnTo>
                    <a:pt x="981" y="1454"/>
                  </a:lnTo>
                  <a:lnTo>
                    <a:pt x="1176" y="1338"/>
                  </a:lnTo>
                  <a:lnTo>
                    <a:pt x="1388" y="1225"/>
                  </a:lnTo>
                  <a:lnTo>
                    <a:pt x="1615" y="1116"/>
                  </a:lnTo>
                  <a:lnTo>
                    <a:pt x="1856" y="1011"/>
                  </a:lnTo>
                  <a:lnTo>
                    <a:pt x="2111" y="910"/>
                  </a:lnTo>
                  <a:lnTo>
                    <a:pt x="2380" y="813"/>
                  </a:lnTo>
                  <a:lnTo>
                    <a:pt x="2663" y="721"/>
                  </a:lnTo>
                  <a:lnTo>
                    <a:pt x="2957" y="635"/>
                  </a:lnTo>
                  <a:lnTo>
                    <a:pt x="3264" y="552"/>
                  </a:lnTo>
                  <a:lnTo>
                    <a:pt x="3583" y="474"/>
                  </a:lnTo>
                  <a:lnTo>
                    <a:pt x="3913" y="402"/>
                  </a:lnTo>
                  <a:lnTo>
                    <a:pt x="4253" y="335"/>
                  </a:lnTo>
                  <a:lnTo>
                    <a:pt x="4604" y="274"/>
                  </a:lnTo>
                  <a:lnTo>
                    <a:pt x="4963" y="218"/>
                  </a:lnTo>
                  <a:lnTo>
                    <a:pt x="5332" y="169"/>
                  </a:lnTo>
                  <a:lnTo>
                    <a:pt x="5709" y="125"/>
                  </a:lnTo>
                  <a:lnTo>
                    <a:pt x="6096" y="87"/>
                  </a:lnTo>
                  <a:lnTo>
                    <a:pt x="6488" y="56"/>
                  </a:lnTo>
                  <a:lnTo>
                    <a:pt x="6889" y="32"/>
                  </a:lnTo>
                  <a:lnTo>
                    <a:pt x="7294" y="14"/>
                  </a:lnTo>
                  <a:lnTo>
                    <a:pt x="7707" y="3"/>
                  </a:lnTo>
                  <a:lnTo>
                    <a:pt x="8125" y="0"/>
                  </a:lnTo>
                  <a:lnTo>
                    <a:pt x="8543" y="3"/>
                  </a:lnTo>
                  <a:lnTo>
                    <a:pt x="8956" y="14"/>
                  </a:lnTo>
                  <a:lnTo>
                    <a:pt x="9361" y="32"/>
                  </a:lnTo>
                  <a:lnTo>
                    <a:pt x="9762" y="56"/>
                  </a:lnTo>
                  <a:lnTo>
                    <a:pt x="10154" y="87"/>
                  </a:lnTo>
                  <a:lnTo>
                    <a:pt x="10541" y="125"/>
                  </a:lnTo>
                  <a:lnTo>
                    <a:pt x="10918" y="169"/>
                  </a:lnTo>
                  <a:lnTo>
                    <a:pt x="11287" y="218"/>
                  </a:lnTo>
                  <a:lnTo>
                    <a:pt x="11646" y="274"/>
                  </a:lnTo>
                  <a:lnTo>
                    <a:pt x="11997" y="335"/>
                  </a:lnTo>
                  <a:lnTo>
                    <a:pt x="12337" y="402"/>
                  </a:lnTo>
                  <a:lnTo>
                    <a:pt x="12667" y="474"/>
                  </a:lnTo>
                  <a:lnTo>
                    <a:pt x="12985" y="552"/>
                  </a:lnTo>
                  <a:lnTo>
                    <a:pt x="13293" y="635"/>
                  </a:lnTo>
                  <a:lnTo>
                    <a:pt x="13587" y="721"/>
                  </a:lnTo>
                  <a:lnTo>
                    <a:pt x="13870" y="813"/>
                  </a:lnTo>
                  <a:lnTo>
                    <a:pt x="14139" y="910"/>
                  </a:lnTo>
                  <a:lnTo>
                    <a:pt x="14394" y="1011"/>
                  </a:lnTo>
                  <a:lnTo>
                    <a:pt x="14635" y="1116"/>
                  </a:lnTo>
                  <a:lnTo>
                    <a:pt x="14862" y="1225"/>
                  </a:lnTo>
                  <a:lnTo>
                    <a:pt x="15074" y="1338"/>
                  </a:lnTo>
                  <a:lnTo>
                    <a:pt x="15269" y="1454"/>
                  </a:lnTo>
                  <a:lnTo>
                    <a:pt x="15449" y="1574"/>
                  </a:lnTo>
                  <a:lnTo>
                    <a:pt x="15611" y="1697"/>
                  </a:lnTo>
                  <a:lnTo>
                    <a:pt x="15757" y="1823"/>
                  </a:lnTo>
                  <a:lnTo>
                    <a:pt x="15885" y="1952"/>
                  </a:lnTo>
                  <a:lnTo>
                    <a:pt x="15994" y="2084"/>
                  </a:lnTo>
                  <a:lnTo>
                    <a:pt x="16085" y="2218"/>
                  </a:lnTo>
                  <a:lnTo>
                    <a:pt x="16157" y="2355"/>
                  </a:lnTo>
                  <a:lnTo>
                    <a:pt x="16208" y="2494"/>
                  </a:lnTo>
                  <a:lnTo>
                    <a:pt x="16240" y="2635"/>
                  </a:lnTo>
                  <a:lnTo>
                    <a:pt x="16250" y="2778"/>
                  </a:lnTo>
                  <a:close/>
                </a:path>
              </a:pathLst>
            </a:custGeom>
            <a:solidFill>
              <a:srgbClr val="00FF00"/>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0" name="Freeform 12"/>
            <p:cNvSpPr>
              <a:spLocks/>
            </p:cNvSpPr>
            <p:nvPr/>
          </p:nvSpPr>
          <p:spPr bwMode="auto">
            <a:xfrm>
              <a:off x="2755901" y="4732338"/>
              <a:ext cx="522288" cy="179388"/>
            </a:xfrm>
            <a:custGeom>
              <a:avLst/>
              <a:gdLst>
                <a:gd name="T0" fmla="*/ 469 w 8225"/>
                <a:gd name="T1" fmla="*/ 2824 h 2827"/>
                <a:gd name="T2" fmla="*/ 1290 w 8225"/>
                <a:gd name="T3" fmla="*/ 2796 h 2827"/>
                <a:gd name="T4" fmla="*/ 2085 w 8225"/>
                <a:gd name="T5" fmla="*/ 2741 h 2827"/>
                <a:gd name="T6" fmla="*/ 2849 w 8225"/>
                <a:gd name="T7" fmla="*/ 2659 h 2827"/>
                <a:gd name="T8" fmla="*/ 3580 w 8225"/>
                <a:gd name="T9" fmla="*/ 2553 h 2827"/>
                <a:gd name="T10" fmla="*/ 4272 w 8225"/>
                <a:gd name="T11" fmla="*/ 2425 h 2827"/>
                <a:gd name="T12" fmla="*/ 4922 w 8225"/>
                <a:gd name="T13" fmla="*/ 2275 h 2827"/>
                <a:gd name="T14" fmla="*/ 5380 w 8225"/>
                <a:gd name="T15" fmla="*/ 2148 h 2827"/>
                <a:gd name="T16" fmla="*/ 5670 w 8225"/>
                <a:gd name="T17" fmla="*/ 2058 h 2827"/>
                <a:gd name="T18" fmla="*/ 5947 w 8225"/>
                <a:gd name="T19" fmla="*/ 1963 h 2827"/>
                <a:gd name="T20" fmla="*/ 6211 w 8225"/>
                <a:gd name="T21" fmla="*/ 1864 h 2827"/>
                <a:gd name="T22" fmla="*/ 6461 w 8225"/>
                <a:gd name="T23" fmla="*/ 1761 h 2827"/>
                <a:gd name="T24" fmla="*/ 6697 w 8225"/>
                <a:gd name="T25" fmla="*/ 1652 h 2827"/>
                <a:gd name="T26" fmla="*/ 6918 w 8225"/>
                <a:gd name="T27" fmla="*/ 1541 h 2827"/>
                <a:gd name="T28" fmla="*/ 7123 w 8225"/>
                <a:gd name="T29" fmla="*/ 1426 h 2827"/>
                <a:gd name="T30" fmla="*/ 7313 w 8225"/>
                <a:gd name="T31" fmla="*/ 1306 h 2827"/>
                <a:gd name="T32" fmla="*/ 7487 w 8225"/>
                <a:gd name="T33" fmla="*/ 1182 h 2827"/>
                <a:gd name="T34" fmla="*/ 7644 w 8225"/>
                <a:gd name="T35" fmla="*/ 1056 h 2827"/>
                <a:gd name="T36" fmla="*/ 7784 w 8225"/>
                <a:gd name="T37" fmla="*/ 926 h 2827"/>
                <a:gd name="T38" fmla="*/ 7905 w 8225"/>
                <a:gd name="T39" fmla="*/ 792 h 2827"/>
                <a:gd name="T40" fmla="*/ 8008 w 8225"/>
                <a:gd name="T41" fmla="*/ 655 h 2827"/>
                <a:gd name="T42" fmla="*/ 8092 w 8225"/>
                <a:gd name="T43" fmla="*/ 514 h 2827"/>
                <a:gd name="T44" fmla="*/ 8157 w 8225"/>
                <a:gd name="T45" fmla="*/ 371 h 2827"/>
                <a:gd name="T46" fmla="*/ 8199 w 8225"/>
                <a:gd name="T47" fmla="*/ 224 h 2827"/>
                <a:gd name="T48" fmla="*/ 8222 w 8225"/>
                <a:gd name="T49" fmla="*/ 75 h 2827"/>
                <a:gd name="T50" fmla="*/ 8125 w 8225"/>
                <a:gd name="T51" fmla="*/ 34 h 2827"/>
                <a:gd name="T52" fmla="*/ 8111 w 8225"/>
                <a:gd name="T53" fmla="*/ 170 h 2827"/>
                <a:gd name="T54" fmla="*/ 8076 w 8225"/>
                <a:gd name="T55" fmla="*/ 304 h 2827"/>
                <a:gd name="T56" fmla="*/ 8021 w 8225"/>
                <a:gd name="T57" fmla="*/ 436 h 2827"/>
                <a:gd name="T58" fmla="*/ 7948 w 8225"/>
                <a:gd name="T59" fmla="*/ 567 h 2827"/>
                <a:gd name="T60" fmla="*/ 7855 w 8225"/>
                <a:gd name="T61" fmla="*/ 696 h 2827"/>
                <a:gd name="T62" fmla="*/ 7744 w 8225"/>
                <a:gd name="T63" fmla="*/ 825 h 2827"/>
                <a:gd name="T64" fmla="*/ 7614 w 8225"/>
                <a:gd name="T65" fmla="*/ 950 h 2827"/>
                <a:gd name="T66" fmla="*/ 7467 w 8225"/>
                <a:gd name="T67" fmla="*/ 1073 h 2827"/>
                <a:gd name="T68" fmla="*/ 7302 w 8225"/>
                <a:gd name="T69" fmla="*/ 1194 h 2827"/>
                <a:gd name="T70" fmla="*/ 7121 w 8225"/>
                <a:gd name="T71" fmla="*/ 1311 h 2827"/>
                <a:gd name="T72" fmla="*/ 6923 w 8225"/>
                <a:gd name="T73" fmla="*/ 1426 h 2827"/>
                <a:gd name="T74" fmla="*/ 6710 w 8225"/>
                <a:gd name="T75" fmla="*/ 1536 h 2827"/>
                <a:gd name="T76" fmla="*/ 6482 w 8225"/>
                <a:gd name="T77" fmla="*/ 1643 h 2827"/>
                <a:gd name="T78" fmla="*/ 6237 w 8225"/>
                <a:gd name="T79" fmla="*/ 1746 h 2827"/>
                <a:gd name="T80" fmla="*/ 5981 w 8225"/>
                <a:gd name="T81" fmla="*/ 1846 h 2827"/>
                <a:gd name="T82" fmla="*/ 5709 w 8225"/>
                <a:gd name="T83" fmla="*/ 1941 h 2827"/>
                <a:gd name="T84" fmla="*/ 5425 w 8225"/>
                <a:gd name="T85" fmla="*/ 2032 h 2827"/>
                <a:gd name="T86" fmla="*/ 5053 w 8225"/>
                <a:gd name="T87" fmla="*/ 2138 h 2827"/>
                <a:gd name="T88" fmla="*/ 4417 w 8225"/>
                <a:gd name="T89" fmla="*/ 2292 h 2827"/>
                <a:gd name="T90" fmla="*/ 3739 w 8225"/>
                <a:gd name="T91" fmla="*/ 2426 h 2827"/>
                <a:gd name="T92" fmla="*/ 3022 w 8225"/>
                <a:gd name="T93" fmla="*/ 2536 h 2827"/>
                <a:gd name="T94" fmla="*/ 2268 w 8225"/>
                <a:gd name="T95" fmla="*/ 2624 h 2827"/>
                <a:gd name="T96" fmla="*/ 1485 w 8225"/>
                <a:gd name="T97" fmla="*/ 2685 h 2827"/>
                <a:gd name="T98" fmla="*/ 673 w 8225"/>
                <a:gd name="T99" fmla="*/ 2721 h 2827"/>
                <a:gd name="T100" fmla="*/ 50 w 8225"/>
                <a:gd name="T101" fmla="*/ 2728 h 2827"/>
                <a:gd name="T102" fmla="*/ 33 w 8225"/>
                <a:gd name="T103" fmla="*/ 2731 h 2827"/>
                <a:gd name="T104" fmla="*/ 16 w 8225"/>
                <a:gd name="T105" fmla="*/ 2741 h 2827"/>
                <a:gd name="T106" fmla="*/ 1 w 8225"/>
                <a:gd name="T107" fmla="*/ 2769 h 2827"/>
                <a:gd name="T108" fmla="*/ 7 w 8225"/>
                <a:gd name="T109" fmla="*/ 2805 h 2827"/>
                <a:gd name="T110" fmla="*/ 23 w 8225"/>
                <a:gd name="T111" fmla="*/ 2821 h 2827"/>
                <a:gd name="T112" fmla="*/ 44 w 8225"/>
                <a:gd name="T113" fmla="*/ 2827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25" h="2827">
                  <a:moveTo>
                    <a:pt x="50" y="2827"/>
                  </a:moveTo>
                  <a:lnTo>
                    <a:pt x="50" y="2827"/>
                  </a:lnTo>
                  <a:lnTo>
                    <a:pt x="259" y="2827"/>
                  </a:lnTo>
                  <a:lnTo>
                    <a:pt x="469" y="2824"/>
                  </a:lnTo>
                  <a:lnTo>
                    <a:pt x="676" y="2819"/>
                  </a:lnTo>
                  <a:lnTo>
                    <a:pt x="882" y="2813"/>
                  </a:lnTo>
                  <a:lnTo>
                    <a:pt x="1086" y="2805"/>
                  </a:lnTo>
                  <a:lnTo>
                    <a:pt x="1290" y="2796"/>
                  </a:lnTo>
                  <a:lnTo>
                    <a:pt x="1491" y="2785"/>
                  </a:lnTo>
                  <a:lnTo>
                    <a:pt x="1690" y="2771"/>
                  </a:lnTo>
                  <a:lnTo>
                    <a:pt x="1888" y="2757"/>
                  </a:lnTo>
                  <a:lnTo>
                    <a:pt x="2085" y="2741"/>
                  </a:lnTo>
                  <a:lnTo>
                    <a:pt x="2278" y="2722"/>
                  </a:lnTo>
                  <a:lnTo>
                    <a:pt x="2471" y="2703"/>
                  </a:lnTo>
                  <a:lnTo>
                    <a:pt x="2661" y="2681"/>
                  </a:lnTo>
                  <a:lnTo>
                    <a:pt x="2849" y="2659"/>
                  </a:lnTo>
                  <a:lnTo>
                    <a:pt x="3035" y="2634"/>
                  </a:lnTo>
                  <a:lnTo>
                    <a:pt x="3219" y="2609"/>
                  </a:lnTo>
                  <a:lnTo>
                    <a:pt x="3401" y="2582"/>
                  </a:lnTo>
                  <a:lnTo>
                    <a:pt x="3580" y="2553"/>
                  </a:lnTo>
                  <a:lnTo>
                    <a:pt x="3756" y="2523"/>
                  </a:lnTo>
                  <a:lnTo>
                    <a:pt x="3931" y="2491"/>
                  </a:lnTo>
                  <a:lnTo>
                    <a:pt x="4103" y="2459"/>
                  </a:lnTo>
                  <a:lnTo>
                    <a:pt x="4272" y="2425"/>
                  </a:lnTo>
                  <a:lnTo>
                    <a:pt x="4439" y="2389"/>
                  </a:lnTo>
                  <a:lnTo>
                    <a:pt x="4603" y="2352"/>
                  </a:lnTo>
                  <a:lnTo>
                    <a:pt x="4764" y="2314"/>
                  </a:lnTo>
                  <a:lnTo>
                    <a:pt x="4922" y="2275"/>
                  </a:lnTo>
                  <a:lnTo>
                    <a:pt x="5079" y="2234"/>
                  </a:lnTo>
                  <a:lnTo>
                    <a:pt x="5231" y="2191"/>
                  </a:lnTo>
                  <a:lnTo>
                    <a:pt x="5307" y="2169"/>
                  </a:lnTo>
                  <a:lnTo>
                    <a:pt x="5380" y="2148"/>
                  </a:lnTo>
                  <a:lnTo>
                    <a:pt x="5454" y="2126"/>
                  </a:lnTo>
                  <a:lnTo>
                    <a:pt x="5527" y="2104"/>
                  </a:lnTo>
                  <a:lnTo>
                    <a:pt x="5599" y="2081"/>
                  </a:lnTo>
                  <a:lnTo>
                    <a:pt x="5670" y="2058"/>
                  </a:lnTo>
                  <a:lnTo>
                    <a:pt x="5741" y="2035"/>
                  </a:lnTo>
                  <a:lnTo>
                    <a:pt x="5810" y="2011"/>
                  </a:lnTo>
                  <a:lnTo>
                    <a:pt x="5880" y="1988"/>
                  </a:lnTo>
                  <a:lnTo>
                    <a:pt x="5947" y="1963"/>
                  </a:lnTo>
                  <a:lnTo>
                    <a:pt x="6015" y="1939"/>
                  </a:lnTo>
                  <a:lnTo>
                    <a:pt x="6081" y="1914"/>
                  </a:lnTo>
                  <a:lnTo>
                    <a:pt x="6147" y="1889"/>
                  </a:lnTo>
                  <a:lnTo>
                    <a:pt x="6211" y="1864"/>
                  </a:lnTo>
                  <a:lnTo>
                    <a:pt x="6275" y="1838"/>
                  </a:lnTo>
                  <a:lnTo>
                    <a:pt x="6338" y="1813"/>
                  </a:lnTo>
                  <a:lnTo>
                    <a:pt x="6400" y="1786"/>
                  </a:lnTo>
                  <a:lnTo>
                    <a:pt x="6461" y="1761"/>
                  </a:lnTo>
                  <a:lnTo>
                    <a:pt x="6522" y="1734"/>
                  </a:lnTo>
                  <a:lnTo>
                    <a:pt x="6581" y="1707"/>
                  </a:lnTo>
                  <a:lnTo>
                    <a:pt x="6639" y="1680"/>
                  </a:lnTo>
                  <a:lnTo>
                    <a:pt x="6697" y="1652"/>
                  </a:lnTo>
                  <a:lnTo>
                    <a:pt x="6754" y="1625"/>
                  </a:lnTo>
                  <a:lnTo>
                    <a:pt x="6810" y="1597"/>
                  </a:lnTo>
                  <a:lnTo>
                    <a:pt x="6864" y="1570"/>
                  </a:lnTo>
                  <a:lnTo>
                    <a:pt x="6918" y="1541"/>
                  </a:lnTo>
                  <a:lnTo>
                    <a:pt x="6971" y="1512"/>
                  </a:lnTo>
                  <a:lnTo>
                    <a:pt x="7022" y="1484"/>
                  </a:lnTo>
                  <a:lnTo>
                    <a:pt x="7073" y="1454"/>
                  </a:lnTo>
                  <a:lnTo>
                    <a:pt x="7123" y="1426"/>
                  </a:lnTo>
                  <a:lnTo>
                    <a:pt x="7172" y="1396"/>
                  </a:lnTo>
                  <a:lnTo>
                    <a:pt x="7220" y="1366"/>
                  </a:lnTo>
                  <a:lnTo>
                    <a:pt x="7268" y="1336"/>
                  </a:lnTo>
                  <a:lnTo>
                    <a:pt x="7313" y="1306"/>
                  </a:lnTo>
                  <a:lnTo>
                    <a:pt x="7358" y="1275"/>
                  </a:lnTo>
                  <a:lnTo>
                    <a:pt x="7402" y="1245"/>
                  </a:lnTo>
                  <a:lnTo>
                    <a:pt x="7445" y="1214"/>
                  </a:lnTo>
                  <a:lnTo>
                    <a:pt x="7487" y="1182"/>
                  </a:lnTo>
                  <a:lnTo>
                    <a:pt x="7528" y="1151"/>
                  </a:lnTo>
                  <a:lnTo>
                    <a:pt x="7568" y="1120"/>
                  </a:lnTo>
                  <a:lnTo>
                    <a:pt x="7606" y="1088"/>
                  </a:lnTo>
                  <a:lnTo>
                    <a:pt x="7644" y="1056"/>
                  </a:lnTo>
                  <a:lnTo>
                    <a:pt x="7680" y="1024"/>
                  </a:lnTo>
                  <a:lnTo>
                    <a:pt x="7716" y="991"/>
                  </a:lnTo>
                  <a:lnTo>
                    <a:pt x="7750" y="959"/>
                  </a:lnTo>
                  <a:lnTo>
                    <a:pt x="7784" y="926"/>
                  </a:lnTo>
                  <a:lnTo>
                    <a:pt x="7815" y="892"/>
                  </a:lnTo>
                  <a:lnTo>
                    <a:pt x="7847" y="860"/>
                  </a:lnTo>
                  <a:lnTo>
                    <a:pt x="7877" y="826"/>
                  </a:lnTo>
                  <a:lnTo>
                    <a:pt x="7905" y="792"/>
                  </a:lnTo>
                  <a:lnTo>
                    <a:pt x="7933" y="758"/>
                  </a:lnTo>
                  <a:lnTo>
                    <a:pt x="7959" y="724"/>
                  </a:lnTo>
                  <a:lnTo>
                    <a:pt x="7984" y="690"/>
                  </a:lnTo>
                  <a:lnTo>
                    <a:pt x="8008" y="655"/>
                  </a:lnTo>
                  <a:lnTo>
                    <a:pt x="8031" y="620"/>
                  </a:lnTo>
                  <a:lnTo>
                    <a:pt x="8052" y="585"/>
                  </a:lnTo>
                  <a:lnTo>
                    <a:pt x="8073" y="550"/>
                  </a:lnTo>
                  <a:lnTo>
                    <a:pt x="8092" y="514"/>
                  </a:lnTo>
                  <a:lnTo>
                    <a:pt x="8111" y="479"/>
                  </a:lnTo>
                  <a:lnTo>
                    <a:pt x="8127" y="443"/>
                  </a:lnTo>
                  <a:lnTo>
                    <a:pt x="8142" y="407"/>
                  </a:lnTo>
                  <a:lnTo>
                    <a:pt x="8157" y="371"/>
                  </a:lnTo>
                  <a:lnTo>
                    <a:pt x="8169" y="334"/>
                  </a:lnTo>
                  <a:lnTo>
                    <a:pt x="8181" y="298"/>
                  </a:lnTo>
                  <a:lnTo>
                    <a:pt x="8191" y="262"/>
                  </a:lnTo>
                  <a:lnTo>
                    <a:pt x="8199" y="224"/>
                  </a:lnTo>
                  <a:lnTo>
                    <a:pt x="8208" y="187"/>
                  </a:lnTo>
                  <a:lnTo>
                    <a:pt x="8214" y="150"/>
                  </a:lnTo>
                  <a:lnTo>
                    <a:pt x="8219" y="113"/>
                  </a:lnTo>
                  <a:lnTo>
                    <a:pt x="8222" y="75"/>
                  </a:lnTo>
                  <a:lnTo>
                    <a:pt x="8224" y="38"/>
                  </a:lnTo>
                  <a:lnTo>
                    <a:pt x="8225" y="0"/>
                  </a:lnTo>
                  <a:lnTo>
                    <a:pt x="8126" y="0"/>
                  </a:lnTo>
                  <a:lnTo>
                    <a:pt x="8125" y="34"/>
                  </a:lnTo>
                  <a:lnTo>
                    <a:pt x="8123" y="69"/>
                  </a:lnTo>
                  <a:lnTo>
                    <a:pt x="8120" y="102"/>
                  </a:lnTo>
                  <a:lnTo>
                    <a:pt x="8116" y="136"/>
                  </a:lnTo>
                  <a:lnTo>
                    <a:pt x="8111" y="170"/>
                  </a:lnTo>
                  <a:lnTo>
                    <a:pt x="8103" y="203"/>
                  </a:lnTo>
                  <a:lnTo>
                    <a:pt x="8095" y="236"/>
                  </a:lnTo>
                  <a:lnTo>
                    <a:pt x="8086" y="270"/>
                  </a:lnTo>
                  <a:lnTo>
                    <a:pt x="8076" y="304"/>
                  </a:lnTo>
                  <a:lnTo>
                    <a:pt x="8064" y="336"/>
                  </a:lnTo>
                  <a:lnTo>
                    <a:pt x="8050" y="370"/>
                  </a:lnTo>
                  <a:lnTo>
                    <a:pt x="8037" y="403"/>
                  </a:lnTo>
                  <a:lnTo>
                    <a:pt x="8021" y="436"/>
                  </a:lnTo>
                  <a:lnTo>
                    <a:pt x="8004" y="469"/>
                  </a:lnTo>
                  <a:lnTo>
                    <a:pt x="7987" y="502"/>
                  </a:lnTo>
                  <a:lnTo>
                    <a:pt x="7967" y="535"/>
                  </a:lnTo>
                  <a:lnTo>
                    <a:pt x="7948" y="567"/>
                  </a:lnTo>
                  <a:lnTo>
                    <a:pt x="7926" y="600"/>
                  </a:lnTo>
                  <a:lnTo>
                    <a:pt x="7903" y="632"/>
                  </a:lnTo>
                  <a:lnTo>
                    <a:pt x="7880" y="664"/>
                  </a:lnTo>
                  <a:lnTo>
                    <a:pt x="7855" y="696"/>
                  </a:lnTo>
                  <a:lnTo>
                    <a:pt x="7829" y="729"/>
                  </a:lnTo>
                  <a:lnTo>
                    <a:pt x="7802" y="760"/>
                  </a:lnTo>
                  <a:lnTo>
                    <a:pt x="7773" y="793"/>
                  </a:lnTo>
                  <a:lnTo>
                    <a:pt x="7744" y="825"/>
                  </a:lnTo>
                  <a:lnTo>
                    <a:pt x="7713" y="855"/>
                  </a:lnTo>
                  <a:lnTo>
                    <a:pt x="7681" y="887"/>
                  </a:lnTo>
                  <a:lnTo>
                    <a:pt x="7649" y="919"/>
                  </a:lnTo>
                  <a:lnTo>
                    <a:pt x="7614" y="950"/>
                  </a:lnTo>
                  <a:lnTo>
                    <a:pt x="7579" y="981"/>
                  </a:lnTo>
                  <a:lnTo>
                    <a:pt x="7542" y="1012"/>
                  </a:lnTo>
                  <a:lnTo>
                    <a:pt x="7506" y="1042"/>
                  </a:lnTo>
                  <a:lnTo>
                    <a:pt x="7467" y="1073"/>
                  </a:lnTo>
                  <a:lnTo>
                    <a:pt x="7427" y="1104"/>
                  </a:lnTo>
                  <a:lnTo>
                    <a:pt x="7387" y="1133"/>
                  </a:lnTo>
                  <a:lnTo>
                    <a:pt x="7345" y="1164"/>
                  </a:lnTo>
                  <a:lnTo>
                    <a:pt x="7302" y="1194"/>
                  </a:lnTo>
                  <a:lnTo>
                    <a:pt x="7258" y="1223"/>
                  </a:lnTo>
                  <a:lnTo>
                    <a:pt x="7213" y="1253"/>
                  </a:lnTo>
                  <a:lnTo>
                    <a:pt x="7167" y="1283"/>
                  </a:lnTo>
                  <a:lnTo>
                    <a:pt x="7121" y="1311"/>
                  </a:lnTo>
                  <a:lnTo>
                    <a:pt x="7073" y="1340"/>
                  </a:lnTo>
                  <a:lnTo>
                    <a:pt x="7024" y="1368"/>
                  </a:lnTo>
                  <a:lnTo>
                    <a:pt x="6974" y="1397"/>
                  </a:lnTo>
                  <a:lnTo>
                    <a:pt x="6923" y="1426"/>
                  </a:lnTo>
                  <a:lnTo>
                    <a:pt x="6871" y="1453"/>
                  </a:lnTo>
                  <a:lnTo>
                    <a:pt x="6819" y="1482"/>
                  </a:lnTo>
                  <a:lnTo>
                    <a:pt x="6765" y="1509"/>
                  </a:lnTo>
                  <a:lnTo>
                    <a:pt x="6710" y="1536"/>
                  </a:lnTo>
                  <a:lnTo>
                    <a:pt x="6654" y="1564"/>
                  </a:lnTo>
                  <a:lnTo>
                    <a:pt x="6597" y="1590"/>
                  </a:lnTo>
                  <a:lnTo>
                    <a:pt x="6540" y="1617"/>
                  </a:lnTo>
                  <a:lnTo>
                    <a:pt x="6482" y="1643"/>
                  </a:lnTo>
                  <a:lnTo>
                    <a:pt x="6421" y="1670"/>
                  </a:lnTo>
                  <a:lnTo>
                    <a:pt x="6361" y="1695"/>
                  </a:lnTo>
                  <a:lnTo>
                    <a:pt x="6301" y="1721"/>
                  </a:lnTo>
                  <a:lnTo>
                    <a:pt x="6237" y="1746"/>
                  </a:lnTo>
                  <a:lnTo>
                    <a:pt x="6175" y="1772"/>
                  </a:lnTo>
                  <a:lnTo>
                    <a:pt x="6111" y="1796"/>
                  </a:lnTo>
                  <a:lnTo>
                    <a:pt x="6046" y="1821"/>
                  </a:lnTo>
                  <a:lnTo>
                    <a:pt x="5981" y="1846"/>
                  </a:lnTo>
                  <a:lnTo>
                    <a:pt x="5915" y="1870"/>
                  </a:lnTo>
                  <a:lnTo>
                    <a:pt x="5847" y="1894"/>
                  </a:lnTo>
                  <a:lnTo>
                    <a:pt x="5779" y="1917"/>
                  </a:lnTo>
                  <a:lnTo>
                    <a:pt x="5709" y="1941"/>
                  </a:lnTo>
                  <a:lnTo>
                    <a:pt x="5640" y="1964"/>
                  </a:lnTo>
                  <a:lnTo>
                    <a:pt x="5569" y="1987"/>
                  </a:lnTo>
                  <a:lnTo>
                    <a:pt x="5498" y="2009"/>
                  </a:lnTo>
                  <a:lnTo>
                    <a:pt x="5425" y="2032"/>
                  </a:lnTo>
                  <a:lnTo>
                    <a:pt x="5353" y="2053"/>
                  </a:lnTo>
                  <a:lnTo>
                    <a:pt x="5279" y="2074"/>
                  </a:lnTo>
                  <a:lnTo>
                    <a:pt x="5204" y="2096"/>
                  </a:lnTo>
                  <a:lnTo>
                    <a:pt x="5053" y="2138"/>
                  </a:lnTo>
                  <a:lnTo>
                    <a:pt x="4898" y="2179"/>
                  </a:lnTo>
                  <a:lnTo>
                    <a:pt x="4741" y="2217"/>
                  </a:lnTo>
                  <a:lnTo>
                    <a:pt x="4581" y="2255"/>
                  </a:lnTo>
                  <a:lnTo>
                    <a:pt x="4417" y="2292"/>
                  </a:lnTo>
                  <a:lnTo>
                    <a:pt x="4252" y="2328"/>
                  </a:lnTo>
                  <a:lnTo>
                    <a:pt x="4084" y="2362"/>
                  </a:lnTo>
                  <a:lnTo>
                    <a:pt x="3913" y="2394"/>
                  </a:lnTo>
                  <a:lnTo>
                    <a:pt x="3739" y="2426"/>
                  </a:lnTo>
                  <a:lnTo>
                    <a:pt x="3563" y="2456"/>
                  </a:lnTo>
                  <a:lnTo>
                    <a:pt x="3385" y="2484"/>
                  </a:lnTo>
                  <a:lnTo>
                    <a:pt x="3205" y="2511"/>
                  </a:lnTo>
                  <a:lnTo>
                    <a:pt x="3022" y="2536"/>
                  </a:lnTo>
                  <a:lnTo>
                    <a:pt x="2837" y="2561"/>
                  </a:lnTo>
                  <a:lnTo>
                    <a:pt x="2650" y="2583"/>
                  </a:lnTo>
                  <a:lnTo>
                    <a:pt x="2460" y="2604"/>
                  </a:lnTo>
                  <a:lnTo>
                    <a:pt x="2268" y="2624"/>
                  </a:lnTo>
                  <a:lnTo>
                    <a:pt x="2075" y="2641"/>
                  </a:lnTo>
                  <a:lnTo>
                    <a:pt x="1880" y="2658"/>
                  </a:lnTo>
                  <a:lnTo>
                    <a:pt x="1684" y="2672"/>
                  </a:lnTo>
                  <a:lnTo>
                    <a:pt x="1485" y="2685"/>
                  </a:lnTo>
                  <a:lnTo>
                    <a:pt x="1284" y="2697"/>
                  </a:lnTo>
                  <a:lnTo>
                    <a:pt x="1082" y="2707"/>
                  </a:lnTo>
                  <a:lnTo>
                    <a:pt x="879" y="2715"/>
                  </a:lnTo>
                  <a:lnTo>
                    <a:pt x="673" y="2721"/>
                  </a:lnTo>
                  <a:lnTo>
                    <a:pt x="467" y="2725"/>
                  </a:lnTo>
                  <a:lnTo>
                    <a:pt x="259" y="2727"/>
                  </a:lnTo>
                  <a:lnTo>
                    <a:pt x="50" y="2728"/>
                  </a:lnTo>
                  <a:lnTo>
                    <a:pt x="50" y="2728"/>
                  </a:lnTo>
                  <a:lnTo>
                    <a:pt x="50" y="2728"/>
                  </a:lnTo>
                  <a:lnTo>
                    <a:pt x="44" y="2729"/>
                  </a:lnTo>
                  <a:lnTo>
                    <a:pt x="39" y="2729"/>
                  </a:lnTo>
                  <a:lnTo>
                    <a:pt x="33" y="2731"/>
                  </a:lnTo>
                  <a:lnTo>
                    <a:pt x="29" y="2733"/>
                  </a:lnTo>
                  <a:lnTo>
                    <a:pt x="23" y="2735"/>
                  </a:lnTo>
                  <a:lnTo>
                    <a:pt x="19" y="2738"/>
                  </a:lnTo>
                  <a:lnTo>
                    <a:pt x="16" y="2741"/>
                  </a:lnTo>
                  <a:lnTo>
                    <a:pt x="13" y="2745"/>
                  </a:lnTo>
                  <a:lnTo>
                    <a:pt x="7" y="2752"/>
                  </a:lnTo>
                  <a:lnTo>
                    <a:pt x="3" y="2760"/>
                  </a:lnTo>
                  <a:lnTo>
                    <a:pt x="1" y="2769"/>
                  </a:lnTo>
                  <a:lnTo>
                    <a:pt x="0" y="2778"/>
                  </a:lnTo>
                  <a:lnTo>
                    <a:pt x="1" y="2788"/>
                  </a:lnTo>
                  <a:lnTo>
                    <a:pt x="3" y="2797"/>
                  </a:lnTo>
                  <a:lnTo>
                    <a:pt x="7" y="2805"/>
                  </a:lnTo>
                  <a:lnTo>
                    <a:pt x="13" y="2812"/>
                  </a:lnTo>
                  <a:lnTo>
                    <a:pt x="16" y="2816"/>
                  </a:lnTo>
                  <a:lnTo>
                    <a:pt x="19" y="2819"/>
                  </a:lnTo>
                  <a:lnTo>
                    <a:pt x="23" y="2821"/>
                  </a:lnTo>
                  <a:lnTo>
                    <a:pt x="29" y="2823"/>
                  </a:lnTo>
                  <a:lnTo>
                    <a:pt x="33" y="2825"/>
                  </a:lnTo>
                  <a:lnTo>
                    <a:pt x="39" y="2826"/>
                  </a:lnTo>
                  <a:lnTo>
                    <a:pt x="44" y="2827"/>
                  </a:lnTo>
                  <a:lnTo>
                    <a:pt x="50" y="2827"/>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 name="Freeform 13"/>
            <p:cNvSpPr>
              <a:spLocks/>
            </p:cNvSpPr>
            <p:nvPr/>
          </p:nvSpPr>
          <p:spPr bwMode="auto">
            <a:xfrm>
              <a:off x="2239963" y="4729163"/>
              <a:ext cx="519113" cy="182563"/>
            </a:xfrm>
            <a:custGeom>
              <a:avLst/>
              <a:gdLst>
                <a:gd name="T0" fmla="*/ 3 w 8175"/>
                <a:gd name="T1" fmla="*/ 125 h 2877"/>
                <a:gd name="T2" fmla="*/ 25 w 8175"/>
                <a:gd name="T3" fmla="*/ 274 h 2877"/>
                <a:gd name="T4" fmla="*/ 68 w 8175"/>
                <a:gd name="T5" fmla="*/ 421 h 2877"/>
                <a:gd name="T6" fmla="*/ 133 w 8175"/>
                <a:gd name="T7" fmla="*/ 564 h 2877"/>
                <a:gd name="T8" fmla="*/ 217 w 8175"/>
                <a:gd name="T9" fmla="*/ 705 h 2877"/>
                <a:gd name="T10" fmla="*/ 320 w 8175"/>
                <a:gd name="T11" fmla="*/ 842 h 2877"/>
                <a:gd name="T12" fmla="*/ 441 w 8175"/>
                <a:gd name="T13" fmla="*/ 976 h 2877"/>
                <a:gd name="T14" fmla="*/ 581 w 8175"/>
                <a:gd name="T15" fmla="*/ 1106 h 2877"/>
                <a:gd name="T16" fmla="*/ 738 w 8175"/>
                <a:gd name="T17" fmla="*/ 1232 h 2877"/>
                <a:gd name="T18" fmla="*/ 912 w 8175"/>
                <a:gd name="T19" fmla="*/ 1356 h 2877"/>
                <a:gd name="T20" fmla="*/ 1102 w 8175"/>
                <a:gd name="T21" fmla="*/ 1476 h 2877"/>
                <a:gd name="T22" fmla="*/ 1307 w 8175"/>
                <a:gd name="T23" fmla="*/ 1591 h 2877"/>
                <a:gd name="T24" fmla="*/ 1528 w 8175"/>
                <a:gd name="T25" fmla="*/ 1702 h 2877"/>
                <a:gd name="T26" fmla="*/ 1764 w 8175"/>
                <a:gd name="T27" fmla="*/ 1811 h 2877"/>
                <a:gd name="T28" fmla="*/ 2013 w 8175"/>
                <a:gd name="T29" fmla="*/ 1914 h 2877"/>
                <a:gd name="T30" fmla="*/ 2278 w 8175"/>
                <a:gd name="T31" fmla="*/ 2013 h 2877"/>
                <a:gd name="T32" fmla="*/ 2555 w 8175"/>
                <a:gd name="T33" fmla="*/ 2108 h 2877"/>
                <a:gd name="T34" fmla="*/ 2845 w 8175"/>
                <a:gd name="T35" fmla="*/ 2198 h 2877"/>
                <a:gd name="T36" fmla="*/ 3302 w 8175"/>
                <a:gd name="T37" fmla="*/ 2325 h 2877"/>
                <a:gd name="T38" fmla="*/ 3953 w 8175"/>
                <a:gd name="T39" fmla="*/ 2475 h 2877"/>
                <a:gd name="T40" fmla="*/ 4645 w 8175"/>
                <a:gd name="T41" fmla="*/ 2603 h 2877"/>
                <a:gd name="T42" fmla="*/ 5376 w 8175"/>
                <a:gd name="T43" fmla="*/ 2709 h 2877"/>
                <a:gd name="T44" fmla="*/ 6140 w 8175"/>
                <a:gd name="T45" fmla="*/ 2791 h 2877"/>
                <a:gd name="T46" fmla="*/ 6935 w 8175"/>
                <a:gd name="T47" fmla="*/ 2846 h 2877"/>
                <a:gd name="T48" fmla="*/ 7756 w 8175"/>
                <a:gd name="T49" fmla="*/ 2874 h 2877"/>
                <a:gd name="T50" fmla="*/ 7966 w 8175"/>
                <a:gd name="T51" fmla="*/ 2777 h 2877"/>
                <a:gd name="T52" fmla="*/ 7143 w 8175"/>
                <a:gd name="T53" fmla="*/ 2757 h 2877"/>
                <a:gd name="T54" fmla="*/ 6345 w 8175"/>
                <a:gd name="T55" fmla="*/ 2708 h 2877"/>
                <a:gd name="T56" fmla="*/ 5575 w 8175"/>
                <a:gd name="T57" fmla="*/ 2633 h 2877"/>
                <a:gd name="T58" fmla="*/ 4840 w 8175"/>
                <a:gd name="T59" fmla="*/ 2534 h 2877"/>
                <a:gd name="T60" fmla="*/ 4141 w 8175"/>
                <a:gd name="T61" fmla="*/ 2412 h 2877"/>
                <a:gd name="T62" fmla="*/ 3484 w 8175"/>
                <a:gd name="T63" fmla="*/ 2267 h 2877"/>
                <a:gd name="T64" fmla="*/ 2946 w 8175"/>
                <a:gd name="T65" fmla="*/ 2124 h 2877"/>
                <a:gd name="T66" fmla="*/ 2656 w 8175"/>
                <a:gd name="T67" fmla="*/ 2037 h 2877"/>
                <a:gd name="T68" fmla="*/ 2378 w 8175"/>
                <a:gd name="T69" fmla="*/ 1944 h 2877"/>
                <a:gd name="T70" fmla="*/ 2114 w 8175"/>
                <a:gd name="T71" fmla="*/ 1846 h 2877"/>
                <a:gd name="T72" fmla="*/ 1864 w 8175"/>
                <a:gd name="T73" fmla="*/ 1745 h 2877"/>
                <a:gd name="T74" fmla="*/ 1627 w 8175"/>
                <a:gd name="T75" fmla="*/ 1640 h 2877"/>
                <a:gd name="T76" fmla="*/ 1406 w 8175"/>
                <a:gd name="T77" fmla="*/ 1532 h 2877"/>
                <a:gd name="T78" fmla="*/ 1201 w 8175"/>
                <a:gd name="T79" fmla="*/ 1418 h 2877"/>
                <a:gd name="T80" fmla="*/ 1012 w 8175"/>
                <a:gd name="T81" fmla="*/ 1303 h 2877"/>
                <a:gd name="T82" fmla="*/ 838 w 8175"/>
                <a:gd name="T83" fmla="*/ 1183 h 2877"/>
                <a:gd name="T84" fmla="*/ 683 w 8175"/>
                <a:gd name="T85" fmla="*/ 1062 h 2877"/>
                <a:gd name="T86" fmla="*/ 544 w 8175"/>
                <a:gd name="T87" fmla="*/ 937 h 2877"/>
                <a:gd name="T88" fmla="*/ 423 w 8175"/>
                <a:gd name="T89" fmla="*/ 810 h 2877"/>
                <a:gd name="T90" fmla="*/ 321 w 8175"/>
                <a:gd name="T91" fmla="*/ 682 h 2877"/>
                <a:gd name="T92" fmla="*/ 238 w 8175"/>
                <a:gd name="T93" fmla="*/ 552 h 2877"/>
                <a:gd name="T94" fmla="*/ 174 w 8175"/>
                <a:gd name="T95" fmla="*/ 420 h 2877"/>
                <a:gd name="T96" fmla="*/ 130 w 8175"/>
                <a:gd name="T97" fmla="*/ 286 h 2877"/>
                <a:gd name="T98" fmla="*/ 105 w 8175"/>
                <a:gd name="T99" fmla="*/ 152 h 2877"/>
                <a:gd name="T100" fmla="*/ 99 w 8175"/>
                <a:gd name="T101" fmla="*/ 50 h 2877"/>
                <a:gd name="T102" fmla="*/ 97 w 8175"/>
                <a:gd name="T103" fmla="*/ 33 h 2877"/>
                <a:gd name="T104" fmla="*/ 87 w 8175"/>
                <a:gd name="T105" fmla="*/ 17 h 2877"/>
                <a:gd name="T106" fmla="*/ 59 w 8175"/>
                <a:gd name="T107" fmla="*/ 1 h 2877"/>
                <a:gd name="T108" fmla="*/ 22 w 8175"/>
                <a:gd name="T109" fmla="*/ 7 h 2877"/>
                <a:gd name="T110" fmla="*/ 6 w 8175"/>
                <a:gd name="T111" fmla="*/ 24 h 2877"/>
                <a:gd name="T112" fmla="*/ 0 w 8175"/>
                <a:gd name="T113" fmla="*/ 44 h 2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175" h="2877">
                  <a:moveTo>
                    <a:pt x="0" y="50"/>
                  </a:moveTo>
                  <a:lnTo>
                    <a:pt x="0" y="50"/>
                  </a:lnTo>
                  <a:lnTo>
                    <a:pt x="1" y="88"/>
                  </a:lnTo>
                  <a:lnTo>
                    <a:pt x="3" y="125"/>
                  </a:lnTo>
                  <a:lnTo>
                    <a:pt x="6" y="163"/>
                  </a:lnTo>
                  <a:lnTo>
                    <a:pt x="11" y="200"/>
                  </a:lnTo>
                  <a:lnTo>
                    <a:pt x="17" y="237"/>
                  </a:lnTo>
                  <a:lnTo>
                    <a:pt x="25" y="274"/>
                  </a:lnTo>
                  <a:lnTo>
                    <a:pt x="34" y="312"/>
                  </a:lnTo>
                  <a:lnTo>
                    <a:pt x="44" y="348"/>
                  </a:lnTo>
                  <a:lnTo>
                    <a:pt x="55" y="384"/>
                  </a:lnTo>
                  <a:lnTo>
                    <a:pt x="68" y="421"/>
                  </a:lnTo>
                  <a:lnTo>
                    <a:pt x="83" y="457"/>
                  </a:lnTo>
                  <a:lnTo>
                    <a:pt x="98" y="493"/>
                  </a:lnTo>
                  <a:lnTo>
                    <a:pt x="114" y="529"/>
                  </a:lnTo>
                  <a:lnTo>
                    <a:pt x="133" y="564"/>
                  </a:lnTo>
                  <a:lnTo>
                    <a:pt x="152" y="600"/>
                  </a:lnTo>
                  <a:lnTo>
                    <a:pt x="173" y="635"/>
                  </a:lnTo>
                  <a:lnTo>
                    <a:pt x="194" y="670"/>
                  </a:lnTo>
                  <a:lnTo>
                    <a:pt x="217" y="705"/>
                  </a:lnTo>
                  <a:lnTo>
                    <a:pt x="241" y="740"/>
                  </a:lnTo>
                  <a:lnTo>
                    <a:pt x="266" y="774"/>
                  </a:lnTo>
                  <a:lnTo>
                    <a:pt x="292" y="808"/>
                  </a:lnTo>
                  <a:lnTo>
                    <a:pt x="320" y="842"/>
                  </a:lnTo>
                  <a:lnTo>
                    <a:pt x="348" y="876"/>
                  </a:lnTo>
                  <a:lnTo>
                    <a:pt x="378" y="910"/>
                  </a:lnTo>
                  <a:lnTo>
                    <a:pt x="410" y="942"/>
                  </a:lnTo>
                  <a:lnTo>
                    <a:pt x="441" y="976"/>
                  </a:lnTo>
                  <a:lnTo>
                    <a:pt x="475" y="1009"/>
                  </a:lnTo>
                  <a:lnTo>
                    <a:pt x="509" y="1041"/>
                  </a:lnTo>
                  <a:lnTo>
                    <a:pt x="545" y="1074"/>
                  </a:lnTo>
                  <a:lnTo>
                    <a:pt x="581" y="1106"/>
                  </a:lnTo>
                  <a:lnTo>
                    <a:pt x="618" y="1138"/>
                  </a:lnTo>
                  <a:lnTo>
                    <a:pt x="657" y="1170"/>
                  </a:lnTo>
                  <a:lnTo>
                    <a:pt x="697" y="1201"/>
                  </a:lnTo>
                  <a:lnTo>
                    <a:pt x="738" y="1232"/>
                  </a:lnTo>
                  <a:lnTo>
                    <a:pt x="780" y="1264"/>
                  </a:lnTo>
                  <a:lnTo>
                    <a:pt x="823" y="1295"/>
                  </a:lnTo>
                  <a:lnTo>
                    <a:pt x="867" y="1325"/>
                  </a:lnTo>
                  <a:lnTo>
                    <a:pt x="912" y="1356"/>
                  </a:lnTo>
                  <a:lnTo>
                    <a:pt x="957" y="1386"/>
                  </a:lnTo>
                  <a:lnTo>
                    <a:pt x="1005" y="1416"/>
                  </a:lnTo>
                  <a:lnTo>
                    <a:pt x="1053" y="1446"/>
                  </a:lnTo>
                  <a:lnTo>
                    <a:pt x="1102" y="1476"/>
                  </a:lnTo>
                  <a:lnTo>
                    <a:pt x="1152" y="1504"/>
                  </a:lnTo>
                  <a:lnTo>
                    <a:pt x="1202" y="1534"/>
                  </a:lnTo>
                  <a:lnTo>
                    <a:pt x="1254" y="1562"/>
                  </a:lnTo>
                  <a:lnTo>
                    <a:pt x="1307" y="1591"/>
                  </a:lnTo>
                  <a:lnTo>
                    <a:pt x="1361" y="1620"/>
                  </a:lnTo>
                  <a:lnTo>
                    <a:pt x="1415" y="1647"/>
                  </a:lnTo>
                  <a:lnTo>
                    <a:pt x="1472" y="1675"/>
                  </a:lnTo>
                  <a:lnTo>
                    <a:pt x="1528" y="1702"/>
                  </a:lnTo>
                  <a:lnTo>
                    <a:pt x="1586" y="1730"/>
                  </a:lnTo>
                  <a:lnTo>
                    <a:pt x="1644" y="1757"/>
                  </a:lnTo>
                  <a:lnTo>
                    <a:pt x="1703" y="1784"/>
                  </a:lnTo>
                  <a:lnTo>
                    <a:pt x="1764" y="1811"/>
                  </a:lnTo>
                  <a:lnTo>
                    <a:pt x="1825" y="1836"/>
                  </a:lnTo>
                  <a:lnTo>
                    <a:pt x="1887" y="1863"/>
                  </a:lnTo>
                  <a:lnTo>
                    <a:pt x="1950" y="1888"/>
                  </a:lnTo>
                  <a:lnTo>
                    <a:pt x="2013" y="1914"/>
                  </a:lnTo>
                  <a:lnTo>
                    <a:pt x="2078" y="1939"/>
                  </a:lnTo>
                  <a:lnTo>
                    <a:pt x="2144" y="1964"/>
                  </a:lnTo>
                  <a:lnTo>
                    <a:pt x="2210" y="1989"/>
                  </a:lnTo>
                  <a:lnTo>
                    <a:pt x="2278" y="2013"/>
                  </a:lnTo>
                  <a:lnTo>
                    <a:pt x="2345" y="2038"/>
                  </a:lnTo>
                  <a:lnTo>
                    <a:pt x="2415" y="2061"/>
                  </a:lnTo>
                  <a:lnTo>
                    <a:pt x="2484" y="2085"/>
                  </a:lnTo>
                  <a:lnTo>
                    <a:pt x="2555" y="2108"/>
                  </a:lnTo>
                  <a:lnTo>
                    <a:pt x="2626" y="2131"/>
                  </a:lnTo>
                  <a:lnTo>
                    <a:pt x="2698" y="2154"/>
                  </a:lnTo>
                  <a:lnTo>
                    <a:pt x="2770" y="2176"/>
                  </a:lnTo>
                  <a:lnTo>
                    <a:pt x="2845" y="2198"/>
                  </a:lnTo>
                  <a:lnTo>
                    <a:pt x="2918" y="2219"/>
                  </a:lnTo>
                  <a:lnTo>
                    <a:pt x="2994" y="2241"/>
                  </a:lnTo>
                  <a:lnTo>
                    <a:pt x="3146" y="2284"/>
                  </a:lnTo>
                  <a:lnTo>
                    <a:pt x="3302" y="2325"/>
                  </a:lnTo>
                  <a:lnTo>
                    <a:pt x="3461" y="2364"/>
                  </a:lnTo>
                  <a:lnTo>
                    <a:pt x="3622" y="2402"/>
                  </a:lnTo>
                  <a:lnTo>
                    <a:pt x="3786" y="2439"/>
                  </a:lnTo>
                  <a:lnTo>
                    <a:pt x="3953" y="2475"/>
                  </a:lnTo>
                  <a:lnTo>
                    <a:pt x="4122" y="2509"/>
                  </a:lnTo>
                  <a:lnTo>
                    <a:pt x="4294" y="2541"/>
                  </a:lnTo>
                  <a:lnTo>
                    <a:pt x="4469" y="2573"/>
                  </a:lnTo>
                  <a:lnTo>
                    <a:pt x="4645" y="2603"/>
                  </a:lnTo>
                  <a:lnTo>
                    <a:pt x="4824" y="2632"/>
                  </a:lnTo>
                  <a:lnTo>
                    <a:pt x="5006" y="2659"/>
                  </a:lnTo>
                  <a:lnTo>
                    <a:pt x="5190" y="2684"/>
                  </a:lnTo>
                  <a:lnTo>
                    <a:pt x="5376" y="2709"/>
                  </a:lnTo>
                  <a:lnTo>
                    <a:pt x="5564" y="2731"/>
                  </a:lnTo>
                  <a:lnTo>
                    <a:pt x="5754" y="2753"/>
                  </a:lnTo>
                  <a:lnTo>
                    <a:pt x="5946" y="2772"/>
                  </a:lnTo>
                  <a:lnTo>
                    <a:pt x="6140" y="2791"/>
                  </a:lnTo>
                  <a:lnTo>
                    <a:pt x="6337" y="2807"/>
                  </a:lnTo>
                  <a:lnTo>
                    <a:pt x="6535" y="2821"/>
                  </a:lnTo>
                  <a:lnTo>
                    <a:pt x="6734" y="2835"/>
                  </a:lnTo>
                  <a:lnTo>
                    <a:pt x="6935" y="2846"/>
                  </a:lnTo>
                  <a:lnTo>
                    <a:pt x="7139" y="2855"/>
                  </a:lnTo>
                  <a:lnTo>
                    <a:pt x="7343" y="2863"/>
                  </a:lnTo>
                  <a:lnTo>
                    <a:pt x="7549" y="2869"/>
                  </a:lnTo>
                  <a:lnTo>
                    <a:pt x="7756" y="2874"/>
                  </a:lnTo>
                  <a:lnTo>
                    <a:pt x="7964" y="2877"/>
                  </a:lnTo>
                  <a:lnTo>
                    <a:pt x="8175" y="2877"/>
                  </a:lnTo>
                  <a:lnTo>
                    <a:pt x="8175" y="2778"/>
                  </a:lnTo>
                  <a:lnTo>
                    <a:pt x="7966" y="2777"/>
                  </a:lnTo>
                  <a:lnTo>
                    <a:pt x="7758" y="2775"/>
                  </a:lnTo>
                  <a:lnTo>
                    <a:pt x="7552" y="2771"/>
                  </a:lnTo>
                  <a:lnTo>
                    <a:pt x="7346" y="2765"/>
                  </a:lnTo>
                  <a:lnTo>
                    <a:pt x="7143" y="2757"/>
                  </a:lnTo>
                  <a:lnTo>
                    <a:pt x="6941" y="2747"/>
                  </a:lnTo>
                  <a:lnTo>
                    <a:pt x="6740" y="2735"/>
                  </a:lnTo>
                  <a:lnTo>
                    <a:pt x="6541" y="2722"/>
                  </a:lnTo>
                  <a:lnTo>
                    <a:pt x="6345" y="2708"/>
                  </a:lnTo>
                  <a:lnTo>
                    <a:pt x="6150" y="2691"/>
                  </a:lnTo>
                  <a:lnTo>
                    <a:pt x="5955" y="2674"/>
                  </a:lnTo>
                  <a:lnTo>
                    <a:pt x="5764" y="2654"/>
                  </a:lnTo>
                  <a:lnTo>
                    <a:pt x="5575" y="2633"/>
                  </a:lnTo>
                  <a:lnTo>
                    <a:pt x="5388" y="2611"/>
                  </a:lnTo>
                  <a:lnTo>
                    <a:pt x="5203" y="2586"/>
                  </a:lnTo>
                  <a:lnTo>
                    <a:pt x="5020" y="2561"/>
                  </a:lnTo>
                  <a:lnTo>
                    <a:pt x="4840" y="2534"/>
                  </a:lnTo>
                  <a:lnTo>
                    <a:pt x="4661" y="2506"/>
                  </a:lnTo>
                  <a:lnTo>
                    <a:pt x="4485" y="2476"/>
                  </a:lnTo>
                  <a:lnTo>
                    <a:pt x="4312" y="2444"/>
                  </a:lnTo>
                  <a:lnTo>
                    <a:pt x="4141" y="2412"/>
                  </a:lnTo>
                  <a:lnTo>
                    <a:pt x="3973" y="2378"/>
                  </a:lnTo>
                  <a:lnTo>
                    <a:pt x="3806" y="2342"/>
                  </a:lnTo>
                  <a:lnTo>
                    <a:pt x="3644" y="2305"/>
                  </a:lnTo>
                  <a:lnTo>
                    <a:pt x="3484" y="2267"/>
                  </a:lnTo>
                  <a:lnTo>
                    <a:pt x="3326" y="2229"/>
                  </a:lnTo>
                  <a:lnTo>
                    <a:pt x="3172" y="2188"/>
                  </a:lnTo>
                  <a:lnTo>
                    <a:pt x="3021" y="2146"/>
                  </a:lnTo>
                  <a:lnTo>
                    <a:pt x="2946" y="2124"/>
                  </a:lnTo>
                  <a:lnTo>
                    <a:pt x="2872" y="2103"/>
                  </a:lnTo>
                  <a:lnTo>
                    <a:pt x="2800" y="2082"/>
                  </a:lnTo>
                  <a:lnTo>
                    <a:pt x="2727" y="2059"/>
                  </a:lnTo>
                  <a:lnTo>
                    <a:pt x="2656" y="2037"/>
                  </a:lnTo>
                  <a:lnTo>
                    <a:pt x="2585" y="2014"/>
                  </a:lnTo>
                  <a:lnTo>
                    <a:pt x="2515" y="1991"/>
                  </a:lnTo>
                  <a:lnTo>
                    <a:pt x="2446" y="1967"/>
                  </a:lnTo>
                  <a:lnTo>
                    <a:pt x="2378" y="1944"/>
                  </a:lnTo>
                  <a:lnTo>
                    <a:pt x="2310" y="1920"/>
                  </a:lnTo>
                  <a:lnTo>
                    <a:pt x="2244" y="1896"/>
                  </a:lnTo>
                  <a:lnTo>
                    <a:pt x="2179" y="1871"/>
                  </a:lnTo>
                  <a:lnTo>
                    <a:pt x="2114" y="1846"/>
                  </a:lnTo>
                  <a:lnTo>
                    <a:pt x="2050" y="1822"/>
                  </a:lnTo>
                  <a:lnTo>
                    <a:pt x="1987" y="1796"/>
                  </a:lnTo>
                  <a:lnTo>
                    <a:pt x="1924" y="1771"/>
                  </a:lnTo>
                  <a:lnTo>
                    <a:pt x="1864" y="1745"/>
                  </a:lnTo>
                  <a:lnTo>
                    <a:pt x="1803" y="1720"/>
                  </a:lnTo>
                  <a:lnTo>
                    <a:pt x="1743" y="1693"/>
                  </a:lnTo>
                  <a:lnTo>
                    <a:pt x="1685" y="1667"/>
                  </a:lnTo>
                  <a:lnTo>
                    <a:pt x="1627" y="1640"/>
                  </a:lnTo>
                  <a:lnTo>
                    <a:pt x="1571" y="1614"/>
                  </a:lnTo>
                  <a:lnTo>
                    <a:pt x="1515" y="1586"/>
                  </a:lnTo>
                  <a:lnTo>
                    <a:pt x="1460" y="1559"/>
                  </a:lnTo>
                  <a:lnTo>
                    <a:pt x="1406" y="1532"/>
                  </a:lnTo>
                  <a:lnTo>
                    <a:pt x="1354" y="1503"/>
                  </a:lnTo>
                  <a:lnTo>
                    <a:pt x="1302" y="1476"/>
                  </a:lnTo>
                  <a:lnTo>
                    <a:pt x="1251" y="1447"/>
                  </a:lnTo>
                  <a:lnTo>
                    <a:pt x="1201" y="1418"/>
                  </a:lnTo>
                  <a:lnTo>
                    <a:pt x="1152" y="1390"/>
                  </a:lnTo>
                  <a:lnTo>
                    <a:pt x="1104" y="1361"/>
                  </a:lnTo>
                  <a:lnTo>
                    <a:pt x="1057" y="1333"/>
                  </a:lnTo>
                  <a:lnTo>
                    <a:pt x="1012" y="1303"/>
                  </a:lnTo>
                  <a:lnTo>
                    <a:pt x="967" y="1273"/>
                  </a:lnTo>
                  <a:lnTo>
                    <a:pt x="923" y="1244"/>
                  </a:lnTo>
                  <a:lnTo>
                    <a:pt x="880" y="1214"/>
                  </a:lnTo>
                  <a:lnTo>
                    <a:pt x="838" y="1183"/>
                  </a:lnTo>
                  <a:lnTo>
                    <a:pt x="797" y="1154"/>
                  </a:lnTo>
                  <a:lnTo>
                    <a:pt x="758" y="1123"/>
                  </a:lnTo>
                  <a:lnTo>
                    <a:pt x="719" y="1092"/>
                  </a:lnTo>
                  <a:lnTo>
                    <a:pt x="683" y="1062"/>
                  </a:lnTo>
                  <a:lnTo>
                    <a:pt x="646" y="1031"/>
                  </a:lnTo>
                  <a:lnTo>
                    <a:pt x="611" y="1000"/>
                  </a:lnTo>
                  <a:lnTo>
                    <a:pt x="576" y="969"/>
                  </a:lnTo>
                  <a:lnTo>
                    <a:pt x="544" y="937"/>
                  </a:lnTo>
                  <a:lnTo>
                    <a:pt x="512" y="905"/>
                  </a:lnTo>
                  <a:lnTo>
                    <a:pt x="481" y="875"/>
                  </a:lnTo>
                  <a:lnTo>
                    <a:pt x="452" y="843"/>
                  </a:lnTo>
                  <a:lnTo>
                    <a:pt x="423" y="810"/>
                  </a:lnTo>
                  <a:lnTo>
                    <a:pt x="396" y="779"/>
                  </a:lnTo>
                  <a:lnTo>
                    <a:pt x="370" y="747"/>
                  </a:lnTo>
                  <a:lnTo>
                    <a:pt x="345" y="714"/>
                  </a:lnTo>
                  <a:lnTo>
                    <a:pt x="321" y="682"/>
                  </a:lnTo>
                  <a:lnTo>
                    <a:pt x="298" y="650"/>
                  </a:lnTo>
                  <a:lnTo>
                    <a:pt x="278" y="617"/>
                  </a:lnTo>
                  <a:lnTo>
                    <a:pt x="258" y="585"/>
                  </a:lnTo>
                  <a:lnTo>
                    <a:pt x="238" y="552"/>
                  </a:lnTo>
                  <a:lnTo>
                    <a:pt x="221" y="519"/>
                  </a:lnTo>
                  <a:lnTo>
                    <a:pt x="203" y="486"/>
                  </a:lnTo>
                  <a:lnTo>
                    <a:pt x="188" y="453"/>
                  </a:lnTo>
                  <a:lnTo>
                    <a:pt x="174" y="420"/>
                  </a:lnTo>
                  <a:lnTo>
                    <a:pt x="161" y="386"/>
                  </a:lnTo>
                  <a:lnTo>
                    <a:pt x="149" y="354"/>
                  </a:lnTo>
                  <a:lnTo>
                    <a:pt x="139" y="320"/>
                  </a:lnTo>
                  <a:lnTo>
                    <a:pt x="130" y="286"/>
                  </a:lnTo>
                  <a:lnTo>
                    <a:pt x="122" y="253"/>
                  </a:lnTo>
                  <a:lnTo>
                    <a:pt x="114" y="220"/>
                  </a:lnTo>
                  <a:lnTo>
                    <a:pt x="109" y="186"/>
                  </a:lnTo>
                  <a:lnTo>
                    <a:pt x="105" y="152"/>
                  </a:lnTo>
                  <a:lnTo>
                    <a:pt x="101" y="119"/>
                  </a:lnTo>
                  <a:lnTo>
                    <a:pt x="100" y="84"/>
                  </a:lnTo>
                  <a:lnTo>
                    <a:pt x="99" y="50"/>
                  </a:lnTo>
                  <a:lnTo>
                    <a:pt x="99" y="50"/>
                  </a:lnTo>
                  <a:lnTo>
                    <a:pt x="99" y="50"/>
                  </a:lnTo>
                  <a:lnTo>
                    <a:pt x="99" y="44"/>
                  </a:lnTo>
                  <a:lnTo>
                    <a:pt x="98" y="38"/>
                  </a:lnTo>
                  <a:lnTo>
                    <a:pt x="97" y="33"/>
                  </a:lnTo>
                  <a:lnTo>
                    <a:pt x="95" y="29"/>
                  </a:lnTo>
                  <a:lnTo>
                    <a:pt x="93" y="24"/>
                  </a:lnTo>
                  <a:lnTo>
                    <a:pt x="90" y="20"/>
                  </a:lnTo>
                  <a:lnTo>
                    <a:pt x="87" y="17"/>
                  </a:lnTo>
                  <a:lnTo>
                    <a:pt x="84" y="12"/>
                  </a:lnTo>
                  <a:lnTo>
                    <a:pt x="77" y="7"/>
                  </a:lnTo>
                  <a:lnTo>
                    <a:pt x="67" y="3"/>
                  </a:lnTo>
                  <a:lnTo>
                    <a:pt x="59" y="1"/>
                  </a:lnTo>
                  <a:lnTo>
                    <a:pt x="50" y="0"/>
                  </a:lnTo>
                  <a:lnTo>
                    <a:pt x="40" y="1"/>
                  </a:lnTo>
                  <a:lnTo>
                    <a:pt x="32" y="3"/>
                  </a:lnTo>
                  <a:lnTo>
                    <a:pt x="22" y="7"/>
                  </a:lnTo>
                  <a:lnTo>
                    <a:pt x="15" y="12"/>
                  </a:lnTo>
                  <a:lnTo>
                    <a:pt x="12" y="17"/>
                  </a:lnTo>
                  <a:lnTo>
                    <a:pt x="9" y="20"/>
                  </a:lnTo>
                  <a:lnTo>
                    <a:pt x="6" y="24"/>
                  </a:lnTo>
                  <a:lnTo>
                    <a:pt x="4" y="29"/>
                  </a:lnTo>
                  <a:lnTo>
                    <a:pt x="2" y="33"/>
                  </a:lnTo>
                  <a:lnTo>
                    <a:pt x="1" y="38"/>
                  </a:lnTo>
                  <a:lnTo>
                    <a:pt x="0" y="44"/>
                  </a:lnTo>
                  <a:lnTo>
                    <a:pt x="0" y="50"/>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2" name="Freeform 14"/>
            <p:cNvSpPr>
              <a:spLocks/>
            </p:cNvSpPr>
            <p:nvPr/>
          </p:nvSpPr>
          <p:spPr bwMode="auto">
            <a:xfrm>
              <a:off x="2239963" y="4552950"/>
              <a:ext cx="522288" cy="179388"/>
            </a:xfrm>
            <a:custGeom>
              <a:avLst/>
              <a:gdLst>
                <a:gd name="T0" fmla="*/ 7756 w 8225"/>
                <a:gd name="T1" fmla="*/ 4 h 2828"/>
                <a:gd name="T2" fmla="*/ 6935 w 8225"/>
                <a:gd name="T3" fmla="*/ 33 h 2828"/>
                <a:gd name="T4" fmla="*/ 6140 w 8225"/>
                <a:gd name="T5" fmla="*/ 88 h 2828"/>
                <a:gd name="T6" fmla="*/ 5376 w 8225"/>
                <a:gd name="T7" fmla="*/ 170 h 2828"/>
                <a:gd name="T8" fmla="*/ 4645 w 8225"/>
                <a:gd name="T9" fmla="*/ 275 h 2828"/>
                <a:gd name="T10" fmla="*/ 3953 w 8225"/>
                <a:gd name="T11" fmla="*/ 404 h 2828"/>
                <a:gd name="T12" fmla="*/ 3302 w 8225"/>
                <a:gd name="T13" fmla="*/ 554 h 2828"/>
                <a:gd name="T14" fmla="*/ 2698 w 8225"/>
                <a:gd name="T15" fmla="*/ 724 h 2828"/>
                <a:gd name="T16" fmla="*/ 2415 w 8225"/>
                <a:gd name="T17" fmla="*/ 816 h 2828"/>
                <a:gd name="T18" fmla="*/ 2144 w 8225"/>
                <a:gd name="T19" fmla="*/ 913 h 2828"/>
                <a:gd name="T20" fmla="*/ 1887 w 8225"/>
                <a:gd name="T21" fmla="*/ 1016 h 2828"/>
                <a:gd name="T22" fmla="*/ 1644 w 8225"/>
                <a:gd name="T23" fmla="*/ 1121 h 2828"/>
                <a:gd name="T24" fmla="*/ 1415 w 8225"/>
                <a:gd name="T25" fmla="*/ 1231 h 2828"/>
                <a:gd name="T26" fmla="*/ 1202 w 8225"/>
                <a:gd name="T27" fmla="*/ 1345 h 2828"/>
                <a:gd name="T28" fmla="*/ 1005 w 8225"/>
                <a:gd name="T29" fmla="*/ 1462 h 2828"/>
                <a:gd name="T30" fmla="*/ 823 w 8225"/>
                <a:gd name="T31" fmla="*/ 1584 h 2828"/>
                <a:gd name="T32" fmla="*/ 657 w 8225"/>
                <a:gd name="T33" fmla="*/ 1708 h 2828"/>
                <a:gd name="T34" fmla="*/ 509 w 8225"/>
                <a:gd name="T35" fmla="*/ 1837 h 2828"/>
                <a:gd name="T36" fmla="*/ 378 w 8225"/>
                <a:gd name="T37" fmla="*/ 1969 h 2828"/>
                <a:gd name="T38" fmla="*/ 266 w 8225"/>
                <a:gd name="T39" fmla="*/ 2104 h 2828"/>
                <a:gd name="T40" fmla="*/ 173 w 8225"/>
                <a:gd name="T41" fmla="*/ 2243 h 2828"/>
                <a:gd name="T42" fmla="*/ 98 w 8225"/>
                <a:gd name="T43" fmla="*/ 2385 h 2828"/>
                <a:gd name="T44" fmla="*/ 44 w 8225"/>
                <a:gd name="T45" fmla="*/ 2530 h 2828"/>
                <a:gd name="T46" fmla="*/ 11 w 8225"/>
                <a:gd name="T47" fmla="*/ 2678 h 2828"/>
                <a:gd name="T48" fmla="*/ 0 w 8225"/>
                <a:gd name="T49" fmla="*/ 2828 h 2828"/>
                <a:gd name="T50" fmla="*/ 105 w 8225"/>
                <a:gd name="T51" fmla="*/ 2726 h 2828"/>
                <a:gd name="T52" fmla="*/ 130 w 8225"/>
                <a:gd name="T53" fmla="*/ 2591 h 2828"/>
                <a:gd name="T54" fmla="*/ 174 w 8225"/>
                <a:gd name="T55" fmla="*/ 2458 h 2828"/>
                <a:gd name="T56" fmla="*/ 238 w 8225"/>
                <a:gd name="T57" fmla="*/ 2327 h 2828"/>
                <a:gd name="T58" fmla="*/ 321 w 8225"/>
                <a:gd name="T59" fmla="*/ 2196 h 2828"/>
                <a:gd name="T60" fmla="*/ 423 w 8225"/>
                <a:gd name="T61" fmla="*/ 2067 h 2828"/>
                <a:gd name="T62" fmla="*/ 544 w 8225"/>
                <a:gd name="T63" fmla="*/ 1940 h 2828"/>
                <a:gd name="T64" fmla="*/ 683 w 8225"/>
                <a:gd name="T65" fmla="*/ 1817 h 2828"/>
                <a:gd name="T66" fmla="*/ 838 w 8225"/>
                <a:gd name="T67" fmla="*/ 1694 h 2828"/>
                <a:gd name="T68" fmla="*/ 1012 w 8225"/>
                <a:gd name="T69" fmla="*/ 1576 h 2828"/>
                <a:gd name="T70" fmla="*/ 1201 w 8225"/>
                <a:gd name="T71" fmla="*/ 1459 h 2828"/>
                <a:gd name="T72" fmla="*/ 1406 w 8225"/>
                <a:gd name="T73" fmla="*/ 1347 h 2828"/>
                <a:gd name="T74" fmla="*/ 1627 w 8225"/>
                <a:gd name="T75" fmla="*/ 1237 h 2828"/>
                <a:gd name="T76" fmla="*/ 1864 w 8225"/>
                <a:gd name="T77" fmla="*/ 1132 h 2828"/>
                <a:gd name="T78" fmla="*/ 2114 w 8225"/>
                <a:gd name="T79" fmla="*/ 1031 h 2828"/>
                <a:gd name="T80" fmla="*/ 2378 w 8225"/>
                <a:gd name="T81" fmla="*/ 934 h 2828"/>
                <a:gd name="T82" fmla="*/ 2656 w 8225"/>
                <a:gd name="T83" fmla="*/ 841 h 2828"/>
                <a:gd name="T84" fmla="*/ 3172 w 8225"/>
                <a:gd name="T85" fmla="*/ 691 h 2828"/>
                <a:gd name="T86" fmla="*/ 3806 w 8225"/>
                <a:gd name="T87" fmla="*/ 536 h 2828"/>
                <a:gd name="T88" fmla="*/ 4485 w 8225"/>
                <a:gd name="T89" fmla="*/ 403 h 2828"/>
                <a:gd name="T90" fmla="*/ 5203 w 8225"/>
                <a:gd name="T91" fmla="*/ 291 h 2828"/>
                <a:gd name="T92" fmla="*/ 5955 w 8225"/>
                <a:gd name="T93" fmla="*/ 204 h 2828"/>
                <a:gd name="T94" fmla="*/ 6740 w 8225"/>
                <a:gd name="T95" fmla="*/ 142 h 2828"/>
                <a:gd name="T96" fmla="*/ 7552 w 8225"/>
                <a:gd name="T97" fmla="*/ 107 h 2828"/>
                <a:gd name="T98" fmla="*/ 8175 w 8225"/>
                <a:gd name="T99" fmla="*/ 99 h 2828"/>
                <a:gd name="T100" fmla="*/ 8191 w 8225"/>
                <a:gd name="T101" fmla="*/ 97 h 2828"/>
                <a:gd name="T102" fmla="*/ 8209 w 8225"/>
                <a:gd name="T103" fmla="*/ 87 h 2828"/>
                <a:gd name="T104" fmla="*/ 8224 w 8225"/>
                <a:gd name="T105" fmla="*/ 59 h 2828"/>
                <a:gd name="T106" fmla="*/ 8218 w 8225"/>
                <a:gd name="T107" fmla="*/ 24 h 2828"/>
                <a:gd name="T108" fmla="*/ 8202 w 8225"/>
                <a:gd name="T109" fmla="*/ 6 h 2828"/>
                <a:gd name="T110" fmla="*/ 8181 w 8225"/>
                <a:gd name="T111" fmla="*/ 0 h 2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25" h="2828">
                  <a:moveTo>
                    <a:pt x="8175" y="0"/>
                  </a:moveTo>
                  <a:lnTo>
                    <a:pt x="8175" y="0"/>
                  </a:lnTo>
                  <a:lnTo>
                    <a:pt x="7964" y="1"/>
                  </a:lnTo>
                  <a:lnTo>
                    <a:pt x="7756" y="4"/>
                  </a:lnTo>
                  <a:lnTo>
                    <a:pt x="7549" y="8"/>
                  </a:lnTo>
                  <a:lnTo>
                    <a:pt x="7343" y="14"/>
                  </a:lnTo>
                  <a:lnTo>
                    <a:pt x="7139" y="22"/>
                  </a:lnTo>
                  <a:lnTo>
                    <a:pt x="6935" y="33"/>
                  </a:lnTo>
                  <a:lnTo>
                    <a:pt x="6734" y="44"/>
                  </a:lnTo>
                  <a:lnTo>
                    <a:pt x="6535" y="56"/>
                  </a:lnTo>
                  <a:lnTo>
                    <a:pt x="6337" y="72"/>
                  </a:lnTo>
                  <a:lnTo>
                    <a:pt x="6140" y="88"/>
                  </a:lnTo>
                  <a:lnTo>
                    <a:pt x="5946" y="106"/>
                  </a:lnTo>
                  <a:lnTo>
                    <a:pt x="5754" y="126"/>
                  </a:lnTo>
                  <a:lnTo>
                    <a:pt x="5564" y="146"/>
                  </a:lnTo>
                  <a:lnTo>
                    <a:pt x="5376" y="170"/>
                  </a:lnTo>
                  <a:lnTo>
                    <a:pt x="5190" y="193"/>
                  </a:lnTo>
                  <a:lnTo>
                    <a:pt x="5006" y="219"/>
                  </a:lnTo>
                  <a:lnTo>
                    <a:pt x="4824" y="246"/>
                  </a:lnTo>
                  <a:lnTo>
                    <a:pt x="4645" y="275"/>
                  </a:lnTo>
                  <a:lnTo>
                    <a:pt x="4469" y="304"/>
                  </a:lnTo>
                  <a:lnTo>
                    <a:pt x="4294" y="336"/>
                  </a:lnTo>
                  <a:lnTo>
                    <a:pt x="4122" y="369"/>
                  </a:lnTo>
                  <a:lnTo>
                    <a:pt x="3953" y="404"/>
                  </a:lnTo>
                  <a:lnTo>
                    <a:pt x="3786" y="439"/>
                  </a:lnTo>
                  <a:lnTo>
                    <a:pt x="3622" y="476"/>
                  </a:lnTo>
                  <a:lnTo>
                    <a:pt x="3461" y="514"/>
                  </a:lnTo>
                  <a:lnTo>
                    <a:pt x="3302" y="554"/>
                  </a:lnTo>
                  <a:lnTo>
                    <a:pt x="3146" y="595"/>
                  </a:lnTo>
                  <a:lnTo>
                    <a:pt x="2994" y="637"/>
                  </a:lnTo>
                  <a:lnTo>
                    <a:pt x="2845" y="680"/>
                  </a:lnTo>
                  <a:lnTo>
                    <a:pt x="2698" y="724"/>
                  </a:lnTo>
                  <a:lnTo>
                    <a:pt x="2626" y="747"/>
                  </a:lnTo>
                  <a:lnTo>
                    <a:pt x="2555" y="770"/>
                  </a:lnTo>
                  <a:lnTo>
                    <a:pt x="2484" y="793"/>
                  </a:lnTo>
                  <a:lnTo>
                    <a:pt x="2415" y="816"/>
                  </a:lnTo>
                  <a:lnTo>
                    <a:pt x="2345" y="841"/>
                  </a:lnTo>
                  <a:lnTo>
                    <a:pt x="2278" y="864"/>
                  </a:lnTo>
                  <a:lnTo>
                    <a:pt x="2210" y="889"/>
                  </a:lnTo>
                  <a:lnTo>
                    <a:pt x="2144" y="913"/>
                  </a:lnTo>
                  <a:lnTo>
                    <a:pt x="2078" y="939"/>
                  </a:lnTo>
                  <a:lnTo>
                    <a:pt x="2013" y="964"/>
                  </a:lnTo>
                  <a:lnTo>
                    <a:pt x="1950" y="989"/>
                  </a:lnTo>
                  <a:lnTo>
                    <a:pt x="1887" y="1016"/>
                  </a:lnTo>
                  <a:lnTo>
                    <a:pt x="1825" y="1041"/>
                  </a:lnTo>
                  <a:lnTo>
                    <a:pt x="1764" y="1068"/>
                  </a:lnTo>
                  <a:lnTo>
                    <a:pt x="1703" y="1094"/>
                  </a:lnTo>
                  <a:lnTo>
                    <a:pt x="1644" y="1121"/>
                  </a:lnTo>
                  <a:lnTo>
                    <a:pt x="1586" y="1148"/>
                  </a:lnTo>
                  <a:lnTo>
                    <a:pt x="1528" y="1175"/>
                  </a:lnTo>
                  <a:lnTo>
                    <a:pt x="1472" y="1203"/>
                  </a:lnTo>
                  <a:lnTo>
                    <a:pt x="1415" y="1231"/>
                  </a:lnTo>
                  <a:lnTo>
                    <a:pt x="1361" y="1259"/>
                  </a:lnTo>
                  <a:lnTo>
                    <a:pt x="1307" y="1287"/>
                  </a:lnTo>
                  <a:lnTo>
                    <a:pt x="1254" y="1316"/>
                  </a:lnTo>
                  <a:lnTo>
                    <a:pt x="1202" y="1345"/>
                  </a:lnTo>
                  <a:lnTo>
                    <a:pt x="1152" y="1373"/>
                  </a:lnTo>
                  <a:lnTo>
                    <a:pt x="1102" y="1403"/>
                  </a:lnTo>
                  <a:lnTo>
                    <a:pt x="1053" y="1433"/>
                  </a:lnTo>
                  <a:lnTo>
                    <a:pt x="1005" y="1462"/>
                  </a:lnTo>
                  <a:lnTo>
                    <a:pt x="957" y="1492"/>
                  </a:lnTo>
                  <a:lnTo>
                    <a:pt x="912" y="1522"/>
                  </a:lnTo>
                  <a:lnTo>
                    <a:pt x="867" y="1553"/>
                  </a:lnTo>
                  <a:lnTo>
                    <a:pt x="823" y="1584"/>
                  </a:lnTo>
                  <a:lnTo>
                    <a:pt x="780" y="1614"/>
                  </a:lnTo>
                  <a:lnTo>
                    <a:pt x="738" y="1645"/>
                  </a:lnTo>
                  <a:lnTo>
                    <a:pt x="697" y="1677"/>
                  </a:lnTo>
                  <a:lnTo>
                    <a:pt x="657" y="1708"/>
                  </a:lnTo>
                  <a:lnTo>
                    <a:pt x="618" y="1740"/>
                  </a:lnTo>
                  <a:lnTo>
                    <a:pt x="581" y="1772"/>
                  </a:lnTo>
                  <a:lnTo>
                    <a:pt x="545" y="1804"/>
                  </a:lnTo>
                  <a:lnTo>
                    <a:pt x="509" y="1837"/>
                  </a:lnTo>
                  <a:lnTo>
                    <a:pt x="475" y="1870"/>
                  </a:lnTo>
                  <a:lnTo>
                    <a:pt x="441" y="1903"/>
                  </a:lnTo>
                  <a:lnTo>
                    <a:pt x="410" y="1935"/>
                  </a:lnTo>
                  <a:lnTo>
                    <a:pt x="378" y="1969"/>
                  </a:lnTo>
                  <a:lnTo>
                    <a:pt x="348" y="2003"/>
                  </a:lnTo>
                  <a:lnTo>
                    <a:pt x="320" y="2036"/>
                  </a:lnTo>
                  <a:lnTo>
                    <a:pt x="292" y="2070"/>
                  </a:lnTo>
                  <a:lnTo>
                    <a:pt x="266" y="2104"/>
                  </a:lnTo>
                  <a:lnTo>
                    <a:pt x="241" y="2139"/>
                  </a:lnTo>
                  <a:lnTo>
                    <a:pt x="217" y="2173"/>
                  </a:lnTo>
                  <a:lnTo>
                    <a:pt x="194" y="2208"/>
                  </a:lnTo>
                  <a:lnTo>
                    <a:pt x="173" y="2243"/>
                  </a:lnTo>
                  <a:lnTo>
                    <a:pt x="152" y="2279"/>
                  </a:lnTo>
                  <a:lnTo>
                    <a:pt x="133" y="2313"/>
                  </a:lnTo>
                  <a:lnTo>
                    <a:pt x="114" y="2349"/>
                  </a:lnTo>
                  <a:lnTo>
                    <a:pt x="98" y="2385"/>
                  </a:lnTo>
                  <a:lnTo>
                    <a:pt x="83" y="2421"/>
                  </a:lnTo>
                  <a:lnTo>
                    <a:pt x="68" y="2457"/>
                  </a:lnTo>
                  <a:lnTo>
                    <a:pt x="55" y="2493"/>
                  </a:lnTo>
                  <a:lnTo>
                    <a:pt x="44" y="2530"/>
                  </a:lnTo>
                  <a:lnTo>
                    <a:pt x="34" y="2567"/>
                  </a:lnTo>
                  <a:lnTo>
                    <a:pt x="25" y="2603"/>
                  </a:lnTo>
                  <a:lnTo>
                    <a:pt x="17" y="2641"/>
                  </a:lnTo>
                  <a:lnTo>
                    <a:pt x="11" y="2678"/>
                  </a:lnTo>
                  <a:lnTo>
                    <a:pt x="6" y="2715"/>
                  </a:lnTo>
                  <a:lnTo>
                    <a:pt x="3" y="2753"/>
                  </a:lnTo>
                  <a:lnTo>
                    <a:pt x="1" y="2790"/>
                  </a:lnTo>
                  <a:lnTo>
                    <a:pt x="0" y="2828"/>
                  </a:lnTo>
                  <a:lnTo>
                    <a:pt x="99" y="2828"/>
                  </a:lnTo>
                  <a:lnTo>
                    <a:pt x="100" y="2793"/>
                  </a:lnTo>
                  <a:lnTo>
                    <a:pt x="101" y="2760"/>
                  </a:lnTo>
                  <a:lnTo>
                    <a:pt x="105" y="2726"/>
                  </a:lnTo>
                  <a:lnTo>
                    <a:pt x="109" y="2692"/>
                  </a:lnTo>
                  <a:lnTo>
                    <a:pt x="114" y="2659"/>
                  </a:lnTo>
                  <a:lnTo>
                    <a:pt x="122" y="2625"/>
                  </a:lnTo>
                  <a:lnTo>
                    <a:pt x="130" y="2591"/>
                  </a:lnTo>
                  <a:lnTo>
                    <a:pt x="139" y="2558"/>
                  </a:lnTo>
                  <a:lnTo>
                    <a:pt x="149" y="2525"/>
                  </a:lnTo>
                  <a:lnTo>
                    <a:pt x="161" y="2492"/>
                  </a:lnTo>
                  <a:lnTo>
                    <a:pt x="174" y="2458"/>
                  </a:lnTo>
                  <a:lnTo>
                    <a:pt x="188" y="2426"/>
                  </a:lnTo>
                  <a:lnTo>
                    <a:pt x="203" y="2392"/>
                  </a:lnTo>
                  <a:lnTo>
                    <a:pt x="221" y="2359"/>
                  </a:lnTo>
                  <a:lnTo>
                    <a:pt x="238" y="2327"/>
                  </a:lnTo>
                  <a:lnTo>
                    <a:pt x="258" y="2294"/>
                  </a:lnTo>
                  <a:lnTo>
                    <a:pt x="277" y="2261"/>
                  </a:lnTo>
                  <a:lnTo>
                    <a:pt x="298" y="2228"/>
                  </a:lnTo>
                  <a:lnTo>
                    <a:pt x="321" y="2196"/>
                  </a:lnTo>
                  <a:lnTo>
                    <a:pt x="345" y="2164"/>
                  </a:lnTo>
                  <a:lnTo>
                    <a:pt x="370" y="2131"/>
                  </a:lnTo>
                  <a:lnTo>
                    <a:pt x="396" y="2100"/>
                  </a:lnTo>
                  <a:lnTo>
                    <a:pt x="423" y="2067"/>
                  </a:lnTo>
                  <a:lnTo>
                    <a:pt x="452" y="2035"/>
                  </a:lnTo>
                  <a:lnTo>
                    <a:pt x="481" y="2004"/>
                  </a:lnTo>
                  <a:lnTo>
                    <a:pt x="512" y="1972"/>
                  </a:lnTo>
                  <a:lnTo>
                    <a:pt x="544" y="1940"/>
                  </a:lnTo>
                  <a:lnTo>
                    <a:pt x="576" y="1910"/>
                  </a:lnTo>
                  <a:lnTo>
                    <a:pt x="611" y="1878"/>
                  </a:lnTo>
                  <a:lnTo>
                    <a:pt x="646" y="1847"/>
                  </a:lnTo>
                  <a:lnTo>
                    <a:pt x="683" y="1817"/>
                  </a:lnTo>
                  <a:lnTo>
                    <a:pt x="719" y="1785"/>
                  </a:lnTo>
                  <a:lnTo>
                    <a:pt x="758" y="1754"/>
                  </a:lnTo>
                  <a:lnTo>
                    <a:pt x="797" y="1725"/>
                  </a:lnTo>
                  <a:lnTo>
                    <a:pt x="838" y="1694"/>
                  </a:lnTo>
                  <a:lnTo>
                    <a:pt x="880" y="1664"/>
                  </a:lnTo>
                  <a:lnTo>
                    <a:pt x="923" y="1635"/>
                  </a:lnTo>
                  <a:lnTo>
                    <a:pt x="967" y="1604"/>
                  </a:lnTo>
                  <a:lnTo>
                    <a:pt x="1012" y="1576"/>
                  </a:lnTo>
                  <a:lnTo>
                    <a:pt x="1057" y="1546"/>
                  </a:lnTo>
                  <a:lnTo>
                    <a:pt x="1104" y="1517"/>
                  </a:lnTo>
                  <a:lnTo>
                    <a:pt x="1152" y="1488"/>
                  </a:lnTo>
                  <a:lnTo>
                    <a:pt x="1201" y="1459"/>
                  </a:lnTo>
                  <a:lnTo>
                    <a:pt x="1251" y="1430"/>
                  </a:lnTo>
                  <a:lnTo>
                    <a:pt x="1302" y="1403"/>
                  </a:lnTo>
                  <a:lnTo>
                    <a:pt x="1354" y="1374"/>
                  </a:lnTo>
                  <a:lnTo>
                    <a:pt x="1406" y="1347"/>
                  </a:lnTo>
                  <a:lnTo>
                    <a:pt x="1460" y="1319"/>
                  </a:lnTo>
                  <a:lnTo>
                    <a:pt x="1515" y="1292"/>
                  </a:lnTo>
                  <a:lnTo>
                    <a:pt x="1571" y="1265"/>
                  </a:lnTo>
                  <a:lnTo>
                    <a:pt x="1627" y="1237"/>
                  </a:lnTo>
                  <a:lnTo>
                    <a:pt x="1685" y="1211"/>
                  </a:lnTo>
                  <a:lnTo>
                    <a:pt x="1743" y="1184"/>
                  </a:lnTo>
                  <a:lnTo>
                    <a:pt x="1803" y="1159"/>
                  </a:lnTo>
                  <a:lnTo>
                    <a:pt x="1864" y="1132"/>
                  </a:lnTo>
                  <a:lnTo>
                    <a:pt x="1924" y="1107"/>
                  </a:lnTo>
                  <a:lnTo>
                    <a:pt x="1987" y="1081"/>
                  </a:lnTo>
                  <a:lnTo>
                    <a:pt x="2050" y="1057"/>
                  </a:lnTo>
                  <a:lnTo>
                    <a:pt x="2114" y="1031"/>
                  </a:lnTo>
                  <a:lnTo>
                    <a:pt x="2179" y="1006"/>
                  </a:lnTo>
                  <a:lnTo>
                    <a:pt x="2244" y="982"/>
                  </a:lnTo>
                  <a:lnTo>
                    <a:pt x="2310" y="958"/>
                  </a:lnTo>
                  <a:lnTo>
                    <a:pt x="2378" y="934"/>
                  </a:lnTo>
                  <a:lnTo>
                    <a:pt x="2446" y="910"/>
                  </a:lnTo>
                  <a:lnTo>
                    <a:pt x="2515" y="887"/>
                  </a:lnTo>
                  <a:lnTo>
                    <a:pt x="2585" y="864"/>
                  </a:lnTo>
                  <a:lnTo>
                    <a:pt x="2656" y="841"/>
                  </a:lnTo>
                  <a:lnTo>
                    <a:pt x="2727" y="819"/>
                  </a:lnTo>
                  <a:lnTo>
                    <a:pt x="2872" y="774"/>
                  </a:lnTo>
                  <a:lnTo>
                    <a:pt x="3021" y="732"/>
                  </a:lnTo>
                  <a:lnTo>
                    <a:pt x="3172" y="691"/>
                  </a:lnTo>
                  <a:lnTo>
                    <a:pt x="3326" y="650"/>
                  </a:lnTo>
                  <a:lnTo>
                    <a:pt x="3484" y="611"/>
                  </a:lnTo>
                  <a:lnTo>
                    <a:pt x="3644" y="572"/>
                  </a:lnTo>
                  <a:lnTo>
                    <a:pt x="3806" y="536"/>
                  </a:lnTo>
                  <a:lnTo>
                    <a:pt x="3973" y="501"/>
                  </a:lnTo>
                  <a:lnTo>
                    <a:pt x="4141" y="467"/>
                  </a:lnTo>
                  <a:lnTo>
                    <a:pt x="4312" y="434"/>
                  </a:lnTo>
                  <a:lnTo>
                    <a:pt x="4485" y="403"/>
                  </a:lnTo>
                  <a:lnTo>
                    <a:pt x="4661" y="373"/>
                  </a:lnTo>
                  <a:lnTo>
                    <a:pt x="4840" y="344"/>
                  </a:lnTo>
                  <a:lnTo>
                    <a:pt x="5020" y="317"/>
                  </a:lnTo>
                  <a:lnTo>
                    <a:pt x="5203" y="291"/>
                  </a:lnTo>
                  <a:lnTo>
                    <a:pt x="5388" y="268"/>
                  </a:lnTo>
                  <a:lnTo>
                    <a:pt x="5575" y="245"/>
                  </a:lnTo>
                  <a:lnTo>
                    <a:pt x="5764" y="224"/>
                  </a:lnTo>
                  <a:lnTo>
                    <a:pt x="5955" y="204"/>
                  </a:lnTo>
                  <a:lnTo>
                    <a:pt x="6150" y="187"/>
                  </a:lnTo>
                  <a:lnTo>
                    <a:pt x="6345" y="171"/>
                  </a:lnTo>
                  <a:lnTo>
                    <a:pt x="6541" y="155"/>
                  </a:lnTo>
                  <a:lnTo>
                    <a:pt x="6740" y="142"/>
                  </a:lnTo>
                  <a:lnTo>
                    <a:pt x="6941" y="131"/>
                  </a:lnTo>
                  <a:lnTo>
                    <a:pt x="7143" y="122"/>
                  </a:lnTo>
                  <a:lnTo>
                    <a:pt x="7346" y="113"/>
                  </a:lnTo>
                  <a:lnTo>
                    <a:pt x="7552" y="107"/>
                  </a:lnTo>
                  <a:lnTo>
                    <a:pt x="7758" y="103"/>
                  </a:lnTo>
                  <a:lnTo>
                    <a:pt x="7966" y="100"/>
                  </a:lnTo>
                  <a:lnTo>
                    <a:pt x="8175" y="99"/>
                  </a:lnTo>
                  <a:lnTo>
                    <a:pt x="8175" y="99"/>
                  </a:lnTo>
                  <a:lnTo>
                    <a:pt x="8175" y="99"/>
                  </a:lnTo>
                  <a:lnTo>
                    <a:pt x="8181" y="99"/>
                  </a:lnTo>
                  <a:lnTo>
                    <a:pt x="8186" y="98"/>
                  </a:lnTo>
                  <a:lnTo>
                    <a:pt x="8191" y="97"/>
                  </a:lnTo>
                  <a:lnTo>
                    <a:pt x="8196" y="95"/>
                  </a:lnTo>
                  <a:lnTo>
                    <a:pt x="8202" y="93"/>
                  </a:lnTo>
                  <a:lnTo>
                    <a:pt x="8206" y="90"/>
                  </a:lnTo>
                  <a:lnTo>
                    <a:pt x="8209" y="87"/>
                  </a:lnTo>
                  <a:lnTo>
                    <a:pt x="8212" y="84"/>
                  </a:lnTo>
                  <a:lnTo>
                    <a:pt x="8218" y="77"/>
                  </a:lnTo>
                  <a:lnTo>
                    <a:pt x="8221" y="67"/>
                  </a:lnTo>
                  <a:lnTo>
                    <a:pt x="8224" y="59"/>
                  </a:lnTo>
                  <a:lnTo>
                    <a:pt x="8225" y="50"/>
                  </a:lnTo>
                  <a:lnTo>
                    <a:pt x="8224" y="41"/>
                  </a:lnTo>
                  <a:lnTo>
                    <a:pt x="8221" y="32"/>
                  </a:lnTo>
                  <a:lnTo>
                    <a:pt x="8218" y="24"/>
                  </a:lnTo>
                  <a:lnTo>
                    <a:pt x="8212" y="15"/>
                  </a:lnTo>
                  <a:lnTo>
                    <a:pt x="8209" y="12"/>
                  </a:lnTo>
                  <a:lnTo>
                    <a:pt x="8206" y="9"/>
                  </a:lnTo>
                  <a:lnTo>
                    <a:pt x="8202" y="6"/>
                  </a:lnTo>
                  <a:lnTo>
                    <a:pt x="8196" y="4"/>
                  </a:lnTo>
                  <a:lnTo>
                    <a:pt x="8191" y="2"/>
                  </a:lnTo>
                  <a:lnTo>
                    <a:pt x="8186" y="1"/>
                  </a:lnTo>
                  <a:lnTo>
                    <a:pt x="8181" y="0"/>
                  </a:lnTo>
                  <a:lnTo>
                    <a:pt x="8175" y="0"/>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3" name="Freeform 15"/>
            <p:cNvSpPr>
              <a:spLocks/>
            </p:cNvSpPr>
            <p:nvPr/>
          </p:nvSpPr>
          <p:spPr bwMode="auto">
            <a:xfrm>
              <a:off x="2759076" y="4552950"/>
              <a:ext cx="519113" cy="179388"/>
            </a:xfrm>
            <a:custGeom>
              <a:avLst/>
              <a:gdLst>
                <a:gd name="T0" fmla="*/ 8169 w 8175"/>
                <a:gd name="T1" fmla="*/ 2715 h 2828"/>
                <a:gd name="T2" fmla="*/ 8141 w 8175"/>
                <a:gd name="T3" fmla="*/ 2567 h 2828"/>
                <a:gd name="T4" fmla="*/ 8092 w 8175"/>
                <a:gd name="T5" fmla="*/ 2422 h 2828"/>
                <a:gd name="T6" fmla="*/ 8023 w 8175"/>
                <a:gd name="T7" fmla="*/ 2279 h 2828"/>
                <a:gd name="T8" fmla="*/ 7934 w 8175"/>
                <a:gd name="T9" fmla="*/ 2139 h 2828"/>
                <a:gd name="T10" fmla="*/ 7827 w 8175"/>
                <a:gd name="T11" fmla="*/ 2003 h 2828"/>
                <a:gd name="T12" fmla="*/ 7700 w 8175"/>
                <a:gd name="T13" fmla="*/ 1870 h 2828"/>
                <a:gd name="T14" fmla="*/ 7556 w 8175"/>
                <a:gd name="T15" fmla="*/ 1740 h 2828"/>
                <a:gd name="T16" fmla="*/ 7395 w 8175"/>
                <a:gd name="T17" fmla="*/ 1614 h 2828"/>
                <a:gd name="T18" fmla="*/ 7218 w 8175"/>
                <a:gd name="T19" fmla="*/ 1492 h 2828"/>
                <a:gd name="T20" fmla="*/ 7023 w 8175"/>
                <a:gd name="T21" fmla="*/ 1373 h 2828"/>
                <a:gd name="T22" fmla="*/ 6814 w 8175"/>
                <a:gd name="T23" fmla="*/ 1259 h 2828"/>
                <a:gd name="T24" fmla="*/ 6589 w 8175"/>
                <a:gd name="T25" fmla="*/ 1148 h 2828"/>
                <a:gd name="T26" fmla="*/ 6350 w 8175"/>
                <a:gd name="T27" fmla="*/ 1041 h 2828"/>
                <a:gd name="T28" fmla="*/ 6097 w 8175"/>
                <a:gd name="T29" fmla="*/ 939 h 2828"/>
                <a:gd name="T30" fmla="*/ 5830 w 8175"/>
                <a:gd name="T31" fmla="*/ 841 h 2828"/>
                <a:gd name="T32" fmla="*/ 5549 w 8175"/>
                <a:gd name="T33" fmla="*/ 747 h 2828"/>
                <a:gd name="T34" fmla="*/ 5029 w 8175"/>
                <a:gd name="T35" fmla="*/ 595 h 2828"/>
                <a:gd name="T36" fmla="*/ 4389 w 8175"/>
                <a:gd name="T37" fmla="*/ 439 h 2828"/>
                <a:gd name="T38" fmla="*/ 3706 w 8175"/>
                <a:gd name="T39" fmla="*/ 304 h 2828"/>
                <a:gd name="T40" fmla="*/ 2985 w 8175"/>
                <a:gd name="T41" fmla="*/ 193 h 2828"/>
                <a:gd name="T42" fmla="*/ 2228 w 8175"/>
                <a:gd name="T43" fmla="*/ 106 h 2828"/>
                <a:gd name="T44" fmla="*/ 1441 w 8175"/>
                <a:gd name="T45" fmla="*/ 44 h 2828"/>
                <a:gd name="T46" fmla="*/ 626 w 8175"/>
                <a:gd name="T47" fmla="*/ 8 h 2828"/>
                <a:gd name="T48" fmla="*/ 0 w 8175"/>
                <a:gd name="T49" fmla="*/ 99 h 2828"/>
                <a:gd name="T50" fmla="*/ 829 w 8175"/>
                <a:gd name="T51" fmla="*/ 113 h 2828"/>
                <a:gd name="T52" fmla="*/ 1634 w 8175"/>
                <a:gd name="T53" fmla="*/ 155 h 2828"/>
                <a:gd name="T54" fmla="*/ 2410 w 8175"/>
                <a:gd name="T55" fmla="*/ 224 h 2828"/>
                <a:gd name="T56" fmla="*/ 3155 w 8175"/>
                <a:gd name="T57" fmla="*/ 317 h 2828"/>
                <a:gd name="T58" fmla="*/ 3863 w 8175"/>
                <a:gd name="T59" fmla="*/ 434 h 2828"/>
                <a:gd name="T60" fmla="*/ 4531 w 8175"/>
                <a:gd name="T61" fmla="*/ 572 h 2828"/>
                <a:gd name="T62" fmla="*/ 5154 w 8175"/>
                <a:gd name="T63" fmla="*/ 732 h 2828"/>
                <a:gd name="T64" fmla="*/ 5590 w 8175"/>
                <a:gd name="T65" fmla="*/ 864 h 2828"/>
                <a:gd name="T66" fmla="*/ 5865 w 8175"/>
                <a:gd name="T67" fmla="*/ 958 h 2828"/>
                <a:gd name="T68" fmla="*/ 6125 w 8175"/>
                <a:gd name="T69" fmla="*/ 1057 h 2828"/>
                <a:gd name="T70" fmla="*/ 6371 w 8175"/>
                <a:gd name="T71" fmla="*/ 1159 h 2828"/>
                <a:gd name="T72" fmla="*/ 6604 w 8175"/>
                <a:gd name="T73" fmla="*/ 1265 h 2828"/>
                <a:gd name="T74" fmla="*/ 6821 w 8175"/>
                <a:gd name="T75" fmla="*/ 1374 h 2828"/>
                <a:gd name="T76" fmla="*/ 7023 w 8175"/>
                <a:gd name="T77" fmla="*/ 1488 h 2828"/>
                <a:gd name="T78" fmla="*/ 7208 w 8175"/>
                <a:gd name="T79" fmla="*/ 1604 h 2828"/>
                <a:gd name="T80" fmla="*/ 7377 w 8175"/>
                <a:gd name="T81" fmla="*/ 1725 h 2828"/>
                <a:gd name="T82" fmla="*/ 7529 w 8175"/>
                <a:gd name="T83" fmla="*/ 1847 h 2828"/>
                <a:gd name="T84" fmla="*/ 7663 w 8175"/>
                <a:gd name="T85" fmla="*/ 1972 h 2828"/>
                <a:gd name="T86" fmla="*/ 7779 w 8175"/>
                <a:gd name="T87" fmla="*/ 2100 h 2828"/>
                <a:gd name="T88" fmla="*/ 7876 w 8175"/>
                <a:gd name="T89" fmla="*/ 2228 h 2828"/>
                <a:gd name="T90" fmla="*/ 7954 w 8175"/>
                <a:gd name="T91" fmla="*/ 2359 h 2828"/>
                <a:gd name="T92" fmla="*/ 8014 w 8175"/>
                <a:gd name="T93" fmla="*/ 2492 h 2828"/>
                <a:gd name="T94" fmla="*/ 8053 w 8175"/>
                <a:gd name="T95" fmla="*/ 2625 h 2828"/>
                <a:gd name="T96" fmla="*/ 8073 w 8175"/>
                <a:gd name="T97" fmla="*/ 2760 h 2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75" h="2828">
                  <a:moveTo>
                    <a:pt x="8175" y="2828"/>
                  </a:moveTo>
                  <a:lnTo>
                    <a:pt x="8174" y="2790"/>
                  </a:lnTo>
                  <a:lnTo>
                    <a:pt x="8172" y="2753"/>
                  </a:lnTo>
                  <a:lnTo>
                    <a:pt x="8169" y="2715"/>
                  </a:lnTo>
                  <a:lnTo>
                    <a:pt x="8164" y="2678"/>
                  </a:lnTo>
                  <a:lnTo>
                    <a:pt x="8158" y="2641"/>
                  </a:lnTo>
                  <a:lnTo>
                    <a:pt x="8149" y="2603"/>
                  </a:lnTo>
                  <a:lnTo>
                    <a:pt x="8141" y="2567"/>
                  </a:lnTo>
                  <a:lnTo>
                    <a:pt x="8131" y="2530"/>
                  </a:lnTo>
                  <a:lnTo>
                    <a:pt x="8119" y="2493"/>
                  </a:lnTo>
                  <a:lnTo>
                    <a:pt x="8107" y="2457"/>
                  </a:lnTo>
                  <a:lnTo>
                    <a:pt x="8092" y="2422"/>
                  </a:lnTo>
                  <a:lnTo>
                    <a:pt x="8077" y="2385"/>
                  </a:lnTo>
                  <a:lnTo>
                    <a:pt x="8061" y="2349"/>
                  </a:lnTo>
                  <a:lnTo>
                    <a:pt x="8042" y="2313"/>
                  </a:lnTo>
                  <a:lnTo>
                    <a:pt x="8023" y="2279"/>
                  </a:lnTo>
                  <a:lnTo>
                    <a:pt x="8002" y="2243"/>
                  </a:lnTo>
                  <a:lnTo>
                    <a:pt x="7981" y="2208"/>
                  </a:lnTo>
                  <a:lnTo>
                    <a:pt x="7958" y="2173"/>
                  </a:lnTo>
                  <a:lnTo>
                    <a:pt x="7934" y="2139"/>
                  </a:lnTo>
                  <a:lnTo>
                    <a:pt x="7909" y="2104"/>
                  </a:lnTo>
                  <a:lnTo>
                    <a:pt x="7883" y="2070"/>
                  </a:lnTo>
                  <a:lnTo>
                    <a:pt x="7855" y="2036"/>
                  </a:lnTo>
                  <a:lnTo>
                    <a:pt x="7827" y="2003"/>
                  </a:lnTo>
                  <a:lnTo>
                    <a:pt x="7797" y="1969"/>
                  </a:lnTo>
                  <a:lnTo>
                    <a:pt x="7765" y="1935"/>
                  </a:lnTo>
                  <a:lnTo>
                    <a:pt x="7734" y="1903"/>
                  </a:lnTo>
                  <a:lnTo>
                    <a:pt x="7700" y="1870"/>
                  </a:lnTo>
                  <a:lnTo>
                    <a:pt x="7666" y="1837"/>
                  </a:lnTo>
                  <a:lnTo>
                    <a:pt x="7630" y="1804"/>
                  </a:lnTo>
                  <a:lnTo>
                    <a:pt x="7594" y="1772"/>
                  </a:lnTo>
                  <a:lnTo>
                    <a:pt x="7556" y="1740"/>
                  </a:lnTo>
                  <a:lnTo>
                    <a:pt x="7518" y="1708"/>
                  </a:lnTo>
                  <a:lnTo>
                    <a:pt x="7478" y="1677"/>
                  </a:lnTo>
                  <a:lnTo>
                    <a:pt x="7437" y="1645"/>
                  </a:lnTo>
                  <a:lnTo>
                    <a:pt x="7395" y="1614"/>
                  </a:lnTo>
                  <a:lnTo>
                    <a:pt x="7352" y="1584"/>
                  </a:lnTo>
                  <a:lnTo>
                    <a:pt x="7308" y="1553"/>
                  </a:lnTo>
                  <a:lnTo>
                    <a:pt x="7263" y="1522"/>
                  </a:lnTo>
                  <a:lnTo>
                    <a:pt x="7218" y="1492"/>
                  </a:lnTo>
                  <a:lnTo>
                    <a:pt x="7170" y="1462"/>
                  </a:lnTo>
                  <a:lnTo>
                    <a:pt x="7122" y="1433"/>
                  </a:lnTo>
                  <a:lnTo>
                    <a:pt x="7073" y="1403"/>
                  </a:lnTo>
                  <a:lnTo>
                    <a:pt x="7023" y="1373"/>
                  </a:lnTo>
                  <a:lnTo>
                    <a:pt x="6972" y="1345"/>
                  </a:lnTo>
                  <a:lnTo>
                    <a:pt x="6921" y="1316"/>
                  </a:lnTo>
                  <a:lnTo>
                    <a:pt x="6868" y="1287"/>
                  </a:lnTo>
                  <a:lnTo>
                    <a:pt x="6814" y="1259"/>
                  </a:lnTo>
                  <a:lnTo>
                    <a:pt x="6760" y="1231"/>
                  </a:lnTo>
                  <a:lnTo>
                    <a:pt x="6704" y="1203"/>
                  </a:lnTo>
                  <a:lnTo>
                    <a:pt x="6647" y="1175"/>
                  </a:lnTo>
                  <a:lnTo>
                    <a:pt x="6589" y="1148"/>
                  </a:lnTo>
                  <a:lnTo>
                    <a:pt x="6531" y="1121"/>
                  </a:lnTo>
                  <a:lnTo>
                    <a:pt x="6472" y="1094"/>
                  </a:lnTo>
                  <a:lnTo>
                    <a:pt x="6411" y="1068"/>
                  </a:lnTo>
                  <a:lnTo>
                    <a:pt x="6350" y="1041"/>
                  </a:lnTo>
                  <a:lnTo>
                    <a:pt x="6288" y="1016"/>
                  </a:lnTo>
                  <a:lnTo>
                    <a:pt x="6225" y="989"/>
                  </a:lnTo>
                  <a:lnTo>
                    <a:pt x="6161" y="964"/>
                  </a:lnTo>
                  <a:lnTo>
                    <a:pt x="6097" y="939"/>
                  </a:lnTo>
                  <a:lnTo>
                    <a:pt x="6031" y="913"/>
                  </a:lnTo>
                  <a:lnTo>
                    <a:pt x="5965" y="889"/>
                  </a:lnTo>
                  <a:lnTo>
                    <a:pt x="5897" y="864"/>
                  </a:lnTo>
                  <a:lnTo>
                    <a:pt x="5830" y="841"/>
                  </a:lnTo>
                  <a:lnTo>
                    <a:pt x="5760" y="816"/>
                  </a:lnTo>
                  <a:lnTo>
                    <a:pt x="5691" y="793"/>
                  </a:lnTo>
                  <a:lnTo>
                    <a:pt x="5620" y="770"/>
                  </a:lnTo>
                  <a:lnTo>
                    <a:pt x="5549" y="747"/>
                  </a:lnTo>
                  <a:lnTo>
                    <a:pt x="5477" y="724"/>
                  </a:lnTo>
                  <a:lnTo>
                    <a:pt x="5330" y="680"/>
                  </a:lnTo>
                  <a:lnTo>
                    <a:pt x="5181" y="637"/>
                  </a:lnTo>
                  <a:lnTo>
                    <a:pt x="5029" y="595"/>
                  </a:lnTo>
                  <a:lnTo>
                    <a:pt x="4872" y="554"/>
                  </a:lnTo>
                  <a:lnTo>
                    <a:pt x="4714" y="514"/>
                  </a:lnTo>
                  <a:lnTo>
                    <a:pt x="4553" y="476"/>
                  </a:lnTo>
                  <a:lnTo>
                    <a:pt x="4389" y="439"/>
                  </a:lnTo>
                  <a:lnTo>
                    <a:pt x="4222" y="404"/>
                  </a:lnTo>
                  <a:lnTo>
                    <a:pt x="4053" y="369"/>
                  </a:lnTo>
                  <a:lnTo>
                    <a:pt x="3881" y="336"/>
                  </a:lnTo>
                  <a:lnTo>
                    <a:pt x="3706" y="304"/>
                  </a:lnTo>
                  <a:lnTo>
                    <a:pt x="3530" y="275"/>
                  </a:lnTo>
                  <a:lnTo>
                    <a:pt x="3351" y="246"/>
                  </a:lnTo>
                  <a:lnTo>
                    <a:pt x="3169" y="219"/>
                  </a:lnTo>
                  <a:lnTo>
                    <a:pt x="2985" y="193"/>
                  </a:lnTo>
                  <a:lnTo>
                    <a:pt x="2799" y="170"/>
                  </a:lnTo>
                  <a:lnTo>
                    <a:pt x="2611" y="146"/>
                  </a:lnTo>
                  <a:lnTo>
                    <a:pt x="2421" y="126"/>
                  </a:lnTo>
                  <a:lnTo>
                    <a:pt x="2228" y="106"/>
                  </a:lnTo>
                  <a:lnTo>
                    <a:pt x="2035" y="88"/>
                  </a:lnTo>
                  <a:lnTo>
                    <a:pt x="1838" y="72"/>
                  </a:lnTo>
                  <a:lnTo>
                    <a:pt x="1640" y="56"/>
                  </a:lnTo>
                  <a:lnTo>
                    <a:pt x="1441" y="44"/>
                  </a:lnTo>
                  <a:lnTo>
                    <a:pt x="1240" y="33"/>
                  </a:lnTo>
                  <a:lnTo>
                    <a:pt x="1036" y="22"/>
                  </a:lnTo>
                  <a:lnTo>
                    <a:pt x="832" y="14"/>
                  </a:lnTo>
                  <a:lnTo>
                    <a:pt x="626" y="8"/>
                  </a:lnTo>
                  <a:lnTo>
                    <a:pt x="419" y="4"/>
                  </a:lnTo>
                  <a:lnTo>
                    <a:pt x="209" y="1"/>
                  </a:lnTo>
                  <a:lnTo>
                    <a:pt x="0" y="0"/>
                  </a:lnTo>
                  <a:lnTo>
                    <a:pt x="0" y="99"/>
                  </a:lnTo>
                  <a:lnTo>
                    <a:pt x="209" y="100"/>
                  </a:lnTo>
                  <a:lnTo>
                    <a:pt x="417" y="103"/>
                  </a:lnTo>
                  <a:lnTo>
                    <a:pt x="623" y="107"/>
                  </a:lnTo>
                  <a:lnTo>
                    <a:pt x="829" y="113"/>
                  </a:lnTo>
                  <a:lnTo>
                    <a:pt x="1032" y="122"/>
                  </a:lnTo>
                  <a:lnTo>
                    <a:pt x="1234" y="131"/>
                  </a:lnTo>
                  <a:lnTo>
                    <a:pt x="1435" y="142"/>
                  </a:lnTo>
                  <a:lnTo>
                    <a:pt x="1634" y="155"/>
                  </a:lnTo>
                  <a:lnTo>
                    <a:pt x="1830" y="171"/>
                  </a:lnTo>
                  <a:lnTo>
                    <a:pt x="2025" y="187"/>
                  </a:lnTo>
                  <a:lnTo>
                    <a:pt x="2218" y="204"/>
                  </a:lnTo>
                  <a:lnTo>
                    <a:pt x="2410" y="224"/>
                  </a:lnTo>
                  <a:lnTo>
                    <a:pt x="2600" y="245"/>
                  </a:lnTo>
                  <a:lnTo>
                    <a:pt x="2787" y="268"/>
                  </a:lnTo>
                  <a:lnTo>
                    <a:pt x="2972" y="291"/>
                  </a:lnTo>
                  <a:lnTo>
                    <a:pt x="3155" y="317"/>
                  </a:lnTo>
                  <a:lnTo>
                    <a:pt x="3335" y="344"/>
                  </a:lnTo>
                  <a:lnTo>
                    <a:pt x="3513" y="373"/>
                  </a:lnTo>
                  <a:lnTo>
                    <a:pt x="3689" y="403"/>
                  </a:lnTo>
                  <a:lnTo>
                    <a:pt x="3863" y="434"/>
                  </a:lnTo>
                  <a:lnTo>
                    <a:pt x="4034" y="467"/>
                  </a:lnTo>
                  <a:lnTo>
                    <a:pt x="4202" y="501"/>
                  </a:lnTo>
                  <a:lnTo>
                    <a:pt x="4367" y="536"/>
                  </a:lnTo>
                  <a:lnTo>
                    <a:pt x="4531" y="572"/>
                  </a:lnTo>
                  <a:lnTo>
                    <a:pt x="4691" y="611"/>
                  </a:lnTo>
                  <a:lnTo>
                    <a:pt x="4848" y="650"/>
                  </a:lnTo>
                  <a:lnTo>
                    <a:pt x="5003" y="691"/>
                  </a:lnTo>
                  <a:lnTo>
                    <a:pt x="5154" y="732"/>
                  </a:lnTo>
                  <a:lnTo>
                    <a:pt x="5303" y="774"/>
                  </a:lnTo>
                  <a:lnTo>
                    <a:pt x="5448" y="819"/>
                  </a:lnTo>
                  <a:lnTo>
                    <a:pt x="5519" y="841"/>
                  </a:lnTo>
                  <a:lnTo>
                    <a:pt x="5590" y="864"/>
                  </a:lnTo>
                  <a:lnTo>
                    <a:pt x="5659" y="887"/>
                  </a:lnTo>
                  <a:lnTo>
                    <a:pt x="5729" y="910"/>
                  </a:lnTo>
                  <a:lnTo>
                    <a:pt x="5797" y="934"/>
                  </a:lnTo>
                  <a:lnTo>
                    <a:pt x="5865" y="958"/>
                  </a:lnTo>
                  <a:lnTo>
                    <a:pt x="5931" y="982"/>
                  </a:lnTo>
                  <a:lnTo>
                    <a:pt x="5996" y="1006"/>
                  </a:lnTo>
                  <a:lnTo>
                    <a:pt x="6061" y="1031"/>
                  </a:lnTo>
                  <a:lnTo>
                    <a:pt x="6125" y="1057"/>
                  </a:lnTo>
                  <a:lnTo>
                    <a:pt x="6188" y="1081"/>
                  </a:lnTo>
                  <a:lnTo>
                    <a:pt x="6251" y="1107"/>
                  </a:lnTo>
                  <a:lnTo>
                    <a:pt x="6311" y="1132"/>
                  </a:lnTo>
                  <a:lnTo>
                    <a:pt x="6371" y="1159"/>
                  </a:lnTo>
                  <a:lnTo>
                    <a:pt x="6432" y="1184"/>
                  </a:lnTo>
                  <a:lnTo>
                    <a:pt x="6490" y="1211"/>
                  </a:lnTo>
                  <a:lnTo>
                    <a:pt x="6547" y="1237"/>
                  </a:lnTo>
                  <a:lnTo>
                    <a:pt x="6604" y="1265"/>
                  </a:lnTo>
                  <a:lnTo>
                    <a:pt x="6660" y="1292"/>
                  </a:lnTo>
                  <a:lnTo>
                    <a:pt x="6715" y="1319"/>
                  </a:lnTo>
                  <a:lnTo>
                    <a:pt x="6769" y="1347"/>
                  </a:lnTo>
                  <a:lnTo>
                    <a:pt x="6821" y="1374"/>
                  </a:lnTo>
                  <a:lnTo>
                    <a:pt x="6873" y="1403"/>
                  </a:lnTo>
                  <a:lnTo>
                    <a:pt x="6924" y="1430"/>
                  </a:lnTo>
                  <a:lnTo>
                    <a:pt x="6974" y="1459"/>
                  </a:lnTo>
                  <a:lnTo>
                    <a:pt x="7023" y="1488"/>
                  </a:lnTo>
                  <a:lnTo>
                    <a:pt x="7071" y="1517"/>
                  </a:lnTo>
                  <a:lnTo>
                    <a:pt x="7117" y="1546"/>
                  </a:lnTo>
                  <a:lnTo>
                    <a:pt x="7163" y="1576"/>
                  </a:lnTo>
                  <a:lnTo>
                    <a:pt x="7208" y="1604"/>
                  </a:lnTo>
                  <a:lnTo>
                    <a:pt x="7252" y="1635"/>
                  </a:lnTo>
                  <a:lnTo>
                    <a:pt x="7295" y="1664"/>
                  </a:lnTo>
                  <a:lnTo>
                    <a:pt x="7337" y="1694"/>
                  </a:lnTo>
                  <a:lnTo>
                    <a:pt x="7377" y="1725"/>
                  </a:lnTo>
                  <a:lnTo>
                    <a:pt x="7417" y="1754"/>
                  </a:lnTo>
                  <a:lnTo>
                    <a:pt x="7456" y="1785"/>
                  </a:lnTo>
                  <a:lnTo>
                    <a:pt x="7492" y="1817"/>
                  </a:lnTo>
                  <a:lnTo>
                    <a:pt x="7529" y="1847"/>
                  </a:lnTo>
                  <a:lnTo>
                    <a:pt x="7564" y="1878"/>
                  </a:lnTo>
                  <a:lnTo>
                    <a:pt x="7599" y="1910"/>
                  </a:lnTo>
                  <a:lnTo>
                    <a:pt x="7631" y="1940"/>
                  </a:lnTo>
                  <a:lnTo>
                    <a:pt x="7663" y="1972"/>
                  </a:lnTo>
                  <a:lnTo>
                    <a:pt x="7694" y="2004"/>
                  </a:lnTo>
                  <a:lnTo>
                    <a:pt x="7723" y="2035"/>
                  </a:lnTo>
                  <a:lnTo>
                    <a:pt x="7752" y="2067"/>
                  </a:lnTo>
                  <a:lnTo>
                    <a:pt x="7779" y="2100"/>
                  </a:lnTo>
                  <a:lnTo>
                    <a:pt x="7805" y="2131"/>
                  </a:lnTo>
                  <a:lnTo>
                    <a:pt x="7830" y="2164"/>
                  </a:lnTo>
                  <a:lnTo>
                    <a:pt x="7853" y="2196"/>
                  </a:lnTo>
                  <a:lnTo>
                    <a:pt x="7876" y="2228"/>
                  </a:lnTo>
                  <a:lnTo>
                    <a:pt x="7898" y="2261"/>
                  </a:lnTo>
                  <a:lnTo>
                    <a:pt x="7917" y="2294"/>
                  </a:lnTo>
                  <a:lnTo>
                    <a:pt x="7937" y="2327"/>
                  </a:lnTo>
                  <a:lnTo>
                    <a:pt x="7954" y="2359"/>
                  </a:lnTo>
                  <a:lnTo>
                    <a:pt x="7971" y="2392"/>
                  </a:lnTo>
                  <a:lnTo>
                    <a:pt x="7987" y="2426"/>
                  </a:lnTo>
                  <a:lnTo>
                    <a:pt x="8000" y="2458"/>
                  </a:lnTo>
                  <a:lnTo>
                    <a:pt x="8014" y="2492"/>
                  </a:lnTo>
                  <a:lnTo>
                    <a:pt x="8026" y="2525"/>
                  </a:lnTo>
                  <a:lnTo>
                    <a:pt x="8036" y="2558"/>
                  </a:lnTo>
                  <a:lnTo>
                    <a:pt x="8045" y="2591"/>
                  </a:lnTo>
                  <a:lnTo>
                    <a:pt x="8053" y="2625"/>
                  </a:lnTo>
                  <a:lnTo>
                    <a:pt x="8061" y="2659"/>
                  </a:lnTo>
                  <a:lnTo>
                    <a:pt x="8066" y="2692"/>
                  </a:lnTo>
                  <a:lnTo>
                    <a:pt x="8070" y="2726"/>
                  </a:lnTo>
                  <a:lnTo>
                    <a:pt x="8073" y="2760"/>
                  </a:lnTo>
                  <a:lnTo>
                    <a:pt x="8075" y="2793"/>
                  </a:lnTo>
                  <a:lnTo>
                    <a:pt x="8076" y="2828"/>
                  </a:lnTo>
                  <a:lnTo>
                    <a:pt x="8175" y="2828"/>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26" name="Group 53"/>
            <p:cNvGrpSpPr/>
            <p:nvPr/>
          </p:nvGrpSpPr>
          <p:grpSpPr>
            <a:xfrm>
              <a:off x="2365376" y="4749800"/>
              <a:ext cx="346075" cy="120650"/>
              <a:chOff x="2771776" y="4603750"/>
              <a:chExt cx="346075" cy="120650"/>
            </a:xfrm>
          </p:grpSpPr>
          <p:sp>
            <p:nvSpPr>
              <p:cNvPr id="70" name="Freeform 16"/>
              <p:cNvSpPr>
                <a:spLocks/>
              </p:cNvSpPr>
              <p:nvPr/>
            </p:nvSpPr>
            <p:spPr bwMode="auto">
              <a:xfrm>
                <a:off x="2771776" y="4603750"/>
                <a:ext cx="339725" cy="114300"/>
              </a:xfrm>
              <a:custGeom>
                <a:avLst/>
                <a:gdLst>
                  <a:gd name="T0" fmla="*/ 0 w 5348"/>
                  <a:gd name="T1" fmla="*/ 1408 h 1805"/>
                  <a:gd name="T2" fmla="*/ 1197 w 5348"/>
                  <a:gd name="T3" fmla="*/ 1805 h 1805"/>
                  <a:gd name="T4" fmla="*/ 4027 w 5348"/>
                  <a:gd name="T5" fmla="*/ 679 h 1805"/>
                  <a:gd name="T6" fmla="*/ 5348 w 5348"/>
                  <a:gd name="T7" fmla="*/ 1000 h 1805"/>
                  <a:gd name="T8" fmla="*/ 4651 w 5348"/>
                  <a:gd name="T9" fmla="*/ 0 h 1805"/>
                  <a:gd name="T10" fmla="*/ 1243 w 5348"/>
                  <a:gd name="T11" fmla="*/ 0 h 1805"/>
                  <a:gd name="T12" fmla="*/ 2668 w 5348"/>
                  <a:gd name="T13" fmla="*/ 348 h 1805"/>
                  <a:gd name="T14" fmla="*/ 0 w 5348"/>
                  <a:gd name="T15" fmla="*/ 1408 h 18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48" h="1805">
                    <a:moveTo>
                      <a:pt x="0" y="1408"/>
                    </a:moveTo>
                    <a:lnTo>
                      <a:pt x="1197" y="1805"/>
                    </a:lnTo>
                    <a:lnTo>
                      <a:pt x="4027" y="679"/>
                    </a:lnTo>
                    <a:lnTo>
                      <a:pt x="5348" y="1000"/>
                    </a:lnTo>
                    <a:lnTo>
                      <a:pt x="4651" y="0"/>
                    </a:lnTo>
                    <a:lnTo>
                      <a:pt x="1243" y="0"/>
                    </a:lnTo>
                    <a:lnTo>
                      <a:pt x="2668" y="348"/>
                    </a:lnTo>
                    <a:lnTo>
                      <a:pt x="0" y="140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1" name="Freeform 20"/>
              <p:cNvSpPr>
                <a:spLocks/>
              </p:cNvSpPr>
              <p:nvPr/>
            </p:nvSpPr>
            <p:spPr bwMode="auto">
              <a:xfrm>
                <a:off x="2778126" y="4610100"/>
                <a:ext cx="339725" cy="114300"/>
              </a:xfrm>
              <a:custGeom>
                <a:avLst/>
                <a:gdLst>
                  <a:gd name="T0" fmla="*/ 0 w 5347"/>
                  <a:gd name="T1" fmla="*/ 1408 h 1805"/>
                  <a:gd name="T2" fmla="*/ 1196 w 5347"/>
                  <a:gd name="T3" fmla="*/ 1805 h 1805"/>
                  <a:gd name="T4" fmla="*/ 4027 w 5347"/>
                  <a:gd name="T5" fmla="*/ 679 h 1805"/>
                  <a:gd name="T6" fmla="*/ 5347 w 5347"/>
                  <a:gd name="T7" fmla="*/ 1001 h 1805"/>
                  <a:gd name="T8" fmla="*/ 4650 w 5347"/>
                  <a:gd name="T9" fmla="*/ 0 h 1805"/>
                  <a:gd name="T10" fmla="*/ 1242 w 5347"/>
                  <a:gd name="T11" fmla="*/ 0 h 1805"/>
                  <a:gd name="T12" fmla="*/ 2667 w 5347"/>
                  <a:gd name="T13" fmla="*/ 348 h 1805"/>
                  <a:gd name="T14" fmla="*/ 0 w 5347"/>
                  <a:gd name="T15" fmla="*/ 1408 h 18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47" h="1805">
                    <a:moveTo>
                      <a:pt x="0" y="1408"/>
                    </a:moveTo>
                    <a:lnTo>
                      <a:pt x="1196" y="1805"/>
                    </a:lnTo>
                    <a:lnTo>
                      <a:pt x="4027" y="679"/>
                    </a:lnTo>
                    <a:lnTo>
                      <a:pt x="5347" y="1001"/>
                    </a:lnTo>
                    <a:lnTo>
                      <a:pt x="4650" y="0"/>
                    </a:lnTo>
                    <a:lnTo>
                      <a:pt x="1242" y="0"/>
                    </a:lnTo>
                    <a:lnTo>
                      <a:pt x="2667" y="348"/>
                    </a:lnTo>
                    <a:lnTo>
                      <a:pt x="0" y="1408"/>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41" name="Group 54"/>
            <p:cNvGrpSpPr/>
            <p:nvPr/>
          </p:nvGrpSpPr>
          <p:grpSpPr>
            <a:xfrm>
              <a:off x="2757488" y="4576763"/>
              <a:ext cx="346075" cy="120650"/>
              <a:chOff x="2401888" y="4741863"/>
              <a:chExt cx="346075" cy="120650"/>
            </a:xfrm>
          </p:grpSpPr>
          <p:sp>
            <p:nvSpPr>
              <p:cNvPr id="68" name="Freeform 17"/>
              <p:cNvSpPr>
                <a:spLocks/>
              </p:cNvSpPr>
              <p:nvPr/>
            </p:nvSpPr>
            <p:spPr bwMode="auto">
              <a:xfrm>
                <a:off x="2401888" y="4741863"/>
                <a:ext cx="339725" cy="114300"/>
              </a:xfrm>
              <a:custGeom>
                <a:avLst/>
                <a:gdLst>
                  <a:gd name="T0" fmla="*/ 5348 w 5348"/>
                  <a:gd name="T1" fmla="*/ 397 h 1805"/>
                  <a:gd name="T2" fmla="*/ 4150 w 5348"/>
                  <a:gd name="T3" fmla="*/ 0 h 1805"/>
                  <a:gd name="T4" fmla="*/ 1321 w 5348"/>
                  <a:gd name="T5" fmla="*/ 1126 h 1805"/>
                  <a:gd name="T6" fmla="*/ 0 w 5348"/>
                  <a:gd name="T7" fmla="*/ 804 h 1805"/>
                  <a:gd name="T8" fmla="*/ 696 w 5348"/>
                  <a:gd name="T9" fmla="*/ 1805 h 1805"/>
                  <a:gd name="T10" fmla="*/ 4104 w 5348"/>
                  <a:gd name="T11" fmla="*/ 1805 h 1805"/>
                  <a:gd name="T12" fmla="*/ 2681 w 5348"/>
                  <a:gd name="T13" fmla="*/ 1457 h 1805"/>
                  <a:gd name="T14" fmla="*/ 5348 w 5348"/>
                  <a:gd name="T15" fmla="*/ 397 h 18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48" h="1805">
                    <a:moveTo>
                      <a:pt x="5348" y="397"/>
                    </a:moveTo>
                    <a:lnTo>
                      <a:pt x="4150" y="0"/>
                    </a:lnTo>
                    <a:lnTo>
                      <a:pt x="1321" y="1126"/>
                    </a:lnTo>
                    <a:lnTo>
                      <a:pt x="0" y="804"/>
                    </a:lnTo>
                    <a:lnTo>
                      <a:pt x="696" y="1805"/>
                    </a:lnTo>
                    <a:lnTo>
                      <a:pt x="4104" y="1805"/>
                    </a:lnTo>
                    <a:lnTo>
                      <a:pt x="2681" y="1457"/>
                    </a:lnTo>
                    <a:lnTo>
                      <a:pt x="5348" y="397"/>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9" name="Freeform 21"/>
              <p:cNvSpPr>
                <a:spLocks/>
              </p:cNvSpPr>
              <p:nvPr/>
            </p:nvSpPr>
            <p:spPr bwMode="auto">
              <a:xfrm>
                <a:off x="2408238" y="4748213"/>
                <a:ext cx="339725" cy="114300"/>
              </a:xfrm>
              <a:custGeom>
                <a:avLst/>
                <a:gdLst>
                  <a:gd name="T0" fmla="*/ 5347 w 5347"/>
                  <a:gd name="T1" fmla="*/ 397 h 1805"/>
                  <a:gd name="T2" fmla="*/ 4149 w 5347"/>
                  <a:gd name="T3" fmla="*/ 0 h 1805"/>
                  <a:gd name="T4" fmla="*/ 1320 w 5347"/>
                  <a:gd name="T5" fmla="*/ 1126 h 1805"/>
                  <a:gd name="T6" fmla="*/ 0 w 5347"/>
                  <a:gd name="T7" fmla="*/ 804 h 1805"/>
                  <a:gd name="T8" fmla="*/ 696 w 5347"/>
                  <a:gd name="T9" fmla="*/ 1805 h 1805"/>
                  <a:gd name="T10" fmla="*/ 4104 w 5347"/>
                  <a:gd name="T11" fmla="*/ 1805 h 1805"/>
                  <a:gd name="T12" fmla="*/ 2680 w 5347"/>
                  <a:gd name="T13" fmla="*/ 1457 h 1805"/>
                  <a:gd name="T14" fmla="*/ 5347 w 5347"/>
                  <a:gd name="T15" fmla="*/ 397 h 18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47" h="1805">
                    <a:moveTo>
                      <a:pt x="5347" y="397"/>
                    </a:moveTo>
                    <a:lnTo>
                      <a:pt x="4149" y="0"/>
                    </a:lnTo>
                    <a:lnTo>
                      <a:pt x="1320" y="1126"/>
                    </a:lnTo>
                    <a:lnTo>
                      <a:pt x="0" y="804"/>
                    </a:lnTo>
                    <a:lnTo>
                      <a:pt x="696" y="1805"/>
                    </a:lnTo>
                    <a:lnTo>
                      <a:pt x="4104" y="1805"/>
                    </a:lnTo>
                    <a:lnTo>
                      <a:pt x="2680" y="1457"/>
                    </a:lnTo>
                    <a:lnTo>
                      <a:pt x="5347" y="397"/>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54" name="Group 55"/>
            <p:cNvGrpSpPr/>
            <p:nvPr/>
          </p:nvGrpSpPr>
          <p:grpSpPr>
            <a:xfrm>
              <a:off x="2755901" y="4746625"/>
              <a:ext cx="346075" cy="120650"/>
              <a:chOff x="2419351" y="4600575"/>
              <a:chExt cx="346075" cy="120650"/>
            </a:xfrm>
          </p:grpSpPr>
          <p:sp>
            <p:nvSpPr>
              <p:cNvPr id="66" name="Freeform 18"/>
              <p:cNvSpPr>
                <a:spLocks/>
              </p:cNvSpPr>
              <p:nvPr/>
            </p:nvSpPr>
            <p:spPr bwMode="auto">
              <a:xfrm>
                <a:off x="2419351" y="4600575"/>
                <a:ext cx="339725" cy="114300"/>
              </a:xfrm>
              <a:custGeom>
                <a:avLst/>
                <a:gdLst>
                  <a:gd name="T0" fmla="*/ 0 w 5347"/>
                  <a:gd name="T1" fmla="*/ 397 h 1805"/>
                  <a:gd name="T2" fmla="*/ 1197 w 5347"/>
                  <a:gd name="T3" fmla="*/ 0 h 1805"/>
                  <a:gd name="T4" fmla="*/ 4027 w 5347"/>
                  <a:gd name="T5" fmla="*/ 1126 h 1805"/>
                  <a:gd name="T6" fmla="*/ 5347 w 5347"/>
                  <a:gd name="T7" fmla="*/ 804 h 1805"/>
                  <a:gd name="T8" fmla="*/ 4650 w 5347"/>
                  <a:gd name="T9" fmla="*/ 1805 h 1805"/>
                  <a:gd name="T10" fmla="*/ 1242 w 5347"/>
                  <a:gd name="T11" fmla="*/ 1805 h 1805"/>
                  <a:gd name="T12" fmla="*/ 2667 w 5347"/>
                  <a:gd name="T13" fmla="*/ 1457 h 1805"/>
                  <a:gd name="T14" fmla="*/ 0 w 5347"/>
                  <a:gd name="T15" fmla="*/ 397 h 18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47" h="1805">
                    <a:moveTo>
                      <a:pt x="0" y="397"/>
                    </a:moveTo>
                    <a:lnTo>
                      <a:pt x="1197" y="0"/>
                    </a:lnTo>
                    <a:lnTo>
                      <a:pt x="4027" y="1126"/>
                    </a:lnTo>
                    <a:lnTo>
                      <a:pt x="5347" y="804"/>
                    </a:lnTo>
                    <a:lnTo>
                      <a:pt x="4650" y="1805"/>
                    </a:lnTo>
                    <a:lnTo>
                      <a:pt x="1242" y="1805"/>
                    </a:lnTo>
                    <a:lnTo>
                      <a:pt x="2667" y="1457"/>
                    </a:lnTo>
                    <a:lnTo>
                      <a:pt x="0" y="397"/>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7" name="Freeform 22"/>
              <p:cNvSpPr>
                <a:spLocks/>
              </p:cNvSpPr>
              <p:nvPr/>
            </p:nvSpPr>
            <p:spPr bwMode="auto">
              <a:xfrm>
                <a:off x="2425701" y="4606925"/>
                <a:ext cx="339725" cy="114300"/>
              </a:xfrm>
              <a:custGeom>
                <a:avLst/>
                <a:gdLst>
                  <a:gd name="T0" fmla="*/ 0 w 5347"/>
                  <a:gd name="T1" fmla="*/ 396 h 1804"/>
                  <a:gd name="T2" fmla="*/ 1197 w 5347"/>
                  <a:gd name="T3" fmla="*/ 0 h 1804"/>
                  <a:gd name="T4" fmla="*/ 4027 w 5347"/>
                  <a:gd name="T5" fmla="*/ 1125 h 1804"/>
                  <a:gd name="T6" fmla="*/ 5347 w 5347"/>
                  <a:gd name="T7" fmla="*/ 804 h 1804"/>
                  <a:gd name="T8" fmla="*/ 4650 w 5347"/>
                  <a:gd name="T9" fmla="*/ 1804 h 1804"/>
                  <a:gd name="T10" fmla="*/ 1242 w 5347"/>
                  <a:gd name="T11" fmla="*/ 1804 h 1804"/>
                  <a:gd name="T12" fmla="*/ 2667 w 5347"/>
                  <a:gd name="T13" fmla="*/ 1456 h 1804"/>
                  <a:gd name="T14" fmla="*/ 0 w 5347"/>
                  <a:gd name="T15" fmla="*/ 396 h 18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47" h="1804">
                    <a:moveTo>
                      <a:pt x="0" y="396"/>
                    </a:moveTo>
                    <a:lnTo>
                      <a:pt x="1197" y="0"/>
                    </a:lnTo>
                    <a:lnTo>
                      <a:pt x="4027" y="1125"/>
                    </a:lnTo>
                    <a:lnTo>
                      <a:pt x="5347" y="804"/>
                    </a:lnTo>
                    <a:lnTo>
                      <a:pt x="4650" y="1804"/>
                    </a:lnTo>
                    <a:lnTo>
                      <a:pt x="1242" y="1804"/>
                    </a:lnTo>
                    <a:lnTo>
                      <a:pt x="2667" y="1456"/>
                    </a:lnTo>
                    <a:lnTo>
                      <a:pt x="0" y="396"/>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55" name="Group 56"/>
            <p:cNvGrpSpPr/>
            <p:nvPr/>
          </p:nvGrpSpPr>
          <p:grpSpPr>
            <a:xfrm>
              <a:off x="2424113" y="4603750"/>
              <a:ext cx="346075" cy="120650"/>
              <a:chOff x="2760663" y="4749800"/>
              <a:chExt cx="346075" cy="120650"/>
            </a:xfrm>
          </p:grpSpPr>
          <p:sp>
            <p:nvSpPr>
              <p:cNvPr id="64" name="Freeform 19"/>
              <p:cNvSpPr>
                <a:spLocks/>
              </p:cNvSpPr>
              <p:nvPr/>
            </p:nvSpPr>
            <p:spPr bwMode="auto">
              <a:xfrm>
                <a:off x="2760663" y="4749800"/>
                <a:ext cx="339725" cy="114300"/>
              </a:xfrm>
              <a:custGeom>
                <a:avLst/>
                <a:gdLst>
                  <a:gd name="T0" fmla="*/ 5347 w 5347"/>
                  <a:gd name="T1" fmla="*/ 1408 h 1803"/>
                  <a:gd name="T2" fmla="*/ 4151 w 5347"/>
                  <a:gd name="T3" fmla="*/ 1803 h 1803"/>
                  <a:gd name="T4" fmla="*/ 1321 w 5347"/>
                  <a:gd name="T5" fmla="*/ 678 h 1803"/>
                  <a:gd name="T6" fmla="*/ 0 w 5347"/>
                  <a:gd name="T7" fmla="*/ 999 h 1803"/>
                  <a:gd name="T8" fmla="*/ 697 w 5347"/>
                  <a:gd name="T9" fmla="*/ 0 h 1803"/>
                  <a:gd name="T10" fmla="*/ 4105 w 5347"/>
                  <a:gd name="T11" fmla="*/ 0 h 1803"/>
                  <a:gd name="T12" fmla="*/ 2680 w 5347"/>
                  <a:gd name="T13" fmla="*/ 347 h 1803"/>
                  <a:gd name="T14" fmla="*/ 5347 w 5347"/>
                  <a:gd name="T15" fmla="*/ 1408 h 18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47" h="1803">
                    <a:moveTo>
                      <a:pt x="5347" y="1408"/>
                    </a:moveTo>
                    <a:lnTo>
                      <a:pt x="4151" y="1803"/>
                    </a:lnTo>
                    <a:lnTo>
                      <a:pt x="1321" y="678"/>
                    </a:lnTo>
                    <a:lnTo>
                      <a:pt x="0" y="999"/>
                    </a:lnTo>
                    <a:lnTo>
                      <a:pt x="697" y="0"/>
                    </a:lnTo>
                    <a:lnTo>
                      <a:pt x="4105" y="0"/>
                    </a:lnTo>
                    <a:lnTo>
                      <a:pt x="2680" y="347"/>
                    </a:lnTo>
                    <a:lnTo>
                      <a:pt x="5347" y="140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5" name="Freeform 23"/>
              <p:cNvSpPr>
                <a:spLocks/>
              </p:cNvSpPr>
              <p:nvPr/>
            </p:nvSpPr>
            <p:spPr bwMode="auto">
              <a:xfrm>
                <a:off x="2767013" y="4756150"/>
                <a:ext cx="339725" cy="114300"/>
              </a:xfrm>
              <a:custGeom>
                <a:avLst/>
                <a:gdLst>
                  <a:gd name="T0" fmla="*/ 5347 w 5347"/>
                  <a:gd name="T1" fmla="*/ 1408 h 1803"/>
                  <a:gd name="T2" fmla="*/ 4151 w 5347"/>
                  <a:gd name="T3" fmla="*/ 1803 h 1803"/>
                  <a:gd name="T4" fmla="*/ 1321 w 5347"/>
                  <a:gd name="T5" fmla="*/ 678 h 1803"/>
                  <a:gd name="T6" fmla="*/ 0 w 5347"/>
                  <a:gd name="T7" fmla="*/ 999 h 1803"/>
                  <a:gd name="T8" fmla="*/ 697 w 5347"/>
                  <a:gd name="T9" fmla="*/ 0 h 1803"/>
                  <a:gd name="T10" fmla="*/ 4105 w 5347"/>
                  <a:gd name="T11" fmla="*/ 0 h 1803"/>
                  <a:gd name="T12" fmla="*/ 2680 w 5347"/>
                  <a:gd name="T13" fmla="*/ 347 h 1803"/>
                  <a:gd name="T14" fmla="*/ 5347 w 5347"/>
                  <a:gd name="T15" fmla="*/ 1408 h 18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47" h="1803">
                    <a:moveTo>
                      <a:pt x="5347" y="1408"/>
                    </a:moveTo>
                    <a:lnTo>
                      <a:pt x="4151" y="1803"/>
                    </a:lnTo>
                    <a:lnTo>
                      <a:pt x="1321" y="678"/>
                    </a:lnTo>
                    <a:lnTo>
                      <a:pt x="0" y="999"/>
                    </a:lnTo>
                    <a:lnTo>
                      <a:pt x="697" y="0"/>
                    </a:lnTo>
                    <a:lnTo>
                      <a:pt x="4105" y="0"/>
                    </a:lnTo>
                    <a:lnTo>
                      <a:pt x="2680" y="347"/>
                    </a:lnTo>
                    <a:lnTo>
                      <a:pt x="5347" y="1408"/>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58" name="Rectangle 24"/>
            <p:cNvSpPr>
              <a:spLocks noChangeArrowheads="1"/>
            </p:cNvSpPr>
            <p:nvPr/>
          </p:nvSpPr>
          <p:spPr bwMode="auto">
            <a:xfrm>
              <a:off x="2239963" y="4732338"/>
              <a:ext cx="6350" cy="3175"/>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9" name="Rectangle 25"/>
            <p:cNvSpPr>
              <a:spLocks noChangeArrowheads="1"/>
            </p:cNvSpPr>
            <p:nvPr/>
          </p:nvSpPr>
          <p:spPr bwMode="auto">
            <a:xfrm>
              <a:off x="2239963" y="4735513"/>
              <a:ext cx="6350" cy="254000"/>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0" name="Rectangle 26"/>
            <p:cNvSpPr>
              <a:spLocks noChangeArrowheads="1"/>
            </p:cNvSpPr>
            <p:nvPr/>
          </p:nvSpPr>
          <p:spPr bwMode="auto">
            <a:xfrm>
              <a:off x="2239963" y="4989513"/>
              <a:ext cx="6350" cy="3175"/>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1" name="Rectangle 27"/>
            <p:cNvSpPr>
              <a:spLocks noChangeArrowheads="1"/>
            </p:cNvSpPr>
            <p:nvPr/>
          </p:nvSpPr>
          <p:spPr bwMode="auto">
            <a:xfrm>
              <a:off x="3271838" y="4732338"/>
              <a:ext cx="6350" cy="3175"/>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2" name="Rectangle 28"/>
            <p:cNvSpPr>
              <a:spLocks noChangeArrowheads="1"/>
            </p:cNvSpPr>
            <p:nvPr/>
          </p:nvSpPr>
          <p:spPr bwMode="auto">
            <a:xfrm>
              <a:off x="3271838" y="4735513"/>
              <a:ext cx="6350" cy="254000"/>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3" name="Rectangle 29"/>
            <p:cNvSpPr>
              <a:spLocks noChangeArrowheads="1"/>
            </p:cNvSpPr>
            <p:nvPr/>
          </p:nvSpPr>
          <p:spPr bwMode="auto">
            <a:xfrm>
              <a:off x="3271838" y="4989513"/>
              <a:ext cx="6350" cy="3175"/>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72" name="Freeform 71"/>
          <p:cNvSpPr/>
          <p:nvPr/>
        </p:nvSpPr>
        <p:spPr bwMode="auto">
          <a:xfrm>
            <a:off x="1167822" y="1999725"/>
            <a:ext cx="7105297" cy="1071899"/>
          </a:xfrm>
          <a:custGeom>
            <a:avLst/>
            <a:gdLst>
              <a:gd name="connsiteX0" fmla="*/ 0 w 4244197"/>
              <a:gd name="connsiteY0" fmla="*/ 649735 h 754977"/>
              <a:gd name="connsiteX1" fmla="*/ 120770 w 4244197"/>
              <a:gd name="connsiteY1" fmla="*/ 658362 h 754977"/>
              <a:gd name="connsiteX2" fmla="*/ 560717 w 4244197"/>
              <a:gd name="connsiteY2" fmla="*/ 658362 h 754977"/>
              <a:gd name="connsiteX3" fmla="*/ 914400 w 4244197"/>
              <a:gd name="connsiteY3" fmla="*/ 11381 h 754977"/>
              <a:gd name="connsiteX4" fmla="*/ 1311216 w 4244197"/>
              <a:gd name="connsiteY4" fmla="*/ 252920 h 754977"/>
              <a:gd name="connsiteX5" fmla="*/ 1431985 w 4244197"/>
              <a:gd name="connsiteY5" fmla="*/ 347811 h 754977"/>
              <a:gd name="connsiteX6" fmla="*/ 1544129 w 4244197"/>
              <a:gd name="connsiteY6" fmla="*/ 11381 h 754977"/>
              <a:gd name="connsiteX7" fmla="*/ 1587261 w 4244197"/>
              <a:gd name="connsiteY7" fmla="*/ 313305 h 754977"/>
              <a:gd name="connsiteX8" fmla="*/ 1828800 w 4244197"/>
              <a:gd name="connsiteY8" fmla="*/ 218415 h 754977"/>
              <a:gd name="connsiteX9" fmla="*/ 2087593 w 4244197"/>
              <a:gd name="connsiteY9" fmla="*/ 28634 h 754977"/>
              <a:gd name="connsiteX10" fmla="*/ 2242868 w 4244197"/>
              <a:gd name="connsiteY10" fmla="*/ 89019 h 754977"/>
              <a:gd name="connsiteX11" fmla="*/ 1716657 w 4244197"/>
              <a:gd name="connsiteY11" fmla="*/ 373690 h 754977"/>
              <a:gd name="connsiteX12" fmla="*/ 1871933 w 4244197"/>
              <a:gd name="connsiteY12" fmla="*/ 408196 h 754977"/>
              <a:gd name="connsiteX13" fmla="*/ 2786333 w 4244197"/>
              <a:gd name="connsiteY13" fmla="*/ 45886 h 754977"/>
              <a:gd name="connsiteX14" fmla="*/ 3122763 w 4244197"/>
              <a:gd name="connsiteY14" fmla="*/ 132151 h 754977"/>
              <a:gd name="connsiteX15" fmla="*/ 3347049 w 4244197"/>
              <a:gd name="connsiteY15" fmla="*/ 658362 h 754977"/>
              <a:gd name="connsiteX16" fmla="*/ 4244197 w 4244197"/>
              <a:gd name="connsiteY16" fmla="*/ 753252 h 75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4197" h="754977">
                <a:moveTo>
                  <a:pt x="0" y="649735"/>
                </a:moveTo>
                <a:cubicBezTo>
                  <a:pt x="13658" y="653329"/>
                  <a:pt x="27317" y="656924"/>
                  <a:pt x="120770" y="658362"/>
                </a:cubicBezTo>
                <a:cubicBezTo>
                  <a:pt x="214223" y="659800"/>
                  <a:pt x="428445" y="766192"/>
                  <a:pt x="560717" y="658362"/>
                </a:cubicBezTo>
                <a:cubicBezTo>
                  <a:pt x="692989" y="550532"/>
                  <a:pt x="789317" y="78955"/>
                  <a:pt x="914400" y="11381"/>
                </a:cubicBezTo>
                <a:cubicBezTo>
                  <a:pt x="1039483" y="-56193"/>
                  <a:pt x="1224952" y="196848"/>
                  <a:pt x="1311216" y="252920"/>
                </a:cubicBezTo>
                <a:cubicBezTo>
                  <a:pt x="1397480" y="308992"/>
                  <a:pt x="1393166" y="388067"/>
                  <a:pt x="1431985" y="347811"/>
                </a:cubicBezTo>
                <a:cubicBezTo>
                  <a:pt x="1470804" y="307554"/>
                  <a:pt x="1518250" y="17132"/>
                  <a:pt x="1544129" y="11381"/>
                </a:cubicBezTo>
                <a:cubicBezTo>
                  <a:pt x="1570008" y="5630"/>
                  <a:pt x="1539816" y="278799"/>
                  <a:pt x="1587261" y="313305"/>
                </a:cubicBezTo>
                <a:cubicBezTo>
                  <a:pt x="1634706" y="347811"/>
                  <a:pt x="1745411" y="265860"/>
                  <a:pt x="1828800" y="218415"/>
                </a:cubicBezTo>
                <a:cubicBezTo>
                  <a:pt x="1912189" y="170970"/>
                  <a:pt x="2018582" y="50200"/>
                  <a:pt x="2087593" y="28634"/>
                </a:cubicBezTo>
                <a:cubicBezTo>
                  <a:pt x="2156604" y="7068"/>
                  <a:pt x="2304691" y="31510"/>
                  <a:pt x="2242868" y="89019"/>
                </a:cubicBezTo>
                <a:cubicBezTo>
                  <a:pt x="2181045" y="146528"/>
                  <a:pt x="1778479" y="320494"/>
                  <a:pt x="1716657" y="373690"/>
                </a:cubicBezTo>
                <a:cubicBezTo>
                  <a:pt x="1654835" y="426886"/>
                  <a:pt x="1693654" y="462830"/>
                  <a:pt x="1871933" y="408196"/>
                </a:cubicBezTo>
                <a:cubicBezTo>
                  <a:pt x="2050212" y="353562"/>
                  <a:pt x="2577861" y="91893"/>
                  <a:pt x="2786333" y="45886"/>
                </a:cubicBezTo>
                <a:cubicBezTo>
                  <a:pt x="2994805" y="-122"/>
                  <a:pt x="3029310" y="30072"/>
                  <a:pt x="3122763" y="132151"/>
                </a:cubicBezTo>
                <a:cubicBezTo>
                  <a:pt x="3216216" y="234230"/>
                  <a:pt x="3160143" y="554845"/>
                  <a:pt x="3347049" y="658362"/>
                </a:cubicBezTo>
                <a:cubicBezTo>
                  <a:pt x="3533955" y="761879"/>
                  <a:pt x="3889076" y="757565"/>
                  <a:pt x="4244197" y="753252"/>
                </a:cubicBezTo>
              </a:path>
            </a:pathLst>
          </a:custGeom>
          <a:noFill/>
          <a:ln w="25400" cap="flat" cmpd="sng" algn="ctr">
            <a:solidFill>
              <a:srgbClr val="F4802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220663" indent="-220663" fontAlgn="base">
              <a:lnSpc>
                <a:spcPct val="90000"/>
              </a:lnSpc>
              <a:spcBef>
                <a:spcPct val="50000"/>
              </a:spcBef>
              <a:spcAft>
                <a:spcPct val="0"/>
              </a:spcAft>
              <a:buClr>
                <a:srgbClr val="E20074"/>
              </a:buClr>
              <a:buSzPct val="75000"/>
              <a:buFont typeface="Wingdings" pitchFamily="2" charset="2"/>
              <a:buNone/>
            </a:pPr>
            <a:endParaRPr lang="en-US" sz="1400" smtClean="0">
              <a:solidFill>
                <a:srgbClr val="000000"/>
              </a:solidFill>
            </a:endParaRPr>
          </a:p>
        </p:txBody>
      </p:sp>
      <p:sp>
        <p:nvSpPr>
          <p:cNvPr id="73" name="Rounded Rectangle 72"/>
          <p:cNvSpPr/>
          <p:nvPr/>
        </p:nvSpPr>
        <p:spPr>
          <a:xfrm>
            <a:off x="6646110" y="1712647"/>
            <a:ext cx="1017165" cy="433791"/>
          </a:xfrm>
          <a:prstGeom prst="roundRect">
            <a:avLst/>
          </a:prstGeom>
          <a:solidFill>
            <a:srgbClr val="8B6788">
              <a:alpha val="60000"/>
            </a:srgbClr>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lnSpc>
                <a:spcPct val="90000"/>
              </a:lnSpc>
              <a:spcBef>
                <a:spcPct val="50000"/>
              </a:spcBef>
              <a:spcAft>
                <a:spcPct val="0"/>
              </a:spcAft>
              <a:buClr>
                <a:srgbClr val="FF6600"/>
              </a:buClr>
              <a:buSzPct val="75000"/>
              <a:buFont typeface="Wingdings" pitchFamily="2" charset="2"/>
              <a:buNone/>
            </a:pPr>
            <a:r>
              <a:rPr lang="en-US" sz="1000" b="1" dirty="0" err="1" smtClean="0">
                <a:solidFill>
                  <a:srgbClr val="000000"/>
                </a:solidFill>
                <a:latin typeface="Arial" panose="020B0604020202020204" pitchFamily="34" charset="0"/>
                <a:cs typeface="Arial" panose="020B0604020202020204" pitchFamily="34" charset="0"/>
              </a:rPr>
              <a:t>vADC</a:t>
            </a:r>
            <a:endParaRPr lang="en-US" sz="1000" b="1" dirty="0">
              <a:solidFill>
                <a:srgbClr val="000000"/>
              </a:solidFill>
              <a:latin typeface="Arial" panose="020B0604020202020204" pitchFamily="34" charset="0"/>
              <a:cs typeface="Arial" panose="020B0604020202020204" pitchFamily="34" charset="0"/>
            </a:endParaRPr>
          </a:p>
        </p:txBody>
      </p:sp>
      <p:grpSp>
        <p:nvGrpSpPr>
          <p:cNvPr id="56" name="Group 73"/>
          <p:cNvGrpSpPr/>
          <p:nvPr/>
        </p:nvGrpSpPr>
        <p:grpSpPr>
          <a:xfrm>
            <a:off x="3324125" y="2444848"/>
            <a:ext cx="797969" cy="269286"/>
            <a:chOff x="1469107" y="1768677"/>
            <a:chExt cx="867452" cy="515878"/>
          </a:xfrm>
        </p:grpSpPr>
        <p:sp>
          <p:nvSpPr>
            <p:cNvPr id="75" name="Freeform 41"/>
            <p:cNvSpPr>
              <a:spLocks/>
            </p:cNvSpPr>
            <p:nvPr/>
          </p:nvSpPr>
          <p:spPr bwMode="auto">
            <a:xfrm>
              <a:off x="1469107" y="1768677"/>
              <a:ext cx="867452" cy="515878"/>
            </a:xfrm>
            <a:custGeom>
              <a:avLst/>
              <a:gdLst>
                <a:gd name="T0" fmla="*/ 0 w 681"/>
                <a:gd name="T1" fmla="*/ 0 h 170"/>
                <a:gd name="T2" fmla="*/ 0 w 681"/>
                <a:gd name="T3" fmla="*/ 170 h 170"/>
                <a:gd name="T4" fmla="*/ 681 w 681"/>
                <a:gd name="T5" fmla="*/ 170 h 170"/>
                <a:gd name="T6" fmla="*/ 681 w 681"/>
                <a:gd name="T7" fmla="*/ 0 h 170"/>
                <a:gd name="T8" fmla="*/ 0 w 681"/>
                <a:gd name="T9" fmla="*/ 0 h 170"/>
                <a:gd name="T10" fmla="*/ 0 w 681"/>
                <a:gd name="T11" fmla="*/ 0 h 170"/>
              </a:gdLst>
              <a:ahLst/>
              <a:cxnLst>
                <a:cxn ang="0">
                  <a:pos x="T0" y="T1"/>
                </a:cxn>
                <a:cxn ang="0">
                  <a:pos x="T2" y="T3"/>
                </a:cxn>
                <a:cxn ang="0">
                  <a:pos x="T4" y="T5"/>
                </a:cxn>
                <a:cxn ang="0">
                  <a:pos x="T6" y="T7"/>
                </a:cxn>
                <a:cxn ang="0">
                  <a:pos x="T8" y="T9"/>
                </a:cxn>
                <a:cxn ang="0">
                  <a:pos x="T10" y="T11"/>
                </a:cxn>
              </a:cxnLst>
              <a:rect l="0" t="0" r="r" b="b"/>
              <a:pathLst>
                <a:path w="681" h="170">
                  <a:moveTo>
                    <a:pt x="0" y="0"/>
                  </a:moveTo>
                  <a:lnTo>
                    <a:pt x="0" y="170"/>
                  </a:lnTo>
                  <a:lnTo>
                    <a:pt x="681" y="170"/>
                  </a:lnTo>
                  <a:lnTo>
                    <a:pt x="681" y="0"/>
                  </a:lnTo>
                  <a:lnTo>
                    <a:pt x="0" y="0"/>
                  </a:lnTo>
                  <a:lnTo>
                    <a:pt x="0" y="0"/>
                  </a:lnTo>
                  <a:close/>
                </a:path>
              </a:pathLst>
            </a:custGeom>
            <a:solidFill>
              <a:srgbClr val="779D80"/>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57" name="Group 75"/>
            <p:cNvGrpSpPr/>
            <p:nvPr/>
          </p:nvGrpSpPr>
          <p:grpSpPr>
            <a:xfrm>
              <a:off x="1906805" y="2093875"/>
              <a:ext cx="408085" cy="172623"/>
              <a:chOff x="1928474" y="2072207"/>
              <a:chExt cx="356081" cy="172623"/>
            </a:xfrm>
          </p:grpSpPr>
          <p:sp>
            <p:nvSpPr>
              <p:cNvPr id="86" name="Right Arrow 85"/>
              <p:cNvSpPr/>
              <p:nvPr/>
            </p:nvSpPr>
            <p:spPr bwMode="auto">
              <a:xfrm>
                <a:off x="1929196" y="2072207"/>
                <a:ext cx="355359" cy="164679"/>
              </a:xfrm>
              <a:prstGeom prst="rightArrow">
                <a:avLst>
                  <a:gd name="adj1" fmla="val 50000"/>
                  <a:gd name="adj2" fmla="val 89474"/>
                </a:avLst>
              </a:prstGeom>
              <a:solidFill>
                <a:schemeClr val="tx1"/>
              </a:solid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220663" indent="-220663" fontAlgn="base">
                  <a:lnSpc>
                    <a:spcPct val="90000"/>
                  </a:lnSpc>
                  <a:spcBef>
                    <a:spcPct val="50000"/>
                  </a:spcBef>
                  <a:spcAft>
                    <a:spcPct val="0"/>
                  </a:spcAft>
                  <a:buClr>
                    <a:srgbClr val="E20074"/>
                  </a:buClr>
                  <a:buSzPct val="75000"/>
                  <a:buFont typeface="Wingdings" pitchFamily="2" charset="2"/>
                  <a:buNone/>
                </a:pPr>
                <a:endParaRPr lang="en-US" sz="1400" smtClean="0">
                  <a:solidFill>
                    <a:srgbClr val="000000"/>
                  </a:solidFill>
                </a:endParaRPr>
              </a:p>
            </p:txBody>
          </p:sp>
          <p:sp>
            <p:nvSpPr>
              <p:cNvPr id="87" name="Right Arrow 86"/>
              <p:cNvSpPr/>
              <p:nvPr/>
            </p:nvSpPr>
            <p:spPr bwMode="auto">
              <a:xfrm>
                <a:off x="1928474" y="2080151"/>
                <a:ext cx="355359" cy="164679"/>
              </a:xfrm>
              <a:prstGeom prst="rightArrow">
                <a:avLst>
                  <a:gd name="adj1" fmla="val 50000"/>
                  <a:gd name="adj2" fmla="val 89474"/>
                </a:avLst>
              </a:prstGeom>
              <a:solidFill>
                <a:srgbClr val="FFFF00"/>
              </a:solid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220663" indent="-220663" fontAlgn="base">
                  <a:lnSpc>
                    <a:spcPct val="90000"/>
                  </a:lnSpc>
                  <a:spcBef>
                    <a:spcPct val="50000"/>
                  </a:spcBef>
                  <a:spcAft>
                    <a:spcPct val="0"/>
                  </a:spcAft>
                  <a:buClr>
                    <a:srgbClr val="E20074"/>
                  </a:buClr>
                  <a:buSzPct val="75000"/>
                  <a:buFont typeface="Wingdings" pitchFamily="2" charset="2"/>
                  <a:buNone/>
                </a:pPr>
                <a:endParaRPr lang="en-US" sz="1400" smtClean="0">
                  <a:solidFill>
                    <a:srgbClr val="000000"/>
                  </a:solidFill>
                </a:endParaRPr>
              </a:p>
            </p:txBody>
          </p:sp>
        </p:grpSp>
        <p:grpSp>
          <p:nvGrpSpPr>
            <p:cNvPr id="74" name="Group 76"/>
            <p:cNvGrpSpPr/>
            <p:nvPr/>
          </p:nvGrpSpPr>
          <p:grpSpPr>
            <a:xfrm flipH="1">
              <a:off x="1491498" y="1999257"/>
              <a:ext cx="408085" cy="172623"/>
              <a:chOff x="1928474" y="2072207"/>
              <a:chExt cx="356081" cy="172623"/>
            </a:xfrm>
          </p:grpSpPr>
          <p:sp>
            <p:nvSpPr>
              <p:cNvPr id="84" name="Right Arrow 83"/>
              <p:cNvSpPr/>
              <p:nvPr/>
            </p:nvSpPr>
            <p:spPr bwMode="auto">
              <a:xfrm>
                <a:off x="1929196" y="2072207"/>
                <a:ext cx="355359" cy="164679"/>
              </a:xfrm>
              <a:prstGeom prst="rightArrow">
                <a:avLst>
                  <a:gd name="adj1" fmla="val 50000"/>
                  <a:gd name="adj2" fmla="val 89474"/>
                </a:avLst>
              </a:prstGeom>
              <a:solidFill>
                <a:schemeClr val="tx1"/>
              </a:solid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220663" indent="-220663" fontAlgn="base">
                  <a:lnSpc>
                    <a:spcPct val="90000"/>
                  </a:lnSpc>
                  <a:spcBef>
                    <a:spcPct val="50000"/>
                  </a:spcBef>
                  <a:spcAft>
                    <a:spcPct val="0"/>
                  </a:spcAft>
                  <a:buClr>
                    <a:srgbClr val="E20074"/>
                  </a:buClr>
                  <a:buSzPct val="75000"/>
                  <a:buFont typeface="Wingdings" pitchFamily="2" charset="2"/>
                  <a:buNone/>
                </a:pPr>
                <a:endParaRPr lang="en-US" sz="1400" smtClean="0">
                  <a:solidFill>
                    <a:srgbClr val="000000"/>
                  </a:solidFill>
                </a:endParaRPr>
              </a:p>
            </p:txBody>
          </p:sp>
          <p:sp>
            <p:nvSpPr>
              <p:cNvPr id="85" name="Right Arrow 84"/>
              <p:cNvSpPr/>
              <p:nvPr/>
            </p:nvSpPr>
            <p:spPr bwMode="auto">
              <a:xfrm>
                <a:off x="1928474" y="2080151"/>
                <a:ext cx="355359" cy="164679"/>
              </a:xfrm>
              <a:prstGeom prst="rightArrow">
                <a:avLst>
                  <a:gd name="adj1" fmla="val 50000"/>
                  <a:gd name="adj2" fmla="val 89474"/>
                </a:avLst>
              </a:prstGeom>
              <a:solidFill>
                <a:srgbClr val="7030A0"/>
              </a:solid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220663" indent="-220663" fontAlgn="base">
                  <a:lnSpc>
                    <a:spcPct val="90000"/>
                  </a:lnSpc>
                  <a:spcBef>
                    <a:spcPct val="50000"/>
                  </a:spcBef>
                  <a:spcAft>
                    <a:spcPct val="0"/>
                  </a:spcAft>
                  <a:buClr>
                    <a:srgbClr val="E20074"/>
                  </a:buClr>
                  <a:buSzPct val="75000"/>
                  <a:buFont typeface="Wingdings" pitchFamily="2" charset="2"/>
                  <a:buNone/>
                </a:pPr>
                <a:endParaRPr lang="en-US" sz="1400" smtClean="0">
                  <a:solidFill>
                    <a:srgbClr val="000000"/>
                  </a:solidFill>
                </a:endParaRPr>
              </a:p>
            </p:txBody>
          </p:sp>
        </p:grpSp>
        <p:grpSp>
          <p:nvGrpSpPr>
            <p:cNvPr id="76" name="Group 77"/>
            <p:cNvGrpSpPr/>
            <p:nvPr/>
          </p:nvGrpSpPr>
          <p:grpSpPr>
            <a:xfrm>
              <a:off x="1894526" y="1882248"/>
              <a:ext cx="408085" cy="172623"/>
              <a:chOff x="1928474" y="2072207"/>
              <a:chExt cx="356081" cy="172623"/>
            </a:xfrm>
          </p:grpSpPr>
          <p:sp>
            <p:nvSpPr>
              <p:cNvPr id="82" name="Right Arrow 81"/>
              <p:cNvSpPr/>
              <p:nvPr/>
            </p:nvSpPr>
            <p:spPr bwMode="auto">
              <a:xfrm>
                <a:off x="1929196" y="2072207"/>
                <a:ext cx="355359" cy="164679"/>
              </a:xfrm>
              <a:prstGeom prst="rightArrow">
                <a:avLst>
                  <a:gd name="adj1" fmla="val 50000"/>
                  <a:gd name="adj2" fmla="val 89474"/>
                </a:avLst>
              </a:prstGeom>
              <a:solidFill>
                <a:schemeClr val="tx1"/>
              </a:solid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220663" indent="-220663" fontAlgn="base">
                  <a:lnSpc>
                    <a:spcPct val="90000"/>
                  </a:lnSpc>
                  <a:spcBef>
                    <a:spcPct val="50000"/>
                  </a:spcBef>
                  <a:spcAft>
                    <a:spcPct val="0"/>
                  </a:spcAft>
                  <a:buClr>
                    <a:srgbClr val="E20074"/>
                  </a:buClr>
                  <a:buSzPct val="75000"/>
                  <a:buFont typeface="Wingdings" pitchFamily="2" charset="2"/>
                  <a:buNone/>
                </a:pPr>
                <a:endParaRPr lang="en-US" sz="1400" smtClean="0">
                  <a:solidFill>
                    <a:srgbClr val="000000"/>
                  </a:solidFill>
                </a:endParaRPr>
              </a:p>
            </p:txBody>
          </p:sp>
          <p:sp>
            <p:nvSpPr>
              <p:cNvPr id="83" name="Right Arrow 82"/>
              <p:cNvSpPr/>
              <p:nvPr/>
            </p:nvSpPr>
            <p:spPr bwMode="auto">
              <a:xfrm>
                <a:off x="1928474" y="2080151"/>
                <a:ext cx="355359" cy="164679"/>
              </a:xfrm>
              <a:prstGeom prst="rightArrow">
                <a:avLst>
                  <a:gd name="adj1" fmla="val 50000"/>
                  <a:gd name="adj2" fmla="val 89474"/>
                </a:avLst>
              </a:prstGeom>
              <a:solidFill>
                <a:srgbClr val="B258EA"/>
              </a:solid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220663" indent="-220663" fontAlgn="base">
                  <a:lnSpc>
                    <a:spcPct val="90000"/>
                  </a:lnSpc>
                  <a:spcBef>
                    <a:spcPct val="50000"/>
                  </a:spcBef>
                  <a:spcAft>
                    <a:spcPct val="0"/>
                  </a:spcAft>
                  <a:buClr>
                    <a:srgbClr val="E20074"/>
                  </a:buClr>
                  <a:buSzPct val="75000"/>
                  <a:buFont typeface="Wingdings" pitchFamily="2" charset="2"/>
                  <a:buNone/>
                </a:pPr>
                <a:endParaRPr lang="en-US" sz="1400" smtClean="0">
                  <a:solidFill>
                    <a:srgbClr val="000000"/>
                  </a:solidFill>
                </a:endParaRPr>
              </a:p>
            </p:txBody>
          </p:sp>
        </p:grpSp>
        <p:grpSp>
          <p:nvGrpSpPr>
            <p:cNvPr id="77" name="Group 78"/>
            <p:cNvGrpSpPr/>
            <p:nvPr/>
          </p:nvGrpSpPr>
          <p:grpSpPr>
            <a:xfrm flipH="1">
              <a:off x="1487887" y="1778963"/>
              <a:ext cx="408085" cy="172623"/>
              <a:chOff x="1928474" y="2072207"/>
              <a:chExt cx="356081" cy="172623"/>
            </a:xfrm>
          </p:grpSpPr>
          <p:sp>
            <p:nvSpPr>
              <p:cNvPr id="80" name="Right Arrow 79"/>
              <p:cNvSpPr/>
              <p:nvPr/>
            </p:nvSpPr>
            <p:spPr bwMode="auto">
              <a:xfrm>
                <a:off x="1929196" y="2072207"/>
                <a:ext cx="355359" cy="164679"/>
              </a:xfrm>
              <a:prstGeom prst="rightArrow">
                <a:avLst>
                  <a:gd name="adj1" fmla="val 50000"/>
                  <a:gd name="adj2" fmla="val 89474"/>
                </a:avLst>
              </a:prstGeom>
              <a:solidFill>
                <a:schemeClr val="tx1"/>
              </a:solid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220663" indent="-220663" fontAlgn="base">
                  <a:lnSpc>
                    <a:spcPct val="90000"/>
                  </a:lnSpc>
                  <a:spcBef>
                    <a:spcPct val="50000"/>
                  </a:spcBef>
                  <a:spcAft>
                    <a:spcPct val="0"/>
                  </a:spcAft>
                  <a:buClr>
                    <a:srgbClr val="E20074"/>
                  </a:buClr>
                  <a:buSzPct val="75000"/>
                  <a:buFont typeface="Wingdings" pitchFamily="2" charset="2"/>
                  <a:buNone/>
                </a:pPr>
                <a:endParaRPr lang="en-US" sz="1400" smtClean="0">
                  <a:solidFill>
                    <a:srgbClr val="000000"/>
                  </a:solidFill>
                </a:endParaRPr>
              </a:p>
            </p:txBody>
          </p:sp>
          <p:sp>
            <p:nvSpPr>
              <p:cNvPr id="81" name="Right Arrow 80"/>
              <p:cNvSpPr/>
              <p:nvPr/>
            </p:nvSpPr>
            <p:spPr bwMode="auto">
              <a:xfrm>
                <a:off x="1928474" y="2080151"/>
                <a:ext cx="355359" cy="164679"/>
              </a:xfrm>
              <a:prstGeom prst="rightArrow">
                <a:avLst>
                  <a:gd name="adj1" fmla="val 50000"/>
                  <a:gd name="adj2" fmla="val 89474"/>
                </a:avLst>
              </a:prstGeom>
              <a:solidFill>
                <a:srgbClr val="996633"/>
              </a:solid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220663" indent="-220663" fontAlgn="base">
                  <a:lnSpc>
                    <a:spcPct val="90000"/>
                  </a:lnSpc>
                  <a:spcBef>
                    <a:spcPct val="50000"/>
                  </a:spcBef>
                  <a:spcAft>
                    <a:spcPct val="0"/>
                  </a:spcAft>
                  <a:buClr>
                    <a:srgbClr val="E20074"/>
                  </a:buClr>
                  <a:buSzPct val="75000"/>
                  <a:buFont typeface="Wingdings" pitchFamily="2" charset="2"/>
                  <a:buNone/>
                </a:pPr>
                <a:endParaRPr lang="en-US" sz="1400" smtClean="0">
                  <a:solidFill>
                    <a:srgbClr val="000000"/>
                  </a:solidFill>
                </a:endParaRPr>
              </a:p>
            </p:txBody>
          </p:sp>
        </p:grpSp>
      </p:grpSp>
      <p:sp>
        <p:nvSpPr>
          <p:cNvPr id="88" name="Freeform 87"/>
          <p:cNvSpPr/>
          <p:nvPr/>
        </p:nvSpPr>
        <p:spPr bwMode="auto">
          <a:xfrm>
            <a:off x="1650020" y="1964014"/>
            <a:ext cx="6538007" cy="1578609"/>
          </a:xfrm>
          <a:custGeom>
            <a:avLst/>
            <a:gdLst>
              <a:gd name="connsiteX0" fmla="*/ 0 w 3976777"/>
              <a:gd name="connsiteY0" fmla="*/ 1018048 h 1147445"/>
              <a:gd name="connsiteX1" fmla="*/ 86264 w 3976777"/>
              <a:gd name="connsiteY1" fmla="*/ 871399 h 1147445"/>
              <a:gd name="connsiteX2" fmla="*/ 396815 w 3976777"/>
              <a:gd name="connsiteY2" fmla="*/ 819641 h 1147445"/>
              <a:gd name="connsiteX3" fmla="*/ 672860 w 3976777"/>
              <a:gd name="connsiteY3" fmla="*/ 8758 h 1147445"/>
              <a:gd name="connsiteX4" fmla="*/ 1216324 w 3976777"/>
              <a:gd name="connsiteY4" fmla="*/ 388320 h 1147445"/>
              <a:gd name="connsiteX5" fmla="*/ 1354347 w 3976777"/>
              <a:gd name="connsiteY5" fmla="*/ 362441 h 1147445"/>
              <a:gd name="connsiteX6" fmla="*/ 1423358 w 3976777"/>
              <a:gd name="connsiteY6" fmla="*/ 34637 h 1147445"/>
              <a:gd name="connsiteX7" fmla="*/ 1466490 w 3976777"/>
              <a:gd name="connsiteY7" fmla="*/ 224418 h 1147445"/>
              <a:gd name="connsiteX8" fmla="*/ 1457864 w 3976777"/>
              <a:gd name="connsiteY8" fmla="*/ 448705 h 1147445"/>
              <a:gd name="connsiteX9" fmla="*/ 1768415 w 3976777"/>
              <a:gd name="connsiteY9" fmla="*/ 457331 h 1147445"/>
              <a:gd name="connsiteX10" fmla="*/ 2786332 w 3976777"/>
              <a:gd name="connsiteY10" fmla="*/ 396947 h 1147445"/>
              <a:gd name="connsiteX11" fmla="*/ 3217652 w 3976777"/>
              <a:gd name="connsiteY11" fmla="*/ 103648 h 1147445"/>
              <a:gd name="connsiteX12" fmla="*/ 3303917 w 3976777"/>
              <a:gd name="connsiteY12" fmla="*/ 69143 h 1147445"/>
              <a:gd name="connsiteX13" fmla="*/ 3562709 w 3976777"/>
              <a:gd name="connsiteY13" fmla="*/ 638486 h 1147445"/>
              <a:gd name="connsiteX14" fmla="*/ 3631720 w 3976777"/>
              <a:gd name="connsiteY14" fmla="*/ 845520 h 1147445"/>
              <a:gd name="connsiteX15" fmla="*/ 3976777 w 3976777"/>
              <a:gd name="connsiteY15" fmla="*/ 1147445 h 114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6777" h="1147445">
                <a:moveTo>
                  <a:pt x="0" y="1018048"/>
                </a:moveTo>
                <a:cubicBezTo>
                  <a:pt x="10064" y="961257"/>
                  <a:pt x="20128" y="904467"/>
                  <a:pt x="86264" y="871399"/>
                </a:cubicBezTo>
                <a:cubicBezTo>
                  <a:pt x="152400" y="838331"/>
                  <a:pt x="299049" y="963414"/>
                  <a:pt x="396815" y="819641"/>
                </a:cubicBezTo>
                <a:cubicBezTo>
                  <a:pt x="494581" y="675867"/>
                  <a:pt x="536275" y="80645"/>
                  <a:pt x="672860" y="8758"/>
                </a:cubicBezTo>
                <a:cubicBezTo>
                  <a:pt x="809445" y="-63129"/>
                  <a:pt x="1102743" y="329373"/>
                  <a:pt x="1216324" y="388320"/>
                </a:cubicBezTo>
                <a:cubicBezTo>
                  <a:pt x="1329905" y="447267"/>
                  <a:pt x="1319841" y="421388"/>
                  <a:pt x="1354347" y="362441"/>
                </a:cubicBezTo>
                <a:cubicBezTo>
                  <a:pt x="1388853" y="303494"/>
                  <a:pt x="1404668" y="57641"/>
                  <a:pt x="1423358" y="34637"/>
                </a:cubicBezTo>
                <a:cubicBezTo>
                  <a:pt x="1442048" y="11633"/>
                  <a:pt x="1460739" y="155407"/>
                  <a:pt x="1466490" y="224418"/>
                </a:cubicBezTo>
                <a:cubicBezTo>
                  <a:pt x="1472241" y="293429"/>
                  <a:pt x="1407543" y="409886"/>
                  <a:pt x="1457864" y="448705"/>
                </a:cubicBezTo>
                <a:cubicBezTo>
                  <a:pt x="1508185" y="487524"/>
                  <a:pt x="1547004" y="465957"/>
                  <a:pt x="1768415" y="457331"/>
                </a:cubicBezTo>
                <a:cubicBezTo>
                  <a:pt x="1989826" y="448705"/>
                  <a:pt x="2544793" y="455894"/>
                  <a:pt x="2786332" y="396947"/>
                </a:cubicBezTo>
                <a:cubicBezTo>
                  <a:pt x="3027872" y="338000"/>
                  <a:pt x="3131388" y="158282"/>
                  <a:pt x="3217652" y="103648"/>
                </a:cubicBezTo>
                <a:cubicBezTo>
                  <a:pt x="3303916" y="49014"/>
                  <a:pt x="3246408" y="-19997"/>
                  <a:pt x="3303917" y="69143"/>
                </a:cubicBezTo>
                <a:cubicBezTo>
                  <a:pt x="3361427" y="158283"/>
                  <a:pt x="3508075" y="509090"/>
                  <a:pt x="3562709" y="638486"/>
                </a:cubicBezTo>
                <a:cubicBezTo>
                  <a:pt x="3617343" y="767882"/>
                  <a:pt x="3562709" y="760694"/>
                  <a:pt x="3631720" y="845520"/>
                </a:cubicBezTo>
                <a:cubicBezTo>
                  <a:pt x="3700731" y="930346"/>
                  <a:pt x="3838754" y="1038895"/>
                  <a:pt x="3976777" y="1147445"/>
                </a:cubicBezTo>
              </a:path>
            </a:pathLst>
          </a:custGeom>
          <a:no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220663" indent="-220663" fontAlgn="base">
              <a:lnSpc>
                <a:spcPct val="90000"/>
              </a:lnSpc>
              <a:spcBef>
                <a:spcPct val="50000"/>
              </a:spcBef>
              <a:spcAft>
                <a:spcPct val="0"/>
              </a:spcAft>
              <a:buClr>
                <a:srgbClr val="E20074"/>
              </a:buClr>
              <a:buSzPct val="75000"/>
              <a:buFont typeface="Wingdings" pitchFamily="2" charset="2"/>
              <a:buNone/>
            </a:pPr>
            <a:endParaRPr lang="en-US" sz="1400" smtClean="0">
              <a:solidFill>
                <a:srgbClr val="000000"/>
              </a:solidFill>
            </a:endParaRPr>
          </a:p>
        </p:txBody>
      </p:sp>
      <p:grpSp>
        <p:nvGrpSpPr>
          <p:cNvPr id="78" name="Group 88"/>
          <p:cNvGrpSpPr/>
          <p:nvPr/>
        </p:nvGrpSpPr>
        <p:grpSpPr>
          <a:xfrm>
            <a:off x="3319396" y="3050388"/>
            <a:ext cx="3351124" cy="1172930"/>
            <a:chOff x="3042615" y="2419917"/>
            <a:chExt cx="2038339" cy="852569"/>
          </a:xfrm>
        </p:grpSpPr>
        <p:sp>
          <p:nvSpPr>
            <p:cNvPr id="90" name="Rounded Rectangle 89"/>
            <p:cNvSpPr/>
            <p:nvPr/>
          </p:nvSpPr>
          <p:spPr>
            <a:xfrm>
              <a:off x="3781736" y="2946876"/>
              <a:ext cx="618696" cy="315310"/>
            </a:xfrm>
            <a:prstGeom prst="roundRect">
              <a:avLst/>
            </a:prstGeom>
            <a:solidFill>
              <a:srgbClr val="FF0000"/>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lnSpc>
                  <a:spcPct val="90000"/>
                </a:lnSpc>
                <a:spcBef>
                  <a:spcPct val="50000"/>
                </a:spcBef>
                <a:spcAft>
                  <a:spcPct val="0"/>
                </a:spcAft>
                <a:buClr>
                  <a:srgbClr val="FF6600"/>
                </a:buClr>
                <a:buSzPct val="75000"/>
                <a:buFont typeface="Wingdings" pitchFamily="2" charset="2"/>
                <a:buNone/>
              </a:pPr>
              <a:r>
                <a:rPr lang="en-US" sz="1000" b="1" dirty="0" err="1" smtClean="0">
                  <a:solidFill>
                    <a:srgbClr val="000000"/>
                  </a:solidFill>
                  <a:latin typeface="Arial" panose="020B0604020202020204" pitchFamily="34" charset="0"/>
                  <a:cs typeface="Arial" panose="020B0604020202020204" pitchFamily="34" charset="0"/>
                </a:rPr>
                <a:t>vDPI</a:t>
              </a:r>
              <a:endParaRPr lang="en-US" sz="1000" b="1" dirty="0">
                <a:solidFill>
                  <a:srgbClr val="000000"/>
                </a:solidFill>
                <a:latin typeface="Arial" panose="020B0604020202020204" pitchFamily="34" charset="0"/>
                <a:cs typeface="Arial" panose="020B0604020202020204" pitchFamily="34" charset="0"/>
              </a:endParaRPr>
            </a:p>
          </p:txBody>
        </p:sp>
        <p:sp>
          <p:nvSpPr>
            <p:cNvPr id="91" name="Rounded Rectangle 90"/>
            <p:cNvSpPr/>
            <p:nvPr/>
          </p:nvSpPr>
          <p:spPr>
            <a:xfrm>
              <a:off x="4462258" y="2957176"/>
              <a:ext cx="618696" cy="315310"/>
            </a:xfrm>
            <a:prstGeom prst="roundRect">
              <a:avLst/>
            </a:prstGeom>
            <a:solidFill>
              <a:srgbClr val="00DFDA"/>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lnSpc>
                  <a:spcPct val="90000"/>
                </a:lnSpc>
                <a:spcBef>
                  <a:spcPct val="50000"/>
                </a:spcBef>
                <a:spcAft>
                  <a:spcPct val="0"/>
                </a:spcAft>
                <a:buClr>
                  <a:srgbClr val="FF6600"/>
                </a:buClr>
                <a:buSzPct val="75000"/>
                <a:buFont typeface="Wingdings" pitchFamily="2" charset="2"/>
                <a:buNone/>
              </a:pPr>
              <a:r>
                <a:rPr lang="en-US" sz="1000" b="1" dirty="0" err="1" smtClean="0">
                  <a:solidFill>
                    <a:srgbClr val="000000"/>
                  </a:solidFill>
                  <a:latin typeface="Arial" panose="020B0604020202020204" pitchFamily="34" charset="0"/>
                  <a:cs typeface="Arial" panose="020B0604020202020204" pitchFamily="34" charset="0"/>
                </a:rPr>
                <a:t>vCDN</a:t>
              </a:r>
              <a:endParaRPr lang="en-US" sz="1000" b="1" dirty="0">
                <a:solidFill>
                  <a:srgbClr val="000000"/>
                </a:solidFill>
                <a:latin typeface="Arial" panose="020B0604020202020204" pitchFamily="34" charset="0"/>
                <a:cs typeface="Arial" panose="020B0604020202020204" pitchFamily="34" charset="0"/>
              </a:endParaRPr>
            </a:p>
          </p:txBody>
        </p:sp>
        <p:grpSp>
          <p:nvGrpSpPr>
            <p:cNvPr id="79" name="Group 91"/>
            <p:cNvGrpSpPr/>
            <p:nvPr/>
          </p:nvGrpSpPr>
          <p:grpSpPr>
            <a:xfrm>
              <a:off x="3042615" y="2419917"/>
              <a:ext cx="485369" cy="195736"/>
              <a:chOff x="1469107" y="1776800"/>
              <a:chExt cx="867452" cy="515880"/>
            </a:xfrm>
          </p:grpSpPr>
          <p:sp>
            <p:nvSpPr>
              <p:cNvPr id="93" name="Freeform 41"/>
              <p:cNvSpPr>
                <a:spLocks/>
              </p:cNvSpPr>
              <p:nvPr/>
            </p:nvSpPr>
            <p:spPr bwMode="auto">
              <a:xfrm>
                <a:off x="1469107" y="1776800"/>
                <a:ext cx="867452" cy="515880"/>
              </a:xfrm>
              <a:custGeom>
                <a:avLst/>
                <a:gdLst>
                  <a:gd name="T0" fmla="*/ 0 w 681"/>
                  <a:gd name="T1" fmla="*/ 0 h 170"/>
                  <a:gd name="T2" fmla="*/ 0 w 681"/>
                  <a:gd name="T3" fmla="*/ 170 h 170"/>
                  <a:gd name="T4" fmla="*/ 681 w 681"/>
                  <a:gd name="T5" fmla="*/ 170 h 170"/>
                  <a:gd name="T6" fmla="*/ 681 w 681"/>
                  <a:gd name="T7" fmla="*/ 0 h 170"/>
                  <a:gd name="T8" fmla="*/ 0 w 681"/>
                  <a:gd name="T9" fmla="*/ 0 h 170"/>
                  <a:gd name="T10" fmla="*/ 0 w 681"/>
                  <a:gd name="T11" fmla="*/ 0 h 170"/>
                </a:gdLst>
                <a:ahLst/>
                <a:cxnLst>
                  <a:cxn ang="0">
                    <a:pos x="T0" y="T1"/>
                  </a:cxn>
                  <a:cxn ang="0">
                    <a:pos x="T2" y="T3"/>
                  </a:cxn>
                  <a:cxn ang="0">
                    <a:pos x="T4" y="T5"/>
                  </a:cxn>
                  <a:cxn ang="0">
                    <a:pos x="T6" y="T7"/>
                  </a:cxn>
                  <a:cxn ang="0">
                    <a:pos x="T8" y="T9"/>
                  </a:cxn>
                  <a:cxn ang="0">
                    <a:pos x="T10" y="T11"/>
                  </a:cxn>
                </a:cxnLst>
                <a:rect l="0" t="0" r="r" b="b"/>
                <a:pathLst>
                  <a:path w="681" h="170">
                    <a:moveTo>
                      <a:pt x="0" y="0"/>
                    </a:moveTo>
                    <a:lnTo>
                      <a:pt x="0" y="170"/>
                    </a:lnTo>
                    <a:lnTo>
                      <a:pt x="681" y="170"/>
                    </a:lnTo>
                    <a:lnTo>
                      <a:pt x="681" y="0"/>
                    </a:lnTo>
                    <a:lnTo>
                      <a:pt x="0" y="0"/>
                    </a:lnTo>
                    <a:lnTo>
                      <a:pt x="0" y="0"/>
                    </a:lnTo>
                    <a:close/>
                  </a:path>
                </a:pathLst>
              </a:custGeom>
              <a:solidFill>
                <a:srgbClr val="779D80"/>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89" name="Group 93"/>
              <p:cNvGrpSpPr/>
              <p:nvPr/>
            </p:nvGrpSpPr>
            <p:grpSpPr>
              <a:xfrm>
                <a:off x="1906805" y="2093875"/>
                <a:ext cx="408085" cy="172623"/>
                <a:chOff x="1928474" y="2072207"/>
                <a:chExt cx="356081" cy="172623"/>
              </a:xfrm>
            </p:grpSpPr>
            <p:sp>
              <p:nvSpPr>
                <p:cNvPr id="104" name="Right Arrow 103"/>
                <p:cNvSpPr/>
                <p:nvPr/>
              </p:nvSpPr>
              <p:spPr bwMode="auto">
                <a:xfrm>
                  <a:off x="1929196" y="2072207"/>
                  <a:ext cx="355359" cy="164679"/>
                </a:xfrm>
                <a:prstGeom prst="rightArrow">
                  <a:avLst>
                    <a:gd name="adj1" fmla="val 50000"/>
                    <a:gd name="adj2" fmla="val 89474"/>
                  </a:avLst>
                </a:prstGeom>
                <a:solidFill>
                  <a:schemeClr val="tx1"/>
                </a:solid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220663" indent="-220663" fontAlgn="base">
                    <a:lnSpc>
                      <a:spcPct val="90000"/>
                    </a:lnSpc>
                    <a:spcBef>
                      <a:spcPct val="50000"/>
                    </a:spcBef>
                    <a:spcAft>
                      <a:spcPct val="0"/>
                    </a:spcAft>
                    <a:buClr>
                      <a:srgbClr val="E20074"/>
                    </a:buClr>
                    <a:buSzPct val="75000"/>
                    <a:buFont typeface="Wingdings" pitchFamily="2" charset="2"/>
                    <a:buNone/>
                  </a:pPr>
                  <a:endParaRPr lang="en-US" sz="1400" smtClean="0">
                    <a:solidFill>
                      <a:srgbClr val="000000"/>
                    </a:solidFill>
                  </a:endParaRPr>
                </a:p>
              </p:txBody>
            </p:sp>
            <p:sp>
              <p:nvSpPr>
                <p:cNvPr id="105" name="Right Arrow 104"/>
                <p:cNvSpPr/>
                <p:nvPr/>
              </p:nvSpPr>
              <p:spPr bwMode="auto">
                <a:xfrm>
                  <a:off x="1928474" y="2080151"/>
                  <a:ext cx="355359" cy="164679"/>
                </a:xfrm>
                <a:prstGeom prst="rightArrow">
                  <a:avLst>
                    <a:gd name="adj1" fmla="val 50000"/>
                    <a:gd name="adj2" fmla="val 89474"/>
                  </a:avLst>
                </a:prstGeom>
                <a:solidFill>
                  <a:srgbClr val="FFFF00"/>
                </a:solid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220663" indent="-220663" fontAlgn="base">
                    <a:lnSpc>
                      <a:spcPct val="90000"/>
                    </a:lnSpc>
                    <a:spcBef>
                      <a:spcPct val="50000"/>
                    </a:spcBef>
                    <a:spcAft>
                      <a:spcPct val="0"/>
                    </a:spcAft>
                    <a:buClr>
                      <a:srgbClr val="E20074"/>
                    </a:buClr>
                    <a:buSzPct val="75000"/>
                    <a:buFont typeface="Wingdings" pitchFamily="2" charset="2"/>
                    <a:buNone/>
                  </a:pPr>
                  <a:endParaRPr lang="en-US" sz="1400" smtClean="0">
                    <a:solidFill>
                      <a:srgbClr val="000000"/>
                    </a:solidFill>
                  </a:endParaRPr>
                </a:p>
              </p:txBody>
            </p:sp>
          </p:grpSp>
          <p:grpSp>
            <p:nvGrpSpPr>
              <p:cNvPr id="92" name="Group 94"/>
              <p:cNvGrpSpPr/>
              <p:nvPr/>
            </p:nvGrpSpPr>
            <p:grpSpPr>
              <a:xfrm flipH="1">
                <a:off x="1491498" y="1999257"/>
                <a:ext cx="408085" cy="172623"/>
                <a:chOff x="1928474" y="2072207"/>
                <a:chExt cx="356081" cy="172623"/>
              </a:xfrm>
            </p:grpSpPr>
            <p:sp>
              <p:nvSpPr>
                <p:cNvPr id="102" name="Right Arrow 101"/>
                <p:cNvSpPr/>
                <p:nvPr/>
              </p:nvSpPr>
              <p:spPr bwMode="auto">
                <a:xfrm>
                  <a:off x="1929196" y="2072207"/>
                  <a:ext cx="355359" cy="164679"/>
                </a:xfrm>
                <a:prstGeom prst="rightArrow">
                  <a:avLst>
                    <a:gd name="adj1" fmla="val 50000"/>
                    <a:gd name="adj2" fmla="val 89474"/>
                  </a:avLst>
                </a:prstGeom>
                <a:solidFill>
                  <a:schemeClr val="tx1"/>
                </a:solid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220663" indent="-220663" fontAlgn="base">
                    <a:lnSpc>
                      <a:spcPct val="90000"/>
                    </a:lnSpc>
                    <a:spcBef>
                      <a:spcPct val="50000"/>
                    </a:spcBef>
                    <a:spcAft>
                      <a:spcPct val="0"/>
                    </a:spcAft>
                    <a:buClr>
                      <a:srgbClr val="E20074"/>
                    </a:buClr>
                    <a:buSzPct val="75000"/>
                    <a:buFont typeface="Wingdings" pitchFamily="2" charset="2"/>
                    <a:buNone/>
                  </a:pPr>
                  <a:endParaRPr lang="en-US" sz="1400" smtClean="0">
                    <a:solidFill>
                      <a:srgbClr val="000000"/>
                    </a:solidFill>
                  </a:endParaRPr>
                </a:p>
              </p:txBody>
            </p:sp>
            <p:sp>
              <p:nvSpPr>
                <p:cNvPr id="103" name="Right Arrow 102"/>
                <p:cNvSpPr/>
                <p:nvPr/>
              </p:nvSpPr>
              <p:spPr bwMode="auto">
                <a:xfrm>
                  <a:off x="1928474" y="2080151"/>
                  <a:ext cx="355359" cy="164679"/>
                </a:xfrm>
                <a:prstGeom prst="rightArrow">
                  <a:avLst>
                    <a:gd name="adj1" fmla="val 50000"/>
                    <a:gd name="adj2" fmla="val 89474"/>
                  </a:avLst>
                </a:prstGeom>
                <a:solidFill>
                  <a:srgbClr val="7030A0"/>
                </a:solid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220663" indent="-220663" fontAlgn="base">
                    <a:lnSpc>
                      <a:spcPct val="90000"/>
                    </a:lnSpc>
                    <a:spcBef>
                      <a:spcPct val="50000"/>
                    </a:spcBef>
                    <a:spcAft>
                      <a:spcPct val="0"/>
                    </a:spcAft>
                    <a:buClr>
                      <a:srgbClr val="E20074"/>
                    </a:buClr>
                    <a:buSzPct val="75000"/>
                    <a:buFont typeface="Wingdings" pitchFamily="2" charset="2"/>
                    <a:buNone/>
                  </a:pPr>
                  <a:endParaRPr lang="en-US" sz="1400" smtClean="0">
                    <a:solidFill>
                      <a:srgbClr val="000000"/>
                    </a:solidFill>
                  </a:endParaRPr>
                </a:p>
              </p:txBody>
            </p:sp>
          </p:grpSp>
          <p:grpSp>
            <p:nvGrpSpPr>
              <p:cNvPr id="94" name="Group 95"/>
              <p:cNvGrpSpPr/>
              <p:nvPr/>
            </p:nvGrpSpPr>
            <p:grpSpPr>
              <a:xfrm>
                <a:off x="1894526" y="1882248"/>
                <a:ext cx="408085" cy="172623"/>
                <a:chOff x="1928474" y="2072207"/>
                <a:chExt cx="356081" cy="172623"/>
              </a:xfrm>
            </p:grpSpPr>
            <p:sp>
              <p:nvSpPr>
                <p:cNvPr id="100" name="Right Arrow 99"/>
                <p:cNvSpPr/>
                <p:nvPr/>
              </p:nvSpPr>
              <p:spPr bwMode="auto">
                <a:xfrm>
                  <a:off x="1929196" y="2072207"/>
                  <a:ext cx="355359" cy="164679"/>
                </a:xfrm>
                <a:prstGeom prst="rightArrow">
                  <a:avLst>
                    <a:gd name="adj1" fmla="val 50000"/>
                    <a:gd name="adj2" fmla="val 89474"/>
                  </a:avLst>
                </a:prstGeom>
                <a:solidFill>
                  <a:schemeClr val="tx1"/>
                </a:solid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220663" indent="-220663" fontAlgn="base">
                    <a:lnSpc>
                      <a:spcPct val="90000"/>
                    </a:lnSpc>
                    <a:spcBef>
                      <a:spcPct val="50000"/>
                    </a:spcBef>
                    <a:spcAft>
                      <a:spcPct val="0"/>
                    </a:spcAft>
                    <a:buClr>
                      <a:srgbClr val="E20074"/>
                    </a:buClr>
                    <a:buSzPct val="75000"/>
                    <a:buFont typeface="Wingdings" pitchFamily="2" charset="2"/>
                    <a:buNone/>
                  </a:pPr>
                  <a:endParaRPr lang="en-US" sz="1400" smtClean="0">
                    <a:solidFill>
                      <a:srgbClr val="000000"/>
                    </a:solidFill>
                  </a:endParaRPr>
                </a:p>
              </p:txBody>
            </p:sp>
            <p:sp>
              <p:nvSpPr>
                <p:cNvPr id="101" name="Right Arrow 100"/>
                <p:cNvSpPr/>
                <p:nvPr/>
              </p:nvSpPr>
              <p:spPr bwMode="auto">
                <a:xfrm>
                  <a:off x="1928474" y="2080151"/>
                  <a:ext cx="355359" cy="164679"/>
                </a:xfrm>
                <a:prstGeom prst="rightArrow">
                  <a:avLst>
                    <a:gd name="adj1" fmla="val 50000"/>
                    <a:gd name="adj2" fmla="val 89474"/>
                  </a:avLst>
                </a:prstGeom>
                <a:solidFill>
                  <a:srgbClr val="B258EA"/>
                </a:solid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220663" indent="-220663" fontAlgn="base">
                    <a:lnSpc>
                      <a:spcPct val="90000"/>
                    </a:lnSpc>
                    <a:spcBef>
                      <a:spcPct val="50000"/>
                    </a:spcBef>
                    <a:spcAft>
                      <a:spcPct val="0"/>
                    </a:spcAft>
                    <a:buClr>
                      <a:srgbClr val="E20074"/>
                    </a:buClr>
                    <a:buSzPct val="75000"/>
                    <a:buFont typeface="Wingdings" pitchFamily="2" charset="2"/>
                    <a:buNone/>
                  </a:pPr>
                  <a:endParaRPr lang="en-US" sz="1400" smtClean="0">
                    <a:solidFill>
                      <a:srgbClr val="000000"/>
                    </a:solidFill>
                  </a:endParaRPr>
                </a:p>
              </p:txBody>
            </p:sp>
          </p:grpSp>
          <p:grpSp>
            <p:nvGrpSpPr>
              <p:cNvPr id="95" name="Group 96"/>
              <p:cNvGrpSpPr/>
              <p:nvPr/>
            </p:nvGrpSpPr>
            <p:grpSpPr>
              <a:xfrm flipH="1">
                <a:off x="1487887" y="1778963"/>
                <a:ext cx="408085" cy="172623"/>
                <a:chOff x="1928474" y="2072207"/>
                <a:chExt cx="356081" cy="172623"/>
              </a:xfrm>
            </p:grpSpPr>
            <p:sp>
              <p:nvSpPr>
                <p:cNvPr id="98" name="Right Arrow 97"/>
                <p:cNvSpPr/>
                <p:nvPr/>
              </p:nvSpPr>
              <p:spPr bwMode="auto">
                <a:xfrm>
                  <a:off x="1929196" y="2072207"/>
                  <a:ext cx="355359" cy="164679"/>
                </a:xfrm>
                <a:prstGeom prst="rightArrow">
                  <a:avLst>
                    <a:gd name="adj1" fmla="val 50000"/>
                    <a:gd name="adj2" fmla="val 89474"/>
                  </a:avLst>
                </a:prstGeom>
                <a:solidFill>
                  <a:schemeClr val="tx1"/>
                </a:solid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220663" indent="-220663" fontAlgn="base">
                    <a:lnSpc>
                      <a:spcPct val="90000"/>
                    </a:lnSpc>
                    <a:spcBef>
                      <a:spcPct val="50000"/>
                    </a:spcBef>
                    <a:spcAft>
                      <a:spcPct val="0"/>
                    </a:spcAft>
                    <a:buClr>
                      <a:srgbClr val="E20074"/>
                    </a:buClr>
                    <a:buSzPct val="75000"/>
                    <a:buFont typeface="Wingdings" pitchFamily="2" charset="2"/>
                    <a:buNone/>
                  </a:pPr>
                  <a:endParaRPr lang="en-US" sz="1400" smtClean="0">
                    <a:solidFill>
                      <a:srgbClr val="000000"/>
                    </a:solidFill>
                  </a:endParaRPr>
                </a:p>
              </p:txBody>
            </p:sp>
            <p:sp>
              <p:nvSpPr>
                <p:cNvPr id="99" name="Right Arrow 98"/>
                <p:cNvSpPr/>
                <p:nvPr/>
              </p:nvSpPr>
              <p:spPr bwMode="auto">
                <a:xfrm>
                  <a:off x="1928474" y="2080151"/>
                  <a:ext cx="355359" cy="164679"/>
                </a:xfrm>
                <a:prstGeom prst="rightArrow">
                  <a:avLst>
                    <a:gd name="adj1" fmla="val 50000"/>
                    <a:gd name="adj2" fmla="val 89474"/>
                  </a:avLst>
                </a:prstGeom>
                <a:solidFill>
                  <a:srgbClr val="996633"/>
                </a:solid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220663" indent="-220663" fontAlgn="base">
                    <a:lnSpc>
                      <a:spcPct val="90000"/>
                    </a:lnSpc>
                    <a:spcBef>
                      <a:spcPct val="50000"/>
                    </a:spcBef>
                    <a:spcAft>
                      <a:spcPct val="0"/>
                    </a:spcAft>
                    <a:buClr>
                      <a:srgbClr val="E20074"/>
                    </a:buClr>
                    <a:buSzPct val="75000"/>
                    <a:buFont typeface="Wingdings" pitchFamily="2" charset="2"/>
                    <a:buNone/>
                  </a:pPr>
                  <a:endParaRPr lang="en-US" sz="1400" smtClean="0">
                    <a:solidFill>
                      <a:srgbClr val="000000"/>
                    </a:solidFill>
                  </a:endParaRPr>
                </a:p>
              </p:txBody>
            </p:sp>
          </p:grpSp>
        </p:grpSp>
      </p:grpSp>
      <p:sp>
        <p:nvSpPr>
          <p:cNvPr id="106" name="Freeform 105"/>
          <p:cNvSpPr/>
          <p:nvPr/>
        </p:nvSpPr>
        <p:spPr bwMode="auto">
          <a:xfrm>
            <a:off x="1167820" y="2024202"/>
            <a:ext cx="7119480" cy="1851557"/>
          </a:xfrm>
          <a:custGeom>
            <a:avLst/>
            <a:gdLst>
              <a:gd name="connsiteX0" fmla="*/ 0 w 4330461"/>
              <a:gd name="connsiteY0" fmla="*/ 836277 h 1345843"/>
              <a:gd name="connsiteX1" fmla="*/ 655608 w 4330461"/>
              <a:gd name="connsiteY1" fmla="*/ 758639 h 1345843"/>
              <a:gd name="connsiteX2" fmla="*/ 992038 w 4330461"/>
              <a:gd name="connsiteY2" fmla="*/ 8141 h 1345843"/>
              <a:gd name="connsiteX3" fmla="*/ 1647646 w 4330461"/>
              <a:gd name="connsiteY3" fmla="*/ 387703 h 1345843"/>
              <a:gd name="connsiteX4" fmla="*/ 1595887 w 4330461"/>
              <a:gd name="connsiteY4" fmla="*/ 819024 h 1345843"/>
              <a:gd name="connsiteX5" fmla="*/ 2242868 w 4330461"/>
              <a:gd name="connsiteY5" fmla="*/ 1293477 h 1345843"/>
              <a:gd name="connsiteX6" fmla="*/ 2510287 w 4330461"/>
              <a:gd name="connsiteY6" fmla="*/ 1258971 h 1345843"/>
              <a:gd name="connsiteX7" fmla="*/ 1725283 w 4330461"/>
              <a:gd name="connsiteY7" fmla="*/ 844903 h 1345843"/>
              <a:gd name="connsiteX8" fmla="*/ 2682816 w 4330461"/>
              <a:gd name="connsiteY8" fmla="*/ 1069190 h 1345843"/>
              <a:gd name="connsiteX9" fmla="*/ 3010619 w 4330461"/>
              <a:gd name="connsiteY9" fmla="*/ 1336609 h 1345843"/>
              <a:gd name="connsiteX10" fmla="*/ 3252159 w 4330461"/>
              <a:gd name="connsiteY10" fmla="*/ 1241718 h 1345843"/>
              <a:gd name="connsiteX11" fmla="*/ 3726612 w 4330461"/>
              <a:gd name="connsiteY11" fmla="*/ 836277 h 1345843"/>
              <a:gd name="connsiteX12" fmla="*/ 4330461 w 4330461"/>
              <a:gd name="connsiteY12" fmla="*/ 517099 h 134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30461" h="1345843">
                <a:moveTo>
                  <a:pt x="0" y="836277"/>
                </a:moveTo>
                <a:lnTo>
                  <a:pt x="655608" y="758639"/>
                </a:lnTo>
                <a:cubicBezTo>
                  <a:pt x="820948" y="620616"/>
                  <a:pt x="826698" y="69964"/>
                  <a:pt x="992038" y="8141"/>
                </a:cubicBezTo>
                <a:cubicBezTo>
                  <a:pt x="1157378" y="-53682"/>
                  <a:pt x="1547005" y="252556"/>
                  <a:pt x="1647646" y="387703"/>
                </a:cubicBezTo>
                <a:cubicBezTo>
                  <a:pt x="1748287" y="522850"/>
                  <a:pt x="1496683" y="668062"/>
                  <a:pt x="1595887" y="819024"/>
                </a:cubicBezTo>
                <a:cubicBezTo>
                  <a:pt x="1695091" y="969986"/>
                  <a:pt x="2090468" y="1220153"/>
                  <a:pt x="2242868" y="1293477"/>
                </a:cubicBezTo>
                <a:cubicBezTo>
                  <a:pt x="2395268" y="1366801"/>
                  <a:pt x="2596551" y="1333733"/>
                  <a:pt x="2510287" y="1258971"/>
                </a:cubicBezTo>
                <a:cubicBezTo>
                  <a:pt x="2424023" y="1184209"/>
                  <a:pt x="1696528" y="876533"/>
                  <a:pt x="1725283" y="844903"/>
                </a:cubicBezTo>
                <a:cubicBezTo>
                  <a:pt x="1754038" y="813273"/>
                  <a:pt x="2468593" y="987239"/>
                  <a:pt x="2682816" y="1069190"/>
                </a:cubicBezTo>
                <a:cubicBezTo>
                  <a:pt x="2897039" y="1151141"/>
                  <a:pt x="2915729" y="1307854"/>
                  <a:pt x="3010619" y="1336609"/>
                </a:cubicBezTo>
                <a:cubicBezTo>
                  <a:pt x="3105509" y="1365364"/>
                  <a:pt x="3132827" y="1325107"/>
                  <a:pt x="3252159" y="1241718"/>
                </a:cubicBezTo>
                <a:cubicBezTo>
                  <a:pt x="3371491" y="1158329"/>
                  <a:pt x="3546895" y="957047"/>
                  <a:pt x="3726612" y="836277"/>
                </a:cubicBezTo>
                <a:cubicBezTo>
                  <a:pt x="3906329" y="715507"/>
                  <a:pt x="4118395" y="616303"/>
                  <a:pt x="4330461" y="517099"/>
                </a:cubicBezTo>
              </a:path>
            </a:pathLst>
          </a:custGeom>
          <a:noFill/>
          <a:ln w="25400" cap="flat" cmpd="sng" algn="ctr">
            <a:solidFill>
              <a:srgbClr val="FF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220663" indent="-220663" fontAlgn="base">
              <a:lnSpc>
                <a:spcPct val="90000"/>
              </a:lnSpc>
              <a:spcBef>
                <a:spcPct val="50000"/>
              </a:spcBef>
              <a:spcAft>
                <a:spcPct val="0"/>
              </a:spcAft>
              <a:buClr>
                <a:srgbClr val="E20074"/>
              </a:buClr>
              <a:buSzPct val="75000"/>
              <a:buFont typeface="Wingdings" pitchFamily="2" charset="2"/>
              <a:buNone/>
            </a:pPr>
            <a:endParaRPr lang="en-US" sz="1400" smtClean="0">
              <a:solidFill>
                <a:srgbClr val="000000"/>
              </a:solidFill>
            </a:endParaRPr>
          </a:p>
        </p:txBody>
      </p:sp>
      <p:sp>
        <p:nvSpPr>
          <p:cNvPr id="107" name="TextBox 106"/>
          <p:cNvSpPr txBox="1"/>
          <p:nvPr/>
        </p:nvSpPr>
        <p:spPr>
          <a:xfrm>
            <a:off x="1558718" y="3259274"/>
            <a:ext cx="652743" cy="477054"/>
          </a:xfrm>
          <a:prstGeom prst="rect">
            <a:avLst/>
          </a:prstGeom>
          <a:noFill/>
        </p:spPr>
        <p:txBody>
          <a:bodyPr wrap="none" rtlCol="0">
            <a:spAutoFit/>
          </a:bodyPr>
          <a:lstStyle/>
          <a:p>
            <a:pPr>
              <a:lnSpc>
                <a:spcPts val="1500"/>
              </a:lnSpc>
            </a:pPr>
            <a:r>
              <a:rPr lang="en-US" sz="1050" i="1" dirty="0" smtClean="0">
                <a:solidFill>
                  <a:srgbClr val="000000"/>
                </a:solidFill>
                <a:latin typeface="Calibri" panose="020F0502020204030204" pitchFamily="34" charset="0"/>
                <a:cs typeface="Calibri" panose="020F0502020204030204" pitchFamily="34" charset="0"/>
              </a:rPr>
              <a:t>physical </a:t>
            </a:r>
          </a:p>
          <a:p>
            <a:pPr>
              <a:lnSpc>
                <a:spcPts val="1500"/>
              </a:lnSpc>
              <a:spcBef>
                <a:spcPts val="0"/>
              </a:spcBef>
            </a:pPr>
            <a:r>
              <a:rPr lang="en-US" sz="1050" i="1" dirty="0" smtClean="0">
                <a:solidFill>
                  <a:srgbClr val="000000"/>
                </a:solidFill>
                <a:latin typeface="Calibri" panose="020F0502020204030204" pitchFamily="34" charset="0"/>
                <a:cs typeface="Calibri" panose="020F0502020204030204" pitchFamily="34" charset="0"/>
              </a:rPr>
              <a:t>   switch</a:t>
            </a:r>
            <a:endParaRPr lang="en-US" sz="1050" i="1" dirty="0">
              <a:solidFill>
                <a:srgbClr val="000000"/>
              </a:solidFill>
              <a:latin typeface="Calibri" panose="020F0502020204030204" pitchFamily="34" charset="0"/>
              <a:cs typeface="Calibri" panose="020F0502020204030204" pitchFamily="34" charset="0"/>
            </a:endParaRPr>
          </a:p>
        </p:txBody>
      </p:sp>
      <p:sp>
        <p:nvSpPr>
          <p:cNvPr id="108" name="TextBox 107"/>
          <p:cNvSpPr txBox="1"/>
          <p:nvPr/>
        </p:nvSpPr>
        <p:spPr>
          <a:xfrm>
            <a:off x="3133470" y="2644470"/>
            <a:ext cx="601447" cy="284693"/>
          </a:xfrm>
          <a:prstGeom prst="rect">
            <a:avLst/>
          </a:prstGeom>
          <a:noFill/>
        </p:spPr>
        <p:txBody>
          <a:bodyPr wrap="none" rtlCol="0">
            <a:spAutoFit/>
          </a:bodyPr>
          <a:lstStyle/>
          <a:p>
            <a:pPr>
              <a:lnSpc>
                <a:spcPts val="1500"/>
              </a:lnSpc>
            </a:pPr>
            <a:r>
              <a:rPr lang="en-US" sz="1050" i="1" dirty="0" err="1" smtClean="0">
                <a:solidFill>
                  <a:srgbClr val="000000"/>
                </a:solidFill>
                <a:latin typeface="Calibri" panose="020F0502020204030204" pitchFamily="34" charset="0"/>
                <a:cs typeface="Calibri" panose="020F0502020204030204" pitchFamily="34" charset="0"/>
              </a:rPr>
              <a:t>vSwitch</a:t>
            </a:r>
            <a:endParaRPr lang="en-US" sz="1050" i="1" dirty="0">
              <a:solidFill>
                <a:srgbClr val="000000"/>
              </a:solidFill>
              <a:latin typeface="Calibri" panose="020F0502020204030204" pitchFamily="34" charset="0"/>
              <a:cs typeface="Calibri" panose="020F0502020204030204" pitchFamily="34" charset="0"/>
            </a:endParaRPr>
          </a:p>
        </p:txBody>
      </p:sp>
      <p:grpSp>
        <p:nvGrpSpPr>
          <p:cNvPr id="96" name="Group 108"/>
          <p:cNvGrpSpPr/>
          <p:nvPr/>
        </p:nvGrpSpPr>
        <p:grpSpPr>
          <a:xfrm>
            <a:off x="4074243" y="2718222"/>
            <a:ext cx="2893247" cy="470380"/>
            <a:chOff x="3511882" y="2178657"/>
            <a:chExt cx="1759833" cy="341906"/>
          </a:xfrm>
        </p:grpSpPr>
        <p:sp>
          <p:nvSpPr>
            <p:cNvPr id="110" name="Flowchart: Preparation 109"/>
            <p:cNvSpPr/>
            <p:nvPr/>
          </p:nvSpPr>
          <p:spPr bwMode="auto">
            <a:xfrm>
              <a:off x="3872285" y="2210462"/>
              <a:ext cx="858741" cy="310101"/>
            </a:xfrm>
            <a:prstGeom prst="flowChartPreparation">
              <a:avLst/>
            </a:prstGeom>
            <a:solidFill>
              <a:srgbClr val="E4DDB4"/>
            </a:solid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220663" indent="-220663" fontAlgn="base">
                <a:lnSpc>
                  <a:spcPct val="90000"/>
                </a:lnSpc>
                <a:spcBef>
                  <a:spcPct val="50000"/>
                </a:spcBef>
                <a:spcAft>
                  <a:spcPct val="0"/>
                </a:spcAft>
                <a:buClr>
                  <a:srgbClr val="E20074"/>
                </a:buClr>
                <a:buSzPct val="75000"/>
                <a:buFont typeface="Wingdings" pitchFamily="2" charset="2"/>
                <a:buNone/>
              </a:pPr>
              <a:endParaRPr lang="en-US" sz="1400" smtClean="0">
                <a:solidFill>
                  <a:srgbClr val="000000"/>
                </a:solidFill>
              </a:endParaRPr>
            </a:p>
          </p:txBody>
        </p:sp>
        <p:grpSp>
          <p:nvGrpSpPr>
            <p:cNvPr id="97" name="Group 110"/>
            <p:cNvGrpSpPr/>
            <p:nvPr/>
          </p:nvGrpSpPr>
          <p:grpSpPr>
            <a:xfrm>
              <a:off x="3511882" y="2178657"/>
              <a:ext cx="1759833" cy="300278"/>
              <a:chOff x="3511882" y="2178657"/>
              <a:chExt cx="1759833" cy="300278"/>
            </a:xfrm>
          </p:grpSpPr>
          <p:cxnSp>
            <p:nvCxnSpPr>
              <p:cNvPr id="112" name="Straight Connector 111"/>
              <p:cNvCxnSpPr/>
              <p:nvPr/>
            </p:nvCxnSpPr>
            <p:spPr bwMode="auto">
              <a:xfrm flipH="1" flipV="1">
                <a:off x="4656870" y="2375565"/>
                <a:ext cx="614845" cy="49583"/>
              </a:xfrm>
              <a:prstGeom prst="line">
                <a:avLst/>
              </a:prstGeom>
              <a:solidFill>
                <a:schemeClr val="bg2"/>
              </a:solidFill>
              <a:ln w="6350" cap="flat" cmpd="sng" algn="ctr">
                <a:solidFill>
                  <a:srgbClr val="4A3575"/>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Straight Connector 113"/>
              <p:cNvCxnSpPr>
                <a:stCxn id="116" idx="1"/>
              </p:cNvCxnSpPr>
              <p:nvPr/>
            </p:nvCxnSpPr>
            <p:spPr bwMode="auto">
              <a:xfrm flipH="1">
                <a:off x="3511882" y="2314750"/>
                <a:ext cx="564618" cy="164185"/>
              </a:xfrm>
              <a:prstGeom prst="line">
                <a:avLst/>
              </a:prstGeom>
              <a:solidFill>
                <a:schemeClr val="bg2"/>
              </a:solidFill>
              <a:ln w="6350" cap="flat" cmpd="sng" algn="ctr">
                <a:solidFill>
                  <a:srgbClr val="4A3575"/>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6" name="TextBox 115"/>
              <p:cNvSpPr txBox="1"/>
              <p:nvPr/>
            </p:nvSpPr>
            <p:spPr>
              <a:xfrm>
                <a:off x="4076500" y="2178657"/>
                <a:ext cx="463337" cy="272185"/>
              </a:xfrm>
              <a:prstGeom prst="rect">
                <a:avLst/>
              </a:prstGeom>
              <a:noFill/>
            </p:spPr>
            <p:txBody>
              <a:bodyPr wrap="none" rtlCol="0">
                <a:spAutoFit/>
              </a:bodyPr>
              <a:lstStyle/>
              <a:p>
                <a:pPr algn="ctr">
                  <a:lnSpc>
                    <a:spcPts val="1100"/>
                  </a:lnSpc>
                </a:pPr>
                <a:r>
                  <a:rPr lang="en-US" sz="1100" dirty="0" smtClean="0">
                    <a:solidFill>
                      <a:srgbClr val="000000"/>
                    </a:solidFill>
                    <a:latin typeface="Calibri" panose="020F0502020204030204" pitchFamily="34" charset="0"/>
                    <a:cs typeface="Calibri" panose="020F0502020204030204" pitchFamily="34" charset="0"/>
                  </a:rPr>
                  <a:t>SDN </a:t>
                </a:r>
              </a:p>
              <a:p>
                <a:pPr algn="ctr">
                  <a:lnSpc>
                    <a:spcPts val="1100"/>
                  </a:lnSpc>
                </a:pPr>
                <a:r>
                  <a:rPr lang="en-US" sz="1100" dirty="0" smtClean="0">
                    <a:solidFill>
                      <a:srgbClr val="000000"/>
                    </a:solidFill>
                    <a:latin typeface="Calibri" panose="020F0502020204030204" pitchFamily="34" charset="0"/>
                    <a:cs typeface="Calibri" panose="020F0502020204030204" pitchFamily="34" charset="0"/>
                  </a:rPr>
                  <a:t>Controller</a:t>
                </a:r>
                <a:endParaRPr lang="en-US" sz="1100" dirty="0">
                  <a:solidFill>
                    <a:srgbClr val="000000"/>
                  </a:solidFill>
                  <a:latin typeface="Calibri" panose="020F0502020204030204" pitchFamily="34" charset="0"/>
                  <a:cs typeface="Calibri" panose="020F0502020204030204" pitchFamily="34" charset="0"/>
                </a:endParaRPr>
              </a:p>
            </p:txBody>
          </p:sp>
        </p:grpSp>
      </p:grpSp>
      <p:grpSp>
        <p:nvGrpSpPr>
          <p:cNvPr id="109" name="Group 116"/>
          <p:cNvGrpSpPr/>
          <p:nvPr/>
        </p:nvGrpSpPr>
        <p:grpSpPr>
          <a:xfrm>
            <a:off x="4343531" y="1504238"/>
            <a:ext cx="3440197" cy="2814493"/>
            <a:chOff x="3665551" y="1296063"/>
            <a:chExt cx="2092518" cy="2045773"/>
          </a:xfrm>
        </p:grpSpPr>
        <p:sp>
          <p:nvSpPr>
            <p:cNvPr id="118" name="Rectangle 117"/>
            <p:cNvSpPr/>
            <p:nvPr/>
          </p:nvSpPr>
          <p:spPr bwMode="auto">
            <a:xfrm>
              <a:off x="3665551" y="1296063"/>
              <a:ext cx="2067339" cy="588396"/>
            </a:xfrm>
            <a:prstGeom prst="rect">
              <a:avLst/>
            </a:prstGeom>
            <a:solidFill>
              <a:srgbClr val="FF9999">
                <a:alpha val="18039"/>
              </a:srgbClr>
            </a:solidFill>
            <a:ln w="3175" cap="flat" cmpd="sng" algn="ctr">
              <a:solidFill>
                <a:srgbClr val="FAB4DE"/>
              </a:solidFill>
              <a:prstDash val="sysDot"/>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220663" indent="-220663" fontAlgn="base">
                <a:lnSpc>
                  <a:spcPct val="90000"/>
                </a:lnSpc>
                <a:spcBef>
                  <a:spcPct val="50000"/>
                </a:spcBef>
                <a:spcAft>
                  <a:spcPct val="0"/>
                </a:spcAft>
                <a:buClr>
                  <a:srgbClr val="E20074"/>
                </a:buClr>
                <a:buSzPct val="75000"/>
                <a:buFont typeface="Wingdings" pitchFamily="2" charset="2"/>
                <a:buNone/>
              </a:pPr>
              <a:endParaRPr lang="en-US" sz="1400" smtClean="0">
                <a:solidFill>
                  <a:srgbClr val="000000"/>
                </a:solidFill>
              </a:endParaRPr>
            </a:p>
          </p:txBody>
        </p:sp>
        <p:sp>
          <p:nvSpPr>
            <p:cNvPr id="119" name="Rectangle 118"/>
            <p:cNvSpPr/>
            <p:nvPr/>
          </p:nvSpPr>
          <p:spPr bwMode="auto">
            <a:xfrm>
              <a:off x="3690730" y="2849078"/>
              <a:ext cx="2067339" cy="492758"/>
            </a:xfrm>
            <a:prstGeom prst="rect">
              <a:avLst/>
            </a:prstGeom>
            <a:solidFill>
              <a:schemeClr val="accent6">
                <a:alpha val="37000"/>
              </a:schemeClr>
            </a:solidFill>
            <a:ln w="3175" cap="flat" cmpd="sng" algn="ctr">
              <a:solidFill>
                <a:srgbClr val="FAB4DE"/>
              </a:solidFill>
              <a:prstDash val="sysDot"/>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220663" indent="-220663" fontAlgn="base">
                <a:lnSpc>
                  <a:spcPct val="90000"/>
                </a:lnSpc>
                <a:spcBef>
                  <a:spcPct val="50000"/>
                </a:spcBef>
                <a:spcAft>
                  <a:spcPct val="0"/>
                </a:spcAft>
                <a:buClr>
                  <a:srgbClr val="E20074"/>
                </a:buClr>
                <a:buSzPct val="75000"/>
                <a:buFont typeface="Wingdings" pitchFamily="2" charset="2"/>
                <a:buNone/>
              </a:pPr>
              <a:endParaRPr lang="en-US" sz="1400" smtClean="0">
                <a:solidFill>
                  <a:srgbClr val="000000"/>
                </a:solidFill>
              </a:endParaRPr>
            </a:p>
          </p:txBody>
        </p:sp>
      </p:grpSp>
      <p:sp>
        <p:nvSpPr>
          <p:cNvPr id="3" name="Rectangle 2"/>
          <p:cNvSpPr/>
          <p:nvPr/>
        </p:nvSpPr>
        <p:spPr>
          <a:xfrm>
            <a:off x="2231797" y="4785301"/>
            <a:ext cx="7140803" cy="90024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285750" indent="-285750">
              <a:spcBef>
                <a:spcPts val="1500"/>
              </a:spcBef>
              <a:buFont typeface="Wingdings" panose="05000000000000000000" pitchFamily="2" charset="2"/>
              <a:buChar char="§"/>
            </a:pPr>
            <a:r>
              <a:rPr lang="en-GB" sz="2000" dirty="0" smtClean="0">
                <a:latin typeface="Arial" panose="020B0604020202020204" pitchFamily="34" charset="0"/>
                <a:cs typeface="Arial" panose="020B0604020202020204" pitchFamily="34" charset="0"/>
              </a:rPr>
              <a:t>Programmable service chains</a:t>
            </a:r>
          </a:p>
          <a:p>
            <a:pPr marL="285750" indent="-285750">
              <a:spcBef>
                <a:spcPts val="1500"/>
              </a:spcBef>
              <a:buFont typeface="Wingdings" panose="05000000000000000000" pitchFamily="2" charset="2"/>
              <a:buChar char="§"/>
            </a:pPr>
            <a:r>
              <a:rPr lang="en-GB" sz="2000" dirty="0" smtClean="0">
                <a:latin typeface="Arial" panose="020B0604020202020204" pitchFamily="34" charset="0"/>
                <a:cs typeface="Arial" panose="020B0604020202020204" pitchFamily="34" charset="0"/>
              </a:rPr>
              <a:t>Policies </a:t>
            </a:r>
            <a:r>
              <a:rPr lang="en-GB" sz="2000" dirty="0">
                <a:latin typeface="Arial" panose="020B0604020202020204" pitchFamily="34" charset="0"/>
                <a:cs typeface="Arial" panose="020B0604020202020204" pitchFamily="34" charset="0"/>
              </a:rPr>
              <a:t>determine the chain </a:t>
            </a:r>
            <a:r>
              <a:rPr lang="en-GB" sz="2000" dirty="0" smtClean="0">
                <a:latin typeface="Arial" panose="020B0604020202020204" pitchFamily="34" charset="0"/>
                <a:cs typeface="Arial" panose="020B0604020202020204" pitchFamily="34" charset="0"/>
              </a:rPr>
              <a:t>order: customized chains!</a:t>
            </a:r>
          </a:p>
        </p:txBody>
      </p:sp>
      <p:cxnSp>
        <p:nvCxnSpPr>
          <p:cNvPr id="120" name="Straight Connector 119"/>
          <p:cNvCxnSpPr>
            <a:stCxn id="110" idx="1"/>
          </p:cNvCxnSpPr>
          <p:nvPr/>
        </p:nvCxnSpPr>
        <p:spPr bwMode="auto">
          <a:xfrm flipH="1" flipV="1">
            <a:off x="4067237" y="2653115"/>
            <a:ext cx="599525" cy="322181"/>
          </a:xfrm>
          <a:prstGeom prst="line">
            <a:avLst/>
          </a:prstGeom>
          <a:solidFill>
            <a:schemeClr val="bg2"/>
          </a:solidFill>
          <a:ln w="6350" cap="flat" cmpd="sng" algn="ctr">
            <a:solidFill>
              <a:srgbClr val="4A3575"/>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1" name="Título 1"/>
          <p:cNvSpPr txBox="1">
            <a:spLocks/>
          </p:cNvSpPr>
          <p:nvPr/>
        </p:nvSpPr>
        <p:spPr>
          <a:xfrm>
            <a:off x="336807" y="161191"/>
            <a:ext cx="10975658" cy="784540"/>
          </a:xfrm>
          <a:prstGeom prst="rect">
            <a:avLst/>
          </a:prstGeom>
        </p:spPr>
        <p:txBody>
          <a:bodyPr/>
          <a:lstStyle>
            <a:lvl1pPr algn="l" rtl="0" eaLnBrk="0" fontAlgn="base" hangingPunct="0">
              <a:lnSpc>
                <a:spcPct val="90000"/>
              </a:lnSpc>
              <a:spcBef>
                <a:spcPct val="0"/>
              </a:spcBef>
              <a:spcAft>
                <a:spcPct val="0"/>
              </a:spcAft>
              <a:defRPr sz="2800">
                <a:solidFill>
                  <a:schemeClr val="tx2"/>
                </a:solidFill>
                <a:latin typeface="+mj-lt"/>
                <a:ea typeface="+mj-ea"/>
                <a:cs typeface="+mj-cs"/>
              </a:defRPr>
            </a:lvl1pPr>
            <a:lvl2pPr algn="l" rtl="0" eaLnBrk="0" fontAlgn="base" hangingPunct="0">
              <a:lnSpc>
                <a:spcPct val="90000"/>
              </a:lnSpc>
              <a:spcBef>
                <a:spcPct val="0"/>
              </a:spcBef>
              <a:spcAft>
                <a:spcPct val="0"/>
              </a:spcAft>
              <a:defRPr sz="2800">
                <a:solidFill>
                  <a:schemeClr val="tx2"/>
                </a:solidFill>
                <a:latin typeface="Tele-GroteskNor" pitchFamily="2" charset="0"/>
              </a:defRPr>
            </a:lvl2pPr>
            <a:lvl3pPr algn="l" rtl="0" eaLnBrk="0" fontAlgn="base" hangingPunct="0">
              <a:lnSpc>
                <a:spcPct val="90000"/>
              </a:lnSpc>
              <a:spcBef>
                <a:spcPct val="0"/>
              </a:spcBef>
              <a:spcAft>
                <a:spcPct val="0"/>
              </a:spcAft>
              <a:defRPr sz="2800">
                <a:solidFill>
                  <a:schemeClr val="tx2"/>
                </a:solidFill>
                <a:latin typeface="Tele-GroteskNor" pitchFamily="2" charset="0"/>
              </a:defRPr>
            </a:lvl3pPr>
            <a:lvl4pPr algn="l" rtl="0" eaLnBrk="0" fontAlgn="base" hangingPunct="0">
              <a:lnSpc>
                <a:spcPct val="90000"/>
              </a:lnSpc>
              <a:spcBef>
                <a:spcPct val="0"/>
              </a:spcBef>
              <a:spcAft>
                <a:spcPct val="0"/>
              </a:spcAft>
              <a:defRPr sz="2800">
                <a:solidFill>
                  <a:schemeClr val="tx2"/>
                </a:solidFill>
                <a:latin typeface="Tele-GroteskNor" pitchFamily="2" charset="0"/>
              </a:defRPr>
            </a:lvl4pPr>
            <a:lvl5pPr algn="l" rtl="0" eaLnBrk="0" fontAlgn="base" hangingPunct="0">
              <a:lnSpc>
                <a:spcPct val="90000"/>
              </a:lnSpc>
              <a:spcBef>
                <a:spcPct val="0"/>
              </a:spcBef>
              <a:spcAft>
                <a:spcPct val="0"/>
              </a:spcAft>
              <a:defRPr sz="2800">
                <a:solidFill>
                  <a:schemeClr val="tx2"/>
                </a:solidFill>
                <a:latin typeface="Tele-GroteskNor" pitchFamily="2" charset="0"/>
              </a:defRPr>
            </a:lvl5pPr>
            <a:lvl6pPr marL="457200" algn="l" rtl="0" fontAlgn="base">
              <a:lnSpc>
                <a:spcPct val="90000"/>
              </a:lnSpc>
              <a:spcBef>
                <a:spcPct val="0"/>
              </a:spcBef>
              <a:spcAft>
                <a:spcPct val="0"/>
              </a:spcAft>
              <a:defRPr sz="2800">
                <a:solidFill>
                  <a:schemeClr val="tx2"/>
                </a:solidFill>
                <a:latin typeface="Tele-GroteskNor" pitchFamily="2" charset="0"/>
              </a:defRPr>
            </a:lvl6pPr>
            <a:lvl7pPr marL="914400" algn="l" rtl="0" fontAlgn="base">
              <a:lnSpc>
                <a:spcPct val="90000"/>
              </a:lnSpc>
              <a:spcBef>
                <a:spcPct val="0"/>
              </a:spcBef>
              <a:spcAft>
                <a:spcPct val="0"/>
              </a:spcAft>
              <a:defRPr sz="2800">
                <a:solidFill>
                  <a:schemeClr val="tx2"/>
                </a:solidFill>
                <a:latin typeface="Tele-GroteskNor" pitchFamily="2" charset="0"/>
              </a:defRPr>
            </a:lvl7pPr>
            <a:lvl8pPr marL="1371600" algn="l" rtl="0" fontAlgn="base">
              <a:lnSpc>
                <a:spcPct val="90000"/>
              </a:lnSpc>
              <a:spcBef>
                <a:spcPct val="0"/>
              </a:spcBef>
              <a:spcAft>
                <a:spcPct val="0"/>
              </a:spcAft>
              <a:defRPr sz="2800">
                <a:solidFill>
                  <a:schemeClr val="tx2"/>
                </a:solidFill>
                <a:latin typeface="Tele-GroteskNor" pitchFamily="2" charset="0"/>
              </a:defRPr>
            </a:lvl8pPr>
            <a:lvl9pPr marL="1828800" algn="l" rtl="0" fontAlgn="base">
              <a:lnSpc>
                <a:spcPct val="90000"/>
              </a:lnSpc>
              <a:spcBef>
                <a:spcPct val="0"/>
              </a:spcBef>
              <a:spcAft>
                <a:spcPct val="0"/>
              </a:spcAft>
              <a:defRPr sz="2800">
                <a:solidFill>
                  <a:schemeClr val="tx2"/>
                </a:solidFill>
                <a:latin typeface="Tele-GroteskNor" pitchFamily="2" charset="0"/>
              </a:defRPr>
            </a:lvl9pPr>
          </a:lstStyle>
          <a:p>
            <a:pPr>
              <a:buClrTx/>
              <a:buSzTx/>
              <a:buFontTx/>
              <a:buNone/>
            </a:pPr>
            <a:r>
              <a:rPr lang="en-GB" b="1" kern="0" dirty="0" smtClean="0">
                <a:solidFill>
                  <a:srgbClr val="C00000"/>
                </a:solidFill>
                <a:latin typeface="Arial" panose="020B0604020202020204" pitchFamily="34" charset="0"/>
                <a:cs typeface="Arial" panose="020B0604020202020204" pitchFamily="34" charset="0"/>
              </a:rPr>
              <a:t>Service Chaining Examples</a:t>
            </a:r>
            <a:endParaRPr lang="en-GB" b="1" kern="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49348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6"/>
                                        </p:tgtEl>
                                        <p:attrNameLst>
                                          <p:attrName>style.visibility</p:attrName>
                                        </p:attrNameLst>
                                      </p:cBhvr>
                                      <p:to>
                                        <p:strVal val="visible"/>
                                      </p:to>
                                    </p:set>
                                    <p:animEffect transition="in" filter="wipe(left)">
                                      <p:cBhvr>
                                        <p:cTn id="12" dur="500"/>
                                        <p:tgtEl>
                                          <p:spTgt spid="10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left)">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88" grpId="0" animBg="1"/>
      <p:bldP spid="106"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7582" y="2710926"/>
            <a:ext cx="9746428" cy="830997"/>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r>
              <a:rPr lang="en-US" sz="4800" b="1" dirty="0" smtClean="0">
                <a:solidFill>
                  <a:srgbClr val="C00000"/>
                </a:solidFill>
              </a:rPr>
              <a:t>			  SDN &amp; NFV</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3701" y="4318593"/>
            <a:ext cx="8857341" cy="969496"/>
          </a:xfrm>
          <a:prstGeom prst="rect">
            <a:avLst/>
          </a:prstGeom>
          <a:noFill/>
        </p:spPr>
        <p:txBody>
          <a:bodyPr wrap="square" rtlCol="0">
            <a:spAutoFit/>
          </a:bodyPr>
          <a:lstStyle/>
          <a:p>
            <a:r>
              <a:rPr lang="en-US" sz="2200" b="1" dirty="0" smtClean="0">
                <a:solidFill>
                  <a:srgbClr val="3366FF"/>
                </a:solidFill>
                <a:latin typeface="Calibri" panose="020F0502020204030204" pitchFamily="34" charset="0"/>
                <a:cs typeface="Calibri" panose="020F0502020204030204" pitchFamily="34" charset="0"/>
              </a:rPr>
              <a:t>NFV</a:t>
            </a:r>
          </a:p>
          <a:p>
            <a:pPr>
              <a:spcBef>
                <a:spcPts val="1800"/>
              </a:spcBef>
            </a:pPr>
            <a:r>
              <a:rPr lang="en-GB" sz="2000" i="1" dirty="0" smtClean="0">
                <a:latin typeface="Calibri" panose="020F0502020204030204" pitchFamily="34" charset="0"/>
                <a:cs typeface="Calibri" panose="020F0502020204030204" pitchFamily="34" charset="0"/>
              </a:rPr>
              <a:t>Abstraction of network </a:t>
            </a:r>
            <a:r>
              <a:rPr lang="en-GB" sz="2000" i="1" dirty="0">
                <a:latin typeface="Calibri" panose="020F0502020204030204" pitchFamily="34" charset="0"/>
                <a:cs typeface="Calibri" panose="020F0502020204030204" pitchFamily="34" charset="0"/>
              </a:rPr>
              <a:t>functions </a:t>
            </a:r>
            <a:r>
              <a:rPr lang="en-GB" sz="2000" i="1" dirty="0" smtClean="0">
                <a:latin typeface="Calibri" panose="020F0502020204030204" pitchFamily="34" charset="0"/>
                <a:cs typeface="Calibri" panose="020F0502020204030204" pitchFamily="34" charset="0"/>
              </a:rPr>
              <a:t>from (dedicated) hardware</a:t>
            </a:r>
            <a:endParaRPr lang="en-US" sz="2000" dirty="0">
              <a:latin typeface="Calibri" panose="020F0502020204030204" pitchFamily="34" charset="0"/>
              <a:cs typeface="Calibri" panose="020F0502020204030204" pitchFamily="34" charset="0"/>
            </a:endParaRPr>
          </a:p>
        </p:txBody>
      </p:sp>
      <p:sp>
        <p:nvSpPr>
          <p:cNvPr id="3" name="TextBox 2"/>
          <p:cNvSpPr txBox="1"/>
          <p:nvPr/>
        </p:nvSpPr>
        <p:spPr>
          <a:xfrm>
            <a:off x="1162796" y="1065030"/>
            <a:ext cx="8156513" cy="969496"/>
          </a:xfrm>
          <a:prstGeom prst="rect">
            <a:avLst/>
          </a:prstGeom>
          <a:noFill/>
        </p:spPr>
        <p:txBody>
          <a:bodyPr wrap="square" rtlCol="0">
            <a:spAutoFit/>
          </a:bodyPr>
          <a:lstStyle/>
          <a:p>
            <a:r>
              <a:rPr lang="en-US" sz="2200" b="1" dirty="0" smtClean="0">
                <a:solidFill>
                  <a:srgbClr val="7030A0"/>
                </a:solidFill>
                <a:latin typeface="Calibri" panose="020F0502020204030204" pitchFamily="34" charset="0"/>
                <a:cs typeface="Calibri" panose="020F0502020204030204" pitchFamily="34" charset="0"/>
              </a:rPr>
              <a:t>SDN</a:t>
            </a:r>
          </a:p>
          <a:p>
            <a:pPr>
              <a:spcBef>
                <a:spcPts val="1800"/>
              </a:spcBef>
            </a:pPr>
            <a:r>
              <a:rPr lang="en-US" sz="2000" i="1" dirty="0" smtClean="0">
                <a:latin typeface="Calibri" panose="020F0502020204030204" pitchFamily="34" charset="0"/>
                <a:cs typeface="Calibri" panose="020F0502020204030204" pitchFamily="34" charset="0"/>
              </a:rPr>
              <a:t>Abstraction of the control plane from the data plane </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98683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idx="4294967295"/>
          </p:nvPr>
        </p:nvSpPr>
        <p:spPr>
          <a:xfrm>
            <a:off x="203253" y="149226"/>
            <a:ext cx="11991922" cy="612775"/>
          </a:xfrm>
        </p:spPr>
        <p:txBody>
          <a:bodyPr lIns="91440" tIns="45720" rIns="91440" bIns="45720" anchor="t"/>
          <a:lstStyle/>
          <a:p>
            <a:pPr eaLnBrk="1" hangingPunct="1"/>
            <a:r>
              <a:rPr lang="en-US" altLang="en-US" sz="3200" dirty="0" smtClean="0"/>
              <a:t>        </a:t>
            </a:r>
            <a:r>
              <a:rPr lang="en-US" altLang="en-US" sz="3600" dirty="0" smtClean="0"/>
              <a:t>SDN &amp; NFV Progress</a:t>
            </a:r>
          </a:p>
        </p:txBody>
      </p:sp>
      <p:sp>
        <p:nvSpPr>
          <p:cNvPr id="124931" name="Rectangle 3"/>
          <p:cNvSpPr>
            <a:spLocks noGrp="1" noChangeArrowheads="1"/>
          </p:cNvSpPr>
          <p:nvPr>
            <p:ph type="body" idx="4294967295"/>
          </p:nvPr>
        </p:nvSpPr>
        <p:spPr>
          <a:xfrm>
            <a:off x="1054249" y="1047750"/>
            <a:ext cx="10937673" cy="4800600"/>
          </a:xfrm>
        </p:spPr>
        <p:txBody>
          <a:bodyPr lIns="91440" tIns="45720" rIns="91440" bIns="45720" anchor="t"/>
          <a:lstStyle/>
          <a:p>
            <a:pPr eaLnBrk="1" hangingPunct="1"/>
            <a:r>
              <a:rPr lang="en-US" altLang="ko-KR" sz="2400" dirty="0" smtClean="0">
                <a:ea typeface="Gulim" pitchFamily="34" charset="-127"/>
              </a:rPr>
              <a:t>2012: NTT w NEC deploy 1</a:t>
            </a:r>
            <a:r>
              <a:rPr lang="en-US" altLang="ko-KR" sz="2400" baseline="30000" dirty="0" smtClean="0">
                <a:ea typeface="Gulim" pitchFamily="34" charset="-127"/>
              </a:rPr>
              <a:t>st</a:t>
            </a:r>
            <a:r>
              <a:rPr lang="en-US" altLang="ko-KR" sz="2400" dirty="0" smtClean="0">
                <a:ea typeface="Gulim" pitchFamily="34" charset="-127"/>
              </a:rPr>
              <a:t> live SDN network</a:t>
            </a:r>
          </a:p>
          <a:p>
            <a:pPr eaLnBrk="1" hangingPunct="1"/>
            <a:r>
              <a:rPr lang="en-US" altLang="ko-KR" sz="2400" dirty="0" smtClean="0">
                <a:ea typeface="Gulim" pitchFamily="34" charset="-127"/>
              </a:rPr>
              <a:t>2013: Year of </a:t>
            </a:r>
            <a:r>
              <a:rPr lang="en-US" altLang="ko-KR" sz="2400" dirty="0" err="1" smtClean="0">
                <a:ea typeface="Gulim" pitchFamily="34" charset="-127"/>
              </a:rPr>
              <a:t>PoCs</a:t>
            </a:r>
            <a:r>
              <a:rPr lang="en-US" altLang="ko-KR" sz="2400" dirty="0" smtClean="0">
                <a:ea typeface="Gulim" pitchFamily="34" charset="-127"/>
              </a:rPr>
              <a:t> (Proof of Concept testing)</a:t>
            </a:r>
          </a:p>
          <a:p>
            <a:pPr lvl="1" eaLnBrk="1" hangingPunct="1"/>
            <a:r>
              <a:rPr lang="en-US" altLang="ko-KR" sz="2100" dirty="0" smtClean="0">
                <a:ea typeface="Gulim" pitchFamily="34" charset="-127"/>
              </a:rPr>
              <a:t>Operators, vendors learn in the lab</a:t>
            </a:r>
          </a:p>
          <a:p>
            <a:pPr eaLnBrk="1" hangingPunct="1"/>
            <a:r>
              <a:rPr lang="en-US" altLang="ko-KR" sz="2400" dirty="0" smtClean="0">
                <a:ea typeface="Gulim" pitchFamily="34" charset="-127"/>
              </a:rPr>
              <a:t>2014: Vendors productize NFV/SDN software in operator Lab Trials  and a few Field Trials</a:t>
            </a:r>
          </a:p>
          <a:p>
            <a:pPr eaLnBrk="1" hangingPunct="1"/>
            <a:r>
              <a:rPr lang="en-US" altLang="ko-KR" sz="2400" dirty="0" smtClean="0">
                <a:ea typeface="Gulim" pitchFamily="34" charset="-127"/>
              </a:rPr>
              <a:t>2015: Field trials move to commercial deployments </a:t>
            </a:r>
          </a:p>
          <a:p>
            <a:pPr lvl="1" eaLnBrk="1" hangingPunct="1"/>
            <a:r>
              <a:rPr lang="en-US" altLang="ko-KR" sz="2100" dirty="0" smtClean="0">
                <a:ea typeface="Gulim" pitchFamily="34" charset="-127"/>
              </a:rPr>
              <a:t>Many operators deploy 1 or 2 use cases (contained domains)</a:t>
            </a:r>
          </a:p>
          <a:p>
            <a:pPr eaLnBrk="1" hangingPunct="1"/>
            <a:r>
              <a:rPr lang="en-US" altLang="ko-KR" sz="2400" dirty="0" smtClean="0">
                <a:ea typeface="Gulim" pitchFamily="34" charset="-127"/>
              </a:rPr>
              <a:t>2016: Wider spread commercial deployments</a:t>
            </a:r>
          </a:p>
          <a:p>
            <a:pPr lvl="1" eaLnBrk="1" hangingPunct="1"/>
            <a:r>
              <a:rPr lang="en-US" altLang="ko-KR" sz="2100" dirty="0" smtClean="0">
                <a:ea typeface="Gulim" pitchFamily="34" charset="-127"/>
              </a:rPr>
              <a:t>Many operators deploy several use cases</a:t>
            </a:r>
          </a:p>
          <a:p>
            <a:pPr eaLnBrk="1" hangingPunct="1"/>
            <a:r>
              <a:rPr lang="en-US" altLang="ko-KR" sz="2400" dirty="0" smtClean="0">
                <a:ea typeface="Gulim" pitchFamily="34" charset="-127"/>
              </a:rPr>
              <a:t>2017: SDN and NFV are mainstream, but much left to do</a:t>
            </a:r>
          </a:p>
        </p:txBody>
      </p:sp>
      <p:sp>
        <p:nvSpPr>
          <p:cNvPr id="2" name="Slide Number Placeholder 1"/>
          <p:cNvSpPr txBox="1">
            <a:spLocks noGrp="1"/>
          </p:cNvSpPr>
          <p:nvPr/>
        </p:nvSpPr>
        <p:spPr bwMode="auto">
          <a:xfrm>
            <a:off x="0" y="6553200"/>
            <a:ext cx="1016265" cy="304800"/>
          </a:xfrm>
          <a:prstGeom prst="rect">
            <a:avLst/>
          </a:prstGeom>
          <a:noFill/>
          <a:extLst/>
        </p:spPr>
        <p:txBody>
          <a:bodyPr/>
          <a:lstStyle/>
          <a:p>
            <a:pPr>
              <a:spcBef>
                <a:spcPct val="50000"/>
              </a:spcBef>
            </a:pPr>
            <a:fld id="{301E26DE-3D76-401D-B3FD-EE24AEF5CB33}" type="slidenum">
              <a:rPr lang="en-US" sz="1000" b="1">
                <a:solidFill>
                  <a:schemeClr val="bg1"/>
                </a:solidFill>
                <a:latin typeface="Franklin Gothic Book" pitchFamily="34" charset="0"/>
              </a:rPr>
              <a:pPr>
                <a:spcBef>
                  <a:spcPct val="50000"/>
                </a:spcBef>
              </a:pPr>
              <a:t>29</a:t>
            </a:fld>
            <a:endParaRPr lang="en-US" sz="800">
              <a:solidFill>
                <a:schemeClr val="bg1"/>
              </a:solidFill>
              <a:latin typeface="Franklin Gothic Book" pitchFamily="34" charset="0"/>
            </a:endParaRPr>
          </a:p>
        </p:txBody>
      </p:sp>
      <p:sp>
        <p:nvSpPr>
          <p:cNvPr id="21510" name="Rectangle 3"/>
          <p:cNvSpPr>
            <a:spLocks noChangeArrowheads="1"/>
          </p:cNvSpPr>
          <p:nvPr/>
        </p:nvSpPr>
        <p:spPr bwMode="auto">
          <a:xfrm>
            <a:off x="1871266" y="6010275"/>
            <a:ext cx="9286118" cy="230188"/>
          </a:xfrm>
          <a:prstGeom prst="rect">
            <a:avLst/>
          </a:prstGeom>
          <a:noFill/>
          <a:ln w="9525">
            <a:noFill/>
            <a:miter lim="800000"/>
            <a:headEnd/>
            <a:tailEnd/>
          </a:ln>
        </p:spPr>
        <p:txBody>
          <a:bodyPr>
            <a:spAutoFit/>
          </a:bodyPr>
          <a:lstStyle/>
          <a:p>
            <a:pPr>
              <a:spcBef>
                <a:spcPct val="50000"/>
              </a:spcBef>
            </a:pPr>
            <a:r>
              <a:rPr lang="en-US" altLang="en-US" sz="900" b="1" dirty="0">
                <a:solidFill>
                  <a:srgbClr val="4C4C4C"/>
                </a:solidFill>
                <a:ea typeface="Helvetica Neue"/>
                <a:cs typeface="Helvetica Neue"/>
                <a:sym typeface="Helvetica Neue Bold Condensed"/>
              </a:rPr>
              <a:t> © </a:t>
            </a:r>
            <a:r>
              <a:rPr lang="en-US" altLang="en-US" sz="900" b="1" dirty="0" err="1">
                <a:solidFill>
                  <a:srgbClr val="4C4C4C"/>
                </a:solidFill>
                <a:ea typeface="Helvetica Neue"/>
                <a:cs typeface="Helvetica Neue"/>
                <a:sym typeface="Helvetica Neue Bold Condensed"/>
              </a:rPr>
              <a:t>Infonetics</a:t>
            </a:r>
            <a:r>
              <a:rPr lang="en-US" altLang="en-US" sz="900" b="1" dirty="0">
                <a:solidFill>
                  <a:srgbClr val="4C4C4C"/>
                </a:solidFill>
                <a:ea typeface="Helvetica Neue"/>
                <a:cs typeface="Helvetica Neue"/>
                <a:sym typeface="Helvetica Neue Bold Condensed"/>
              </a:rPr>
              <a:t> Research 2013: “SDN and NFV Strategies: Global Service Provider Survey,” July, 2013</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Effect transition="in" filter="fade">
                                      <p:cBhvr>
                                        <p:cTn id="7" dur="500"/>
                                        <p:tgtEl>
                                          <p:spTgt spid="1249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4931">
                                            <p:txEl>
                                              <p:pRg st="1" end="1"/>
                                            </p:txEl>
                                          </p:spTgt>
                                        </p:tgtEl>
                                        <p:attrNameLst>
                                          <p:attrName>style.visibility</p:attrName>
                                        </p:attrNameLst>
                                      </p:cBhvr>
                                      <p:to>
                                        <p:strVal val="visible"/>
                                      </p:to>
                                    </p:set>
                                    <p:animEffect transition="in" filter="fade">
                                      <p:cBhvr>
                                        <p:cTn id="12" dur="500"/>
                                        <p:tgtEl>
                                          <p:spTgt spid="1249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4931">
                                            <p:txEl>
                                              <p:pRg st="2" end="2"/>
                                            </p:txEl>
                                          </p:spTgt>
                                        </p:tgtEl>
                                        <p:attrNameLst>
                                          <p:attrName>style.visibility</p:attrName>
                                        </p:attrNameLst>
                                      </p:cBhvr>
                                      <p:to>
                                        <p:strVal val="visible"/>
                                      </p:to>
                                    </p:set>
                                    <p:animEffect transition="in" filter="fade">
                                      <p:cBhvr>
                                        <p:cTn id="17" dur="500"/>
                                        <p:tgtEl>
                                          <p:spTgt spid="1249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24931">
                                            <p:txEl>
                                              <p:pRg st="3" end="3"/>
                                            </p:txEl>
                                          </p:spTgt>
                                        </p:tgtEl>
                                        <p:attrNameLst>
                                          <p:attrName>style.visibility</p:attrName>
                                        </p:attrNameLst>
                                      </p:cBhvr>
                                      <p:to>
                                        <p:strVal val="visible"/>
                                      </p:to>
                                    </p:set>
                                    <p:animEffect transition="in" filter="fade">
                                      <p:cBhvr>
                                        <p:cTn id="22" dur="500"/>
                                        <p:tgtEl>
                                          <p:spTgt spid="1249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24931">
                                            <p:txEl>
                                              <p:pRg st="4" end="4"/>
                                            </p:txEl>
                                          </p:spTgt>
                                        </p:tgtEl>
                                        <p:attrNameLst>
                                          <p:attrName>style.visibility</p:attrName>
                                        </p:attrNameLst>
                                      </p:cBhvr>
                                      <p:to>
                                        <p:strVal val="visible"/>
                                      </p:to>
                                    </p:set>
                                    <p:animEffect transition="in" filter="fade">
                                      <p:cBhvr>
                                        <p:cTn id="27" dur="500"/>
                                        <p:tgtEl>
                                          <p:spTgt spid="12493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24931">
                                            <p:txEl>
                                              <p:pRg st="5" end="5"/>
                                            </p:txEl>
                                          </p:spTgt>
                                        </p:tgtEl>
                                        <p:attrNameLst>
                                          <p:attrName>style.visibility</p:attrName>
                                        </p:attrNameLst>
                                      </p:cBhvr>
                                      <p:to>
                                        <p:strVal val="visible"/>
                                      </p:to>
                                    </p:set>
                                    <p:animEffect transition="in" filter="fade">
                                      <p:cBhvr>
                                        <p:cTn id="32" dur="500"/>
                                        <p:tgtEl>
                                          <p:spTgt spid="12493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24931">
                                            <p:txEl>
                                              <p:pRg st="6" end="6"/>
                                            </p:txEl>
                                          </p:spTgt>
                                        </p:tgtEl>
                                        <p:attrNameLst>
                                          <p:attrName>style.visibility</p:attrName>
                                        </p:attrNameLst>
                                      </p:cBhvr>
                                      <p:to>
                                        <p:strVal val="visible"/>
                                      </p:to>
                                    </p:set>
                                    <p:animEffect transition="in" filter="fade">
                                      <p:cBhvr>
                                        <p:cTn id="37" dur="500"/>
                                        <p:tgtEl>
                                          <p:spTgt spid="12493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24931">
                                            <p:txEl>
                                              <p:pRg st="7" end="7"/>
                                            </p:txEl>
                                          </p:spTgt>
                                        </p:tgtEl>
                                        <p:attrNameLst>
                                          <p:attrName>style.visibility</p:attrName>
                                        </p:attrNameLst>
                                      </p:cBhvr>
                                      <p:to>
                                        <p:strVal val="visible"/>
                                      </p:to>
                                    </p:set>
                                    <p:animEffect transition="in" filter="fade">
                                      <p:cBhvr>
                                        <p:cTn id="42" dur="500"/>
                                        <p:tgtEl>
                                          <p:spTgt spid="124931">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24931">
                                            <p:txEl>
                                              <p:pRg st="8" end="8"/>
                                            </p:txEl>
                                          </p:spTgt>
                                        </p:tgtEl>
                                        <p:attrNameLst>
                                          <p:attrName>style.visibility</p:attrName>
                                        </p:attrNameLst>
                                      </p:cBhvr>
                                      <p:to>
                                        <p:strVal val="visible"/>
                                      </p:to>
                                    </p:set>
                                    <p:animEffect transition="in" filter="fade">
                                      <p:cBhvr>
                                        <p:cTn id="47" dur="500"/>
                                        <p:tgtEl>
                                          <p:spTgt spid="12493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2286" y="2710926"/>
            <a:ext cx="7767021" cy="830997"/>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r>
              <a:rPr lang="en-US" sz="4800" b="1" dirty="0" smtClean="0">
                <a:solidFill>
                  <a:srgbClr val="C00000"/>
                </a:solidFill>
              </a:rPr>
              <a:t>Software Defined Network</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543" y="196348"/>
            <a:ext cx="10442574" cy="871537"/>
          </a:xfrm>
        </p:spPr>
        <p:txBody>
          <a:bodyPr/>
          <a:lstStyle/>
          <a:p>
            <a:r>
              <a:rPr lang="en-US" dirty="0" smtClean="0"/>
              <a:t>SDN &amp; NFV SDO</a:t>
            </a:r>
            <a:endParaRPr lang="en-US" dirty="0"/>
          </a:p>
        </p:txBody>
      </p:sp>
      <p:sp>
        <p:nvSpPr>
          <p:cNvPr id="3" name="Content Placeholder 2"/>
          <p:cNvSpPr>
            <a:spLocks noGrp="1"/>
          </p:cNvSpPr>
          <p:nvPr>
            <p:ph idx="1"/>
          </p:nvPr>
        </p:nvSpPr>
        <p:spPr>
          <a:xfrm>
            <a:off x="800996" y="952948"/>
            <a:ext cx="10442575" cy="4907280"/>
          </a:xfrm>
        </p:spPr>
        <p:txBody>
          <a:bodyPr/>
          <a:lstStyle/>
          <a:p>
            <a:r>
              <a:rPr lang="en-US" dirty="0" smtClean="0"/>
              <a:t>Open Networking Foundation</a:t>
            </a:r>
          </a:p>
          <a:p>
            <a:pPr lvl="1"/>
            <a:r>
              <a:rPr lang="en-US" dirty="0" smtClean="0"/>
              <a:t>Standardize </a:t>
            </a:r>
            <a:r>
              <a:rPr lang="en-US" dirty="0" err="1" smtClean="0"/>
              <a:t>openflow</a:t>
            </a:r>
            <a:r>
              <a:rPr lang="en-US" dirty="0" smtClean="0"/>
              <a:t>.</a:t>
            </a:r>
          </a:p>
          <a:p>
            <a:pPr lvl="1"/>
            <a:r>
              <a:rPr lang="en-US" dirty="0" smtClean="0"/>
              <a:t>Several working groups such as architecture and framework, extensibility, forwarding abstractions, wireless &amp; mobility, Northbound Interfaces</a:t>
            </a:r>
          </a:p>
          <a:p>
            <a:r>
              <a:rPr lang="en-US" dirty="0" smtClean="0"/>
              <a:t>ETSI NFV Industry Specification Group.</a:t>
            </a:r>
          </a:p>
          <a:p>
            <a:pPr lvl="1"/>
            <a:r>
              <a:rPr lang="en-US" dirty="0" smtClean="0"/>
              <a:t>Main SDO for NFV standardization</a:t>
            </a:r>
          </a:p>
          <a:p>
            <a:r>
              <a:rPr lang="en-US" dirty="0" smtClean="0"/>
              <a:t>IETF has different WG that are working on SDN &amp;NFV related standards activities</a:t>
            </a:r>
          </a:p>
          <a:p>
            <a:pPr lvl="1"/>
            <a:r>
              <a:rPr lang="en-US" dirty="0" smtClean="0"/>
              <a:t>PCE, </a:t>
            </a:r>
            <a:r>
              <a:rPr lang="en-US" dirty="0" err="1" smtClean="0"/>
              <a:t>FORces</a:t>
            </a:r>
            <a:r>
              <a:rPr lang="en-US" dirty="0" smtClean="0"/>
              <a:t>, SPRIN, PCE, I2RS, SFC.</a:t>
            </a:r>
          </a:p>
          <a:p>
            <a:r>
              <a:rPr lang="en-US" dirty="0" smtClean="0"/>
              <a:t>IETF SDNRG provides a forum for researchers to investigate key and interesting problems in the Software-Defined Networking field.</a:t>
            </a:r>
          </a:p>
          <a:p>
            <a:r>
              <a:rPr lang="en-US" dirty="0" smtClean="0"/>
              <a:t>Q.14 of Study Group 13 is developing generic SDN framework for telecom carriers</a:t>
            </a:r>
          </a:p>
          <a:p>
            <a:pPr lvl="1"/>
            <a:r>
              <a:rPr lang="en-US" dirty="0" smtClean="0"/>
              <a:t>SDN-related discussion in NGN groups of SG11 and SG 15/Q12</a:t>
            </a:r>
          </a:p>
          <a:p>
            <a:r>
              <a:rPr lang="en-US" dirty="0" smtClean="0"/>
              <a:t>Huawei has significant contributions and plays leadership roles in these SDO</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SDO Applying SDN &amp; NFV</a:t>
            </a:r>
            <a:endParaRPr lang="en-US" dirty="0"/>
          </a:p>
        </p:txBody>
      </p:sp>
      <p:sp>
        <p:nvSpPr>
          <p:cNvPr id="3" name="Content Placeholder 2"/>
          <p:cNvSpPr>
            <a:spLocks noGrp="1"/>
          </p:cNvSpPr>
          <p:nvPr>
            <p:ph idx="1"/>
          </p:nvPr>
        </p:nvSpPr>
        <p:spPr/>
        <p:txBody>
          <a:bodyPr/>
          <a:lstStyle/>
          <a:p>
            <a:r>
              <a:rPr lang="en-US" dirty="0" smtClean="0"/>
              <a:t>OIF</a:t>
            </a:r>
          </a:p>
          <a:p>
            <a:pPr lvl="1"/>
            <a:r>
              <a:rPr lang="en-US" dirty="0" smtClean="0"/>
              <a:t>Transport SDN</a:t>
            </a:r>
          </a:p>
          <a:p>
            <a:r>
              <a:rPr lang="en-US" dirty="0" smtClean="0"/>
              <a:t>BBF</a:t>
            </a:r>
          </a:p>
          <a:p>
            <a:pPr lvl="1"/>
            <a:r>
              <a:rPr lang="en-US" dirty="0" smtClean="0"/>
              <a:t>SDN Use Case for broadband access network</a:t>
            </a:r>
          </a:p>
          <a:p>
            <a:pPr lvl="1"/>
            <a:r>
              <a:rPr lang="en-US" dirty="0" err="1" smtClean="0"/>
              <a:t>Virtua</a:t>
            </a:r>
            <a:r>
              <a:rPr lang="en-US" dirty="0" smtClean="0"/>
              <a:t> Gateway</a:t>
            </a:r>
          </a:p>
          <a:p>
            <a:r>
              <a:rPr lang="en-US" dirty="0" smtClean="0"/>
              <a:t>MEF (Metro Ethernet Forum)</a:t>
            </a:r>
          </a:p>
          <a:p>
            <a:pPr lvl="1"/>
            <a:r>
              <a:rPr lang="en-US" dirty="0" smtClean="0"/>
              <a:t>Define use cases (e.g. bandwidth on demand) that are applicable to Carrier Ethernet Services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543" y="174833"/>
            <a:ext cx="10442574" cy="871537"/>
          </a:xfrm>
        </p:spPr>
        <p:txBody>
          <a:bodyPr/>
          <a:lstStyle/>
          <a:p>
            <a:r>
              <a:rPr lang="en-US" dirty="0" smtClean="0"/>
              <a:t>Status of </a:t>
            </a:r>
            <a:r>
              <a:rPr lang="en-US" dirty="0" err="1" smtClean="0"/>
              <a:t>Cablelabs</a:t>
            </a:r>
            <a:r>
              <a:rPr lang="en-US" dirty="0" smtClean="0"/>
              <a:t> Virtualization Projects</a:t>
            </a:r>
            <a:endParaRPr lang="en-US" dirty="0"/>
          </a:p>
        </p:txBody>
      </p:sp>
      <p:sp>
        <p:nvSpPr>
          <p:cNvPr id="3" name="Content Placeholder 2"/>
          <p:cNvSpPr>
            <a:spLocks noGrp="1"/>
          </p:cNvSpPr>
          <p:nvPr>
            <p:ph idx="1"/>
          </p:nvPr>
        </p:nvSpPr>
        <p:spPr>
          <a:xfrm>
            <a:off x="897815" y="995978"/>
            <a:ext cx="10442575" cy="5200426"/>
          </a:xfrm>
        </p:spPr>
        <p:txBody>
          <a:bodyPr/>
          <a:lstStyle/>
          <a:p>
            <a:r>
              <a:rPr lang="en-US" dirty="0" smtClean="0"/>
              <a:t>V-CCAP</a:t>
            </a:r>
          </a:p>
          <a:p>
            <a:pPr lvl="1"/>
            <a:r>
              <a:rPr lang="en-US" dirty="0" smtClean="0"/>
              <a:t>The 1</a:t>
            </a:r>
            <a:r>
              <a:rPr lang="en-US" baseline="30000" dirty="0" smtClean="0"/>
              <a:t>st</a:t>
            </a:r>
            <a:r>
              <a:rPr lang="en-US" dirty="0" smtClean="0"/>
              <a:t> release of the V-CCAP TR will be issued end of October. </a:t>
            </a:r>
          </a:p>
          <a:p>
            <a:pPr lvl="1"/>
            <a:r>
              <a:rPr lang="en-US" dirty="0" smtClean="0"/>
              <a:t>Huawei is very active and ahead of the game compared with other vendors.</a:t>
            </a:r>
          </a:p>
          <a:p>
            <a:r>
              <a:rPr lang="en-US" dirty="0" err="1" smtClean="0"/>
              <a:t>vBCPE</a:t>
            </a:r>
            <a:r>
              <a:rPr lang="en-US" dirty="0" smtClean="0"/>
              <a:t> </a:t>
            </a:r>
          </a:p>
          <a:p>
            <a:pPr lvl="1"/>
            <a:r>
              <a:rPr lang="en-US" dirty="0" smtClean="0"/>
              <a:t>Identify CPE functions that can be </a:t>
            </a:r>
            <a:r>
              <a:rPr lang="en-US" dirty="0" err="1" smtClean="0"/>
              <a:t>virtiualized</a:t>
            </a:r>
            <a:r>
              <a:rPr lang="en-US" dirty="0" smtClean="0"/>
              <a:t> to support EPL service</a:t>
            </a:r>
          </a:p>
          <a:p>
            <a:pPr lvl="1"/>
            <a:r>
              <a:rPr lang="en-US" dirty="0" smtClean="0"/>
              <a:t>Huawei is involved in developing the solution architecture which uses </a:t>
            </a:r>
            <a:r>
              <a:rPr lang="en-US" dirty="0" err="1" smtClean="0"/>
              <a:t>opendaylight</a:t>
            </a:r>
            <a:r>
              <a:rPr lang="en-US" dirty="0" smtClean="0"/>
              <a:t> SDN controller.</a:t>
            </a:r>
          </a:p>
          <a:p>
            <a:r>
              <a:rPr lang="en-US" dirty="0" err="1" smtClean="0"/>
              <a:t>vHomeNet</a:t>
            </a:r>
            <a:endParaRPr lang="en-US" dirty="0" smtClean="0"/>
          </a:p>
          <a:p>
            <a:pPr lvl="1"/>
            <a:r>
              <a:rPr lang="en-US" dirty="0" smtClean="0"/>
              <a:t>This new project is driven by Jeff (Cox). </a:t>
            </a:r>
          </a:p>
          <a:p>
            <a:pPr lvl="1"/>
            <a:r>
              <a:rPr lang="en-US" dirty="0" smtClean="0"/>
              <a:t>The scope of the project is still under discussion with MSO</a:t>
            </a:r>
          </a:p>
          <a:p>
            <a:pPr lvl="1"/>
            <a:r>
              <a:rPr lang="en-US" dirty="0" smtClean="0"/>
              <a:t>Vendors will get involved by January next year</a:t>
            </a:r>
          </a:p>
          <a:p>
            <a:pPr lvl="1"/>
            <a:r>
              <a:rPr lang="en-US" dirty="0" smtClean="0"/>
              <a:t>Don Clarke is leading the project.</a:t>
            </a:r>
          </a:p>
          <a:p>
            <a:pPr lvl="1"/>
            <a:r>
              <a:rPr lang="en-US" dirty="0" smtClean="0"/>
              <a:t>The project draws on the results of </a:t>
            </a:r>
            <a:r>
              <a:rPr lang="en-US" dirty="0" err="1" smtClean="0"/>
              <a:t>vBCPE</a:t>
            </a:r>
            <a:r>
              <a:rPr lang="en-US" dirty="0" smtClean="0"/>
              <a:t> project.</a:t>
            </a:r>
          </a:p>
          <a:p>
            <a:pPr lvl="2">
              <a:buNone/>
            </a:pPr>
            <a:endParaRPr lang="en-US" dirty="0" smtClean="0"/>
          </a:p>
          <a:p>
            <a:pPr lvl="1"/>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SDN an NFV are Complementary Technologies</a:t>
            </a:r>
            <a:endParaRPr lang="en-US" dirty="0"/>
          </a:p>
        </p:txBody>
      </p:sp>
      <p:sp>
        <p:nvSpPr>
          <p:cNvPr id="3" name="Content Placeholder 2"/>
          <p:cNvSpPr>
            <a:spLocks noGrp="1"/>
          </p:cNvSpPr>
          <p:nvPr>
            <p:ph idx="1"/>
          </p:nvPr>
        </p:nvSpPr>
        <p:spPr>
          <a:xfrm>
            <a:off x="876299" y="1264920"/>
            <a:ext cx="10903325" cy="4907280"/>
          </a:xfrm>
        </p:spPr>
        <p:txBody>
          <a:bodyPr/>
          <a:lstStyle/>
          <a:p>
            <a:r>
              <a:rPr lang="en-US" sz="2400" u="sng" dirty="0" smtClean="0"/>
              <a:t>Neither</a:t>
            </a:r>
            <a:r>
              <a:rPr lang="en-US" sz="2400" dirty="0" smtClean="0"/>
              <a:t> is dependent on (or requires) the other; but functionality is complementary</a:t>
            </a:r>
          </a:p>
          <a:p>
            <a:pPr lvl="0"/>
            <a:r>
              <a:rPr lang="en-US" sz="2400" dirty="0" smtClean="0"/>
              <a:t>NFV contributes </a:t>
            </a:r>
            <a:r>
              <a:rPr lang="en-US" sz="2400" u="sng" dirty="0" smtClean="0"/>
              <a:t>virtualized infrastructure</a:t>
            </a:r>
            <a:r>
              <a:rPr lang="en-US" sz="2400" dirty="0" smtClean="0"/>
              <a:t> upon which SDN control plane software, L2 – L3 data plane software, or network services runs in.</a:t>
            </a:r>
          </a:p>
          <a:p>
            <a:r>
              <a:rPr lang="en-US" sz="2400" dirty="0" smtClean="0"/>
              <a:t>Both use programmatic application interfaces (APIs) for (southbound) data plane control and (northbound) service provisioning.</a:t>
            </a:r>
          </a:p>
          <a:p>
            <a:r>
              <a:rPr lang="en-US" sz="2400" u="sng" dirty="0" smtClean="0"/>
              <a:t>Together</a:t>
            </a:r>
            <a:r>
              <a:rPr lang="en-US" sz="2400" dirty="0" smtClean="0"/>
              <a:t> enable orchestration, virtualization, and automation of network services</a:t>
            </a:r>
          </a:p>
          <a:p>
            <a:pPr lvl="0"/>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60419" y="165100"/>
            <a:ext cx="11718800" cy="623888"/>
          </a:xfrm>
        </p:spPr>
        <p:txBody>
          <a:bodyPr/>
          <a:lstStyle/>
          <a:p>
            <a:r>
              <a:rPr lang="en-US" altLang="en-US" sz="2800" dirty="0" smtClean="0"/>
              <a:t>Drivers SDN and NFV:  $$ Service Agility, Flexibility, Automation</a:t>
            </a:r>
          </a:p>
        </p:txBody>
      </p:sp>
      <p:sp>
        <p:nvSpPr>
          <p:cNvPr id="24579" name="TextBox 7"/>
          <p:cNvSpPr txBox="1">
            <a:spLocks noChangeArrowheads="1"/>
          </p:cNvSpPr>
          <p:nvPr/>
        </p:nvSpPr>
        <p:spPr bwMode="auto">
          <a:xfrm>
            <a:off x="276145" y="819785"/>
            <a:ext cx="9533831" cy="230188"/>
          </a:xfrm>
          <a:prstGeom prst="rect">
            <a:avLst/>
          </a:prstGeom>
          <a:noFill/>
          <a:ln w="9525">
            <a:noFill/>
            <a:miter lim="800000"/>
            <a:headEnd/>
            <a:tailEnd/>
          </a:ln>
        </p:spPr>
        <p:txBody>
          <a:bodyPr>
            <a:spAutoFit/>
          </a:bodyPr>
          <a:lstStyle/>
          <a:p>
            <a:r>
              <a:rPr lang="en-US" altLang="en-US" sz="900" b="1" dirty="0">
                <a:solidFill>
                  <a:srgbClr val="4D4D4D"/>
                </a:solidFill>
              </a:rPr>
              <a:t>© </a:t>
            </a:r>
            <a:r>
              <a:rPr lang="en-US" altLang="en-US" sz="900" b="1" dirty="0" err="1">
                <a:solidFill>
                  <a:srgbClr val="4D4D4D"/>
                </a:solidFill>
              </a:rPr>
              <a:t>Infonetics</a:t>
            </a:r>
            <a:r>
              <a:rPr lang="en-US" altLang="en-US" sz="900" b="1" dirty="0">
                <a:solidFill>
                  <a:srgbClr val="4D4D4D"/>
                </a:solidFill>
              </a:rPr>
              <a:t> Research: </a:t>
            </a:r>
            <a:r>
              <a:rPr lang="en-US" altLang="en-US" sz="900" b="1" i="1" dirty="0">
                <a:solidFill>
                  <a:srgbClr val="4D4D4D"/>
                </a:solidFill>
              </a:rPr>
              <a:t>SDN and NFV Strategies: Global Service Provider Survey</a:t>
            </a:r>
            <a:r>
              <a:rPr lang="en-US" altLang="en-US" sz="900" b="1" dirty="0">
                <a:solidFill>
                  <a:srgbClr val="4D4D4D"/>
                </a:solidFill>
              </a:rPr>
              <a:t>, July, 2013. (53% of world telecom </a:t>
            </a:r>
            <a:r>
              <a:rPr lang="en-US" altLang="en-US" sz="900" b="1" dirty="0" err="1">
                <a:solidFill>
                  <a:srgbClr val="4D4D4D"/>
                </a:solidFill>
              </a:rPr>
              <a:t>capex</a:t>
            </a:r>
            <a:r>
              <a:rPr lang="en-US" altLang="en-US" sz="900" b="1" dirty="0">
                <a:solidFill>
                  <a:srgbClr val="4D4D4D"/>
                </a:solidFill>
              </a:rPr>
              <a:t>)</a:t>
            </a:r>
            <a:endParaRPr lang="en-US" altLang="en-US" sz="900" dirty="0">
              <a:solidFill>
                <a:srgbClr val="4D4D4D"/>
              </a:solidFill>
            </a:endParaRPr>
          </a:p>
        </p:txBody>
      </p:sp>
      <p:sp>
        <p:nvSpPr>
          <p:cNvPr id="11" name="Oval 10"/>
          <p:cNvSpPr/>
          <p:nvPr/>
        </p:nvSpPr>
        <p:spPr bwMode="auto">
          <a:xfrm>
            <a:off x="7051792" y="1081486"/>
            <a:ext cx="993515" cy="744942"/>
          </a:xfrm>
          <a:prstGeom prst="ellipse">
            <a:avLst/>
          </a:prstGeom>
          <a:gradFill flip="none" rotWithShape="1">
            <a:gsLst>
              <a:gs pos="0">
                <a:srgbClr val="FF9900"/>
              </a:gs>
              <a:gs pos="50000">
                <a:srgbClr val="FFC000"/>
              </a:gs>
              <a:gs pos="100000">
                <a:schemeClr val="accent2"/>
              </a:gs>
            </a:gsLst>
            <a:path path="circle">
              <a:fillToRect l="100000" t="100000"/>
            </a:path>
            <a:tileRect r="-100000" b="-100000"/>
          </a:gradFill>
          <a:ln w="9525" algn="ctr">
            <a:solidFill>
              <a:schemeClr val="accent2">
                <a:alpha val="80000"/>
              </a:schemeClr>
            </a:solidFill>
            <a:miter lim="800000"/>
            <a:headEnd/>
            <a:tailEnd/>
          </a:ln>
          <a:effectLst>
            <a:innerShdw blurRad="114300">
              <a:prstClr val="black"/>
            </a:innerShdw>
            <a:softEdge rad="63500"/>
          </a:effectLst>
          <a:scene3d>
            <a:camera prst="orthographicFront">
              <a:rot lat="0" lon="0" rev="0"/>
            </a:camera>
            <a:lightRig rig="contrasting" dir="t">
              <a:rot lat="0" lon="0" rev="1500000"/>
            </a:lightRig>
          </a:scene3d>
          <a:sp3d prstMaterial="metal">
            <a:bevelT w="88900" h="88900"/>
          </a:sp3d>
        </p:spPr>
        <p:txBody>
          <a:bodyPr wrap="none" anchor="ctr"/>
          <a:lstStyle/>
          <a:p>
            <a:pPr algn="ctr">
              <a:defRPr/>
            </a:pPr>
            <a:r>
              <a:rPr lang="en-US" b="1" dirty="0">
                <a:solidFill>
                  <a:srgbClr val="FFFFFF"/>
                </a:solidFill>
                <a:effectLst>
                  <a:outerShdw blurRad="50800" dist="38100" dir="2700000" algn="tl" rotWithShape="0">
                    <a:srgbClr val="000000">
                      <a:alpha val="43000"/>
                    </a:srgbClr>
                  </a:outerShdw>
                </a:effectLst>
                <a:cs typeface="Arial" panose="020B0604020202020204" pitchFamily="34" charset="0"/>
              </a:rPr>
              <a:t>SDN</a:t>
            </a:r>
          </a:p>
        </p:txBody>
      </p:sp>
      <p:sp>
        <p:nvSpPr>
          <p:cNvPr id="16" name="Oval 15"/>
          <p:cNvSpPr/>
          <p:nvPr/>
        </p:nvSpPr>
        <p:spPr bwMode="auto">
          <a:xfrm>
            <a:off x="4244652" y="1100536"/>
            <a:ext cx="993515" cy="744942"/>
          </a:xfrm>
          <a:prstGeom prst="ellipse">
            <a:avLst/>
          </a:prstGeom>
          <a:gradFill>
            <a:gsLst>
              <a:gs pos="0">
                <a:srgbClr val="004568"/>
              </a:gs>
              <a:gs pos="50000">
                <a:srgbClr val="005A87"/>
              </a:gs>
              <a:gs pos="100000">
                <a:schemeClr val="bg1">
                  <a:lumMod val="75000"/>
                </a:schemeClr>
              </a:gs>
            </a:gsLst>
            <a:path path="circle">
              <a:fillToRect l="100000" t="100000"/>
            </a:path>
          </a:gradFill>
          <a:ln w="12700" algn="ctr">
            <a:solidFill>
              <a:schemeClr val="bg1">
                <a:lumMod val="50000"/>
              </a:schemeClr>
            </a:solidFill>
            <a:miter lim="800000"/>
            <a:headEnd/>
            <a:tailEnd/>
          </a:ln>
          <a:effectLst>
            <a:innerShdw blurRad="63500" dist="50800" dir="8100000">
              <a:prstClr val="black">
                <a:alpha val="50000"/>
              </a:prstClr>
            </a:inn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defRPr/>
            </a:pPr>
            <a:r>
              <a:rPr lang="en-US" b="1" dirty="0">
                <a:solidFill>
                  <a:srgbClr val="FFFFFF"/>
                </a:solidFill>
                <a:effectLst>
                  <a:outerShdw blurRad="50800" dist="38100" dir="2700000" algn="tl" rotWithShape="0">
                    <a:srgbClr val="000000">
                      <a:alpha val="43000"/>
                    </a:srgbClr>
                  </a:outerShdw>
                </a:effectLst>
                <a:cs typeface="Arial" panose="020B0604020202020204" pitchFamily="34" charset="0"/>
              </a:rPr>
              <a:t>NFV</a:t>
            </a:r>
          </a:p>
        </p:txBody>
      </p:sp>
      <p:graphicFrame>
        <p:nvGraphicFramePr>
          <p:cNvPr id="24587" name="Chart 17"/>
          <p:cNvGraphicFramePr>
            <a:graphicFrameLocks/>
          </p:cNvGraphicFramePr>
          <p:nvPr/>
        </p:nvGraphicFramePr>
        <p:xfrm>
          <a:off x="2618999" y="1749426"/>
          <a:ext cx="7137141" cy="4665663"/>
        </p:xfrm>
        <a:graphic>
          <a:graphicData uri="http://schemas.openxmlformats.org/presentationml/2006/ole">
            <mc:AlternateContent xmlns:mc="http://schemas.openxmlformats.org/markup-compatibility/2006">
              <mc:Choice xmlns:v="urn:schemas-microsoft-com:vml" Requires="v">
                <p:oleObj spid="_x0000_s52231" r:id="rId4" imgW="5352752" imgH="4663844" progId="Excel.Sheet.8">
                  <p:embed/>
                </p:oleObj>
              </mc:Choice>
              <mc:Fallback>
                <p:oleObj r:id="rId4" imgW="5352752" imgH="4663844" progId="Excel.Sheet.8">
                  <p:embed/>
                  <p:pic>
                    <p:nvPicPr>
                      <p:cNvPr id="0" name="Chart 1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8999" y="1749426"/>
                        <a:ext cx="7137141" cy="4665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88" name="TextBox 18"/>
          <p:cNvSpPr txBox="1">
            <a:spLocks noChangeArrowheads="1"/>
          </p:cNvSpPr>
          <p:nvPr/>
        </p:nvSpPr>
        <p:spPr bwMode="auto">
          <a:xfrm>
            <a:off x="9290353" y="1960777"/>
            <a:ext cx="1723229" cy="415498"/>
          </a:xfrm>
          <a:prstGeom prst="rect">
            <a:avLst/>
          </a:prstGeom>
          <a:noFill/>
          <a:ln w="19050" algn="ctr">
            <a:noFill/>
            <a:miter lim="800000"/>
            <a:headEnd/>
            <a:tailEnd/>
          </a:ln>
        </p:spPr>
        <p:txBody>
          <a:bodyPr wrap="none" lIns="0" tIns="0" rIns="0" bIns="0" anchor="ctr">
            <a:spAutoFit/>
          </a:bodyPr>
          <a:lstStyle/>
          <a:p>
            <a:r>
              <a:rPr lang="en-US" altLang="en-US" sz="1100" b="1">
                <a:solidFill>
                  <a:srgbClr val="4D4D4D"/>
                </a:solidFill>
              </a:rPr>
              <a:t>Create new network services </a:t>
            </a:r>
          </a:p>
          <a:p>
            <a:r>
              <a:rPr lang="en-US" altLang="en-US" sz="1600" b="1">
                <a:solidFill>
                  <a:srgbClr val="FF6600"/>
                </a:solidFill>
              </a:rPr>
              <a:t>quickly</a:t>
            </a:r>
            <a:endParaRPr lang="en-US" altLang="en-US" sz="1100" b="1">
              <a:solidFill>
                <a:srgbClr val="FF6600"/>
              </a:solidFill>
            </a:endParaRPr>
          </a:p>
        </p:txBody>
      </p:sp>
      <p:sp>
        <p:nvSpPr>
          <p:cNvPr id="24589" name="TextBox 19"/>
          <p:cNvSpPr txBox="1">
            <a:spLocks noChangeArrowheads="1"/>
          </p:cNvSpPr>
          <p:nvPr/>
        </p:nvSpPr>
        <p:spPr bwMode="auto">
          <a:xfrm>
            <a:off x="8983356" y="2634670"/>
            <a:ext cx="1934825" cy="415498"/>
          </a:xfrm>
          <a:prstGeom prst="rect">
            <a:avLst/>
          </a:prstGeom>
          <a:noFill/>
          <a:ln w="19050" algn="ctr">
            <a:noFill/>
            <a:miter lim="800000"/>
            <a:headEnd/>
            <a:tailEnd/>
          </a:ln>
        </p:spPr>
        <p:txBody>
          <a:bodyPr wrap="none" lIns="0" tIns="0" rIns="0" bIns="0" anchor="ctr">
            <a:spAutoFit/>
          </a:bodyPr>
          <a:lstStyle/>
          <a:p>
            <a:r>
              <a:rPr lang="en-US" altLang="en-US" sz="1100" b="1">
                <a:solidFill>
                  <a:srgbClr val="4D4D4D"/>
                </a:solidFill>
              </a:rPr>
              <a:t>Optimize network configurations</a:t>
            </a:r>
          </a:p>
          <a:p>
            <a:r>
              <a:rPr lang="en-US" altLang="en-US" sz="1100" b="1">
                <a:solidFill>
                  <a:srgbClr val="4D4D4D"/>
                </a:solidFill>
              </a:rPr>
              <a:t>in </a:t>
            </a:r>
            <a:r>
              <a:rPr lang="en-US" altLang="en-US" sz="1600" b="1">
                <a:solidFill>
                  <a:srgbClr val="FF6600"/>
                </a:solidFill>
              </a:rPr>
              <a:t>real-time</a:t>
            </a:r>
          </a:p>
        </p:txBody>
      </p:sp>
      <p:sp>
        <p:nvSpPr>
          <p:cNvPr id="24590" name="TextBox 20"/>
          <p:cNvSpPr txBox="1">
            <a:spLocks noChangeArrowheads="1"/>
          </p:cNvSpPr>
          <p:nvPr/>
        </p:nvSpPr>
        <p:spPr bwMode="auto">
          <a:xfrm>
            <a:off x="8816096" y="3319676"/>
            <a:ext cx="2798267" cy="415498"/>
          </a:xfrm>
          <a:prstGeom prst="rect">
            <a:avLst/>
          </a:prstGeom>
          <a:noFill/>
          <a:ln w="19050" algn="ctr">
            <a:noFill/>
            <a:miter lim="800000"/>
            <a:headEnd/>
            <a:tailEnd/>
          </a:ln>
        </p:spPr>
        <p:txBody>
          <a:bodyPr wrap="none" lIns="0" tIns="0" rIns="0" bIns="0" anchor="ctr">
            <a:spAutoFit/>
          </a:bodyPr>
          <a:lstStyle/>
          <a:p>
            <a:r>
              <a:rPr lang="en-US" altLang="en-US" sz="1600" b="1" dirty="0">
                <a:solidFill>
                  <a:srgbClr val="FF6600"/>
                </a:solidFill>
              </a:rPr>
              <a:t>Simplify </a:t>
            </a:r>
            <a:r>
              <a:rPr lang="en-US" altLang="en-US" sz="1100" b="1" dirty="0" smtClean="0"/>
              <a:t>multi-vendor</a:t>
            </a:r>
            <a:r>
              <a:rPr lang="en-US" altLang="en-US" sz="1600" b="1" dirty="0" smtClean="0">
                <a:solidFill>
                  <a:srgbClr val="FF6600"/>
                </a:solidFill>
              </a:rPr>
              <a:t> </a:t>
            </a:r>
            <a:r>
              <a:rPr lang="en-US" altLang="en-US" sz="1100" b="1" dirty="0" smtClean="0">
                <a:solidFill>
                  <a:srgbClr val="4D4D4D"/>
                </a:solidFill>
              </a:rPr>
              <a:t>network provisioning</a:t>
            </a:r>
          </a:p>
          <a:p>
            <a:r>
              <a:rPr lang="en-US" altLang="en-US" sz="1100" b="1" dirty="0" smtClean="0">
                <a:solidFill>
                  <a:srgbClr val="4D4D4D"/>
                </a:solidFill>
              </a:rPr>
              <a:t>and management (reduce OPEX)</a:t>
            </a:r>
            <a:endParaRPr lang="en-US" altLang="en-US" sz="1100" b="1" dirty="0">
              <a:solidFill>
                <a:srgbClr val="4D4D4D"/>
              </a:solidFill>
            </a:endParaRPr>
          </a:p>
        </p:txBody>
      </p:sp>
      <p:sp>
        <p:nvSpPr>
          <p:cNvPr id="24591" name="TextBox 21"/>
          <p:cNvSpPr txBox="1">
            <a:spLocks noChangeArrowheads="1"/>
          </p:cNvSpPr>
          <p:nvPr/>
        </p:nvSpPr>
        <p:spPr bwMode="auto">
          <a:xfrm>
            <a:off x="8517568" y="4075034"/>
            <a:ext cx="2298706" cy="246221"/>
          </a:xfrm>
          <a:prstGeom prst="rect">
            <a:avLst/>
          </a:prstGeom>
          <a:noFill/>
          <a:ln w="19050" algn="ctr">
            <a:noFill/>
            <a:miter lim="800000"/>
            <a:headEnd/>
            <a:tailEnd/>
          </a:ln>
        </p:spPr>
        <p:txBody>
          <a:bodyPr wrap="none" lIns="0" tIns="0" rIns="0" bIns="0" anchor="ctr">
            <a:spAutoFit/>
          </a:bodyPr>
          <a:lstStyle/>
          <a:p>
            <a:r>
              <a:rPr lang="en-US" altLang="en-US" sz="1100" b="1">
                <a:solidFill>
                  <a:srgbClr val="4D4D4D"/>
                </a:solidFill>
              </a:rPr>
              <a:t>Create new virtual networks </a:t>
            </a:r>
            <a:r>
              <a:rPr lang="en-US" altLang="en-US" sz="1600" b="1">
                <a:solidFill>
                  <a:srgbClr val="FF6600"/>
                </a:solidFill>
              </a:rPr>
              <a:t>quickly</a:t>
            </a:r>
            <a:endParaRPr lang="en-US" altLang="en-US" sz="1100" b="1">
              <a:solidFill>
                <a:srgbClr val="FF6600"/>
              </a:solidFill>
            </a:endParaRPr>
          </a:p>
        </p:txBody>
      </p:sp>
      <p:sp>
        <p:nvSpPr>
          <p:cNvPr id="24592" name="TextBox 22"/>
          <p:cNvSpPr txBox="1">
            <a:spLocks noChangeArrowheads="1"/>
          </p:cNvSpPr>
          <p:nvPr/>
        </p:nvSpPr>
        <p:spPr bwMode="auto">
          <a:xfrm>
            <a:off x="8041193" y="4671434"/>
            <a:ext cx="1777731" cy="415498"/>
          </a:xfrm>
          <a:prstGeom prst="rect">
            <a:avLst/>
          </a:prstGeom>
          <a:noFill/>
          <a:ln w="19050" algn="ctr">
            <a:noFill/>
            <a:miter lim="800000"/>
            <a:headEnd/>
            <a:tailEnd/>
          </a:ln>
        </p:spPr>
        <p:txBody>
          <a:bodyPr wrap="none" lIns="0" tIns="0" rIns="0" bIns="0" anchor="ctr">
            <a:spAutoFit/>
          </a:bodyPr>
          <a:lstStyle/>
          <a:p>
            <a:r>
              <a:rPr lang="en-US" altLang="en-US" sz="1100" b="1">
                <a:solidFill>
                  <a:srgbClr val="4D4D4D"/>
                </a:solidFill>
              </a:rPr>
              <a:t>Create virtual networks across</a:t>
            </a:r>
          </a:p>
          <a:p>
            <a:r>
              <a:rPr lang="en-US" altLang="en-US" sz="1600" b="1">
                <a:solidFill>
                  <a:srgbClr val="FF6600"/>
                </a:solidFill>
              </a:rPr>
              <a:t>multi-vendor</a:t>
            </a:r>
            <a:r>
              <a:rPr lang="en-US" altLang="en-US" sz="1600" b="1">
                <a:solidFill>
                  <a:srgbClr val="FF0000"/>
                </a:solidFill>
              </a:rPr>
              <a:t> </a:t>
            </a:r>
            <a:r>
              <a:rPr lang="en-US" altLang="en-US" sz="1100" b="1">
                <a:solidFill>
                  <a:srgbClr val="4D4D4D"/>
                </a:solidFill>
              </a:rPr>
              <a:t>gear</a:t>
            </a:r>
          </a:p>
        </p:txBody>
      </p:sp>
      <p:sp>
        <p:nvSpPr>
          <p:cNvPr id="24593" name="TextBox 23"/>
          <p:cNvSpPr txBox="1">
            <a:spLocks noChangeArrowheads="1"/>
          </p:cNvSpPr>
          <p:nvPr/>
        </p:nvSpPr>
        <p:spPr bwMode="auto">
          <a:xfrm>
            <a:off x="7768074" y="5351305"/>
            <a:ext cx="1808187" cy="492443"/>
          </a:xfrm>
          <a:prstGeom prst="rect">
            <a:avLst/>
          </a:prstGeom>
          <a:noFill/>
          <a:ln w="19050" algn="ctr">
            <a:noFill/>
            <a:miter lim="800000"/>
            <a:headEnd/>
            <a:tailEnd/>
          </a:ln>
        </p:spPr>
        <p:txBody>
          <a:bodyPr wrap="none" lIns="0" tIns="0" rIns="0" bIns="0" anchor="ctr">
            <a:spAutoFit/>
          </a:bodyPr>
          <a:lstStyle/>
          <a:p>
            <a:r>
              <a:rPr lang="en-US" altLang="en-US" sz="1100" b="1">
                <a:solidFill>
                  <a:srgbClr val="4D4D4D"/>
                </a:solidFill>
              </a:rPr>
              <a:t>Use </a:t>
            </a:r>
            <a:r>
              <a:rPr lang="en-US" altLang="en-US" sz="1600" b="1">
                <a:solidFill>
                  <a:srgbClr val="FF6600"/>
                </a:solidFill>
              </a:rPr>
              <a:t>lower-cost routers</a:t>
            </a:r>
          </a:p>
          <a:p>
            <a:r>
              <a:rPr lang="en-US" altLang="en-US" sz="1600" b="1">
                <a:solidFill>
                  <a:srgbClr val="FF6600"/>
                </a:solidFill>
              </a:rPr>
              <a:t>and switches</a:t>
            </a:r>
          </a:p>
        </p:txBody>
      </p:sp>
      <p:sp>
        <p:nvSpPr>
          <p:cNvPr id="24594" name="TextBox 28"/>
          <p:cNvSpPr txBox="1">
            <a:spLocks noChangeArrowheads="1"/>
          </p:cNvSpPr>
          <p:nvPr/>
        </p:nvSpPr>
        <p:spPr bwMode="auto">
          <a:xfrm>
            <a:off x="112213" y="2284413"/>
            <a:ext cx="2136803" cy="246221"/>
          </a:xfrm>
          <a:prstGeom prst="rect">
            <a:avLst/>
          </a:prstGeom>
          <a:noFill/>
          <a:ln w="19050" algn="ctr">
            <a:noFill/>
            <a:miter lim="800000"/>
            <a:headEnd/>
            <a:tailEnd/>
          </a:ln>
        </p:spPr>
        <p:txBody>
          <a:bodyPr wrap="none" lIns="0" tIns="0" rIns="0" bIns="0">
            <a:spAutoFit/>
          </a:bodyPr>
          <a:lstStyle/>
          <a:p>
            <a:r>
              <a:rPr lang="en-US" altLang="en-US" sz="1100" b="1">
                <a:solidFill>
                  <a:srgbClr val="4D4D4D"/>
                </a:solidFill>
              </a:rPr>
              <a:t>Scale services up or down </a:t>
            </a:r>
            <a:r>
              <a:rPr lang="en-US" altLang="en-US" sz="1600" b="1">
                <a:solidFill>
                  <a:srgbClr val="FF6600"/>
                </a:solidFill>
              </a:rPr>
              <a:t>quickly</a:t>
            </a:r>
            <a:endParaRPr lang="en-US" altLang="en-US" sz="1200" b="1">
              <a:solidFill>
                <a:srgbClr val="FF6600"/>
              </a:solidFill>
            </a:endParaRPr>
          </a:p>
        </p:txBody>
      </p:sp>
      <p:sp>
        <p:nvSpPr>
          <p:cNvPr id="24595" name="TextBox 29"/>
          <p:cNvSpPr txBox="1">
            <a:spLocks noChangeArrowheads="1"/>
          </p:cNvSpPr>
          <p:nvPr/>
        </p:nvSpPr>
        <p:spPr bwMode="auto">
          <a:xfrm>
            <a:off x="1450295" y="2897189"/>
            <a:ext cx="1471557" cy="415498"/>
          </a:xfrm>
          <a:prstGeom prst="rect">
            <a:avLst/>
          </a:prstGeom>
          <a:noFill/>
          <a:ln w="19050" algn="ctr">
            <a:noFill/>
            <a:miter lim="800000"/>
            <a:headEnd/>
            <a:tailEnd/>
          </a:ln>
        </p:spPr>
        <p:txBody>
          <a:bodyPr wrap="none" lIns="0" tIns="0" rIns="0" bIns="0">
            <a:spAutoFit/>
          </a:bodyPr>
          <a:lstStyle/>
          <a:p>
            <a:r>
              <a:rPr lang="en-US" altLang="en-US" sz="1600" b="1">
                <a:solidFill>
                  <a:srgbClr val="FF6600"/>
                </a:solidFill>
              </a:rPr>
              <a:t>Reduce capex</a:t>
            </a:r>
            <a:br>
              <a:rPr lang="en-US" altLang="en-US" sz="1600" b="1">
                <a:solidFill>
                  <a:srgbClr val="FF6600"/>
                </a:solidFill>
              </a:rPr>
            </a:br>
            <a:r>
              <a:rPr lang="en-US" altLang="en-US" sz="1100" b="1">
                <a:solidFill>
                  <a:srgbClr val="4D4D4D"/>
                </a:solidFill>
              </a:rPr>
              <a:t>through standard servers</a:t>
            </a:r>
          </a:p>
        </p:txBody>
      </p:sp>
      <p:sp>
        <p:nvSpPr>
          <p:cNvPr id="24596" name="TextBox 30"/>
          <p:cNvSpPr txBox="1">
            <a:spLocks noChangeArrowheads="1"/>
          </p:cNvSpPr>
          <p:nvPr/>
        </p:nvSpPr>
        <p:spPr bwMode="auto">
          <a:xfrm>
            <a:off x="853240" y="3649663"/>
            <a:ext cx="1982915" cy="246221"/>
          </a:xfrm>
          <a:prstGeom prst="rect">
            <a:avLst/>
          </a:prstGeom>
          <a:noFill/>
          <a:ln w="19050" algn="ctr">
            <a:noFill/>
            <a:miter lim="800000"/>
            <a:headEnd/>
            <a:tailEnd/>
          </a:ln>
        </p:spPr>
        <p:txBody>
          <a:bodyPr wrap="none" lIns="0" tIns="0" rIns="0" bIns="0">
            <a:spAutoFit/>
          </a:bodyPr>
          <a:lstStyle/>
          <a:p>
            <a:r>
              <a:rPr lang="en-US" altLang="en-US" sz="1100" b="1">
                <a:solidFill>
                  <a:srgbClr val="4D4D4D"/>
                </a:solidFill>
              </a:rPr>
              <a:t>Introduce new services </a:t>
            </a:r>
            <a:r>
              <a:rPr lang="en-US" altLang="en-US" sz="1600" b="1">
                <a:solidFill>
                  <a:srgbClr val="FF6600"/>
                </a:solidFill>
              </a:rPr>
              <a:t>quickly</a:t>
            </a:r>
            <a:endParaRPr lang="en-US" altLang="en-US" sz="1100" b="1">
              <a:solidFill>
                <a:srgbClr val="FF6600"/>
              </a:solidFill>
            </a:endParaRPr>
          </a:p>
        </p:txBody>
      </p:sp>
      <p:sp>
        <p:nvSpPr>
          <p:cNvPr id="24597" name="TextBox 31"/>
          <p:cNvSpPr txBox="1">
            <a:spLocks noChangeArrowheads="1"/>
          </p:cNvSpPr>
          <p:nvPr/>
        </p:nvSpPr>
        <p:spPr bwMode="auto">
          <a:xfrm>
            <a:off x="1001445" y="4321176"/>
            <a:ext cx="1995033" cy="246221"/>
          </a:xfrm>
          <a:prstGeom prst="rect">
            <a:avLst/>
          </a:prstGeom>
          <a:noFill/>
          <a:ln w="19050" algn="ctr">
            <a:noFill/>
            <a:miter lim="800000"/>
            <a:headEnd/>
            <a:tailEnd/>
          </a:ln>
        </p:spPr>
        <p:txBody>
          <a:bodyPr wrap="none" lIns="0" tIns="0" rIns="0" bIns="0">
            <a:spAutoFit/>
          </a:bodyPr>
          <a:lstStyle/>
          <a:p>
            <a:r>
              <a:rPr lang="en-US" altLang="en-US" sz="1100" b="1">
                <a:solidFill>
                  <a:srgbClr val="4D4D4D"/>
                </a:solidFill>
              </a:rPr>
              <a:t>Optimize network in </a:t>
            </a:r>
            <a:r>
              <a:rPr lang="en-US" altLang="en-US" sz="1600" b="1">
                <a:solidFill>
                  <a:srgbClr val="FF6600"/>
                </a:solidFill>
              </a:rPr>
              <a:t>real time</a:t>
            </a:r>
            <a:endParaRPr lang="en-US" altLang="en-US" b="1">
              <a:solidFill>
                <a:srgbClr val="FF6600"/>
              </a:solidFill>
            </a:endParaRPr>
          </a:p>
        </p:txBody>
      </p:sp>
      <p:sp>
        <p:nvSpPr>
          <p:cNvPr id="24598" name="TextBox 32"/>
          <p:cNvSpPr txBox="1">
            <a:spLocks noChangeArrowheads="1"/>
          </p:cNvSpPr>
          <p:nvPr/>
        </p:nvSpPr>
        <p:spPr bwMode="auto">
          <a:xfrm>
            <a:off x="497547" y="5005388"/>
            <a:ext cx="2529923" cy="246221"/>
          </a:xfrm>
          <a:prstGeom prst="rect">
            <a:avLst/>
          </a:prstGeom>
          <a:noFill/>
          <a:ln w="19050" algn="ctr">
            <a:noFill/>
            <a:miter lim="800000"/>
            <a:headEnd/>
            <a:tailEnd/>
          </a:ln>
        </p:spPr>
        <p:txBody>
          <a:bodyPr wrap="none" lIns="0" tIns="0" rIns="0" bIns="0">
            <a:spAutoFit/>
          </a:bodyPr>
          <a:lstStyle/>
          <a:p>
            <a:r>
              <a:rPr lang="en-US" altLang="en-US" sz="1600" b="1">
                <a:solidFill>
                  <a:srgbClr val="FF6600"/>
                </a:solidFill>
              </a:rPr>
              <a:t>Multi-tenants</a:t>
            </a:r>
            <a:r>
              <a:rPr lang="en-US" altLang="en-US" sz="1600" b="1">
                <a:solidFill>
                  <a:srgbClr val="4D4D4D"/>
                </a:solidFill>
              </a:rPr>
              <a:t> </a:t>
            </a:r>
            <a:r>
              <a:rPr lang="en-US" altLang="en-US" sz="1100" b="1">
                <a:solidFill>
                  <a:srgbClr val="4D4D4D"/>
                </a:solidFill>
              </a:rPr>
              <a:t>on the same hardware</a:t>
            </a:r>
          </a:p>
        </p:txBody>
      </p:sp>
      <p:sp>
        <p:nvSpPr>
          <p:cNvPr id="24599" name="TextBox 33"/>
          <p:cNvSpPr txBox="1">
            <a:spLocks noChangeArrowheads="1"/>
          </p:cNvSpPr>
          <p:nvPr/>
        </p:nvSpPr>
        <p:spPr bwMode="auto">
          <a:xfrm>
            <a:off x="1183526" y="5599114"/>
            <a:ext cx="2100896" cy="415498"/>
          </a:xfrm>
          <a:prstGeom prst="rect">
            <a:avLst/>
          </a:prstGeom>
          <a:noFill/>
          <a:ln w="19050" algn="ctr">
            <a:noFill/>
            <a:miter lim="800000"/>
            <a:headEnd/>
            <a:tailEnd/>
          </a:ln>
        </p:spPr>
        <p:txBody>
          <a:bodyPr wrap="none" lIns="0" tIns="0" rIns="0" bIns="0">
            <a:spAutoFit/>
          </a:bodyPr>
          <a:lstStyle/>
          <a:p>
            <a:r>
              <a:rPr lang="en-US" altLang="en-US" sz="1600" b="1">
                <a:solidFill>
                  <a:srgbClr val="FF6600"/>
                </a:solidFill>
              </a:rPr>
              <a:t>Reduce energy </a:t>
            </a:r>
            <a:r>
              <a:rPr lang="en-US" altLang="en-US" sz="1100" b="1">
                <a:solidFill>
                  <a:srgbClr val="4D4D4D"/>
                </a:solidFill>
              </a:rPr>
              <a:t>consumption </a:t>
            </a:r>
            <a:br>
              <a:rPr lang="en-US" altLang="en-US" sz="1100" b="1">
                <a:solidFill>
                  <a:srgbClr val="4D4D4D"/>
                </a:solidFill>
              </a:rPr>
            </a:br>
            <a:r>
              <a:rPr lang="en-US" altLang="en-US" sz="1100" b="1">
                <a:solidFill>
                  <a:srgbClr val="4D4D4D"/>
                </a:solidFill>
              </a:rPr>
              <a:t>through standard servers</a:t>
            </a:r>
          </a:p>
        </p:txBody>
      </p:sp>
      <p:grpSp>
        <p:nvGrpSpPr>
          <p:cNvPr id="2" name="Group 2"/>
          <p:cNvGrpSpPr>
            <a:grpSpLocks/>
          </p:cNvGrpSpPr>
          <p:nvPr/>
        </p:nvGrpSpPr>
        <p:grpSpPr bwMode="auto">
          <a:xfrm>
            <a:off x="2701570" y="6146800"/>
            <a:ext cx="6848979" cy="184681"/>
            <a:chOff x="1940447" y="5947824"/>
            <a:chExt cx="5134184" cy="185198"/>
          </a:xfrm>
        </p:grpSpPr>
        <p:sp>
          <p:nvSpPr>
            <p:cNvPr id="24601" name="TextBox 39"/>
            <p:cNvSpPr txBox="1">
              <a:spLocks noChangeArrowheads="1"/>
            </p:cNvSpPr>
            <p:nvPr/>
          </p:nvSpPr>
          <p:spPr bwMode="auto">
            <a:xfrm>
              <a:off x="1940447" y="5947839"/>
              <a:ext cx="260759" cy="185183"/>
            </a:xfrm>
            <a:prstGeom prst="rect">
              <a:avLst/>
            </a:prstGeom>
            <a:solidFill>
              <a:schemeClr val="bg1"/>
            </a:solidFill>
            <a:ln w="19050" algn="ctr">
              <a:noFill/>
              <a:miter lim="800000"/>
              <a:headEnd/>
              <a:tailEnd/>
            </a:ln>
          </p:spPr>
          <p:txBody>
            <a:bodyPr wrap="none" lIns="0" tIns="0" rIns="0" bIns="0">
              <a:spAutoFit/>
            </a:bodyPr>
            <a:lstStyle/>
            <a:p>
              <a:r>
                <a:rPr lang="en-US" altLang="en-US" sz="1200" b="1">
                  <a:solidFill>
                    <a:srgbClr val="000000"/>
                  </a:solidFill>
                </a:rPr>
                <a:t>100%</a:t>
              </a:r>
            </a:p>
          </p:txBody>
        </p:sp>
        <p:sp>
          <p:nvSpPr>
            <p:cNvPr id="24602" name="TextBox 48"/>
            <p:cNvSpPr txBox="1">
              <a:spLocks noChangeArrowheads="1"/>
            </p:cNvSpPr>
            <p:nvPr/>
          </p:nvSpPr>
          <p:spPr bwMode="auto">
            <a:xfrm>
              <a:off x="6813872" y="5947825"/>
              <a:ext cx="260759" cy="185183"/>
            </a:xfrm>
            <a:prstGeom prst="rect">
              <a:avLst/>
            </a:prstGeom>
            <a:solidFill>
              <a:schemeClr val="bg1"/>
            </a:solidFill>
            <a:ln w="19050" algn="ctr">
              <a:noFill/>
              <a:miter lim="800000"/>
              <a:headEnd/>
              <a:tailEnd/>
            </a:ln>
          </p:spPr>
          <p:txBody>
            <a:bodyPr wrap="none" lIns="0" tIns="0" rIns="0" bIns="0">
              <a:spAutoFit/>
            </a:bodyPr>
            <a:lstStyle/>
            <a:p>
              <a:r>
                <a:rPr lang="en-US" altLang="en-US" sz="1200" b="1">
                  <a:solidFill>
                    <a:srgbClr val="000000"/>
                  </a:solidFill>
                </a:rPr>
                <a:t>100%</a:t>
              </a:r>
            </a:p>
          </p:txBody>
        </p:sp>
        <p:sp>
          <p:nvSpPr>
            <p:cNvPr id="24603" name="TextBox 49"/>
            <p:cNvSpPr txBox="1">
              <a:spLocks noChangeArrowheads="1"/>
            </p:cNvSpPr>
            <p:nvPr/>
          </p:nvSpPr>
          <p:spPr bwMode="auto">
            <a:xfrm>
              <a:off x="4461115" y="5947824"/>
              <a:ext cx="142997" cy="185183"/>
            </a:xfrm>
            <a:prstGeom prst="rect">
              <a:avLst/>
            </a:prstGeom>
            <a:solidFill>
              <a:schemeClr val="bg1"/>
            </a:solidFill>
            <a:ln w="19050" algn="ctr">
              <a:noFill/>
              <a:miter lim="800000"/>
              <a:headEnd/>
              <a:tailEnd/>
            </a:ln>
          </p:spPr>
          <p:txBody>
            <a:bodyPr wrap="none" lIns="0" tIns="0" rIns="0" bIns="0">
              <a:spAutoFit/>
            </a:bodyPr>
            <a:lstStyle/>
            <a:p>
              <a:r>
                <a:rPr lang="en-US" altLang="en-US" sz="1200" b="1">
                  <a:solidFill>
                    <a:srgbClr val="000000"/>
                  </a:solidFill>
                </a:rPr>
                <a:t>0%</a:t>
              </a: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1" y="198439"/>
            <a:ext cx="10442574" cy="871537"/>
          </a:xfrm>
        </p:spPr>
        <p:txBody>
          <a:bodyPr/>
          <a:lstStyle/>
          <a:p>
            <a:r>
              <a:rPr lang="en-GB" dirty="0" smtClean="0">
                <a:solidFill>
                  <a:srgbClr val="C00000"/>
                </a:solidFill>
                <a:latin typeface="Arial" panose="020B0604020202020204" pitchFamily="34" charset="0"/>
                <a:cs typeface="Arial" panose="020B0604020202020204" pitchFamily="34" charset="0"/>
              </a:rPr>
              <a:t>NFV and SDN together can create greatest value</a:t>
            </a:r>
            <a:endParaRPr lang="en-US" dirty="0"/>
          </a:p>
        </p:txBody>
      </p:sp>
      <p:sp>
        <p:nvSpPr>
          <p:cNvPr id="3" name="Content Placeholder 2"/>
          <p:cNvSpPr>
            <a:spLocks noGrp="1"/>
          </p:cNvSpPr>
          <p:nvPr>
            <p:ph idx="1"/>
          </p:nvPr>
        </p:nvSpPr>
        <p:spPr>
          <a:xfrm>
            <a:off x="520699" y="1125220"/>
            <a:ext cx="11445876" cy="4907280"/>
          </a:xfrm>
        </p:spPr>
        <p:txBody>
          <a:bodyPr/>
          <a:lstStyle/>
          <a:p>
            <a:pPr>
              <a:lnSpc>
                <a:spcPct val="100000"/>
              </a:lnSpc>
              <a:spcBef>
                <a:spcPts val="1200"/>
              </a:spcBef>
              <a:buClr>
                <a:schemeClr val="tx1"/>
              </a:buClr>
            </a:pPr>
            <a:r>
              <a:rPr lang="en-GB" sz="2200" dirty="0" smtClean="0">
                <a:latin typeface="Arial" panose="020B0604020202020204" pitchFamily="34" charset="0"/>
                <a:cs typeface="Arial" panose="020B0604020202020204" pitchFamily="34" charset="0"/>
              </a:rPr>
              <a:t>SDN can play a key role in the orchestration of the infrastructure (physical, virtual)</a:t>
            </a:r>
          </a:p>
          <a:p>
            <a:pPr lvl="1">
              <a:lnSpc>
                <a:spcPct val="100000"/>
              </a:lnSpc>
              <a:spcBef>
                <a:spcPts val="600"/>
              </a:spcBef>
              <a:buClr>
                <a:schemeClr val="tx1"/>
              </a:buClr>
              <a:buFont typeface="Calibri" panose="020F0502020204030204" pitchFamily="34" charset="0"/>
              <a:buChar char="‒"/>
            </a:pPr>
            <a:r>
              <a:rPr lang="en-GB" dirty="0" smtClean="0">
                <a:latin typeface="Arial" panose="020B0604020202020204" pitchFamily="34" charset="0"/>
                <a:cs typeface="Arial" panose="020B0604020202020204" pitchFamily="34" charset="0"/>
              </a:rPr>
              <a:t>Provisioning and configuration of </a:t>
            </a:r>
            <a:r>
              <a:rPr lang="en-GB" dirty="0" err="1" smtClean="0">
                <a:latin typeface="Arial" panose="020B0604020202020204" pitchFamily="34" charset="0"/>
                <a:cs typeface="Arial" panose="020B0604020202020204" pitchFamily="34" charset="0"/>
              </a:rPr>
              <a:t>VNFs</a:t>
            </a:r>
            <a:endParaRPr lang="en-GB" dirty="0" smtClean="0">
              <a:latin typeface="Arial" panose="020B0604020202020204" pitchFamily="34" charset="0"/>
              <a:cs typeface="Arial" panose="020B0604020202020204" pitchFamily="34" charset="0"/>
            </a:endParaRPr>
          </a:p>
          <a:p>
            <a:pPr lvl="1">
              <a:lnSpc>
                <a:spcPct val="100000"/>
              </a:lnSpc>
              <a:spcBef>
                <a:spcPts val="300"/>
              </a:spcBef>
              <a:buClr>
                <a:schemeClr val="tx1"/>
              </a:buClr>
              <a:buFont typeface="Calibri" panose="020F0502020204030204" pitchFamily="34" charset="0"/>
              <a:buChar char="‒"/>
            </a:pPr>
            <a:r>
              <a:rPr lang="en-GB" dirty="0" smtClean="0">
                <a:latin typeface="Arial" panose="020B0604020202020204" pitchFamily="34" charset="0"/>
                <a:cs typeface="Arial" panose="020B0604020202020204" pitchFamily="34" charset="0"/>
              </a:rPr>
              <a:t>Allocate and manage resources (e.g., bandwidth)</a:t>
            </a:r>
          </a:p>
          <a:p>
            <a:pPr lvl="1">
              <a:lnSpc>
                <a:spcPct val="100000"/>
              </a:lnSpc>
              <a:spcBef>
                <a:spcPts val="300"/>
              </a:spcBef>
              <a:buClr>
                <a:schemeClr val="tx1"/>
              </a:buClr>
              <a:buFont typeface="Calibri" panose="020F0502020204030204" pitchFamily="34" charset="0"/>
              <a:buChar char="‒"/>
            </a:pPr>
            <a:r>
              <a:rPr lang="en-GB" dirty="0" smtClean="0">
                <a:latin typeface="Arial" panose="020B0604020202020204" pitchFamily="34" charset="0"/>
                <a:cs typeface="Arial" panose="020B0604020202020204" pitchFamily="34" charset="0"/>
              </a:rPr>
              <a:t>VM mobility</a:t>
            </a:r>
          </a:p>
          <a:p>
            <a:pPr lvl="1">
              <a:lnSpc>
                <a:spcPct val="100000"/>
              </a:lnSpc>
              <a:spcBef>
                <a:spcPts val="300"/>
              </a:spcBef>
              <a:buClr>
                <a:schemeClr val="tx1"/>
              </a:buClr>
              <a:buFont typeface="Calibri" panose="020F0502020204030204" pitchFamily="34" charset="0"/>
              <a:buChar char="‒"/>
            </a:pPr>
            <a:r>
              <a:rPr lang="en-GB" dirty="0" smtClean="0">
                <a:latin typeface="Arial" panose="020B0604020202020204" pitchFamily="34" charset="0"/>
                <a:cs typeface="Arial" panose="020B0604020202020204" pitchFamily="34" charset="0"/>
              </a:rPr>
              <a:t>Automation &amp; programmability</a:t>
            </a:r>
          </a:p>
          <a:p>
            <a:pPr lvl="1">
              <a:lnSpc>
                <a:spcPct val="100000"/>
              </a:lnSpc>
              <a:spcBef>
                <a:spcPts val="300"/>
              </a:spcBef>
              <a:buClr>
                <a:schemeClr val="tx1"/>
              </a:buClr>
              <a:buFont typeface="Calibri" panose="020F0502020204030204" pitchFamily="34" charset="0"/>
              <a:buChar char="‒"/>
            </a:pPr>
            <a:r>
              <a:rPr lang="en-GB" dirty="0" smtClean="0">
                <a:latin typeface="Arial" panose="020B0604020202020204" pitchFamily="34" charset="0"/>
                <a:cs typeface="Arial" panose="020B0604020202020204" pitchFamily="34" charset="0"/>
              </a:rPr>
              <a:t>Security &amp; policy control </a:t>
            </a:r>
          </a:p>
          <a:p>
            <a:pPr lvl="1">
              <a:lnSpc>
                <a:spcPct val="100000"/>
              </a:lnSpc>
              <a:spcBef>
                <a:spcPts val="300"/>
              </a:spcBef>
              <a:buClr>
                <a:schemeClr val="tx1"/>
              </a:buClr>
              <a:buFont typeface="Calibri" panose="020F0502020204030204" pitchFamily="34" charset="0"/>
              <a:buChar char="‒"/>
            </a:pPr>
            <a:r>
              <a:rPr lang="en-GB" dirty="0" smtClean="0">
                <a:latin typeface="Arial" panose="020B0604020202020204" pitchFamily="34" charset="0"/>
                <a:cs typeface="Arial" panose="020B0604020202020204" pitchFamily="34" charset="0"/>
              </a:rPr>
              <a:t>Centralized network control. Unified control &amp; management plane?  </a:t>
            </a:r>
          </a:p>
          <a:p>
            <a:pPr>
              <a:spcBef>
                <a:spcPts val="1800"/>
              </a:spcBef>
              <a:buClr>
                <a:schemeClr val="tx1"/>
              </a:buClr>
            </a:pPr>
            <a:r>
              <a:rPr lang="en-GB" sz="2200" dirty="0" smtClean="0">
                <a:latin typeface="Arial" panose="020B0604020202020204" pitchFamily="34" charset="0"/>
                <a:cs typeface="Arial" panose="020B0604020202020204" pitchFamily="34" charset="0"/>
              </a:rPr>
              <a:t>Service composition (NFV Forwarding Graphs)</a:t>
            </a:r>
          </a:p>
          <a:p>
            <a:pPr lvl="1">
              <a:lnSpc>
                <a:spcPct val="100000"/>
              </a:lnSpc>
              <a:spcBef>
                <a:spcPts val="600"/>
              </a:spcBef>
              <a:buClr>
                <a:schemeClr val="tx1"/>
              </a:buClr>
              <a:buFont typeface="Calibri" panose="020F0502020204030204" pitchFamily="34" charset="0"/>
              <a:buChar char="‒"/>
            </a:pPr>
            <a:r>
              <a:rPr lang="en-GB" dirty="0" smtClean="0">
                <a:latin typeface="Arial" panose="020B0604020202020204" pitchFamily="34" charset="0"/>
                <a:cs typeface="Arial" panose="020B0604020202020204" pitchFamily="34" charset="0"/>
              </a:rPr>
              <a:t>Directing traffic flows to </a:t>
            </a:r>
            <a:r>
              <a:rPr lang="en-GB" dirty="0" err="1" smtClean="0">
                <a:latin typeface="Arial" panose="020B0604020202020204" pitchFamily="34" charset="0"/>
                <a:cs typeface="Arial" panose="020B0604020202020204" pitchFamily="34" charset="0"/>
              </a:rPr>
              <a:t>VNFs</a:t>
            </a:r>
            <a:endParaRPr lang="en-GB" dirty="0" smtClean="0">
              <a:latin typeface="Arial" panose="020B0604020202020204" pitchFamily="34" charset="0"/>
              <a:cs typeface="Arial" panose="020B0604020202020204" pitchFamily="34" charset="0"/>
            </a:endParaRPr>
          </a:p>
          <a:p>
            <a:pPr lvl="1">
              <a:lnSpc>
                <a:spcPct val="100000"/>
              </a:lnSpc>
              <a:spcBef>
                <a:spcPts val="400"/>
              </a:spcBef>
              <a:buClr>
                <a:schemeClr val="tx1"/>
              </a:buClr>
              <a:buFont typeface="Calibri" panose="020F0502020204030204" pitchFamily="34" charset="0"/>
              <a:buChar char="‒"/>
            </a:pPr>
            <a:r>
              <a:rPr lang="en-GB" dirty="0" smtClean="0">
                <a:latin typeface="Arial" panose="020B0604020202020204" pitchFamily="34" charset="0"/>
                <a:cs typeface="Arial" panose="020B0604020202020204" pitchFamily="34" charset="0"/>
              </a:rPr>
              <a:t>Traffic flow characterization very important (especially for mobile, E2E scenarios)</a:t>
            </a:r>
          </a:p>
          <a:p>
            <a:pPr>
              <a:lnSpc>
                <a:spcPct val="100000"/>
              </a:lnSpc>
              <a:spcBef>
                <a:spcPts val="1200"/>
              </a:spcBef>
              <a:buClr>
                <a:schemeClr val="tx1"/>
              </a:buClr>
            </a:pPr>
            <a:r>
              <a:rPr lang="en-GB" sz="2200" dirty="0" smtClean="0">
                <a:latin typeface="Arial" panose="020B0604020202020204" pitchFamily="34" charset="0"/>
                <a:cs typeface="Arial" panose="020B0604020202020204" pitchFamily="34" charset="0"/>
              </a:rPr>
              <a:t>Ad-hoc, on-demand, secure virtual tenant networks</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064" y="267000"/>
            <a:ext cx="11754111" cy="962510"/>
          </a:xfrm>
        </p:spPr>
        <p:txBody>
          <a:bodyPr/>
          <a:lstStyle/>
          <a:p>
            <a:r>
              <a:rPr lang="en-US" sz="3600" b="1" dirty="0" smtClean="0">
                <a:solidFill>
                  <a:schemeClr val="tx2"/>
                </a:solidFill>
              </a:rPr>
              <a:t/>
            </a:r>
            <a:br>
              <a:rPr lang="en-US" sz="3600" b="1" dirty="0" smtClean="0">
                <a:solidFill>
                  <a:schemeClr val="tx2"/>
                </a:solidFill>
              </a:rPr>
            </a:br>
            <a:r>
              <a:rPr lang="en-US" sz="3600" b="1" dirty="0" smtClean="0">
                <a:solidFill>
                  <a:schemeClr val="tx2"/>
                </a:solidFill>
              </a:rPr>
              <a:t/>
            </a:r>
            <a:br>
              <a:rPr lang="en-US" sz="3600" b="1" dirty="0" smtClean="0">
                <a:solidFill>
                  <a:schemeClr val="tx2"/>
                </a:solidFill>
              </a:rPr>
            </a:br>
            <a:r>
              <a:rPr lang="en-US" sz="3600" b="1" dirty="0" smtClean="0">
                <a:solidFill>
                  <a:schemeClr val="tx2"/>
                </a:solidFill>
              </a:rPr>
              <a:t/>
            </a:r>
            <a:br>
              <a:rPr lang="en-US" sz="3600" b="1" dirty="0" smtClean="0">
                <a:solidFill>
                  <a:schemeClr val="tx2"/>
                </a:solidFill>
              </a:rPr>
            </a:br>
            <a:r>
              <a:rPr lang="en-US" sz="3600" b="1" dirty="0" smtClean="0">
                <a:solidFill>
                  <a:schemeClr val="tx2"/>
                </a:solidFill>
              </a:rPr>
              <a:t>SDN &amp; NFV Value Proposition</a:t>
            </a:r>
          </a:p>
        </p:txBody>
      </p:sp>
      <p:sp>
        <p:nvSpPr>
          <p:cNvPr id="4" name="Content Placeholder 2"/>
          <p:cNvSpPr txBox="1">
            <a:spLocks/>
          </p:cNvSpPr>
          <p:nvPr/>
        </p:nvSpPr>
        <p:spPr bwMode="auto">
          <a:xfrm>
            <a:off x="707750" y="1438250"/>
            <a:ext cx="10756499" cy="4849599"/>
          </a:xfrm>
          <a:prstGeom prst="rect">
            <a:avLst/>
          </a:prstGeom>
          <a:noFill/>
          <a:ln w="9525">
            <a:noFill/>
            <a:miter lim="800000"/>
            <a:headEnd/>
            <a:tailEnd/>
          </a:ln>
        </p:spPr>
        <p:txBody>
          <a:bodyPr vert="horz" wrap="square" lIns="90940" tIns="45485" rIns="90940" bIns="45485" numCol="1" anchor="t" anchorCtr="0" compatLnSpc="1">
            <a:prstTxWarp prst="textNoShape">
              <a:avLst/>
            </a:prstTxWarp>
          </a:bodyPr>
          <a:lstStyle/>
          <a:p>
            <a:pPr marL="341082" marR="0" lvl="0" indent="-341082" algn="l" defTabSz="914400" rtl="0" eaLnBrk="0" fontAlgn="base" latinLnBrk="0" hangingPunct="0">
              <a:lnSpc>
                <a:spcPct val="140000"/>
              </a:lnSpc>
              <a:spcBef>
                <a:spcPct val="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黑体"/>
                <a:cs typeface="Arial Narrow"/>
              </a:rPr>
              <a:t>Lack of service agility and length of time to implement new services and / or changes to the network have negative impact on costs and revenue.</a:t>
            </a:r>
            <a:endParaRPr kumimoji="0" lang="en-US" sz="2400" b="0" i="0" u="none" strike="noStrike" kern="0" cap="none" spc="0" normalizeH="0" baseline="0" noProof="0" dirty="0" smtClean="0">
              <a:ln>
                <a:noFill/>
              </a:ln>
              <a:solidFill>
                <a:srgbClr val="000000"/>
              </a:solidFill>
              <a:effectLst/>
              <a:uLnTx/>
              <a:uFillTx/>
              <a:latin typeface="Arial"/>
              <a:ea typeface="黑体"/>
              <a:cs typeface="+mn-cs"/>
            </a:endParaRPr>
          </a:p>
          <a:p>
            <a:pPr marL="739275" marR="0" lvl="1" indent="-283971" algn="l" defTabSz="914400" rtl="0" eaLnBrk="0" fontAlgn="base" latinLnBrk="0" hangingPunct="0">
              <a:lnSpc>
                <a:spcPct val="140000"/>
              </a:lnSpc>
              <a:spcBef>
                <a:spcPct val="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华文细黑" pitchFamily="2" charset="-122"/>
              </a:rPr>
              <a:t>Ability to quickly introduce new revenue generating services to customers</a:t>
            </a:r>
          </a:p>
          <a:p>
            <a:pPr marL="739275" marR="0" lvl="1" indent="-283971" algn="l" defTabSz="914400" rtl="0" eaLnBrk="0" fontAlgn="base" latinLnBrk="0" hangingPunct="0">
              <a:lnSpc>
                <a:spcPct val="140000"/>
              </a:lnSpc>
              <a:spcBef>
                <a:spcPct val="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华文细黑" pitchFamily="2" charset="-122"/>
              </a:rPr>
              <a:t>Ability for customers to order and instantly receive new services</a:t>
            </a:r>
          </a:p>
          <a:p>
            <a:pPr marL="341082" marR="0" lvl="0" indent="-341082" algn="l" defTabSz="914400" rtl="0" eaLnBrk="0" fontAlgn="base" latinLnBrk="0" hangingPunct="0">
              <a:lnSpc>
                <a:spcPct val="140000"/>
              </a:lnSpc>
              <a:spcBef>
                <a:spcPct val="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黑体"/>
                <a:cs typeface="Arial Narrow"/>
              </a:rPr>
              <a:t>Lack of visibility and instrumentation impact ability to grow network and manage OPEX costs</a:t>
            </a:r>
            <a:endParaRPr kumimoji="0" lang="en-US" sz="2400" b="0" i="0" u="none" strike="noStrike" kern="0" cap="none" spc="0" normalizeH="0" baseline="0" noProof="0" dirty="0" smtClean="0">
              <a:ln>
                <a:noFill/>
              </a:ln>
              <a:solidFill>
                <a:srgbClr val="000000"/>
              </a:solidFill>
              <a:effectLst/>
              <a:uLnTx/>
              <a:uFillTx/>
              <a:latin typeface="Arial"/>
              <a:ea typeface="黑体"/>
              <a:cs typeface="+mn-cs"/>
            </a:endParaRPr>
          </a:p>
          <a:p>
            <a:pPr marL="341082" marR="0" lvl="0" indent="-341082" algn="l" defTabSz="914400" rtl="0" eaLnBrk="0" fontAlgn="base" latinLnBrk="0" hangingPunct="0">
              <a:lnSpc>
                <a:spcPct val="140000"/>
              </a:lnSpc>
              <a:spcBef>
                <a:spcPct val="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黑体"/>
                <a:cs typeface="+mn-cs"/>
              </a:rPr>
              <a:t>Reduce OPEX via automation of network management functions and dynamic </a:t>
            </a:r>
            <a:r>
              <a:rPr kumimoji="0" lang="en-US" sz="2400" b="0" i="0" u="none" strike="noStrike" kern="0" cap="none" spc="0" normalizeH="0" baseline="0" noProof="0" smtClean="0">
                <a:ln>
                  <a:noFill/>
                </a:ln>
                <a:solidFill>
                  <a:srgbClr val="000000"/>
                </a:solidFill>
                <a:effectLst/>
                <a:uLnTx/>
                <a:uFillTx/>
                <a:latin typeface="Arial"/>
                <a:ea typeface="黑体"/>
                <a:cs typeface="+mn-cs"/>
              </a:rPr>
              <a:t>control  of</a:t>
            </a:r>
            <a:r>
              <a:rPr kumimoji="0" lang="en-US" sz="2400" b="0" i="0" u="none" strike="noStrike" kern="0" cap="none" spc="0" normalizeH="0" noProof="0" smtClean="0">
                <a:ln>
                  <a:noFill/>
                </a:ln>
                <a:solidFill>
                  <a:srgbClr val="000000"/>
                </a:solidFill>
                <a:effectLst/>
                <a:uLnTx/>
                <a:uFillTx/>
                <a:latin typeface="Arial"/>
                <a:ea typeface="黑体"/>
                <a:cs typeface="+mn-cs"/>
              </a:rPr>
              <a:t> </a:t>
            </a:r>
            <a:r>
              <a:rPr kumimoji="0" lang="en-US" sz="2400" b="0" i="0" u="none" strike="noStrike" kern="0" cap="none" spc="0" normalizeH="0" baseline="0" noProof="0" smtClean="0">
                <a:ln>
                  <a:noFill/>
                </a:ln>
                <a:solidFill>
                  <a:srgbClr val="000000"/>
                </a:solidFill>
                <a:effectLst/>
                <a:uLnTx/>
                <a:uFillTx/>
                <a:latin typeface="Arial"/>
                <a:ea typeface="黑体"/>
                <a:cs typeface="+mn-cs"/>
              </a:rPr>
              <a:t>network </a:t>
            </a:r>
            <a:r>
              <a:rPr kumimoji="0" lang="en-US" sz="2400" b="0" i="0" u="none" strike="noStrike" kern="0" cap="none" spc="0" normalizeH="0" baseline="0" noProof="0" dirty="0" smtClean="0">
                <a:ln>
                  <a:noFill/>
                </a:ln>
                <a:solidFill>
                  <a:srgbClr val="000000"/>
                </a:solidFill>
                <a:effectLst/>
                <a:uLnTx/>
                <a:uFillTx/>
                <a:latin typeface="Arial"/>
                <a:ea typeface="黑体"/>
                <a:cs typeface="+mn-cs"/>
              </a:rPr>
              <a:t>resources</a:t>
            </a:r>
            <a:r>
              <a:rPr kumimoji="0" lang="en-US" sz="2300" b="0" i="0" u="none" strike="noStrike" kern="0" cap="none" spc="0" normalizeH="0" baseline="0" noProof="0" dirty="0" smtClean="0">
                <a:ln>
                  <a:noFill/>
                </a:ln>
                <a:solidFill>
                  <a:srgbClr val="000000"/>
                </a:solidFill>
                <a:effectLst/>
                <a:uLnTx/>
                <a:uFillTx/>
                <a:latin typeface="Arial"/>
                <a:ea typeface="黑体"/>
                <a:cs typeface="+mn-cs"/>
              </a:rPr>
              <a:t>. </a:t>
            </a:r>
            <a:r>
              <a:rPr kumimoji="0" lang="en-US" sz="2300" b="0" i="0" u="none" strike="noStrike" kern="0" cap="none" spc="0" normalizeH="0" baseline="0" noProof="0" dirty="0" smtClean="0">
                <a:ln>
                  <a:noFill/>
                </a:ln>
                <a:solidFill>
                  <a:sysClr val="window" lastClr="FFFFFF"/>
                </a:solidFill>
                <a:effectLst/>
                <a:uLnTx/>
                <a:uFillTx/>
                <a:latin typeface="Arial"/>
                <a:ea typeface="黑体"/>
                <a:cs typeface="+mn-cs"/>
              </a:rPr>
              <a:t>and instantly receive new service</a:t>
            </a:r>
          </a:p>
        </p:txBody>
      </p:sp>
    </p:spTree>
    <p:extLst>
      <p:ext uri="{BB962C8B-B14F-4D97-AF65-F5344CB8AC3E}">
        <p14:creationId xmlns:p14="http://schemas.microsoft.com/office/powerpoint/2010/main" val="65930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3200" b="1" dirty="0" smtClean="0">
                <a:solidFill>
                  <a:schemeClr val="tx2"/>
                </a:solidFill>
              </a:rPr>
              <a:t>SDN+ NFV Value Proposition</a:t>
            </a:r>
            <a:endParaRPr lang="en-US" b="1" dirty="0">
              <a:solidFill>
                <a:srgbClr val="C00000"/>
              </a:solidFill>
            </a:endParaRPr>
          </a:p>
        </p:txBody>
      </p:sp>
      <p:sp>
        <p:nvSpPr>
          <p:cNvPr id="3" name="Text Placeholder 2"/>
          <p:cNvSpPr>
            <a:spLocks noGrp="1"/>
          </p:cNvSpPr>
          <p:nvPr>
            <p:ph type="body" sz="quarter" idx="11"/>
          </p:nvPr>
        </p:nvSpPr>
        <p:spPr>
          <a:xfrm>
            <a:off x="1578841" y="1559096"/>
            <a:ext cx="2163805" cy="1484085"/>
          </a:xfrm>
        </p:spPr>
        <p:txBody>
          <a:bodyPr/>
          <a:lstStyle/>
          <a:p>
            <a:r>
              <a:rPr lang="en-US" sz="2400" dirty="0" smtClean="0"/>
              <a:t>Business Agility</a:t>
            </a:r>
            <a:endParaRPr lang="en-US" sz="2400" dirty="0"/>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582" y="1667955"/>
            <a:ext cx="1212257" cy="1211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Placeholder 2"/>
          <p:cNvSpPr txBox="1">
            <a:spLocks/>
          </p:cNvSpPr>
          <p:nvPr/>
        </p:nvSpPr>
        <p:spPr>
          <a:xfrm>
            <a:off x="1578841" y="3037120"/>
            <a:ext cx="1851054" cy="1484085"/>
          </a:xfrm>
          <a:prstGeom prst="rect">
            <a:avLst/>
          </a:prstGeom>
        </p:spPr>
        <p:txBody>
          <a:bodyPr lIns="121918" tIns="60960" rIns="121918" bIns="60960" anchor="ctr" anchorCtr="0">
            <a:noAutofit/>
          </a:bodyPr>
          <a:lstStyle>
            <a:lvl1pPr marL="0" indent="0" algn="l" defTabSz="685891" rtl="0" eaLnBrk="1" latinLnBrk="0" hangingPunct="1">
              <a:lnSpc>
                <a:spcPct val="95000"/>
              </a:lnSpc>
              <a:spcBef>
                <a:spcPts val="1080"/>
              </a:spcBef>
              <a:buClr>
                <a:schemeClr val="tx2"/>
              </a:buClr>
              <a:buSzPct val="90000"/>
              <a:buFont typeface="Arial" pitchFamily="34" charset="0"/>
              <a:buNone/>
              <a:tabLst/>
              <a:defRPr lang="en-US" sz="2400" b="0" i="0" kern="1200" baseline="0">
                <a:solidFill>
                  <a:schemeClr val="tx2"/>
                </a:solidFill>
                <a:latin typeface="+mn-lt"/>
                <a:ea typeface="+mn-ea"/>
                <a:cs typeface="CiscoSans ExtraLight"/>
              </a:defRPr>
            </a:lvl1pPr>
            <a:lvl2pPr marL="360000" indent="-216000" algn="l" defTabSz="685891" rtl="0" eaLnBrk="1" latinLnBrk="0" hangingPunct="1">
              <a:lnSpc>
                <a:spcPct val="95000"/>
              </a:lnSpc>
              <a:spcBef>
                <a:spcPts val="600"/>
              </a:spcBef>
              <a:buClr>
                <a:schemeClr val="tx2"/>
              </a:buClr>
              <a:buFont typeface="Arial"/>
              <a:buChar char="•"/>
              <a:defRPr lang="en-US" sz="1400" b="0" i="0" kern="1200">
                <a:solidFill>
                  <a:srgbClr val="FFFFFF"/>
                </a:solidFill>
                <a:latin typeface="CiscoSans ExtraLight"/>
                <a:ea typeface="+mn-ea"/>
                <a:cs typeface="CiscoSans ExtraLight"/>
              </a:defRPr>
            </a:lvl2pPr>
            <a:lvl3pPr marL="432000" indent="-171450" algn="l" defTabSz="685891" rtl="0" eaLnBrk="1" latinLnBrk="0" hangingPunct="1">
              <a:lnSpc>
                <a:spcPct val="95000"/>
              </a:lnSpc>
              <a:spcBef>
                <a:spcPts val="630"/>
              </a:spcBef>
              <a:buFont typeface="Arial"/>
              <a:buChar char="•"/>
              <a:defRPr lang="en-US" sz="1200" b="0" i="0" kern="1200">
                <a:solidFill>
                  <a:srgbClr val="FFFFFF"/>
                </a:solidFill>
                <a:latin typeface="CiscoSans ExtraLight"/>
                <a:ea typeface="+mn-ea"/>
                <a:cs typeface="CiscoSans ExtraLight"/>
              </a:defRPr>
            </a:lvl3pPr>
            <a:lvl4pPr marL="504000" indent="-171450" algn="l" defTabSz="685891" rtl="0" eaLnBrk="1" latinLnBrk="0" hangingPunct="1">
              <a:lnSpc>
                <a:spcPct val="95000"/>
              </a:lnSpc>
              <a:spcBef>
                <a:spcPts val="630"/>
              </a:spcBef>
              <a:buFont typeface="Arial"/>
              <a:buChar char="•"/>
              <a:defRPr lang="en-US" sz="1100" b="0" i="0" kern="1200">
                <a:solidFill>
                  <a:srgbClr val="FFFFFF"/>
                </a:solidFill>
                <a:latin typeface="CiscoSans ExtraLight"/>
                <a:ea typeface="+mn-ea"/>
                <a:cs typeface="CiscoSans ExtraLight"/>
              </a:defRPr>
            </a:lvl4pPr>
            <a:lvl5pPr marL="576000" indent="-171450" algn="l" defTabSz="685891" rtl="0" eaLnBrk="1" latinLnBrk="0" hangingPunct="1">
              <a:lnSpc>
                <a:spcPct val="95000"/>
              </a:lnSpc>
              <a:spcBef>
                <a:spcPts val="630"/>
              </a:spcBef>
              <a:buFont typeface="Arial"/>
              <a:buChar char="•"/>
              <a:defRPr lang="en-US" sz="1100" b="0" i="0" kern="1200">
                <a:solidFill>
                  <a:srgbClr val="FFFFFF"/>
                </a:solidFill>
                <a:latin typeface="CiscoSans ExtraLight"/>
                <a:ea typeface="+mn-ea"/>
                <a:cs typeface="CiscoSans ExtraLight"/>
              </a:defRPr>
            </a:lvl5pPr>
            <a:lvl6pPr marL="864000" indent="-171473" algn="l" defTabSz="685891"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6000" indent="-171450" algn="l" defTabSz="685891"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620" indent="0" algn="l" defTabSz="685891" rtl="0" eaLnBrk="1" latinLnBrk="0" hangingPunct="1">
              <a:spcBef>
                <a:spcPct val="20000"/>
              </a:spcBef>
              <a:buFont typeface="Arial" pitchFamily="34" charset="0"/>
              <a:buNone/>
              <a:defRPr sz="1500" kern="1200">
                <a:solidFill>
                  <a:schemeClr val="tx1"/>
                </a:solidFill>
                <a:latin typeface="+mn-lt"/>
                <a:ea typeface="+mn-ea"/>
                <a:cs typeface="+mn-cs"/>
              </a:defRPr>
            </a:lvl8pPr>
            <a:lvl9pPr marL="2915039"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smtClean="0"/>
              <a:t>Operational Simplicity</a:t>
            </a:r>
            <a:endParaRPr lang="en-US" dirty="0"/>
          </a:p>
        </p:txBody>
      </p:sp>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942" y="4587071"/>
            <a:ext cx="1265608" cy="1265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Placeholder 2"/>
          <p:cNvSpPr txBox="1">
            <a:spLocks/>
          </p:cNvSpPr>
          <p:nvPr/>
        </p:nvSpPr>
        <p:spPr>
          <a:xfrm>
            <a:off x="1578841" y="4477668"/>
            <a:ext cx="2014382" cy="1484085"/>
          </a:xfrm>
          <a:prstGeom prst="rect">
            <a:avLst/>
          </a:prstGeom>
        </p:spPr>
        <p:txBody>
          <a:bodyPr lIns="121918" tIns="60960" rIns="121918" bIns="60960" anchor="ctr" anchorCtr="0">
            <a:noAutofit/>
          </a:bodyPr>
          <a:lstStyle>
            <a:lvl1pPr marL="0" indent="0" algn="l" defTabSz="685891" rtl="0" eaLnBrk="1" latinLnBrk="0" hangingPunct="1">
              <a:lnSpc>
                <a:spcPct val="95000"/>
              </a:lnSpc>
              <a:spcBef>
                <a:spcPts val="1080"/>
              </a:spcBef>
              <a:buClr>
                <a:schemeClr val="tx2"/>
              </a:buClr>
              <a:buSzPct val="90000"/>
              <a:buFont typeface="Arial" pitchFamily="34" charset="0"/>
              <a:buNone/>
              <a:tabLst/>
              <a:defRPr lang="en-US" sz="2400" b="0" i="0" kern="1200" baseline="0">
                <a:solidFill>
                  <a:schemeClr val="tx2"/>
                </a:solidFill>
                <a:latin typeface="+mn-lt"/>
                <a:ea typeface="+mn-ea"/>
                <a:cs typeface="CiscoSans ExtraLight"/>
              </a:defRPr>
            </a:lvl1pPr>
            <a:lvl2pPr marL="360000" indent="-216000" algn="l" defTabSz="685891" rtl="0" eaLnBrk="1" latinLnBrk="0" hangingPunct="1">
              <a:lnSpc>
                <a:spcPct val="95000"/>
              </a:lnSpc>
              <a:spcBef>
                <a:spcPts val="600"/>
              </a:spcBef>
              <a:buClr>
                <a:schemeClr val="tx2"/>
              </a:buClr>
              <a:buFont typeface="Arial"/>
              <a:buChar char="•"/>
              <a:defRPr lang="en-US" sz="1400" b="0" i="0" kern="1200">
                <a:solidFill>
                  <a:srgbClr val="FFFFFF"/>
                </a:solidFill>
                <a:latin typeface="CiscoSans ExtraLight"/>
                <a:ea typeface="+mn-ea"/>
                <a:cs typeface="CiscoSans ExtraLight"/>
              </a:defRPr>
            </a:lvl2pPr>
            <a:lvl3pPr marL="432000" indent="-171450" algn="l" defTabSz="685891" rtl="0" eaLnBrk="1" latinLnBrk="0" hangingPunct="1">
              <a:lnSpc>
                <a:spcPct val="95000"/>
              </a:lnSpc>
              <a:spcBef>
                <a:spcPts val="630"/>
              </a:spcBef>
              <a:buFont typeface="Arial"/>
              <a:buChar char="•"/>
              <a:defRPr lang="en-US" sz="1200" b="0" i="0" kern="1200">
                <a:solidFill>
                  <a:srgbClr val="FFFFFF"/>
                </a:solidFill>
                <a:latin typeface="CiscoSans ExtraLight"/>
                <a:ea typeface="+mn-ea"/>
                <a:cs typeface="CiscoSans ExtraLight"/>
              </a:defRPr>
            </a:lvl3pPr>
            <a:lvl4pPr marL="504000" indent="-171450" algn="l" defTabSz="685891" rtl="0" eaLnBrk="1" latinLnBrk="0" hangingPunct="1">
              <a:lnSpc>
                <a:spcPct val="95000"/>
              </a:lnSpc>
              <a:spcBef>
                <a:spcPts val="630"/>
              </a:spcBef>
              <a:buFont typeface="Arial"/>
              <a:buChar char="•"/>
              <a:defRPr lang="en-US" sz="1100" b="0" i="0" kern="1200">
                <a:solidFill>
                  <a:srgbClr val="FFFFFF"/>
                </a:solidFill>
                <a:latin typeface="CiscoSans ExtraLight"/>
                <a:ea typeface="+mn-ea"/>
                <a:cs typeface="CiscoSans ExtraLight"/>
              </a:defRPr>
            </a:lvl4pPr>
            <a:lvl5pPr marL="576000" indent="-171450" algn="l" defTabSz="685891" rtl="0" eaLnBrk="1" latinLnBrk="0" hangingPunct="1">
              <a:lnSpc>
                <a:spcPct val="95000"/>
              </a:lnSpc>
              <a:spcBef>
                <a:spcPts val="630"/>
              </a:spcBef>
              <a:buFont typeface="Arial"/>
              <a:buChar char="•"/>
              <a:defRPr lang="en-US" sz="1100" b="0" i="0" kern="1200">
                <a:solidFill>
                  <a:srgbClr val="FFFFFF"/>
                </a:solidFill>
                <a:latin typeface="CiscoSans ExtraLight"/>
                <a:ea typeface="+mn-ea"/>
                <a:cs typeface="CiscoSans ExtraLight"/>
              </a:defRPr>
            </a:lvl5pPr>
            <a:lvl6pPr marL="864000" indent="-171473" algn="l" defTabSz="685891"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6000" indent="-171450" algn="l" defTabSz="685891"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620" indent="0" algn="l" defTabSz="685891" rtl="0" eaLnBrk="1" latinLnBrk="0" hangingPunct="1">
              <a:spcBef>
                <a:spcPct val="20000"/>
              </a:spcBef>
              <a:buFont typeface="Arial" pitchFamily="34" charset="0"/>
              <a:buNone/>
              <a:defRPr sz="1500" kern="1200">
                <a:solidFill>
                  <a:schemeClr val="tx1"/>
                </a:solidFill>
                <a:latin typeface="+mn-lt"/>
                <a:ea typeface="+mn-ea"/>
                <a:cs typeface="+mn-cs"/>
              </a:defRPr>
            </a:lvl8pPr>
            <a:lvl9pPr marL="2915039"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smtClean="0"/>
              <a:t>Monetization</a:t>
            </a:r>
            <a:endParaRPr lang="en-US" dirty="0"/>
          </a:p>
        </p:txBody>
      </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552" y="3206121"/>
            <a:ext cx="1146385" cy="11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eeform 3"/>
          <p:cNvSpPr/>
          <p:nvPr/>
        </p:nvSpPr>
        <p:spPr>
          <a:xfrm>
            <a:off x="5691080" y="1158793"/>
            <a:ext cx="3105705" cy="3050176"/>
          </a:xfrm>
          <a:custGeom>
            <a:avLst/>
            <a:gdLst>
              <a:gd name="connsiteX0" fmla="*/ 0 w 2328672"/>
              <a:gd name="connsiteY0" fmla="*/ 1143816 h 2287632"/>
              <a:gd name="connsiteX1" fmla="*/ 1164336 w 2328672"/>
              <a:gd name="connsiteY1" fmla="*/ 0 h 2287632"/>
              <a:gd name="connsiteX2" fmla="*/ 2328672 w 2328672"/>
              <a:gd name="connsiteY2" fmla="*/ 1143816 h 2287632"/>
              <a:gd name="connsiteX3" fmla="*/ 1164336 w 2328672"/>
              <a:gd name="connsiteY3" fmla="*/ 2287632 h 2287632"/>
              <a:gd name="connsiteX4" fmla="*/ 0 w 2328672"/>
              <a:gd name="connsiteY4" fmla="*/ 1143816 h 2287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8672" h="2287632">
                <a:moveTo>
                  <a:pt x="0" y="1143816"/>
                </a:moveTo>
                <a:cubicBezTo>
                  <a:pt x="0" y="512104"/>
                  <a:pt x="521291" y="0"/>
                  <a:pt x="1164336" y="0"/>
                </a:cubicBezTo>
                <a:cubicBezTo>
                  <a:pt x="1807381" y="0"/>
                  <a:pt x="2328672" y="512104"/>
                  <a:pt x="2328672" y="1143816"/>
                </a:cubicBezTo>
                <a:cubicBezTo>
                  <a:pt x="2328672" y="1775528"/>
                  <a:pt x="1807381" y="2287632"/>
                  <a:pt x="1164336" y="2287632"/>
                </a:cubicBezTo>
                <a:cubicBezTo>
                  <a:pt x="521291" y="2287632"/>
                  <a:pt x="0" y="1775528"/>
                  <a:pt x="0" y="1143816"/>
                </a:cubicBezTo>
                <a:close/>
              </a:path>
            </a:pathLst>
          </a:custGeom>
          <a:solidFill>
            <a:schemeClr val="accent5">
              <a:lumMod val="75000"/>
              <a:alpha val="50000"/>
            </a:schemeClr>
          </a:solidFill>
          <a:ln>
            <a:solidFill>
              <a:schemeClr val="bg1"/>
            </a:solidFill>
          </a:ln>
        </p:spPr>
        <p:style>
          <a:lnRef idx="3">
            <a:scrgbClr r="0" g="0" b="0"/>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spcFirstLastPara="0" vert="horz" wrap="square" lIns="413980" tIns="533771" rIns="413978" bIns="1143798" numCol="1" spcCol="1694" anchor="ctr" anchorCtr="1">
            <a:noAutofit/>
          </a:bodyPr>
          <a:lstStyle/>
          <a:p>
            <a:pPr defTabSz="829720">
              <a:lnSpc>
                <a:spcPct val="90000"/>
              </a:lnSpc>
              <a:spcAft>
                <a:spcPct val="35000"/>
              </a:spcAft>
            </a:pPr>
            <a:r>
              <a:rPr lang="en-US" sz="1900" dirty="0" smtClean="0">
                <a:solidFill>
                  <a:schemeClr val="bg1"/>
                </a:solidFill>
              </a:rPr>
              <a:t> Service  Orchestration – Customized Delivery</a:t>
            </a:r>
            <a:endParaRPr lang="en-US" sz="1900" dirty="0">
              <a:solidFill>
                <a:schemeClr val="bg1"/>
              </a:solidFill>
            </a:endParaRPr>
          </a:p>
          <a:p>
            <a:pPr marL="76199" lvl="1" indent="-76199" defTabSz="651923">
              <a:lnSpc>
                <a:spcPct val="90000"/>
              </a:lnSpc>
              <a:spcAft>
                <a:spcPct val="15000"/>
              </a:spcAft>
              <a:buChar char="••"/>
            </a:pPr>
            <a:r>
              <a:rPr lang="en-US" sz="1500" dirty="0" smtClean="0"/>
              <a:t>Automation / Accelerate Time to Revenue</a:t>
            </a:r>
            <a:endParaRPr lang="en-US" sz="1500" dirty="0"/>
          </a:p>
        </p:txBody>
      </p:sp>
      <p:sp>
        <p:nvSpPr>
          <p:cNvPr id="6" name="Freeform 5"/>
          <p:cNvSpPr/>
          <p:nvPr/>
        </p:nvSpPr>
        <p:spPr>
          <a:xfrm>
            <a:off x="6819340" y="3065153"/>
            <a:ext cx="3050970" cy="3050176"/>
          </a:xfrm>
          <a:custGeom>
            <a:avLst/>
            <a:gdLst>
              <a:gd name="connsiteX0" fmla="*/ 0 w 2287632"/>
              <a:gd name="connsiteY0" fmla="*/ 1143816 h 2287632"/>
              <a:gd name="connsiteX1" fmla="*/ 1143816 w 2287632"/>
              <a:gd name="connsiteY1" fmla="*/ 0 h 2287632"/>
              <a:gd name="connsiteX2" fmla="*/ 2287632 w 2287632"/>
              <a:gd name="connsiteY2" fmla="*/ 1143816 h 2287632"/>
              <a:gd name="connsiteX3" fmla="*/ 1143816 w 2287632"/>
              <a:gd name="connsiteY3" fmla="*/ 2287632 h 2287632"/>
              <a:gd name="connsiteX4" fmla="*/ 0 w 2287632"/>
              <a:gd name="connsiteY4" fmla="*/ 1143816 h 2287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632" h="2287632">
                <a:moveTo>
                  <a:pt x="0" y="1143816"/>
                </a:moveTo>
                <a:cubicBezTo>
                  <a:pt x="0" y="512104"/>
                  <a:pt x="512104" y="0"/>
                  <a:pt x="1143816" y="0"/>
                </a:cubicBezTo>
                <a:cubicBezTo>
                  <a:pt x="1775528" y="0"/>
                  <a:pt x="2287632" y="512104"/>
                  <a:pt x="2287632" y="1143816"/>
                </a:cubicBezTo>
                <a:cubicBezTo>
                  <a:pt x="2287632" y="1775528"/>
                  <a:pt x="1775528" y="2287632"/>
                  <a:pt x="1143816" y="2287632"/>
                </a:cubicBezTo>
                <a:cubicBezTo>
                  <a:pt x="512104" y="2287632"/>
                  <a:pt x="0" y="1775528"/>
                  <a:pt x="0" y="1143816"/>
                </a:cubicBezTo>
                <a:close/>
              </a:path>
            </a:pathLst>
          </a:custGeom>
          <a:solidFill>
            <a:schemeClr val="tx2">
              <a:lumMod val="40000"/>
              <a:lumOff val="60000"/>
              <a:alpha val="50000"/>
            </a:schemeClr>
          </a:solidFill>
          <a:ln>
            <a:noFill/>
          </a:ln>
        </p:spPr>
        <p:style>
          <a:lnRef idx="3">
            <a:scrgbClr r="0" g="0" b="0"/>
          </a:lnRef>
          <a:fillRef idx="1">
            <a:schemeClr val="accent5">
              <a:alpha val="50000"/>
              <a:hueOff val="-248338"/>
              <a:satOff val="2269"/>
              <a:lumOff val="5393"/>
              <a:alphaOff val="0"/>
            </a:schemeClr>
          </a:fillRef>
          <a:effectRef idx="0">
            <a:schemeClr val="accent5">
              <a:alpha val="50000"/>
              <a:hueOff val="-248338"/>
              <a:satOff val="2269"/>
              <a:lumOff val="5393"/>
              <a:alphaOff val="0"/>
            </a:schemeClr>
          </a:effectRef>
          <a:fontRef idx="minor">
            <a:schemeClr val="tx1"/>
          </a:fontRef>
        </p:style>
        <p:txBody>
          <a:bodyPr spcFirstLastPara="0" vert="horz" wrap="square" lIns="932831" tIns="787949" rIns="287220" bIns="584608" numCol="1" spcCol="1694" anchor="ctr" anchorCtr="1">
            <a:noAutofit/>
          </a:bodyPr>
          <a:lstStyle/>
          <a:p>
            <a:pPr defTabSz="829720">
              <a:lnSpc>
                <a:spcPct val="90000"/>
              </a:lnSpc>
              <a:spcAft>
                <a:spcPct val="35000"/>
              </a:spcAft>
            </a:pPr>
            <a:r>
              <a:rPr lang="en-US" sz="1900" dirty="0" smtClean="0">
                <a:solidFill>
                  <a:schemeClr val="bg1"/>
                </a:solidFill>
              </a:rPr>
              <a:t>NFV – Elastic Resource Capacity</a:t>
            </a:r>
            <a:endParaRPr lang="en-US" sz="1900" dirty="0">
              <a:solidFill>
                <a:schemeClr val="bg1"/>
              </a:solidFill>
            </a:endParaRPr>
          </a:p>
          <a:p>
            <a:pPr marL="76199" lvl="1" indent="-76199" defTabSz="651923">
              <a:lnSpc>
                <a:spcPct val="90000"/>
              </a:lnSpc>
              <a:spcAft>
                <a:spcPct val="15000"/>
              </a:spcAft>
              <a:buChar char="••"/>
            </a:pPr>
            <a:r>
              <a:rPr lang="en-US" sz="1500" dirty="0" smtClean="0"/>
              <a:t>Reduce Total Costs Across All Services</a:t>
            </a:r>
            <a:endParaRPr lang="en-US" sz="1500" dirty="0"/>
          </a:p>
        </p:txBody>
      </p:sp>
      <p:sp>
        <p:nvSpPr>
          <p:cNvPr id="7" name="Freeform 6"/>
          <p:cNvSpPr/>
          <p:nvPr/>
        </p:nvSpPr>
        <p:spPr>
          <a:xfrm>
            <a:off x="4617556" y="3065153"/>
            <a:ext cx="3050970" cy="3050176"/>
          </a:xfrm>
          <a:custGeom>
            <a:avLst/>
            <a:gdLst>
              <a:gd name="connsiteX0" fmla="*/ 0 w 2287632"/>
              <a:gd name="connsiteY0" fmla="*/ 1143816 h 2287632"/>
              <a:gd name="connsiteX1" fmla="*/ 1143816 w 2287632"/>
              <a:gd name="connsiteY1" fmla="*/ 0 h 2287632"/>
              <a:gd name="connsiteX2" fmla="*/ 2287632 w 2287632"/>
              <a:gd name="connsiteY2" fmla="*/ 1143816 h 2287632"/>
              <a:gd name="connsiteX3" fmla="*/ 1143816 w 2287632"/>
              <a:gd name="connsiteY3" fmla="*/ 2287632 h 2287632"/>
              <a:gd name="connsiteX4" fmla="*/ 0 w 2287632"/>
              <a:gd name="connsiteY4" fmla="*/ 1143816 h 2287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632" h="2287632">
                <a:moveTo>
                  <a:pt x="0" y="1143816"/>
                </a:moveTo>
                <a:cubicBezTo>
                  <a:pt x="0" y="512104"/>
                  <a:pt x="512104" y="0"/>
                  <a:pt x="1143816" y="0"/>
                </a:cubicBezTo>
                <a:cubicBezTo>
                  <a:pt x="1775528" y="0"/>
                  <a:pt x="2287632" y="512104"/>
                  <a:pt x="2287632" y="1143816"/>
                </a:cubicBezTo>
                <a:cubicBezTo>
                  <a:pt x="2287632" y="1775528"/>
                  <a:pt x="1775528" y="2287632"/>
                  <a:pt x="1143816" y="2287632"/>
                </a:cubicBezTo>
                <a:cubicBezTo>
                  <a:pt x="512104" y="2287632"/>
                  <a:pt x="0" y="1775528"/>
                  <a:pt x="0" y="1143816"/>
                </a:cubicBezTo>
                <a:close/>
              </a:path>
            </a:pathLst>
          </a:custGeom>
          <a:solidFill>
            <a:schemeClr val="accent1">
              <a:lumMod val="50000"/>
              <a:alpha val="50000"/>
            </a:schemeClr>
          </a:solidFill>
          <a:ln>
            <a:noFill/>
          </a:ln>
        </p:spPr>
        <p:style>
          <a:lnRef idx="3">
            <a:scrgbClr r="0" g="0" b="0"/>
          </a:lnRef>
          <a:fillRef idx="1">
            <a:schemeClr val="accent5">
              <a:alpha val="50000"/>
              <a:hueOff val="-496676"/>
              <a:satOff val="4537"/>
              <a:lumOff val="10785"/>
              <a:alphaOff val="0"/>
            </a:schemeClr>
          </a:fillRef>
          <a:effectRef idx="0">
            <a:schemeClr val="accent5">
              <a:alpha val="50000"/>
              <a:hueOff val="-496676"/>
              <a:satOff val="4537"/>
              <a:lumOff val="10785"/>
              <a:alphaOff val="0"/>
            </a:schemeClr>
          </a:effectRef>
          <a:fontRef idx="minor">
            <a:schemeClr val="tx1"/>
          </a:fontRef>
        </p:style>
        <p:txBody>
          <a:bodyPr spcFirstLastPara="0" vert="horz" wrap="square" lIns="287220" tIns="787949" rIns="932830" bIns="584608" numCol="1" spcCol="1694" anchor="ctr" anchorCtr="1">
            <a:noAutofit/>
          </a:bodyPr>
          <a:lstStyle/>
          <a:p>
            <a:pPr defTabSz="829720">
              <a:lnSpc>
                <a:spcPct val="90000"/>
              </a:lnSpc>
              <a:spcAft>
                <a:spcPct val="35000"/>
              </a:spcAft>
            </a:pPr>
            <a:r>
              <a:rPr lang="en-US" sz="1900" dirty="0" smtClean="0">
                <a:solidFill>
                  <a:schemeClr val="bg1"/>
                </a:solidFill>
              </a:rPr>
              <a:t>SDN – Open and Programmable at All Layers</a:t>
            </a:r>
            <a:endParaRPr lang="en-US" sz="1900" dirty="0">
              <a:solidFill>
                <a:schemeClr val="bg1"/>
              </a:solidFill>
            </a:endParaRPr>
          </a:p>
          <a:p>
            <a:pPr marL="76199" lvl="1" indent="-76199" defTabSz="651923">
              <a:lnSpc>
                <a:spcPct val="90000"/>
              </a:lnSpc>
              <a:spcAft>
                <a:spcPct val="15000"/>
              </a:spcAft>
              <a:buChar char="••"/>
            </a:pPr>
            <a:r>
              <a:rPr lang="en-US" sz="1500" dirty="0" smtClean="0"/>
              <a:t>Simplify / Reduce Complexity</a:t>
            </a:r>
            <a:endParaRPr lang="en-US" sz="1500" dirty="0"/>
          </a:p>
        </p:txBody>
      </p:sp>
      <p:sp>
        <p:nvSpPr>
          <p:cNvPr id="2" name="TextBox 1"/>
          <p:cNvSpPr txBox="1"/>
          <p:nvPr/>
        </p:nvSpPr>
        <p:spPr>
          <a:xfrm rot="18039437">
            <a:off x="3400044" y="2389090"/>
            <a:ext cx="2693032" cy="944094"/>
          </a:xfrm>
          <a:prstGeom prst="rect">
            <a:avLst/>
          </a:prstGeom>
          <a:noFill/>
        </p:spPr>
        <p:txBody>
          <a:bodyPr wrap="square" lIns="121918" tIns="60960" rIns="121918" bIns="60960" rtlCol="0">
            <a:spAutoFit/>
          </a:bodyPr>
          <a:lstStyle/>
          <a:p>
            <a:r>
              <a:rPr lang="en-US" sz="5300" dirty="0" smtClean="0"/>
              <a:t>Velocity</a:t>
            </a:r>
            <a:endParaRPr lang="en-US" sz="5300" dirty="0"/>
          </a:p>
        </p:txBody>
      </p:sp>
      <p:sp>
        <p:nvSpPr>
          <p:cNvPr id="18" name="TextBox 17"/>
          <p:cNvSpPr txBox="1"/>
          <p:nvPr/>
        </p:nvSpPr>
        <p:spPr>
          <a:xfrm rot="3439627">
            <a:off x="8830045" y="2603898"/>
            <a:ext cx="2086707" cy="944094"/>
          </a:xfrm>
          <a:prstGeom prst="rect">
            <a:avLst/>
          </a:prstGeom>
          <a:noFill/>
        </p:spPr>
        <p:txBody>
          <a:bodyPr wrap="square" lIns="121918" tIns="60960" rIns="121918" bIns="60960" rtlCol="0">
            <a:spAutoFit/>
          </a:bodyPr>
          <a:lstStyle/>
          <a:p>
            <a:r>
              <a:rPr lang="en-US" sz="5300" dirty="0" smtClean="0"/>
              <a:t>Scale</a:t>
            </a:r>
            <a:endParaRPr lang="en-US" sz="5300" dirty="0"/>
          </a:p>
        </p:txBody>
      </p:sp>
    </p:spTree>
    <p:extLst>
      <p:ext uri="{BB962C8B-B14F-4D97-AF65-F5344CB8AC3E}">
        <p14:creationId xmlns:p14="http://schemas.microsoft.com/office/powerpoint/2010/main" val="3029340287"/>
      </p:ext>
    </p:extLst>
  </p:cSld>
  <p:clrMapOvr>
    <a:masterClrMapping/>
  </p:clrMapOvr>
  <p:transition xmlns:p14="http://schemas.microsoft.com/office/powerpoint/2010/main" spd="med" advClick="0">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29"/>
                                        </p:tgtEl>
                                        <p:attrNameLst>
                                          <p:attrName>style.visibility</p:attrName>
                                        </p:attrNameLst>
                                      </p:cBhvr>
                                      <p:to>
                                        <p:strVal val="visible"/>
                                      </p:to>
                                    </p:set>
                                    <p:animEffect transition="in" filter="fade">
                                      <p:cBhvr>
                                        <p:cTn id="14" dur="500"/>
                                        <p:tgtEl>
                                          <p:spTgt spid="102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1500"/>
                            </p:stCondLst>
                            <p:childTnLst>
                              <p:par>
                                <p:cTn id="26" presetID="10" presetClass="entr" presetSubtype="0" fill="hold" grpId="0" nodeType="afterEffect">
                                  <p:stCondLst>
                                    <p:cond delay="200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par>
                          <p:cTn id="33" fill="hold">
                            <p:stCondLst>
                              <p:cond delay="4500"/>
                            </p:stCondLst>
                            <p:childTnLst>
                              <p:par>
                                <p:cTn id="34" presetID="10"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par>
                          <p:cTn id="37" fill="hold">
                            <p:stCondLst>
                              <p:cond delay="5000"/>
                            </p:stCondLst>
                            <p:childTnLst>
                              <p:par>
                                <p:cTn id="38" presetID="22" presetClass="entr" presetSubtype="4"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down)">
                                      <p:cBhvr>
                                        <p:cTn id="40" dur="500"/>
                                        <p:tgtEl>
                                          <p:spTgt spid="2"/>
                                        </p:tgtEl>
                                      </p:cBhvr>
                                    </p:animEffect>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up)">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p:bldP spid="16" grpId="0"/>
      <p:bldP spid="4" grpId="0" animBg="1"/>
      <p:bldP spid="6" grpId="0" animBg="1"/>
      <p:bldP spid="7" grpId="0" animBg="1"/>
      <p:bldP spid="2" grpId="0"/>
      <p:bldP spid="1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304814" y="1323975"/>
            <a:ext cx="2868995" cy="2094192"/>
          </a:xfrm>
          <a:prstGeom prst="ellipse">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00000"/>
              </a:lnSpc>
              <a:spcBef>
                <a:spcPts val="0"/>
              </a:spcBef>
              <a:defRPr/>
            </a:pPr>
            <a:endParaRPr lang="en-GB" sz="2000" dirty="0">
              <a:solidFill>
                <a:schemeClr val="tx1"/>
              </a:solidFill>
              <a:latin typeface="Calibri" panose="020F0502020204030204" pitchFamily="34" charset="0"/>
              <a:cs typeface="Calibri" panose="020F0502020204030204" pitchFamily="34" charset="0"/>
            </a:endParaRPr>
          </a:p>
        </p:txBody>
      </p:sp>
      <p:sp>
        <p:nvSpPr>
          <p:cNvPr id="4103" name="TextBox 7"/>
          <p:cNvSpPr txBox="1">
            <a:spLocks noChangeArrowheads="1"/>
          </p:cNvSpPr>
          <p:nvPr/>
        </p:nvSpPr>
        <p:spPr bwMode="auto">
          <a:xfrm>
            <a:off x="1365270" y="1579391"/>
            <a:ext cx="194979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100000"/>
              </a:lnSpc>
              <a:spcBef>
                <a:spcPts val="0"/>
              </a:spcBef>
            </a:pPr>
            <a:r>
              <a:rPr lang="en-GB" sz="1300" i="1" dirty="0"/>
              <a:t>Creates competitive supply of innovative applications by third </a:t>
            </a:r>
            <a:r>
              <a:rPr lang="en-GB" sz="1300" i="1" dirty="0" smtClean="0"/>
              <a:t>parties</a:t>
            </a:r>
            <a:endParaRPr lang="en-GB" sz="1300" i="1" dirty="0"/>
          </a:p>
        </p:txBody>
      </p:sp>
      <p:sp>
        <p:nvSpPr>
          <p:cNvPr id="4104" name="Title 1"/>
          <p:cNvSpPr>
            <a:spLocks noGrp="1"/>
          </p:cNvSpPr>
          <p:nvPr>
            <p:ph type="title"/>
          </p:nvPr>
        </p:nvSpPr>
        <p:spPr>
          <a:xfrm>
            <a:off x="482347" y="256873"/>
            <a:ext cx="10975658" cy="586072"/>
          </a:xfrm>
        </p:spPr>
        <p:txBody>
          <a:bodyPr>
            <a:noAutofit/>
          </a:bodyPr>
          <a:lstStyle/>
          <a:p>
            <a:pPr algn="l" eaLnBrk="1" hangingPunct="1"/>
            <a:r>
              <a:rPr lang="en-GB" sz="3600" dirty="0" smtClean="0">
                <a:solidFill>
                  <a:srgbClr val="C00000"/>
                </a:solidFill>
                <a:latin typeface="+mn-lt"/>
                <a:cs typeface="Arial" panose="020B0604020202020204" pitchFamily="34" charset="0"/>
              </a:rPr>
              <a:t>Strategic Networking Paradigms</a:t>
            </a:r>
          </a:p>
        </p:txBody>
      </p:sp>
      <p:sp>
        <p:nvSpPr>
          <p:cNvPr id="2" name="Rectangle 1"/>
          <p:cNvSpPr/>
          <p:nvPr/>
        </p:nvSpPr>
        <p:spPr>
          <a:xfrm>
            <a:off x="502920" y="5137271"/>
            <a:ext cx="11692255" cy="1118255"/>
          </a:xfrm>
          <a:prstGeom prst="rect">
            <a:avLst/>
          </a:prstGeom>
          <a:noFill/>
        </p:spPr>
        <p:txBody>
          <a:bodyPr wrap="square">
            <a:spAutoFit/>
          </a:bodyPr>
          <a:lstStyle/>
          <a:p>
            <a:pPr marL="285750" indent="-285750" eaLnBrk="1" hangingPunct="1">
              <a:lnSpc>
                <a:spcPct val="100000"/>
              </a:lnSpc>
              <a:spcBef>
                <a:spcPts val="800"/>
              </a:spcBef>
              <a:spcAft>
                <a:spcPts val="0"/>
              </a:spcAft>
              <a:buClr>
                <a:srgbClr val="FF6600"/>
              </a:buClr>
              <a:buSzPct val="140000"/>
              <a:buFont typeface="Arial" pitchFamily="34" charset="0"/>
              <a:buChar char="•"/>
            </a:pPr>
            <a:r>
              <a:rPr lang="en-US" sz="2000" dirty="0">
                <a:latin typeface="Arial" charset="0"/>
              </a:rPr>
              <a:t>NFV and SDN are highly </a:t>
            </a:r>
            <a:r>
              <a:rPr lang="en-US" sz="2000" dirty="0" smtClean="0">
                <a:latin typeface="Arial" charset="0"/>
              </a:rPr>
              <a:t>complementary, they are mutually beneficial but </a:t>
            </a:r>
            <a:r>
              <a:rPr lang="en-US" sz="2000" dirty="0">
                <a:latin typeface="Arial" charset="0"/>
              </a:rPr>
              <a:t>not dependent on each </a:t>
            </a:r>
            <a:r>
              <a:rPr lang="en-US" sz="2000" dirty="0" smtClean="0">
                <a:latin typeface="Arial" charset="0"/>
              </a:rPr>
              <a:t>other. </a:t>
            </a:r>
          </a:p>
          <a:p>
            <a:pPr marL="285750" indent="-285750" eaLnBrk="1" hangingPunct="1">
              <a:lnSpc>
                <a:spcPct val="100000"/>
              </a:lnSpc>
              <a:spcBef>
                <a:spcPts val="800"/>
              </a:spcBef>
              <a:spcAft>
                <a:spcPts val="0"/>
              </a:spcAft>
              <a:buClr>
                <a:srgbClr val="FF6600"/>
              </a:buClr>
              <a:buSzPct val="140000"/>
              <a:buFont typeface="Arial" pitchFamily="34" charset="0"/>
              <a:buChar char="•"/>
            </a:pPr>
            <a:r>
              <a:rPr lang="en-US" sz="2000" dirty="0" smtClean="0">
                <a:latin typeface="Arial" charset="0"/>
              </a:rPr>
              <a:t>Software is common denominator</a:t>
            </a:r>
          </a:p>
        </p:txBody>
      </p:sp>
      <p:grpSp>
        <p:nvGrpSpPr>
          <p:cNvPr id="8" name="Group 7"/>
          <p:cNvGrpSpPr/>
          <p:nvPr/>
        </p:nvGrpSpPr>
        <p:grpSpPr>
          <a:xfrm>
            <a:off x="4090133" y="1219200"/>
            <a:ext cx="6983645" cy="2209800"/>
            <a:chOff x="3070588" y="1087285"/>
            <a:chExt cx="4982258" cy="2112672"/>
          </a:xfrm>
        </p:grpSpPr>
        <p:sp>
          <p:nvSpPr>
            <p:cNvPr id="4" name="Oval 3"/>
            <p:cNvSpPr/>
            <p:nvPr/>
          </p:nvSpPr>
          <p:spPr>
            <a:xfrm>
              <a:off x="4114529" y="1087285"/>
              <a:ext cx="2189101" cy="2112672"/>
            </a:xfrm>
            <a:prstGeom prst="ellipse">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00000"/>
                </a:lnSpc>
                <a:spcBef>
                  <a:spcPts val="0"/>
                </a:spcBef>
                <a:defRPr/>
              </a:pPr>
              <a:r>
                <a:rPr lang="en-GB" sz="2000" dirty="0" smtClean="0">
                  <a:solidFill>
                    <a:schemeClr val="tx1"/>
                  </a:solidFill>
                  <a:latin typeface="Calibri" panose="020F0502020204030204" pitchFamily="34" charset="0"/>
                  <a:cs typeface="Calibri" panose="020F0502020204030204" pitchFamily="34" charset="0"/>
                </a:rPr>
                <a:t> </a:t>
              </a:r>
              <a:endParaRPr lang="en-GB" sz="2000" dirty="0">
                <a:solidFill>
                  <a:schemeClr val="tx1"/>
                </a:solidFill>
                <a:latin typeface="Calibri" panose="020F0502020204030204" pitchFamily="34" charset="0"/>
                <a:cs typeface="Calibri" panose="020F0502020204030204" pitchFamily="34" charset="0"/>
              </a:endParaRPr>
            </a:p>
          </p:txBody>
        </p:sp>
        <p:sp>
          <p:nvSpPr>
            <p:cNvPr id="4102" name="TextBox 6"/>
            <p:cNvSpPr txBox="1">
              <a:spLocks noChangeArrowheads="1"/>
            </p:cNvSpPr>
            <p:nvPr/>
          </p:nvSpPr>
          <p:spPr bwMode="auto">
            <a:xfrm>
              <a:off x="6482837" y="1484746"/>
              <a:ext cx="1570009" cy="470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100000"/>
                </a:lnSpc>
                <a:spcBef>
                  <a:spcPts val="0"/>
                </a:spcBef>
              </a:pPr>
              <a:r>
                <a:rPr lang="en-GB" sz="1300" i="1" dirty="0"/>
                <a:t>Creates abstractions to enable faster </a:t>
              </a:r>
              <a:r>
                <a:rPr lang="en-GB" sz="1300" i="1" dirty="0" smtClean="0"/>
                <a:t>innovation</a:t>
              </a:r>
              <a:endParaRPr lang="en-GB" sz="1300" i="1" dirty="0"/>
            </a:p>
          </p:txBody>
        </p:sp>
        <p:sp>
          <p:nvSpPr>
            <p:cNvPr id="6" name="Rectangle 5"/>
            <p:cNvSpPr/>
            <p:nvPr/>
          </p:nvSpPr>
          <p:spPr>
            <a:xfrm>
              <a:off x="3070588" y="1321921"/>
              <a:ext cx="4572000" cy="971021"/>
            </a:xfrm>
            <a:prstGeom prst="rect">
              <a:avLst/>
            </a:prstGeom>
          </p:spPr>
          <p:txBody>
            <a:bodyPr>
              <a:spAutoFit/>
            </a:bodyPr>
            <a:lstStyle/>
            <a:p>
              <a:pPr algn="ctr">
                <a:lnSpc>
                  <a:spcPct val="100000"/>
                </a:lnSpc>
                <a:spcBef>
                  <a:spcPts val="0"/>
                </a:spcBef>
                <a:defRPr/>
              </a:pPr>
              <a:r>
                <a:rPr lang="en-GB" sz="2000" dirty="0">
                  <a:latin typeface="Calibri" panose="020F0502020204030204" pitchFamily="34" charset="0"/>
                  <a:cs typeface="Calibri" panose="020F0502020204030204" pitchFamily="34" charset="0"/>
                </a:rPr>
                <a:t>Software</a:t>
              </a:r>
            </a:p>
            <a:p>
              <a:pPr algn="ctr">
                <a:lnSpc>
                  <a:spcPct val="100000"/>
                </a:lnSpc>
                <a:spcBef>
                  <a:spcPts val="0"/>
                </a:spcBef>
                <a:defRPr/>
              </a:pPr>
              <a:r>
                <a:rPr lang="en-GB" sz="2000" dirty="0" smtClean="0">
                  <a:latin typeface="Calibri" panose="020F0502020204030204" pitchFamily="34" charset="0"/>
                  <a:cs typeface="Calibri" panose="020F0502020204030204" pitchFamily="34" charset="0"/>
                </a:rPr>
                <a:t>Defined</a:t>
              </a:r>
              <a:endParaRPr lang="en-GB" sz="2000" dirty="0">
                <a:latin typeface="Calibri" panose="020F0502020204030204" pitchFamily="34" charset="0"/>
                <a:cs typeface="Calibri" panose="020F0502020204030204" pitchFamily="34" charset="0"/>
              </a:endParaRPr>
            </a:p>
            <a:p>
              <a:pPr algn="ctr">
                <a:lnSpc>
                  <a:spcPct val="100000"/>
                </a:lnSpc>
                <a:spcBef>
                  <a:spcPts val="0"/>
                </a:spcBef>
                <a:defRPr/>
              </a:pPr>
              <a:r>
                <a:rPr lang="en-GB" sz="2000" dirty="0">
                  <a:latin typeface="Calibri" panose="020F0502020204030204" pitchFamily="34" charset="0"/>
                  <a:cs typeface="Calibri" panose="020F0502020204030204" pitchFamily="34" charset="0"/>
                </a:rPr>
                <a:t>  Networking</a:t>
              </a:r>
            </a:p>
          </p:txBody>
        </p:sp>
      </p:grpSp>
      <p:grpSp>
        <p:nvGrpSpPr>
          <p:cNvPr id="9" name="Group 8"/>
          <p:cNvGrpSpPr/>
          <p:nvPr/>
        </p:nvGrpSpPr>
        <p:grpSpPr>
          <a:xfrm>
            <a:off x="3076099" y="2426123"/>
            <a:ext cx="7881356" cy="2570603"/>
            <a:chOff x="2095287" y="2464537"/>
            <a:chExt cx="5437825" cy="2297467"/>
          </a:xfrm>
        </p:grpSpPr>
        <p:sp>
          <p:nvSpPr>
            <p:cNvPr id="5" name="Oval 4"/>
            <p:cNvSpPr/>
            <p:nvPr/>
          </p:nvSpPr>
          <p:spPr>
            <a:xfrm>
              <a:off x="3104243" y="2464537"/>
              <a:ext cx="2514518" cy="2297467"/>
            </a:xfrm>
            <a:prstGeom prst="ellipse">
              <a:avLst/>
            </a:prstGeom>
            <a:solidFill>
              <a:srgbClr val="FF3300">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00000"/>
                </a:lnSpc>
                <a:spcBef>
                  <a:spcPts val="0"/>
                </a:spcBef>
                <a:defRPr/>
              </a:pPr>
              <a:r>
                <a:rPr lang="en-GB" sz="2000" dirty="0" smtClean="0">
                  <a:solidFill>
                    <a:schemeClr val="tx1"/>
                  </a:solidFill>
                  <a:latin typeface="Calibri" panose="020F0502020204030204" pitchFamily="34" charset="0"/>
                  <a:cs typeface="Calibri" panose="020F0502020204030204" pitchFamily="34" charset="0"/>
                </a:rPr>
                <a:t> </a:t>
              </a:r>
              <a:endParaRPr lang="en-GB" sz="2000" dirty="0">
                <a:solidFill>
                  <a:schemeClr val="tx1"/>
                </a:solidFill>
                <a:latin typeface="Calibri" panose="020F0502020204030204" pitchFamily="34" charset="0"/>
                <a:cs typeface="Calibri" panose="020F0502020204030204" pitchFamily="34" charset="0"/>
              </a:endParaRPr>
            </a:p>
          </p:txBody>
        </p:sp>
        <p:sp>
          <p:nvSpPr>
            <p:cNvPr id="4101" name="TextBox 5"/>
            <p:cNvSpPr txBox="1">
              <a:spLocks noChangeArrowheads="1"/>
            </p:cNvSpPr>
            <p:nvPr/>
          </p:nvSpPr>
          <p:spPr bwMode="auto">
            <a:xfrm>
              <a:off x="5636779" y="3810389"/>
              <a:ext cx="1896333" cy="44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100000"/>
                </a:lnSpc>
                <a:spcBef>
                  <a:spcPts val="0"/>
                </a:spcBef>
              </a:pPr>
              <a:r>
                <a:rPr lang="en-GB" sz="1300" i="1" dirty="0" smtClean="0"/>
                <a:t>Leads to agility, Reduces </a:t>
              </a:r>
              <a:r>
                <a:rPr lang="en-GB" sz="1300" i="1" dirty="0"/>
                <a:t>CAPEX, OPEX</a:t>
              </a:r>
              <a:r>
                <a:rPr lang="en-GB" sz="1300" i="1" dirty="0" smtClean="0"/>
                <a:t>,</a:t>
              </a:r>
              <a:endParaRPr lang="en-GB" sz="1300" i="1" dirty="0"/>
            </a:p>
          </p:txBody>
        </p:sp>
        <p:sp>
          <p:nvSpPr>
            <p:cNvPr id="7" name="Rectangle 6"/>
            <p:cNvSpPr/>
            <p:nvPr/>
          </p:nvSpPr>
          <p:spPr>
            <a:xfrm>
              <a:off x="2095287" y="3428961"/>
              <a:ext cx="4572000" cy="907745"/>
            </a:xfrm>
            <a:prstGeom prst="rect">
              <a:avLst/>
            </a:prstGeom>
          </p:spPr>
          <p:txBody>
            <a:bodyPr>
              <a:spAutoFit/>
            </a:bodyPr>
            <a:lstStyle/>
            <a:p>
              <a:pPr algn="ctr">
                <a:lnSpc>
                  <a:spcPct val="100000"/>
                </a:lnSpc>
                <a:spcBef>
                  <a:spcPts val="0"/>
                </a:spcBef>
                <a:defRPr/>
              </a:pPr>
              <a:r>
                <a:rPr lang="en-GB" sz="2000" b="1" dirty="0">
                  <a:latin typeface="Calibri" panose="020F0502020204030204" pitchFamily="34" charset="0"/>
                  <a:cs typeface="Calibri" panose="020F0502020204030204" pitchFamily="34" charset="0"/>
                </a:rPr>
                <a:t>Network</a:t>
              </a:r>
            </a:p>
            <a:p>
              <a:pPr algn="ctr">
                <a:lnSpc>
                  <a:spcPct val="100000"/>
                </a:lnSpc>
                <a:spcBef>
                  <a:spcPts val="0"/>
                </a:spcBef>
                <a:defRPr/>
              </a:pPr>
              <a:r>
                <a:rPr lang="en-GB" sz="2000" b="1" dirty="0">
                  <a:latin typeface="Calibri" panose="020F0502020204030204" pitchFamily="34" charset="0"/>
                  <a:cs typeface="Calibri" panose="020F0502020204030204" pitchFamily="34" charset="0"/>
                </a:rPr>
                <a:t>Functions </a:t>
              </a:r>
              <a:endParaRPr lang="en-GB" sz="2000" b="1" dirty="0" smtClean="0">
                <a:latin typeface="Calibri" panose="020F0502020204030204" pitchFamily="34" charset="0"/>
                <a:cs typeface="Calibri" panose="020F0502020204030204" pitchFamily="34" charset="0"/>
              </a:endParaRPr>
            </a:p>
            <a:p>
              <a:pPr algn="ctr">
                <a:lnSpc>
                  <a:spcPct val="100000"/>
                </a:lnSpc>
                <a:spcBef>
                  <a:spcPts val="0"/>
                </a:spcBef>
                <a:defRPr/>
              </a:pPr>
              <a:r>
                <a:rPr lang="en-GB" sz="2000" b="1" dirty="0" smtClean="0">
                  <a:latin typeface="Calibri" panose="020F0502020204030204" pitchFamily="34" charset="0"/>
                  <a:cs typeface="Calibri" panose="020F0502020204030204" pitchFamily="34" charset="0"/>
                </a:rPr>
                <a:t>Virtualisation</a:t>
              </a:r>
              <a:endParaRPr lang="en-GB" sz="2000" b="1" dirty="0">
                <a:latin typeface="Calibri" panose="020F0502020204030204" pitchFamily="34" charset="0"/>
                <a:cs typeface="Calibri" panose="020F0502020204030204" pitchFamily="34" charset="0"/>
              </a:endParaRPr>
            </a:p>
          </p:txBody>
        </p:sp>
      </p:grpSp>
      <p:sp>
        <p:nvSpPr>
          <p:cNvPr id="11" name="Freeform 10"/>
          <p:cNvSpPr/>
          <p:nvPr/>
        </p:nvSpPr>
        <p:spPr>
          <a:xfrm>
            <a:off x="5614864" y="2447925"/>
            <a:ext cx="2400925" cy="982120"/>
          </a:xfrm>
          <a:custGeom>
            <a:avLst/>
            <a:gdLst>
              <a:gd name="connsiteX0" fmla="*/ 18717 w 1828467"/>
              <a:gd name="connsiteY0" fmla="*/ 114300 h 982120"/>
              <a:gd name="connsiteX1" fmla="*/ 266367 w 1828467"/>
              <a:gd name="connsiteY1" fmla="*/ 38100 h 982120"/>
              <a:gd name="connsiteX2" fmla="*/ 504492 w 1828467"/>
              <a:gd name="connsiteY2" fmla="*/ 0 h 982120"/>
              <a:gd name="connsiteX3" fmla="*/ 714042 w 1828467"/>
              <a:gd name="connsiteY3" fmla="*/ 0 h 982120"/>
              <a:gd name="connsiteX4" fmla="*/ 942642 w 1828467"/>
              <a:gd name="connsiteY4" fmla="*/ 38100 h 982120"/>
              <a:gd name="connsiteX5" fmla="*/ 1152192 w 1828467"/>
              <a:gd name="connsiteY5" fmla="*/ 104775 h 982120"/>
              <a:gd name="connsiteX6" fmla="*/ 1314117 w 1828467"/>
              <a:gd name="connsiteY6" fmla="*/ 200025 h 982120"/>
              <a:gd name="connsiteX7" fmla="*/ 1485567 w 1828467"/>
              <a:gd name="connsiteY7" fmla="*/ 304800 h 982120"/>
              <a:gd name="connsiteX8" fmla="*/ 1637967 w 1828467"/>
              <a:gd name="connsiteY8" fmla="*/ 476250 h 982120"/>
              <a:gd name="connsiteX9" fmla="*/ 1828467 w 1828467"/>
              <a:gd name="connsiteY9" fmla="*/ 742950 h 982120"/>
              <a:gd name="connsiteX10" fmla="*/ 1637967 w 1828467"/>
              <a:gd name="connsiteY10" fmla="*/ 857250 h 982120"/>
              <a:gd name="connsiteX11" fmla="*/ 1399842 w 1828467"/>
              <a:gd name="connsiteY11" fmla="*/ 942975 h 982120"/>
              <a:gd name="connsiteX12" fmla="*/ 1028367 w 1828467"/>
              <a:gd name="connsiteY12" fmla="*/ 981075 h 982120"/>
              <a:gd name="connsiteX13" fmla="*/ 733092 w 1828467"/>
              <a:gd name="connsiteY13" fmla="*/ 904875 h 982120"/>
              <a:gd name="connsiteX14" fmla="*/ 475917 w 1828467"/>
              <a:gd name="connsiteY14" fmla="*/ 800100 h 982120"/>
              <a:gd name="connsiteX15" fmla="*/ 294942 w 1828467"/>
              <a:gd name="connsiteY15" fmla="*/ 638175 h 982120"/>
              <a:gd name="connsiteX16" fmla="*/ 180642 w 1828467"/>
              <a:gd name="connsiteY16" fmla="*/ 504825 h 982120"/>
              <a:gd name="connsiteX17" fmla="*/ 94917 w 1828467"/>
              <a:gd name="connsiteY17" fmla="*/ 381000 h 982120"/>
              <a:gd name="connsiteX18" fmla="*/ 28242 w 1828467"/>
              <a:gd name="connsiteY18" fmla="*/ 200025 h 982120"/>
              <a:gd name="connsiteX19" fmla="*/ 18717 w 1828467"/>
              <a:gd name="connsiteY19" fmla="*/ 114300 h 98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467" h="982120">
                <a:moveTo>
                  <a:pt x="18717" y="114300"/>
                </a:moveTo>
                <a:cubicBezTo>
                  <a:pt x="58405" y="87312"/>
                  <a:pt x="185405" y="57150"/>
                  <a:pt x="266367" y="38100"/>
                </a:cubicBezTo>
                <a:cubicBezTo>
                  <a:pt x="347329" y="19050"/>
                  <a:pt x="429880" y="6350"/>
                  <a:pt x="504492" y="0"/>
                </a:cubicBezTo>
                <a:cubicBezTo>
                  <a:pt x="579104" y="-6350"/>
                  <a:pt x="641017" y="-6350"/>
                  <a:pt x="714042" y="0"/>
                </a:cubicBezTo>
                <a:cubicBezTo>
                  <a:pt x="787067" y="6350"/>
                  <a:pt x="869617" y="20638"/>
                  <a:pt x="942642" y="38100"/>
                </a:cubicBezTo>
                <a:cubicBezTo>
                  <a:pt x="1015667" y="55562"/>
                  <a:pt x="1090280" y="77788"/>
                  <a:pt x="1152192" y="104775"/>
                </a:cubicBezTo>
                <a:cubicBezTo>
                  <a:pt x="1214104" y="131762"/>
                  <a:pt x="1258555" y="166688"/>
                  <a:pt x="1314117" y="200025"/>
                </a:cubicBezTo>
                <a:cubicBezTo>
                  <a:pt x="1369680" y="233363"/>
                  <a:pt x="1431592" y="258763"/>
                  <a:pt x="1485567" y="304800"/>
                </a:cubicBezTo>
                <a:cubicBezTo>
                  <a:pt x="1539542" y="350837"/>
                  <a:pt x="1580817" y="403225"/>
                  <a:pt x="1637967" y="476250"/>
                </a:cubicBezTo>
                <a:cubicBezTo>
                  <a:pt x="1695117" y="549275"/>
                  <a:pt x="1828467" y="679450"/>
                  <a:pt x="1828467" y="742950"/>
                </a:cubicBezTo>
                <a:cubicBezTo>
                  <a:pt x="1828467" y="806450"/>
                  <a:pt x="1709404" y="823913"/>
                  <a:pt x="1637967" y="857250"/>
                </a:cubicBezTo>
                <a:cubicBezTo>
                  <a:pt x="1566530" y="890587"/>
                  <a:pt x="1501442" y="922337"/>
                  <a:pt x="1399842" y="942975"/>
                </a:cubicBezTo>
                <a:cubicBezTo>
                  <a:pt x="1298242" y="963613"/>
                  <a:pt x="1139492" y="987425"/>
                  <a:pt x="1028367" y="981075"/>
                </a:cubicBezTo>
                <a:cubicBezTo>
                  <a:pt x="917242" y="974725"/>
                  <a:pt x="825167" y="935037"/>
                  <a:pt x="733092" y="904875"/>
                </a:cubicBezTo>
                <a:cubicBezTo>
                  <a:pt x="641017" y="874713"/>
                  <a:pt x="548942" y="844550"/>
                  <a:pt x="475917" y="800100"/>
                </a:cubicBezTo>
                <a:cubicBezTo>
                  <a:pt x="402892" y="755650"/>
                  <a:pt x="344154" y="687387"/>
                  <a:pt x="294942" y="638175"/>
                </a:cubicBezTo>
                <a:cubicBezTo>
                  <a:pt x="245730" y="588963"/>
                  <a:pt x="213979" y="547687"/>
                  <a:pt x="180642" y="504825"/>
                </a:cubicBezTo>
                <a:cubicBezTo>
                  <a:pt x="147305" y="461963"/>
                  <a:pt x="120317" y="431800"/>
                  <a:pt x="94917" y="381000"/>
                </a:cubicBezTo>
                <a:cubicBezTo>
                  <a:pt x="69517" y="330200"/>
                  <a:pt x="44117" y="244475"/>
                  <a:pt x="28242" y="200025"/>
                </a:cubicBezTo>
                <a:cubicBezTo>
                  <a:pt x="12367" y="155575"/>
                  <a:pt x="-20971" y="141288"/>
                  <a:pt x="18717" y="114300"/>
                </a:cubicBezTo>
                <a:close/>
              </a:path>
            </a:pathLst>
          </a:custGeom>
          <a:pattFill prst="pct90">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523930" y="1811424"/>
            <a:ext cx="2193548" cy="707886"/>
          </a:xfrm>
          <a:prstGeom prst="rect">
            <a:avLst/>
          </a:prstGeom>
        </p:spPr>
        <p:txBody>
          <a:bodyPr wrap="square">
            <a:spAutoFit/>
          </a:bodyPr>
          <a:lstStyle/>
          <a:p>
            <a:pPr algn="ctr">
              <a:lnSpc>
                <a:spcPct val="100000"/>
              </a:lnSpc>
              <a:spcBef>
                <a:spcPts val="0"/>
              </a:spcBef>
              <a:defRPr/>
            </a:pPr>
            <a:r>
              <a:rPr lang="en-GB" sz="2000" dirty="0">
                <a:latin typeface="Calibri" panose="020F0502020204030204" pitchFamily="34" charset="0"/>
                <a:cs typeface="Calibri" panose="020F0502020204030204" pitchFamily="34" charset="0"/>
              </a:rPr>
              <a:t>Open </a:t>
            </a:r>
          </a:p>
          <a:p>
            <a:pPr algn="ctr">
              <a:lnSpc>
                <a:spcPct val="100000"/>
              </a:lnSpc>
              <a:spcBef>
                <a:spcPts val="0"/>
              </a:spcBef>
              <a:defRPr/>
            </a:pPr>
            <a:r>
              <a:rPr lang="en-GB" sz="2000" dirty="0">
                <a:latin typeface="Calibri" panose="020F0502020204030204" pitchFamily="34" charset="0"/>
                <a:cs typeface="Calibri" panose="020F0502020204030204" pitchFamily="34" charset="0"/>
              </a:rPr>
              <a:t>Innovation</a:t>
            </a:r>
          </a:p>
        </p:txBody>
      </p:sp>
    </p:spTree>
    <p:extLst>
      <p:ext uri="{BB962C8B-B14F-4D97-AF65-F5344CB8AC3E}">
        <p14:creationId xmlns:p14="http://schemas.microsoft.com/office/powerpoint/2010/main" val="7899728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0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00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100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heckerboard(across)">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103" grpId="0"/>
      <p:bldP spid="2" grpId="0" build="p"/>
      <p:bldP spid="11" grpId="0" animBg="1"/>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1" y="160339"/>
            <a:ext cx="10442574" cy="871537"/>
          </a:xfrm>
        </p:spPr>
        <p:txBody>
          <a:bodyPr/>
          <a:lstStyle/>
          <a:p>
            <a:r>
              <a:rPr lang="en-US" dirty="0" smtClean="0"/>
              <a:t>MANO Network Controllers</a:t>
            </a:r>
            <a:endParaRPr lang="en-US" dirty="0"/>
          </a:p>
        </p:txBody>
      </p:sp>
      <p:sp>
        <p:nvSpPr>
          <p:cNvPr id="3" name="Content Placeholder 2"/>
          <p:cNvSpPr>
            <a:spLocks noGrp="1"/>
          </p:cNvSpPr>
          <p:nvPr>
            <p:ph idx="1"/>
          </p:nvPr>
        </p:nvSpPr>
        <p:spPr>
          <a:xfrm>
            <a:off x="736601" y="1087120"/>
            <a:ext cx="11277600" cy="5110480"/>
          </a:xfrm>
        </p:spPr>
        <p:txBody>
          <a:bodyPr/>
          <a:lstStyle/>
          <a:p>
            <a:r>
              <a:rPr lang="en-GB" dirty="0" smtClean="0"/>
              <a:t>The Network Controllers is an abstraction layer below the VIM for a given administrative domain.</a:t>
            </a:r>
          </a:p>
          <a:p>
            <a:r>
              <a:rPr lang="en-GB" dirty="0" smtClean="0"/>
              <a:t>When present, the controller provides intuitive programmatic interfaces  for the VIM that enable the establishment of connectivity within the domain</a:t>
            </a:r>
          </a:p>
          <a:p>
            <a:r>
              <a:rPr lang="en-GB" dirty="0" smtClean="0">
                <a:latin typeface="Arial" panose="020B0604020202020204" pitchFamily="34" charset="0"/>
                <a:cs typeface="Arial" panose="020B0604020202020204" pitchFamily="34" charset="0"/>
              </a:rPr>
              <a:t>An SDN controller could be a VNF or part of service orchestration (</a:t>
            </a:r>
            <a:r>
              <a:rPr lang="en-GB" dirty="0" err="1" smtClean="0">
                <a:latin typeface="Arial" panose="020B0604020202020204" pitchFamily="34" charset="0"/>
                <a:cs typeface="Arial" panose="020B0604020202020204" pitchFamily="34" charset="0"/>
              </a:rPr>
              <a:t>NFV’s</a:t>
            </a:r>
            <a:r>
              <a:rPr lang="en-GB" dirty="0" smtClean="0">
                <a:latin typeface="Arial" panose="020B0604020202020204" pitchFamily="34" charset="0"/>
                <a:cs typeface="Arial" panose="020B0604020202020204" pitchFamily="34" charset="0"/>
              </a:rPr>
              <a:t> MANO)</a:t>
            </a:r>
          </a:p>
          <a:p>
            <a:r>
              <a:rPr lang="en-GB" dirty="0" smtClean="0"/>
              <a:t>SDN Controller can be a Network Controller which provides control plane abstraction.</a:t>
            </a:r>
          </a:p>
          <a:p>
            <a:endParaRPr lang="en-GB" dirty="0" smtClean="0"/>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a:xfrm>
            <a:off x="504417" y="182788"/>
            <a:ext cx="10329905" cy="871537"/>
          </a:xfrm>
        </p:spPr>
        <p:txBody>
          <a:bodyPr/>
          <a:lstStyle/>
          <a:p>
            <a:r>
              <a:rPr lang="en-US" altLang="zh-CN" dirty="0" smtClean="0"/>
              <a:t>Software Defined Network Architecture</a:t>
            </a:r>
            <a:endParaRPr lang="zh-CN" altLang="en-US" dirty="0" smtClean="0"/>
          </a:p>
        </p:txBody>
      </p:sp>
      <p:pic>
        <p:nvPicPr>
          <p:cNvPr id="15363" name="Picture 2"/>
          <p:cNvPicPr>
            <a:picLocks noChangeAspect="1" noChangeArrowheads="1"/>
          </p:cNvPicPr>
          <p:nvPr/>
        </p:nvPicPr>
        <p:blipFill>
          <a:blip r:embed="rId2" cstate="print"/>
          <a:srcRect/>
          <a:stretch>
            <a:fillRect/>
          </a:stretch>
        </p:blipFill>
        <p:spPr bwMode="auto">
          <a:xfrm>
            <a:off x="219860" y="1430525"/>
            <a:ext cx="11652813" cy="4286250"/>
          </a:xfrm>
          <a:prstGeom prst="rect">
            <a:avLst/>
          </a:prstGeom>
          <a:noFill/>
          <a:ln w="9525">
            <a:noFill/>
            <a:miter lim="800000"/>
            <a:headEnd/>
            <a:tailEnd/>
          </a:ln>
        </p:spPr>
      </p:pic>
      <p:sp>
        <p:nvSpPr>
          <p:cNvPr id="15364" name="TextBox 4"/>
          <p:cNvSpPr txBox="1">
            <a:spLocks noChangeArrowheads="1"/>
          </p:cNvSpPr>
          <p:nvPr/>
        </p:nvSpPr>
        <p:spPr bwMode="auto">
          <a:xfrm>
            <a:off x="815130" y="5805489"/>
            <a:ext cx="10852859" cy="369887"/>
          </a:xfrm>
          <a:prstGeom prst="rect">
            <a:avLst/>
          </a:prstGeom>
          <a:noFill/>
          <a:ln w="9525">
            <a:noFill/>
            <a:miter lim="800000"/>
            <a:headEnd/>
            <a:tailEnd/>
          </a:ln>
        </p:spPr>
        <p:txBody>
          <a:bodyPr>
            <a:spAutoFit/>
          </a:bodyPr>
          <a:lstStyle/>
          <a:p>
            <a:r>
              <a:rPr lang="en-US" altLang="zh-CN" sz="1800" i="1" dirty="0"/>
              <a:t>*ONF White Paper: Software-Defined Networking: The New Norm for Networks</a:t>
            </a:r>
          </a:p>
        </p:txBody>
      </p:sp>
      <p:sp>
        <p:nvSpPr>
          <p:cNvPr id="5" name="Rectangle 4"/>
          <p:cNvSpPr/>
          <p:nvPr/>
        </p:nvSpPr>
        <p:spPr bwMode="auto">
          <a:xfrm>
            <a:off x="434340" y="1337310"/>
            <a:ext cx="2617470" cy="948690"/>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smtClean="0">
              <a:ln>
                <a:noFill/>
              </a:ln>
              <a:solidFill>
                <a:schemeClr val="tx1"/>
              </a:solidFill>
              <a:effectLst/>
              <a:latin typeface="Arial" charset="0"/>
              <a:ea typeface="宋体" charset="-122"/>
            </a:endParaRPr>
          </a:p>
        </p:txBody>
      </p:sp>
      <p:sp>
        <p:nvSpPr>
          <p:cNvPr id="6" name="TextBox 5"/>
          <p:cNvSpPr txBox="1"/>
          <p:nvPr/>
        </p:nvSpPr>
        <p:spPr>
          <a:xfrm>
            <a:off x="215153" y="5039285"/>
            <a:ext cx="2893134" cy="461665"/>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200" dirty="0" smtClean="0"/>
              <a:t>Network device uses </a:t>
            </a:r>
            <a:r>
              <a:rPr lang="en-US" sz="1200" dirty="0" err="1" smtClean="0"/>
              <a:t>openflow</a:t>
            </a:r>
            <a:r>
              <a:rPr lang="en-US" sz="1200" dirty="0" smtClean="0"/>
              <a:t> agent to communicate with </a:t>
            </a:r>
            <a:r>
              <a:rPr lang="en-US" sz="1200" dirty="0" err="1" smtClean="0"/>
              <a:t>openflow</a:t>
            </a:r>
            <a:r>
              <a:rPr lang="en-US" sz="1200" dirty="0" smtClean="0"/>
              <a:t> controller</a:t>
            </a:r>
          </a:p>
        </p:txBody>
      </p:sp>
      <p:sp>
        <p:nvSpPr>
          <p:cNvPr id="7" name="TextBox 6"/>
          <p:cNvSpPr txBox="1"/>
          <p:nvPr/>
        </p:nvSpPr>
        <p:spPr>
          <a:xfrm>
            <a:off x="204395" y="1559858"/>
            <a:ext cx="2893808" cy="3416320"/>
          </a:xfrm>
          <a:prstGeom prst="rect">
            <a:avLst/>
          </a:prstGeom>
          <a:solidFill>
            <a:schemeClr val="accent1">
              <a:lumMod val="60000"/>
              <a:lumOff val="40000"/>
            </a:schemeClr>
          </a:solidFill>
          <a:ln/>
        </p:spPr>
        <p:style>
          <a:lnRef idx="1">
            <a:schemeClr val="dk1"/>
          </a:lnRef>
          <a:fillRef idx="2">
            <a:schemeClr val="dk1"/>
          </a:fillRef>
          <a:effectRef idx="1">
            <a:schemeClr val="dk1"/>
          </a:effectRef>
          <a:fontRef idx="minor">
            <a:schemeClr val="dk1"/>
          </a:fontRef>
        </p:style>
        <p:txBody>
          <a:bodyPr wrap="square" rtlCol="0">
            <a:spAutoFit/>
          </a:bodyPr>
          <a:lstStyle/>
          <a:p>
            <a:r>
              <a:rPr lang="en-US" sz="1200" dirty="0" smtClean="0"/>
              <a:t>SDN is an architectural concept that encompasses the programmability of multiple network layers -- including management, network services, control, forwarding and transport planes -- to optimize the use of network resources, promote interoperability across suppliers and network layers, increase network agility, unleash service innovation, accelerate service time-to-market, extract business intelligence and ultimately enable dynamic, service-driven virtual networks [Heavy Reading]</a:t>
            </a:r>
          </a:p>
          <a:p>
            <a:endParaRPr lang="en-US" sz="1200" b="1" dirty="0" smtClean="0">
              <a:solidFill>
                <a:schemeClr val="tx1"/>
              </a:solidFill>
            </a:endParaRPr>
          </a:p>
          <a:p>
            <a:r>
              <a:rPr lang="en-US" sz="1200" b="1" i="1" dirty="0" smtClean="0">
                <a:solidFill>
                  <a:srgbClr val="C00000"/>
                </a:solidFill>
              </a:rPr>
              <a:t>The goal of Software Defined network is to allow  Applications to tailor network behavior to suit their needs</a:t>
            </a:r>
            <a:r>
              <a:rPr lang="en-US" sz="1200" b="1" dirty="0" smtClean="0">
                <a:solidFill>
                  <a:schemeClr val="tx1"/>
                </a:solidFill>
              </a:rPr>
              <a:t>.</a:t>
            </a:r>
          </a:p>
        </p:txBody>
      </p:sp>
    </p:spTree>
  </p:cSld>
  <p:clrMapOvr>
    <a:masterClrMapping/>
  </p:clrMapOvr>
  <p:transition xmlns:p14="http://schemas.microsoft.com/office/powerpoint/2010/main" advClick="0" advTm="8000">
    <p:fade thruBlk="1"/>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SDN-Based NFV</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828800" y="1168400"/>
            <a:ext cx="8229599" cy="5016500"/>
          </a:xfrm>
          <a:prstGeom prst="rect">
            <a:avLst/>
          </a:prstGeom>
          <a:noFill/>
          <a:ln w="9525">
            <a:noFill/>
            <a:miter lim="800000"/>
            <a:headEnd/>
            <a:tailEnd/>
          </a:ln>
        </p:spPr>
      </p:pic>
      <p:sp>
        <p:nvSpPr>
          <p:cNvPr id="4" name="Rectangle 3"/>
          <p:cNvSpPr/>
          <p:nvPr/>
        </p:nvSpPr>
        <p:spPr bwMode="auto">
          <a:xfrm>
            <a:off x="8445500" y="5384800"/>
            <a:ext cx="12192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smtClean="0">
              <a:ln>
                <a:noFill/>
              </a:ln>
              <a:solidFill>
                <a:schemeClr val="tx1"/>
              </a:solidFill>
              <a:effectLst/>
              <a:latin typeface="Arial" charset="0"/>
              <a:ea typeface="宋体" charset="-122"/>
            </a:endParaRPr>
          </a:p>
        </p:txBody>
      </p:sp>
      <p:sp>
        <p:nvSpPr>
          <p:cNvPr id="6" name="TextBox 5"/>
          <p:cNvSpPr txBox="1"/>
          <p:nvPr/>
        </p:nvSpPr>
        <p:spPr>
          <a:xfrm>
            <a:off x="9817100" y="4457700"/>
            <a:ext cx="2119491" cy="646331"/>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1200" b="1" dirty="0" err="1" smtClean="0"/>
              <a:t>Openflow</a:t>
            </a:r>
            <a:r>
              <a:rPr lang="en-US" sz="1200" b="1" dirty="0" smtClean="0"/>
              <a:t> is used to build</a:t>
            </a:r>
          </a:p>
          <a:p>
            <a:r>
              <a:rPr lang="en-US" sz="1200" b="1" dirty="0" smtClean="0"/>
              <a:t>The network path between</a:t>
            </a:r>
          </a:p>
          <a:p>
            <a:r>
              <a:rPr lang="en-US" sz="1200" b="1" dirty="0" smtClean="0"/>
              <a:t>Service functions</a:t>
            </a:r>
            <a:endParaRPr lang="en-US" sz="1200" dirty="0" smtClean="0"/>
          </a:p>
        </p:txBody>
      </p:sp>
      <p:sp>
        <p:nvSpPr>
          <p:cNvPr id="7" name="Rectangle 6"/>
          <p:cNvSpPr/>
          <p:nvPr/>
        </p:nvSpPr>
        <p:spPr bwMode="auto">
          <a:xfrm>
            <a:off x="8204200" y="1320800"/>
            <a:ext cx="1536700" cy="3429000"/>
          </a:xfrm>
          <a:prstGeom prst="rect">
            <a:avLst/>
          </a:prstGeom>
          <a:solidFill>
            <a:srgbClr val="99CCFF"/>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endParaRPr lang="en-US" dirty="0" smtClean="0">
              <a:latin typeface="Arial" charset="0"/>
            </a:endParaRPr>
          </a:p>
          <a:p>
            <a:pPr marL="0" marR="0" indent="0" algn="l" defTabSz="914400" rtl="0" eaLnBrk="1" fontAlgn="base" latinLnBrk="0" hangingPunct="1">
              <a:lnSpc>
                <a:spcPct val="100000"/>
              </a:lnSpc>
              <a:spcBef>
                <a:spcPct val="0"/>
              </a:spcBef>
              <a:spcAft>
                <a:spcPct val="0"/>
              </a:spcAft>
              <a:buClr>
                <a:srgbClr val="CC9900"/>
              </a:buClr>
              <a:buSzTx/>
              <a:tabLst/>
            </a:pPr>
            <a:endParaRPr lang="en-US" dirty="0" smtClean="0">
              <a:latin typeface="Arial" charset="0"/>
            </a:endParaRPr>
          </a:p>
          <a:p>
            <a:pPr marL="0" marR="0" indent="0" algn="l" defTabSz="914400" rtl="0" eaLnBrk="1" fontAlgn="base" latinLnBrk="0" hangingPunct="1">
              <a:lnSpc>
                <a:spcPct val="100000"/>
              </a:lnSpc>
              <a:spcBef>
                <a:spcPct val="0"/>
              </a:spcBef>
              <a:spcAft>
                <a:spcPct val="0"/>
              </a:spcAft>
              <a:buClr>
                <a:srgbClr val="CC9900"/>
              </a:buClr>
              <a:buSzTx/>
              <a:tabLst/>
            </a:pPr>
            <a:endParaRPr lang="en-US" dirty="0" smtClean="0">
              <a:latin typeface="Arial" charset="0"/>
            </a:endParaRPr>
          </a:p>
          <a:p>
            <a:pPr marL="0" marR="0" indent="0" algn="l" defTabSz="914400" rtl="0" eaLnBrk="1" fontAlgn="base" latinLnBrk="0" hangingPunct="1">
              <a:lnSpc>
                <a:spcPct val="100000"/>
              </a:lnSpc>
              <a:spcBef>
                <a:spcPct val="0"/>
              </a:spcBef>
              <a:spcAft>
                <a:spcPct val="0"/>
              </a:spcAft>
              <a:buClr>
                <a:srgbClr val="CC9900"/>
              </a:buClr>
              <a:buSzTx/>
              <a:tabLst/>
            </a:pPr>
            <a:endParaRPr lang="en-US" dirty="0" smtClean="0">
              <a:latin typeface="Arial" charset="0"/>
            </a:endParaRPr>
          </a:p>
          <a:p>
            <a:pPr marL="0" marR="0" indent="0" algn="l" defTabSz="914400" rtl="0" eaLnBrk="1" fontAlgn="base" latinLnBrk="0" hangingPunct="1">
              <a:lnSpc>
                <a:spcPct val="100000"/>
              </a:lnSpc>
              <a:spcBef>
                <a:spcPct val="0"/>
              </a:spcBef>
              <a:spcAft>
                <a:spcPct val="0"/>
              </a:spcAft>
              <a:buClr>
                <a:srgbClr val="CC9900"/>
              </a:buClr>
              <a:buSzTx/>
              <a:tabLst/>
            </a:pPr>
            <a:endParaRPr lang="en-US" dirty="0" smtClean="0">
              <a:latin typeface="Arial" charset="0"/>
            </a:endParaRPr>
          </a:p>
          <a:p>
            <a:pPr>
              <a:buClr>
                <a:srgbClr val="CC9900"/>
              </a:buClr>
            </a:pPr>
            <a:endParaRPr lang="en-US" dirty="0" smtClean="0">
              <a:latin typeface="Arial" charset="0"/>
            </a:endParaRPr>
          </a:p>
          <a:p>
            <a:pPr>
              <a:buClr>
                <a:srgbClr val="CC9900"/>
              </a:buClr>
            </a:pPr>
            <a:r>
              <a:rPr lang="en-US" dirty="0" smtClean="0">
                <a:latin typeface="Arial" charset="0"/>
              </a:rPr>
              <a:t>   </a:t>
            </a:r>
            <a:r>
              <a:rPr lang="en-US" sz="2400" b="1" dirty="0" smtClean="0">
                <a:latin typeface="Arial" charset="0"/>
              </a:rPr>
              <a:t>MANO</a:t>
            </a:r>
            <a:endParaRPr kumimoji="0" lang="en-US" sz="2400" b="1" i="0" u="none" strike="noStrike" cap="none" normalizeH="0" baseline="0" dirty="0" smtClean="0">
              <a:ln>
                <a:noFill/>
              </a:ln>
              <a:solidFill>
                <a:schemeClr val="tx1"/>
              </a:solidFill>
              <a:effectLst/>
              <a:latin typeface="Arial" charset="0"/>
              <a:ea typeface="宋体" charset="-122"/>
            </a:endParaRPr>
          </a:p>
        </p:txBody>
      </p:sp>
      <p:sp>
        <p:nvSpPr>
          <p:cNvPr id="8" name="Rectangle 7"/>
          <p:cNvSpPr/>
          <p:nvPr/>
        </p:nvSpPr>
        <p:spPr bwMode="auto">
          <a:xfrm>
            <a:off x="8166100" y="5156200"/>
            <a:ext cx="1574800" cy="990600"/>
          </a:xfrm>
          <a:prstGeom prst="rect">
            <a:avLst/>
          </a:prstGeom>
          <a:solidFill>
            <a:srgbClr val="99CCFF"/>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smtClean="0">
              <a:ln>
                <a:noFill/>
              </a:ln>
              <a:solidFill>
                <a:schemeClr val="tx1"/>
              </a:solidFill>
              <a:effectLst/>
              <a:latin typeface="Arial" charset="0"/>
              <a:ea typeface="宋体" charset="-122"/>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1" y="325439"/>
            <a:ext cx="11318874" cy="871537"/>
          </a:xfrm>
        </p:spPr>
        <p:txBody>
          <a:bodyPr/>
          <a:lstStyle/>
          <a:p>
            <a:r>
              <a:rPr lang="en-US" dirty="0" smtClean="0"/>
              <a:t>ETSI Phase 2 New Work Item on SDN &amp; NFV Integration</a:t>
            </a:r>
            <a:endParaRPr lang="en-US" dirty="0"/>
          </a:p>
        </p:txBody>
      </p:sp>
      <p:sp>
        <p:nvSpPr>
          <p:cNvPr id="3" name="Content Placeholder 2"/>
          <p:cNvSpPr>
            <a:spLocks noGrp="1"/>
          </p:cNvSpPr>
          <p:nvPr>
            <p:ph idx="1"/>
          </p:nvPr>
        </p:nvSpPr>
        <p:spPr/>
        <p:txBody>
          <a:bodyPr/>
          <a:lstStyle/>
          <a:p>
            <a:r>
              <a:rPr lang="en-GB" sz="2400" i="1" dirty="0" smtClean="0"/>
              <a:t>Software-Defined Networking (SDN) is mentioned in different ETSI NFV </a:t>
            </a:r>
            <a:r>
              <a:rPr lang="en-GB" sz="2400" i="1" dirty="0" err="1" smtClean="0"/>
              <a:t>GSs</a:t>
            </a:r>
            <a:r>
              <a:rPr lang="en-GB" sz="2400" i="1" dirty="0" smtClean="0"/>
              <a:t> (e.g. SWA001 Annex A). A number of </a:t>
            </a:r>
            <a:r>
              <a:rPr lang="en-GB" sz="2400" i="1" dirty="0" err="1" smtClean="0"/>
              <a:t>POCs</a:t>
            </a:r>
            <a:r>
              <a:rPr lang="en-GB" sz="2400" i="1" dirty="0" smtClean="0"/>
              <a:t> also combine NFV with SDN. This Work Item (WI) describes the usage of SDN within the context of the NFV architecture framework, including SDN Controller as a VNF, SDN Controller as a realization of the Infrastructure network controller, etc. , and  specifies corresponding requirements to be fulfilled, e.g. by an SDN controller playing the role of network controller in the NFV architecture</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4694854" y="2668589"/>
            <a:ext cx="2805466" cy="761371"/>
          </a:xfrm>
          <a:prstGeom prst="rect">
            <a:avLst/>
          </a:prstGeom>
          <a:noFill/>
          <a:ln>
            <a:noFill/>
          </a:ln>
          <a:extLst/>
        </p:spPr>
        <p:txBody>
          <a:bodyPr wrap="none" lIns="83448" tIns="41724" rIns="83448" bIns="41724">
            <a:spAutoFit/>
          </a:bodyPr>
          <a:lstStyle>
            <a:lvl1pPr defTabSz="835025" eaLnBrk="0" hangingPunct="0">
              <a:defRPr>
                <a:solidFill>
                  <a:schemeClr val="tx1"/>
                </a:solidFill>
                <a:latin typeface="Calibri" pitchFamily="34" charset="0"/>
                <a:ea typeface="宋体" pitchFamily="2" charset="-122"/>
              </a:defRPr>
            </a:lvl1pPr>
            <a:lvl2pPr marL="742950" indent="-285750" defTabSz="835025" eaLnBrk="0" hangingPunct="0">
              <a:defRPr>
                <a:solidFill>
                  <a:schemeClr val="tx1"/>
                </a:solidFill>
                <a:latin typeface="Calibri" pitchFamily="34" charset="0"/>
                <a:ea typeface="宋体" pitchFamily="2" charset="-122"/>
              </a:defRPr>
            </a:lvl2pPr>
            <a:lvl3pPr marL="1143000" indent="-228600" defTabSz="835025" eaLnBrk="0" hangingPunct="0">
              <a:defRPr>
                <a:solidFill>
                  <a:schemeClr val="tx1"/>
                </a:solidFill>
                <a:latin typeface="Calibri" pitchFamily="34" charset="0"/>
                <a:ea typeface="宋体" pitchFamily="2" charset="-122"/>
              </a:defRPr>
            </a:lvl3pPr>
            <a:lvl4pPr marL="1600200" indent="-228600" defTabSz="835025" eaLnBrk="0" hangingPunct="0">
              <a:defRPr>
                <a:solidFill>
                  <a:schemeClr val="tx1"/>
                </a:solidFill>
                <a:latin typeface="Calibri" pitchFamily="34" charset="0"/>
                <a:ea typeface="宋体" pitchFamily="2" charset="-122"/>
              </a:defRPr>
            </a:lvl4pPr>
            <a:lvl5pPr marL="2057400" indent="-228600" defTabSz="835025" eaLnBrk="0" hangingPunct="0">
              <a:defRPr>
                <a:solidFill>
                  <a:schemeClr val="tx1"/>
                </a:solidFill>
                <a:latin typeface="Calibri" pitchFamily="34" charset="0"/>
                <a:ea typeface="宋体" pitchFamily="2" charset="-122"/>
              </a:defRPr>
            </a:lvl5pPr>
            <a:lvl6pPr marL="2514600" indent="-228600" defTabSz="835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35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35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35025" eaLnBrk="0" fontAlgn="base" hangingPunct="0">
              <a:spcBef>
                <a:spcPct val="0"/>
              </a:spcBef>
              <a:spcAft>
                <a:spcPct val="0"/>
              </a:spcAft>
              <a:defRPr>
                <a:solidFill>
                  <a:schemeClr val="tx1"/>
                </a:solidFill>
                <a:latin typeface="Calibri" pitchFamily="34" charset="0"/>
                <a:ea typeface="宋体" pitchFamily="2" charset="-122"/>
              </a:defRPr>
            </a:lvl9pPr>
          </a:lstStyle>
          <a:p>
            <a:pPr algn="ctr">
              <a:defRPr/>
            </a:pPr>
            <a:r>
              <a:rPr lang="en-US" altLang="zh-CN" sz="4400" dirty="0" smtClean="0">
                <a:solidFill>
                  <a:srgbClr val="990000"/>
                </a:solidFill>
                <a:latin typeface="+mn-lt"/>
                <a:ea typeface="MS PGothic" pitchFamily="34" charset="-128"/>
              </a:rPr>
              <a:t>Thank you</a:t>
            </a:r>
          </a:p>
        </p:txBody>
      </p:sp>
      <p:sp>
        <p:nvSpPr>
          <p:cNvPr id="3" name="Text Box 8"/>
          <p:cNvSpPr txBox="1">
            <a:spLocks noChangeArrowheads="1"/>
          </p:cNvSpPr>
          <p:nvPr/>
        </p:nvSpPr>
        <p:spPr bwMode="auto">
          <a:xfrm>
            <a:off x="4687224" y="3429001"/>
            <a:ext cx="2820727" cy="484372"/>
          </a:xfrm>
          <a:prstGeom prst="rect">
            <a:avLst/>
          </a:prstGeom>
          <a:noFill/>
          <a:ln>
            <a:noFill/>
          </a:ln>
          <a:extLst/>
        </p:spPr>
        <p:txBody>
          <a:bodyPr wrap="none" lIns="83448" tIns="41724" rIns="83448" bIns="41724">
            <a:spAutoFit/>
          </a:bodyPr>
          <a:lstStyle/>
          <a:p>
            <a:pPr algn="ctr" defTabSz="835025" eaLnBrk="0" hangingPunct="0">
              <a:defRPr/>
            </a:pPr>
            <a:r>
              <a:rPr lang="en-US" altLang="zh-CN" sz="2600" dirty="0">
                <a:solidFill>
                  <a:srgbClr val="666666"/>
                </a:solidFill>
                <a:latin typeface="+mn-lt"/>
                <a:ea typeface="ＭＳ Ｐゴシック" pitchFamily="34" charset="-128"/>
              </a:rPr>
              <a:t>www.huawei.com</a:t>
            </a:r>
            <a:endParaRPr lang="en-US" altLang="zh-CN" sz="2600" dirty="0">
              <a:solidFill>
                <a:srgbClr val="990000"/>
              </a:solidFill>
              <a:latin typeface="+mn-lt"/>
              <a:ea typeface="ＭＳ Ｐゴシック" pitchFamily="34" charset="-128"/>
            </a:endParaRPr>
          </a:p>
        </p:txBody>
      </p:sp>
    </p:spTree>
    <p:extLst>
      <p:ext uri="{BB962C8B-B14F-4D97-AF65-F5344CB8AC3E}">
        <p14:creationId xmlns:p14="http://schemas.microsoft.com/office/powerpoint/2010/main" val="502094995"/>
      </p:ext>
    </p:extLst>
  </p:cSld>
  <p:clrMapOvr>
    <a:masterClrMapping/>
  </p:clrMapOvr>
  <p:transition xmlns:p14="http://schemas.microsoft.com/office/powerpoint/2010/main" advClick="0" advTm="8000">
    <p:fade thruBlk="1"/>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1" y="211139"/>
            <a:ext cx="10442574" cy="871537"/>
          </a:xfrm>
        </p:spPr>
        <p:txBody>
          <a:bodyPr/>
          <a:lstStyle/>
          <a:p>
            <a:r>
              <a:rPr lang="en-US" dirty="0" smtClean="0"/>
              <a:t>Virtual Network Functions Forwarding Graph</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939800" y="1054100"/>
            <a:ext cx="10528300" cy="51181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p:cNvSpPr>
          <p:nvPr/>
        </p:nvSpPr>
        <p:spPr bwMode="auto">
          <a:xfrm>
            <a:off x="631104" y="1366390"/>
            <a:ext cx="5191418" cy="4572000"/>
          </a:xfrm>
          <a:prstGeom prst="rect">
            <a:avLst/>
          </a:prstGeom>
          <a:solidFill>
            <a:schemeClr val="accent1">
              <a:lumMod val="60000"/>
              <a:lumOff val="40000"/>
            </a:schemeClr>
          </a:solidFill>
          <a:ln w="12700" cap="flat">
            <a:solidFill>
              <a:schemeClr val="tx1"/>
            </a:solidFill>
            <a:prstDash val="solid"/>
            <a:miter lim="800000"/>
            <a:headEnd type="none" w="med" len="med"/>
            <a:tailEnd type="none" w="med" len="med"/>
          </a:ln>
          <a:effectLst>
            <a:outerShdw blurRad="165100" dist="88899" dir="3600021" algn="ctr" rotWithShape="0">
              <a:srgbClr val="000000">
                <a:alpha val="54999"/>
              </a:srgbClr>
            </a:outerShdw>
          </a:effectLst>
        </p:spPr>
        <p:txBody>
          <a:bodyPr lIns="0" tIns="0" rIns="0" bIns="0"/>
          <a:lstStyle/>
          <a:p>
            <a:pPr defTabSz="457200" fontAlgn="auto">
              <a:spcBef>
                <a:spcPts val="0"/>
              </a:spcBef>
              <a:spcAft>
                <a:spcPts val="0"/>
              </a:spcAft>
              <a:defRPr/>
            </a:pPr>
            <a:endParaRPr lang="de-DE" dirty="0">
              <a:latin typeface="Calibri" pitchFamily="34" charset="0"/>
            </a:endParaRPr>
          </a:p>
        </p:txBody>
      </p:sp>
      <p:sp>
        <p:nvSpPr>
          <p:cNvPr id="30723" name="Rectangle 2"/>
          <p:cNvSpPr>
            <a:spLocks noGrp="1" noChangeArrowheads="1"/>
          </p:cNvSpPr>
          <p:nvPr>
            <p:ph type="title" idx="4294967295"/>
          </p:nvPr>
        </p:nvSpPr>
        <p:spPr>
          <a:xfrm>
            <a:off x="882538" y="0"/>
            <a:ext cx="10410360" cy="1222375"/>
          </a:xfrm>
        </p:spPr>
        <p:txBody>
          <a:bodyPr lIns="91429" tIns="45714" rIns="91429" bIns="45714"/>
          <a:lstStyle/>
          <a:p>
            <a:pPr eaLnBrk="1" hangingPunct="1"/>
            <a:r>
              <a:rPr lang="en-US" sz="3900" dirty="0" smtClean="0">
                <a:latin typeface="Times New Roman" pitchFamily="18" charset="0"/>
                <a:cs typeface="Times New Roman" pitchFamily="18" charset="0"/>
              </a:rPr>
              <a:t>Centralized </a:t>
            </a:r>
            <a:r>
              <a:rPr lang="en-US" sz="3900" dirty="0" err="1" smtClean="0">
                <a:latin typeface="Times New Roman" pitchFamily="18" charset="0"/>
                <a:cs typeface="Times New Roman" pitchFamily="18" charset="0"/>
              </a:rPr>
              <a:t>vs</a:t>
            </a:r>
            <a:r>
              <a:rPr lang="en-US" sz="3900" dirty="0" smtClean="0">
                <a:latin typeface="Times New Roman" pitchFamily="18" charset="0"/>
                <a:cs typeface="Times New Roman" pitchFamily="18" charset="0"/>
              </a:rPr>
              <a:t> Distributed Control</a:t>
            </a:r>
            <a:endParaRPr lang="en-US" sz="1800" dirty="0" smtClean="0">
              <a:solidFill>
                <a:srgbClr val="163F88"/>
              </a:solidFill>
              <a:latin typeface="Times New Roman" pitchFamily="18" charset="0"/>
              <a:cs typeface="Times New Roman" pitchFamily="18" charset="0"/>
            </a:endParaRPr>
          </a:p>
        </p:txBody>
      </p:sp>
      <p:sp>
        <p:nvSpPr>
          <p:cNvPr id="30724" name="Rectangle 3"/>
          <p:cNvSpPr>
            <a:spLocks noGrp="1" noChangeArrowheads="1"/>
          </p:cNvSpPr>
          <p:nvPr>
            <p:ph type="body" idx="4294967295"/>
          </p:nvPr>
        </p:nvSpPr>
        <p:spPr>
          <a:xfrm>
            <a:off x="857185" y="1355464"/>
            <a:ext cx="4734099" cy="477838"/>
          </a:xfrm>
        </p:spPr>
        <p:txBody>
          <a:bodyPr lIns="91429" tIns="45714" rIns="91429" bIns="45714"/>
          <a:lstStyle/>
          <a:p>
            <a:pPr algn="ctr" eaLnBrk="1" hangingPunct="1">
              <a:buFont typeface="Arial" pitchFamily="34" charset="0"/>
              <a:buNone/>
            </a:pPr>
            <a:r>
              <a:rPr lang="en-US" sz="2400" dirty="0" smtClean="0">
                <a:latin typeface="Times New Roman" pitchFamily="18" charset="0"/>
                <a:cs typeface="Times New Roman" pitchFamily="18" charset="0"/>
              </a:rPr>
              <a:t>Centralized Control</a:t>
            </a:r>
          </a:p>
        </p:txBody>
      </p:sp>
      <p:grpSp>
        <p:nvGrpSpPr>
          <p:cNvPr id="2" name="Group 4"/>
          <p:cNvGrpSpPr>
            <a:grpSpLocks/>
          </p:cNvGrpSpPr>
          <p:nvPr/>
        </p:nvGrpSpPr>
        <p:grpSpPr bwMode="auto">
          <a:xfrm>
            <a:off x="1369840" y="3429000"/>
            <a:ext cx="1812339" cy="465138"/>
            <a:chOff x="0" y="0"/>
            <a:chExt cx="1217" cy="416"/>
          </a:xfrm>
        </p:grpSpPr>
        <p:sp>
          <p:nvSpPr>
            <p:cNvPr id="30770" name="AutoShape 5"/>
            <p:cNvSpPr>
              <a:spLocks/>
            </p:cNvSpPr>
            <p:nvPr/>
          </p:nvSpPr>
          <p:spPr bwMode="auto">
            <a:xfrm>
              <a:off x="0" y="0"/>
              <a:ext cx="1176" cy="416"/>
            </a:xfrm>
            <a:prstGeom prst="roundRect">
              <a:avLst>
                <a:gd name="adj" fmla="val 14940"/>
              </a:avLst>
            </a:prstGeom>
            <a:solidFill>
              <a:srgbClr val="BBE0E3"/>
            </a:solidFill>
            <a:ln w="12700">
              <a:solidFill>
                <a:schemeClr val="tx1"/>
              </a:solidFill>
              <a:round/>
              <a:headEnd/>
              <a:tailEnd/>
            </a:ln>
          </p:spPr>
          <p:txBody>
            <a:bodyPr lIns="0" tIns="0" rIns="0" bIns="0"/>
            <a:lstStyle/>
            <a:p>
              <a:pPr defTabSz="457200"/>
              <a:endParaRPr lang="de-DE">
                <a:latin typeface="Calibri" pitchFamily="34" charset="0"/>
              </a:endParaRPr>
            </a:p>
          </p:txBody>
        </p:sp>
        <p:sp>
          <p:nvSpPr>
            <p:cNvPr id="30771" name="Rectangle 6"/>
            <p:cNvSpPr>
              <a:spLocks/>
            </p:cNvSpPr>
            <p:nvPr/>
          </p:nvSpPr>
          <p:spPr bwMode="auto">
            <a:xfrm>
              <a:off x="353" y="22"/>
              <a:ext cx="864" cy="352"/>
            </a:xfrm>
            <a:prstGeom prst="rect">
              <a:avLst/>
            </a:prstGeom>
            <a:noFill/>
            <a:ln w="12700">
              <a:noFill/>
              <a:miter lim="800000"/>
              <a:headEnd/>
              <a:tailEnd/>
            </a:ln>
          </p:spPr>
          <p:txBody>
            <a:bodyPr lIns="0" tIns="0" rIns="64218" bIns="0"/>
            <a:lstStyle/>
            <a:p>
              <a:pPr marL="38100" defTabSz="457200"/>
              <a:r>
                <a:rPr lang="en-US" sz="1300" dirty="0" err="1">
                  <a:solidFill>
                    <a:srgbClr val="163F88"/>
                  </a:solidFill>
                  <a:latin typeface="Tahoma" pitchFamily="34" charset="0"/>
                  <a:cs typeface="Tahoma" pitchFamily="34" charset="0"/>
                  <a:sym typeface="Tahoma" pitchFamily="34" charset="0"/>
                </a:rPr>
                <a:t>OpenFlow</a:t>
              </a:r>
              <a:r>
                <a:rPr lang="en-US" sz="1300" dirty="0">
                  <a:solidFill>
                    <a:srgbClr val="163F88"/>
                  </a:solidFill>
                  <a:latin typeface="Tahoma" pitchFamily="34" charset="0"/>
                  <a:cs typeface="Tahoma" pitchFamily="34" charset="0"/>
                  <a:sym typeface="Tahoma" pitchFamily="34" charset="0"/>
                </a:rPr>
                <a:t> </a:t>
              </a:r>
            </a:p>
            <a:p>
              <a:pPr marL="38100" defTabSz="457200"/>
              <a:r>
                <a:rPr lang="en-US" sz="1300" dirty="0">
                  <a:solidFill>
                    <a:srgbClr val="163F88"/>
                  </a:solidFill>
                  <a:latin typeface="Tahoma" pitchFamily="34" charset="0"/>
                  <a:cs typeface="Tahoma" pitchFamily="34" charset="0"/>
                  <a:sym typeface="Tahoma" pitchFamily="34" charset="0"/>
                </a:rPr>
                <a:t>Switch</a:t>
              </a:r>
            </a:p>
          </p:txBody>
        </p:sp>
        <p:pic>
          <p:nvPicPr>
            <p:cNvPr id="30772" name="Picture 7"/>
            <p:cNvPicPr>
              <a:picLocks noChangeArrowheads="1"/>
            </p:cNvPicPr>
            <p:nvPr/>
          </p:nvPicPr>
          <p:blipFill>
            <a:blip r:embed="rId2" cstate="print"/>
            <a:srcRect/>
            <a:stretch>
              <a:fillRect/>
            </a:stretch>
          </p:blipFill>
          <p:spPr bwMode="auto">
            <a:xfrm>
              <a:off x="64" y="34"/>
              <a:ext cx="376" cy="336"/>
            </a:xfrm>
            <a:prstGeom prst="rect">
              <a:avLst/>
            </a:prstGeom>
            <a:noFill/>
            <a:ln w="12700">
              <a:noFill/>
              <a:miter lim="800000"/>
              <a:headEnd/>
              <a:tailEnd/>
            </a:ln>
          </p:spPr>
        </p:pic>
      </p:grpSp>
      <p:grpSp>
        <p:nvGrpSpPr>
          <p:cNvPr id="3" name="Group 8"/>
          <p:cNvGrpSpPr>
            <a:grpSpLocks/>
          </p:cNvGrpSpPr>
          <p:nvPr/>
        </p:nvGrpSpPr>
        <p:grpSpPr bwMode="auto">
          <a:xfrm>
            <a:off x="2394574" y="5589589"/>
            <a:ext cx="1810221" cy="465137"/>
            <a:chOff x="0" y="0"/>
            <a:chExt cx="1217" cy="416"/>
          </a:xfrm>
        </p:grpSpPr>
        <p:sp>
          <p:nvSpPr>
            <p:cNvPr id="30767" name="AutoShape 9"/>
            <p:cNvSpPr>
              <a:spLocks/>
            </p:cNvSpPr>
            <p:nvPr/>
          </p:nvSpPr>
          <p:spPr bwMode="auto">
            <a:xfrm>
              <a:off x="0" y="0"/>
              <a:ext cx="1176" cy="416"/>
            </a:xfrm>
            <a:prstGeom prst="roundRect">
              <a:avLst>
                <a:gd name="adj" fmla="val 14940"/>
              </a:avLst>
            </a:prstGeom>
            <a:solidFill>
              <a:srgbClr val="BBE0E3"/>
            </a:solidFill>
            <a:ln w="12700">
              <a:solidFill>
                <a:schemeClr val="tx1"/>
              </a:solidFill>
              <a:round/>
              <a:headEnd/>
              <a:tailEnd/>
            </a:ln>
          </p:spPr>
          <p:txBody>
            <a:bodyPr lIns="0" tIns="0" rIns="0" bIns="0"/>
            <a:lstStyle/>
            <a:p>
              <a:pPr defTabSz="457200"/>
              <a:endParaRPr lang="de-DE">
                <a:latin typeface="Calibri" pitchFamily="34" charset="0"/>
              </a:endParaRPr>
            </a:p>
          </p:txBody>
        </p:sp>
        <p:sp>
          <p:nvSpPr>
            <p:cNvPr id="30768" name="Rectangle 10"/>
            <p:cNvSpPr>
              <a:spLocks/>
            </p:cNvSpPr>
            <p:nvPr/>
          </p:nvSpPr>
          <p:spPr bwMode="auto">
            <a:xfrm>
              <a:off x="353" y="22"/>
              <a:ext cx="864" cy="352"/>
            </a:xfrm>
            <a:prstGeom prst="rect">
              <a:avLst/>
            </a:prstGeom>
            <a:noFill/>
            <a:ln w="12700">
              <a:noFill/>
              <a:miter lim="800000"/>
              <a:headEnd/>
              <a:tailEnd/>
            </a:ln>
          </p:spPr>
          <p:txBody>
            <a:bodyPr lIns="0" tIns="0" rIns="64218" bIns="0"/>
            <a:lstStyle/>
            <a:p>
              <a:pPr marL="38100" defTabSz="457200"/>
              <a:r>
                <a:rPr lang="en-US" sz="1300" dirty="0" err="1">
                  <a:solidFill>
                    <a:srgbClr val="163F88"/>
                  </a:solidFill>
                  <a:latin typeface="Tahoma" pitchFamily="34" charset="0"/>
                  <a:cs typeface="Tahoma" pitchFamily="34" charset="0"/>
                  <a:sym typeface="Tahoma" pitchFamily="34" charset="0"/>
                </a:rPr>
                <a:t>OpenFlow</a:t>
              </a:r>
              <a:r>
                <a:rPr lang="en-US" sz="1300" dirty="0">
                  <a:solidFill>
                    <a:srgbClr val="163F88"/>
                  </a:solidFill>
                  <a:latin typeface="Tahoma" pitchFamily="34" charset="0"/>
                  <a:cs typeface="Tahoma" pitchFamily="34" charset="0"/>
                  <a:sym typeface="Tahoma" pitchFamily="34" charset="0"/>
                </a:rPr>
                <a:t> </a:t>
              </a:r>
            </a:p>
            <a:p>
              <a:pPr marL="38100" defTabSz="457200"/>
              <a:r>
                <a:rPr lang="en-US" sz="1300" dirty="0">
                  <a:solidFill>
                    <a:srgbClr val="163F88"/>
                  </a:solidFill>
                  <a:latin typeface="Tahoma" pitchFamily="34" charset="0"/>
                  <a:cs typeface="Tahoma" pitchFamily="34" charset="0"/>
                  <a:sym typeface="Tahoma" pitchFamily="34" charset="0"/>
                </a:rPr>
                <a:t>Switch</a:t>
              </a:r>
            </a:p>
          </p:txBody>
        </p:sp>
        <p:pic>
          <p:nvPicPr>
            <p:cNvPr id="30769" name="Picture 11"/>
            <p:cNvPicPr>
              <a:picLocks noChangeArrowheads="1"/>
            </p:cNvPicPr>
            <p:nvPr/>
          </p:nvPicPr>
          <p:blipFill>
            <a:blip r:embed="rId2" cstate="print"/>
            <a:srcRect/>
            <a:stretch>
              <a:fillRect/>
            </a:stretch>
          </p:blipFill>
          <p:spPr bwMode="auto">
            <a:xfrm>
              <a:off x="64" y="34"/>
              <a:ext cx="376" cy="336"/>
            </a:xfrm>
            <a:prstGeom prst="rect">
              <a:avLst/>
            </a:prstGeom>
            <a:noFill/>
            <a:ln w="12700">
              <a:noFill/>
              <a:miter lim="800000"/>
              <a:headEnd/>
              <a:tailEnd/>
            </a:ln>
          </p:spPr>
        </p:pic>
      </p:grpSp>
      <p:grpSp>
        <p:nvGrpSpPr>
          <p:cNvPr id="4" name="Group 12"/>
          <p:cNvGrpSpPr>
            <a:grpSpLocks/>
          </p:cNvGrpSpPr>
          <p:nvPr/>
        </p:nvGrpSpPr>
        <p:grpSpPr bwMode="auto">
          <a:xfrm>
            <a:off x="1012030" y="4660900"/>
            <a:ext cx="1812339" cy="465138"/>
            <a:chOff x="0" y="0"/>
            <a:chExt cx="1217" cy="416"/>
          </a:xfrm>
        </p:grpSpPr>
        <p:sp>
          <p:nvSpPr>
            <p:cNvPr id="30764" name="AutoShape 13"/>
            <p:cNvSpPr>
              <a:spLocks/>
            </p:cNvSpPr>
            <p:nvPr/>
          </p:nvSpPr>
          <p:spPr bwMode="auto">
            <a:xfrm>
              <a:off x="0" y="0"/>
              <a:ext cx="1176" cy="416"/>
            </a:xfrm>
            <a:prstGeom prst="roundRect">
              <a:avLst>
                <a:gd name="adj" fmla="val 14940"/>
              </a:avLst>
            </a:prstGeom>
            <a:solidFill>
              <a:srgbClr val="BBE0E3"/>
            </a:solidFill>
            <a:ln w="12700">
              <a:solidFill>
                <a:schemeClr val="tx1"/>
              </a:solidFill>
              <a:round/>
              <a:headEnd/>
              <a:tailEnd/>
            </a:ln>
          </p:spPr>
          <p:txBody>
            <a:bodyPr lIns="0" tIns="0" rIns="0" bIns="0"/>
            <a:lstStyle/>
            <a:p>
              <a:pPr defTabSz="457200"/>
              <a:endParaRPr lang="de-DE">
                <a:latin typeface="Calibri" pitchFamily="34" charset="0"/>
              </a:endParaRPr>
            </a:p>
          </p:txBody>
        </p:sp>
        <p:sp>
          <p:nvSpPr>
            <p:cNvPr id="30765" name="Rectangle 14"/>
            <p:cNvSpPr>
              <a:spLocks/>
            </p:cNvSpPr>
            <p:nvPr/>
          </p:nvSpPr>
          <p:spPr bwMode="auto">
            <a:xfrm>
              <a:off x="353" y="22"/>
              <a:ext cx="864" cy="352"/>
            </a:xfrm>
            <a:prstGeom prst="rect">
              <a:avLst/>
            </a:prstGeom>
            <a:noFill/>
            <a:ln w="12700">
              <a:noFill/>
              <a:miter lim="800000"/>
              <a:headEnd/>
              <a:tailEnd/>
            </a:ln>
          </p:spPr>
          <p:txBody>
            <a:bodyPr lIns="0" tIns="0" rIns="64218" bIns="0"/>
            <a:lstStyle/>
            <a:p>
              <a:pPr marL="38100" defTabSz="457200"/>
              <a:r>
                <a:rPr lang="en-US" sz="1300" dirty="0" err="1">
                  <a:solidFill>
                    <a:srgbClr val="163F88"/>
                  </a:solidFill>
                  <a:latin typeface="Tahoma" pitchFamily="34" charset="0"/>
                  <a:cs typeface="Tahoma" pitchFamily="34" charset="0"/>
                  <a:sym typeface="Tahoma" pitchFamily="34" charset="0"/>
                </a:rPr>
                <a:t>OpenFlow</a:t>
              </a:r>
              <a:r>
                <a:rPr lang="en-US" sz="1300" dirty="0">
                  <a:solidFill>
                    <a:srgbClr val="163F88"/>
                  </a:solidFill>
                  <a:latin typeface="Tahoma" pitchFamily="34" charset="0"/>
                  <a:cs typeface="Tahoma" pitchFamily="34" charset="0"/>
                  <a:sym typeface="Tahoma" pitchFamily="34" charset="0"/>
                </a:rPr>
                <a:t> </a:t>
              </a:r>
            </a:p>
            <a:p>
              <a:pPr marL="38100" defTabSz="457200"/>
              <a:r>
                <a:rPr lang="en-US" sz="1300" dirty="0">
                  <a:solidFill>
                    <a:srgbClr val="163F88"/>
                  </a:solidFill>
                  <a:latin typeface="Tahoma" pitchFamily="34" charset="0"/>
                  <a:cs typeface="Tahoma" pitchFamily="34" charset="0"/>
                  <a:sym typeface="Tahoma" pitchFamily="34" charset="0"/>
                </a:rPr>
                <a:t>Switch</a:t>
              </a:r>
            </a:p>
          </p:txBody>
        </p:sp>
        <p:pic>
          <p:nvPicPr>
            <p:cNvPr id="30766" name="Picture 15"/>
            <p:cNvPicPr>
              <a:picLocks noChangeArrowheads="1"/>
            </p:cNvPicPr>
            <p:nvPr/>
          </p:nvPicPr>
          <p:blipFill>
            <a:blip r:embed="rId2" cstate="print"/>
            <a:srcRect/>
            <a:stretch>
              <a:fillRect/>
            </a:stretch>
          </p:blipFill>
          <p:spPr bwMode="auto">
            <a:xfrm>
              <a:off x="64" y="34"/>
              <a:ext cx="376" cy="336"/>
            </a:xfrm>
            <a:prstGeom prst="rect">
              <a:avLst/>
            </a:prstGeom>
            <a:noFill/>
            <a:ln w="12700">
              <a:noFill/>
              <a:miter lim="800000"/>
              <a:headEnd/>
              <a:tailEnd/>
            </a:ln>
          </p:spPr>
        </p:pic>
      </p:grpSp>
      <p:grpSp>
        <p:nvGrpSpPr>
          <p:cNvPr id="5" name="Group 16"/>
          <p:cNvGrpSpPr>
            <a:grpSpLocks/>
          </p:cNvGrpSpPr>
          <p:nvPr/>
        </p:nvGrpSpPr>
        <p:grpSpPr bwMode="auto">
          <a:xfrm>
            <a:off x="4060825" y="2759076"/>
            <a:ext cx="1215283" cy="911225"/>
            <a:chOff x="0" y="0"/>
            <a:chExt cx="816" cy="816"/>
          </a:xfrm>
        </p:grpSpPr>
        <p:pic>
          <p:nvPicPr>
            <p:cNvPr id="30763" name="Picture 17"/>
            <p:cNvPicPr>
              <a:picLocks noChangeArrowheads="1"/>
            </p:cNvPicPr>
            <p:nvPr/>
          </p:nvPicPr>
          <p:blipFill>
            <a:blip r:embed="rId3" cstate="print"/>
            <a:srcRect/>
            <a:stretch>
              <a:fillRect/>
            </a:stretch>
          </p:blipFill>
          <p:spPr bwMode="auto">
            <a:xfrm>
              <a:off x="0" y="0"/>
              <a:ext cx="816" cy="816"/>
            </a:xfrm>
            <a:prstGeom prst="rect">
              <a:avLst/>
            </a:prstGeom>
            <a:noFill/>
            <a:ln w="12700">
              <a:noFill/>
              <a:miter lim="800000"/>
              <a:headEnd/>
              <a:tailEnd/>
            </a:ln>
          </p:spPr>
        </p:pic>
      </p:grpSp>
      <p:sp>
        <p:nvSpPr>
          <p:cNvPr id="30729" name="Rectangle 18"/>
          <p:cNvSpPr>
            <a:spLocks/>
          </p:cNvSpPr>
          <p:nvPr/>
        </p:nvSpPr>
        <p:spPr bwMode="auto">
          <a:xfrm>
            <a:off x="3938025" y="2428489"/>
            <a:ext cx="941540" cy="276999"/>
          </a:xfrm>
          <a:prstGeom prst="rect">
            <a:avLst/>
          </a:prstGeom>
          <a:noFill/>
          <a:ln w="12700">
            <a:noFill/>
            <a:miter lim="800000"/>
            <a:headEnd/>
            <a:tailEnd/>
          </a:ln>
        </p:spPr>
        <p:txBody>
          <a:bodyPr wrap="none" lIns="0" tIns="0" rIns="0" bIns="0" anchor="ctr">
            <a:spAutoFit/>
          </a:bodyPr>
          <a:lstStyle/>
          <a:p>
            <a:pPr defTabSz="457200"/>
            <a:r>
              <a:rPr lang="en-US">
                <a:latin typeface="Calibri" pitchFamily="34" charset="0"/>
              </a:rPr>
              <a:t>Controller</a:t>
            </a:r>
          </a:p>
        </p:txBody>
      </p:sp>
      <p:sp>
        <p:nvSpPr>
          <p:cNvPr id="30730" name="Line 19"/>
          <p:cNvSpPr>
            <a:spLocks noChangeShapeType="1"/>
          </p:cNvSpPr>
          <p:nvPr/>
        </p:nvSpPr>
        <p:spPr bwMode="auto">
          <a:xfrm flipH="1">
            <a:off x="3188531" y="3328988"/>
            <a:ext cx="986624" cy="330200"/>
          </a:xfrm>
          <a:prstGeom prst="line">
            <a:avLst/>
          </a:prstGeom>
          <a:noFill/>
          <a:ln w="38100" cap="rnd">
            <a:solidFill>
              <a:srgbClr val="FF6633"/>
            </a:solidFill>
            <a:prstDash val="sysDot"/>
            <a:round/>
            <a:headEnd/>
            <a:tailEnd/>
          </a:ln>
        </p:spPr>
        <p:txBody>
          <a:bodyPr lIns="0" tIns="0" rIns="0" bIns="0"/>
          <a:lstStyle/>
          <a:p>
            <a:endParaRPr lang="en-US"/>
          </a:p>
        </p:txBody>
      </p:sp>
      <p:sp>
        <p:nvSpPr>
          <p:cNvPr id="30731" name="Line 20"/>
          <p:cNvSpPr>
            <a:spLocks noChangeShapeType="1"/>
          </p:cNvSpPr>
          <p:nvPr/>
        </p:nvSpPr>
        <p:spPr bwMode="auto">
          <a:xfrm flipH="1">
            <a:off x="2834956" y="3603625"/>
            <a:ext cx="1460880" cy="1290638"/>
          </a:xfrm>
          <a:prstGeom prst="line">
            <a:avLst/>
          </a:prstGeom>
          <a:noFill/>
          <a:ln w="38100" cap="rnd">
            <a:solidFill>
              <a:srgbClr val="FF6633"/>
            </a:solidFill>
            <a:prstDash val="sysDot"/>
            <a:round/>
            <a:headEnd/>
            <a:tailEnd/>
          </a:ln>
        </p:spPr>
        <p:txBody>
          <a:bodyPr lIns="0" tIns="0" rIns="0" bIns="0"/>
          <a:lstStyle/>
          <a:p>
            <a:endParaRPr lang="en-US"/>
          </a:p>
        </p:txBody>
      </p:sp>
      <p:sp>
        <p:nvSpPr>
          <p:cNvPr id="30732" name="Line 21"/>
          <p:cNvSpPr>
            <a:spLocks noChangeShapeType="1"/>
          </p:cNvSpPr>
          <p:nvPr/>
        </p:nvSpPr>
        <p:spPr bwMode="auto">
          <a:xfrm flipH="1">
            <a:off x="3969785" y="3678239"/>
            <a:ext cx="546242" cy="1836737"/>
          </a:xfrm>
          <a:prstGeom prst="line">
            <a:avLst/>
          </a:prstGeom>
          <a:noFill/>
          <a:ln w="38100" cap="rnd">
            <a:solidFill>
              <a:srgbClr val="FF6633"/>
            </a:solidFill>
            <a:prstDash val="sysDot"/>
            <a:round/>
            <a:headEnd/>
            <a:tailEnd/>
          </a:ln>
        </p:spPr>
        <p:txBody>
          <a:bodyPr lIns="0" tIns="0" rIns="0" bIns="0"/>
          <a:lstStyle/>
          <a:p>
            <a:endParaRPr lang="en-US"/>
          </a:p>
        </p:txBody>
      </p:sp>
      <p:sp>
        <p:nvSpPr>
          <p:cNvPr id="30733" name="Line 22"/>
          <p:cNvSpPr>
            <a:spLocks noChangeShapeType="1"/>
          </p:cNvSpPr>
          <p:nvPr/>
        </p:nvSpPr>
        <p:spPr bwMode="auto">
          <a:xfrm flipH="1">
            <a:off x="1810222" y="3902076"/>
            <a:ext cx="57164" cy="758825"/>
          </a:xfrm>
          <a:prstGeom prst="line">
            <a:avLst/>
          </a:prstGeom>
          <a:noFill/>
          <a:ln w="38100">
            <a:solidFill>
              <a:srgbClr val="808080"/>
            </a:solidFill>
            <a:round/>
            <a:headEnd type="triangle" w="med" len="med"/>
            <a:tailEnd type="triangle" w="med" len="med"/>
          </a:ln>
        </p:spPr>
        <p:txBody>
          <a:bodyPr lIns="0" tIns="0" rIns="0" bIns="0"/>
          <a:lstStyle/>
          <a:p>
            <a:endParaRPr lang="en-US"/>
          </a:p>
        </p:txBody>
      </p:sp>
      <p:sp>
        <p:nvSpPr>
          <p:cNvPr id="30734" name="Line 23"/>
          <p:cNvSpPr>
            <a:spLocks noChangeShapeType="1"/>
          </p:cNvSpPr>
          <p:nvPr/>
        </p:nvSpPr>
        <p:spPr bwMode="auto">
          <a:xfrm>
            <a:off x="2671929" y="3911600"/>
            <a:ext cx="897700" cy="1606550"/>
          </a:xfrm>
          <a:prstGeom prst="line">
            <a:avLst/>
          </a:prstGeom>
          <a:noFill/>
          <a:ln w="38100">
            <a:solidFill>
              <a:srgbClr val="808080"/>
            </a:solidFill>
            <a:round/>
            <a:headEnd type="triangle" w="med" len="med"/>
            <a:tailEnd type="triangle" w="med" len="med"/>
          </a:ln>
        </p:spPr>
        <p:txBody>
          <a:bodyPr lIns="0" tIns="0" rIns="0" bIns="0"/>
          <a:lstStyle/>
          <a:p>
            <a:endParaRPr lang="en-US"/>
          </a:p>
        </p:txBody>
      </p:sp>
      <p:sp>
        <p:nvSpPr>
          <p:cNvPr id="56344" name="Rectangle 24"/>
          <p:cNvSpPr>
            <a:spLocks/>
          </p:cNvSpPr>
          <p:nvPr/>
        </p:nvSpPr>
        <p:spPr bwMode="auto">
          <a:xfrm>
            <a:off x="6374600" y="1398663"/>
            <a:ext cx="5191418" cy="4572000"/>
          </a:xfrm>
          <a:prstGeom prst="rect">
            <a:avLst/>
          </a:prstGeom>
          <a:solidFill>
            <a:schemeClr val="accent1">
              <a:lumMod val="60000"/>
              <a:lumOff val="40000"/>
            </a:schemeClr>
          </a:solidFill>
          <a:ln w="12700" cap="flat">
            <a:solidFill>
              <a:schemeClr val="tx1"/>
            </a:solidFill>
            <a:prstDash val="solid"/>
            <a:miter lim="800000"/>
            <a:headEnd type="none" w="med" len="med"/>
            <a:tailEnd type="none" w="med" len="med"/>
          </a:ln>
          <a:effectLst>
            <a:outerShdw blurRad="165100" dist="88899" dir="3600021" algn="ctr" rotWithShape="0">
              <a:srgbClr val="000000">
                <a:alpha val="54999"/>
              </a:srgbClr>
            </a:outerShdw>
          </a:effectLst>
        </p:spPr>
        <p:txBody>
          <a:bodyPr lIns="0" tIns="0" rIns="0" bIns="0"/>
          <a:lstStyle/>
          <a:p>
            <a:pPr defTabSz="457200" fontAlgn="auto">
              <a:spcBef>
                <a:spcPts val="0"/>
              </a:spcBef>
              <a:spcAft>
                <a:spcPts val="0"/>
              </a:spcAft>
              <a:defRPr/>
            </a:pPr>
            <a:endParaRPr lang="de-DE" dirty="0">
              <a:latin typeface="Calibri" pitchFamily="34" charset="0"/>
            </a:endParaRPr>
          </a:p>
        </p:txBody>
      </p:sp>
      <p:sp>
        <p:nvSpPr>
          <p:cNvPr id="30736" name="Rectangle 25"/>
          <p:cNvSpPr>
            <a:spLocks/>
          </p:cNvSpPr>
          <p:nvPr/>
        </p:nvSpPr>
        <p:spPr bwMode="auto">
          <a:xfrm>
            <a:off x="6457172" y="1441694"/>
            <a:ext cx="5013572" cy="527050"/>
          </a:xfrm>
          <a:prstGeom prst="rect">
            <a:avLst/>
          </a:prstGeom>
          <a:noFill/>
          <a:ln w="12700">
            <a:noFill/>
            <a:miter lim="800000"/>
            <a:headEnd/>
            <a:tailEnd/>
          </a:ln>
        </p:spPr>
        <p:txBody>
          <a:bodyPr lIns="0" tIns="0" rIns="0" bIns="0" anchor="ctr"/>
          <a:lstStyle/>
          <a:p>
            <a:pPr algn="ctr" defTabSz="457200">
              <a:spcBef>
                <a:spcPts val="1688"/>
              </a:spcBef>
            </a:pPr>
            <a:r>
              <a:rPr lang="en-US" sz="2400" dirty="0">
                <a:latin typeface="Times New Roman" pitchFamily="18" charset="0"/>
                <a:cs typeface="Times New Roman" pitchFamily="18" charset="0"/>
              </a:rPr>
              <a:t>Distributed Control</a:t>
            </a:r>
          </a:p>
        </p:txBody>
      </p:sp>
      <p:grpSp>
        <p:nvGrpSpPr>
          <p:cNvPr id="6" name="Group 26"/>
          <p:cNvGrpSpPr>
            <a:grpSpLocks/>
          </p:cNvGrpSpPr>
          <p:nvPr/>
        </p:nvGrpSpPr>
        <p:grpSpPr bwMode="auto">
          <a:xfrm>
            <a:off x="7145611" y="3429000"/>
            <a:ext cx="1812339" cy="465138"/>
            <a:chOff x="0" y="0"/>
            <a:chExt cx="1217" cy="416"/>
          </a:xfrm>
        </p:grpSpPr>
        <p:sp>
          <p:nvSpPr>
            <p:cNvPr id="30760" name="AutoShape 27"/>
            <p:cNvSpPr>
              <a:spLocks/>
            </p:cNvSpPr>
            <p:nvPr/>
          </p:nvSpPr>
          <p:spPr bwMode="auto">
            <a:xfrm>
              <a:off x="0" y="0"/>
              <a:ext cx="1176" cy="416"/>
            </a:xfrm>
            <a:prstGeom prst="roundRect">
              <a:avLst>
                <a:gd name="adj" fmla="val 14940"/>
              </a:avLst>
            </a:prstGeom>
            <a:solidFill>
              <a:srgbClr val="BBE0E3"/>
            </a:solidFill>
            <a:ln w="12700">
              <a:solidFill>
                <a:schemeClr val="tx1"/>
              </a:solidFill>
              <a:round/>
              <a:headEnd/>
              <a:tailEnd/>
            </a:ln>
          </p:spPr>
          <p:txBody>
            <a:bodyPr lIns="0" tIns="0" rIns="0" bIns="0"/>
            <a:lstStyle/>
            <a:p>
              <a:pPr defTabSz="457200"/>
              <a:endParaRPr lang="de-DE">
                <a:latin typeface="Calibri" pitchFamily="34" charset="0"/>
              </a:endParaRPr>
            </a:p>
          </p:txBody>
        </p:sp>
        <p:sp>
          <p:nvSpPr>
            <p:cNvPr id="30761" name="Rectangle 28"/>
            <p:cNvSpPr>
              <a:spLocks/>
            </p:cNvSpPr>
            <p:nvPr/>
          </p:nvSpPr>
          <p:spPr bwMode="auto">
            <a:xfrm>
              <a:off x="353" y="22"/>
              <a:ext cx="864" cy="352"/>
            </a:xfrm>
            <a:prstGeom prst="rect">
              <a:avLst/>
            </a:prstGeom>
            <a:noFill/>
            <a:ln w="12700">
              <a:noFill/>
              <a:miter lim="800000"/>
              <a:headEnd/>
              <a:tailEnd/>
            </a:ln>
          </p:spPr>
          <p:txBody>
            <a:bodyPr lIns="0" tIns="0" rIns="64218" bIns="0"/>
            <a:lstStyle/>
            <a:p>
              <a:pPr marL="38100" defTabSz="457200"/>
              <a:r>
                <a:rPr lang="en-US" sz="1300" dirty="0" err="1">
                  <a:solidFill>
                    <a:srgbClr val="163F88"/>
                  </a:solidFill>
                  <a:latin typeface="Tahoma" pitchFamily="34" charset="0"/>
                  <a:cs typeface="Tahoma" pitchFamily="34" charset="0"/>
                  <a:sym typeface="Tahoma" pitchFamily="34" charset="0"/>
                </a:rPr>
                <a:t>OpenFlow</a:t>
              </a:r>
              <a:r>
                <a:rPr lang="en-US" sz="1300" dirty="0">
                  <a:solidFill>
                    <a:srgbClr val="163F88"/>
                  </a:solidFill>
                  <a:latin typeface="Tahoma" pitchFamily="34" charset="0"/>
                  <a:cs typeface="Tahoma" pitchFamily="34" charset="0"/>
                  <a:sym typeface="Tahoma" pitchFamily="34" charset="0"/>
                </a:rPr>
                <a:t> </a:t>
              </a:r>
            </a:p>
            <a:p>
              <a:pPr marL="38100" defTabSz="457200"/>
              <a:r>
                <a:rPr lang="en-US" sz="1300" dirty="0">
                  <a:solidFill>
                    <a:srgbClr val="163F88"/>
                  </a:solidFill>
                  <a:latin typeface="Tahoma" pitchFamily="34" charset="0"/>
                  <a:cs typeface="Tahoma" pitchFamily="34" charset="0"/>
                  <a:sym typeface="Tahoma" pitchFamily="34" charset="0"/>
                </a:rPr>
                <a:t>Switch</a:t>
              </a:r>
            </a:p>
          </p:txBody>
        </p:sp>
        <p:pic>
          <p:nvPicPr>
            <p:cNvPr id="30762" name="Picture 29"/>
            <p:cNvPicPr>
              <a:picLocks noChangeArrowheads="1"/>
            </p:cNvPicPr>
            <p:nvPr/>
          </p:nvPicPr>
          <p:blipFill>
            <a:blip r:embed="rId2" cstate="print"/>
            <a:srcRect/>
            <a:stretch>
              <a:fillRect/>
            </a:stretch>
          </p:blipFill>
          <p:spPr bwMode="auto">
            <a:xfrm>
              <a:off x="64" y="34"/>
              <a:ext cx="376" cy="336"/>
            </a:xfrm>
            <a:prstGeom prst="rect">
              <a:avLst/>
            </a:prstGeom>
            <a:noFill/>
            <a:ln w="12700">
              <a:noFill/>
              <a:miter lim="800000"/>
              <a:headEnd/>
              <a:tailEnd/>
            </a:ln>
          </p:spPr>
        </p:pic>
      </p:grpSp>
      <p:grpSp>
        <p:nvGrpSpPr>
          <p:cNvPr id="7" name="Group 30"/>
          <p:cNvGrpSpPr>
            <a:grpSpLocks/>
          </p:cNvGrpSpPr>
          <p:nvPr/>
        </p:nvGrpSpPr>
        <p:grpSpPr bwMode="auto">
          <a:xfrm>
            <a:off x="8170344" y="5589589"/>
            <a:ext cx="1810221" cy="465137"/>
            <a:chOff x="0" y="0"/>
            <a:chExt cx="1217" cy="416"/>
          </a:xfrm>
        </p:grpSpPr>
        <p:sp>
          <p:nvSpPr>
            <p:cNvPr id="30757" name="AutoShape 31"/>
            <p:cNvSpPr>
              <a:spLocks/>
            </p:cNvSpPr>
            <p:nvPr/>
          </p:nvSpPr>
          <p:spPr bwMode="auto">
            <a:xfrm>
              <a:off x="0" y="0"/>
              <a:ext cx="1176" cy="416"/>
            </a:xfrm>
            <a:prstGeom prst="roundRect">
              <a:avLst>
                <a:gd name="adj" fmla="val 14940"/>
              </a:avLst>
            </a:prstGeom>
            <a:solidFill>
              <a:srgbClr val="BBE0E3"/>
            </a:solidFill>
            <a:ln w="12700">
              <a:solidFill>
                <a:schemeClr val="tx1"/>
              </a:solidFill>
              <a:round/>
              <a:headEnd/>
              <a:tailEnd/>
            </a:ln>
          </p:spPr>
          <p:txBody>
            <a:bodyPr lIns="0" tIns="0" rIns="0" bIns="0"/>
            <a:lstStyle/>
            <a:p>
              <a:pPr defTabSz="457200"/>
              <a:endParaRPr lang="de-DE">
                <a:latin typeface="Calibri" pitchFamily="34" charset="0"/>
              </a:endParaRPr>
            </a:p>
          </p:txBody>
        </p:sp>
        <p:sp>
          <p:nvSpPr>
            <p:cNvPr id="30758" name="Rectangle 32"/>
            <p:cNvSpPr>
              <a:spLocks/>
            </p:cNvSpPr>
            <p:nvPr/>
          </p:nvSpPr>
          <p:spPr bwMode="auto">
            <a:xfrm>
              <a:off x="353" y="22"/>
              <a:ext cx="864" cy="352"/>
            </a:xfrm>
            <a:prstGeom prst="rect">
              <a:avLst/>
            </a:prstGeom>
            <a:noFill/>
            <a:ln w="12700">
              <a:noFill/>
              <a:miter lim="800000"/>
              <a:headEnd/>
              <a:tailEnd/>
            </a:ln>
          </p:spPr>
          <p:txBody>
            <a:bodyPr lIns="0" tIns="0" rIns="64218" bIns="0"/>
            <a:lstStyle/>
            <a:p>
              <a:pPr marL="38100" defTabSz="457200"/>
              <a:r>
                <a:rPr lang="en-US" sz="1300" dirty="0" err="1">
                  <a:solidFill>
                    <a:srgbClr val="163F88"/>
                  </a:solidFill>
                  <a:latin typeface="Tahoma" pitchFamily="34" charset="0"/>
                  <a:cs typeface="Tahoma" pitchFamily="34" charset="0"/>
                  <a:sym typeface="Tahoma" pitchFamily="34" charset="0"/>
                </a:rPr>
                <a:t>OpenFlow</a:t>
              </a:r>
              <a:r>
                <a:rPr lang="en-US" sz="1300" dirty="0">
                  <a:solidFill>
                    <a:srgbClr val="163F88"/>
                  </a:solidFill>
                  <a:latin typeface="Tahoma" pitchFamily="34" charset="0"/>
                  <a:cs typeface="Tahoma" pitchFamily="34" charset="0"/>
                  <a:sym typeface="Tahoma" pitchFamily="34" charset="0"/>
                </a:rPr>
                <a:t> </a:t>
              </a:r>
            </a:p>
            <a:p>
              <a:pPr marL="38100" defTabSz="457200"/>
              <a:r>
                <a:rPr lang="en-US" sz="1300" dirty="0">
                  <a:solidFill>
                    <a:srgbClr val="163F88"/>
                  </a:solidFill>
                  <a:latin typeface="Tahoma" pitchFamily="34" charset="0"/>
                  <a:cs typeface="Tahoma" pitchFamily="34" charset="0"/>
                  <a:sym typeface="Tahoma" pitchFamily="34" charset="0"/>
                </a:rPr>
                <a:t>Switch</a:t>
              </a:r>
            </a:p>
          </p:txBody>
        </p:sp>
        <p:pic>
          <p:nvPicPr>
            <p:cNvPr id="30759" name="Picture 33"/>
            <p:cNvPicPr>
              <a:picLocks noChangeArrowheads="1"/>
            </p:cNvPicPr>
            <p:nvPr/>
          </p:nvPicPr>
          <p:blipFill>
            <a:blip r:embed="rId2" cstate="print"/>
            <a:srcRect/>
            <a:stretch>
              <a:fillRect/>
            </a:stretch>
          </p:blipFill>
          <p:spPr bwMode="auto">
            <a:xfrm>
              <a:off x="64" y="34"/>
              <a:ext cx="376" cy="336"/>
            </a:xfrm>
            <a:prstGeom prst="rect">
              <a:avLst/>
            </a:prstGeom>
            <a:noFill/>
            <a:ln w="12700">
              <a:noFill/>
              <a:miter lim="800000"/>
              <a:headEnd/>
              <a:tailEnd/>
            </a:ln>
          </p:spPr>
        </p:pic>
      </p:grpSp>
      <p:grpSp>
        <p:nvGrpSpPr>
          <p:cNvPr id="8" name="Group 34"/>
          <p:cNvGrpSpPr>
            <a:grpSpLocks/>
          </p:cNvGrpSpPr>
          <p:nvPr/>
        </p:nvGrpSpPr>
        <p:grpSpPr bwMode="auto">
          <a:xfrm>
            <a:off x="6787800" y="4660900"/>
            <a:ext cx="1812339" cy="465138"/>
            <a:chOff x="0" y="0"/>
            <a:chExt cx="1217" cy="416"/>
          </a:xfrm>
        </p:grpSpPr>
        <p:sp>
          <p:nvSpPr>
            <p:cNvPr id="30754" name="AutoShape 35"/>
            <p:cNvSpPr>
              <a:spLocks/>
            </p:cNvSpPr>
            <p:nvPr/>
          </p:nvSpPr>
          <p:spPr bwMode="auto">
            <a:xfrm>
              <a:off x="0" y="0"/>
              <a:ext cx="1176" cy="416"/>
            </a:xfrm>
            <a:prstGeom prst="roundRect">
              <a:avLst>
                <a:gd name="adj" fmla="val 14940"/>
              </a:avLst>
            </a:prstGeom>
            <a:solidFill>
              <a:srgbClr val="BBE0E3"/>
            </a:solidFill>
            <a:ln w="12700">
              <a:solidFill>
                <a:schemeClr val="tx1"/>
              </a:solidFill>
              <a:round/>
              <a:headEnd/>
              <a:tailEnd/>
            </a:ln>
          </p:spPr>
          <p:txBody>
            <a:bodyPr lIns="0" tIns="0" rIns="0" bIns="0"/>
            <a:lstStyle/>
            <a:p>
              <a:pPr defTabSz="457200"/>
              <a:endParaRPr lang="de-DE">
                <a:latin typeface="Calibri" pitchFamily="34" charset="0"/>
              </a:endParaRPr>
            </a:p>
          </p:txBody>
        </p:sp>
        <p:sp>
          <p:nvSpPr>
            <p:cNvPr id="30755" name="Rectangle 36"/>
            <p:cNvSpPr>
              <a:spLocks/>
            </p:cNvSpPr>
            <p:nvPr/>
          </p:nvSpPr>
          <p:spPr bwMode="auto">
            <a:xfrm>
              <a:off x="353" y="22"/>
              <a:ext cx="864" cy="352"/>
            </a:xfrm>
            <a:prstGeom prst="rect">
              <a:avLst/>
            </a:prstGeom>
            <a:noFill/>
            <a:ln w="12700">
              <a:noFill/>
              <a:miter lim="800000"/>
              <a:headEnd/>
              <a:tailEnd/>
            </a:ln>
          </p:spPr>
          <p:txBody>
            <a:bodyPr lIns="0" tIns="0" rIns="64218" bIns="0"/>
            <a:lstStyle/>
            <a:p>
              <a:pPr marL="38100" defTabSz="457200"/>
              <a:r>
                <a:rPr lang="en-US" sz="1300" dirty="0" err="1">
                  <a:solidFill>
                    <a:srgbClr val="163F88"/>
                  </a:solidFill>
                  <a:latin typeface="Tahoma" pitchFamily="34" charset="0"/>
                  <a:cs typeface="Tahoma" pitchFamily="34" charset="0"/>
                  <a:sym typeface="Tahoma" pitchFamily="34" charset="0"/>
                </a:rPr>
                <a:t>OpenFlow</a:t>
              </a:r>
              <a:r>
                <a:rPr lang="en-US" sz="1300" dirty="0">
                  <a:solidFill>
                    <a:srgbClr val="163F88"/>
                  </a:solidFill>
                  <a:latin typeface="Tahoma" pitchFamily="34" charset="0"/>
                  <a:cs typeface="Tahoma" pitchFamily="34" charset="0"/>
                  <a:sym typeface="Tahoma" pitchFamily="34" charset="0"/>
                </a:rPr>
                <a:t> </a:t>
              </a:r>
            </a:p>
            <a:p>
              <a:pPr marL="38100" defTabSz="457200"/>
              <a:r>
                <a:rPr lang="en-US" sz="1300" dirty="0">
                  <a:solidFill>
                    <a:srgbClr val="163F88"/>
                  </a:solidFill>
                  <a:latin typeface="Tahoma" pitchFamily="34" charset="0"/>
                  <a:cs typeface="Tahoma" pitchFamily="34" charset="0"/>
                  <a:sym typeface="Tahoma" pitchFamily="34" charset="0"/>
                </a:rPr>
                <a:t>Switch</a:t>
              </a:r>
            </a:p>
          </p:txBody>
        </p:sp>
        <p:pic>
          <p:nvPicPr>
            <p:cNvPr id="30756" name="Picture 37"/>
            <p:cNvPicPr>
              <a:picLocks noChangeArrowheads="1"/>
            </p:cNvPicPr>
            <p:nvPr/>
          </p:nvPicPr>
          <p:blipFill>
            <a:blip r:embed="rId2" cstate="print"/>
            <a:srcRect/>
            <a:stretch>
              <a:fillRect/>
            </a:stretch>
          </p:blipFill>
          <p:spPr bwMode="auto">
            <a:xfrm>
              <a:off x="64" y="34"/>
              <a:ext cx="376" cy="336"/>
            </a:xfrm>
            <a:prstGeom prst="rect">
              <a:avLst/>
            </a:prstGeom>
            <a:noFill/>
            <a:ln w="12700">
              <a:noFill/>
              <a:miter lim="800000"/>
              <a:headEnd/>
              <a:tailEnd/>
            </a:ln>
          </p:spPr>
        </p:pic>
      </p:grpSp>
      <p:grpSp>
        <p:nvGrpSpPr>
          <p:cNvPr id="9" name="Group 38"/>
          <p:cNvGrpSpPr>
            <a:grpSpLocks/>
          </p:cNvGrpSpPr>
          <p:nvPr/>
        </p:nvGrpSpPr>
        <p:grpSpPr bwMode="auto">
          <a:xfrm>
            <a:off x="8170345" y="2643189"/>
            <a:ext cx="904051" cy="669925"/>
            <a:chOff x="0" y="0"/>
            <a:chExt cx="608" cy="600"/>
          </a:xfrm>
        </p:grpSpPr>
        <p:pic>
          <p:nvPicPr>
            <p:cNvPr id="30753" name="Picture 39"/>
            <p:cNvPicPr>
              <a:picLocks noChangeArrowheads="1"/>
            </p:cNvPicPr>
            <p:nvPr/>
          </p:nvPicPr>
          <p:blipFill>
            <a:blip r:embed="rId3" cstate="print"/>
            <a:srcRect/>
            <a:stretch>
              <a:fillRect/>
            </a:stretch>
          </p:blipFill>
          <p:spPr bwMode="auto">
            <a:xfrm>
              <a:off x="0" y="0"/>
              <a:ext cx="608" cy="600"/>
            </a:xfrm>
            <a:prstGeom prst="rect">
              <a:avLst/>
            </a:prstGeom>
            <a:noFill/>
            <a:ln w="12700">
              <a:noFill/>
              <a:miter lim="800000"/>
              <a:headEnd/>
              <a:tailEnd/>
            </a:ln>
          </p:spPr>
        </p:pic>
      </p:grpSp>
      <p:sp>
        <p:nvSpPr>
          <p:cNvPr id="30741" name="Rectangle 40"/>
          <p:cNvSpPr>
            <a:spLocks/>
          </p:cNvSpPr>
          <p:nvPr/>
        </p:nvSpPr>
        <p:spPr bwMode="auto">
          <a:xfrm>
            <a:off x="7975561" y="2376167"/>
            <a:ext cx="785408" cy="230832"/>
          </a:xfrm>
          <a:prstGeom prst="rect">
            <a:avLst/>
          </a:prstGeom>
          <a:noFill/>
          <a:ln w="12700">
            <a:noFill/>
            <a:miter lim="800000"/>
            <a:headEnd/>
            <a:tailEnd/>
          </a:ln>
        </p:spPr>
        <p:txBody>
          <a:bodyPr wrap="none" lIns="0" tIns="0" rIns="0" bIns="0" anchor="ctr">
            <a:spAutoFit/>
          </a:bodyPr>
          <a:lstStyle/>
          <a:p>
            <a:pPr defTabSz="457200"/>
            <a:r>
              <a:rPr lang="en-US" sz="1500">
                <a:latin typeface="Calibri" pitchFamily="34" charset="0"/>
              </a:rPr>
              <a:t>Controller</a:t>
            </a:r>
          </a:p>
        </p:txBody>
      </p:sp>
      <p:sp>
        <p:nvSpPr>
          <p:cNvPr id="30742" name="Line 41"/>
          <p:cNvSpPr>
            <a:spLocks noChangeShapeType="1"/>
          </p:cNvSpPr>
          <p:nvPr/>
        </p:nvSpPr>
        <p:spPr bwMode="auto">
          <a:xfrm flipH="1">
            <a:off x="8062366" y="3205164"/>
            <a:ext cx="247715" cy="192087"/>
          </a:xfrm>
          <a:prstGeom prst="line">
            <a:avLst/>
          </a:prstGeom>
          <a:noFill/>
          <a:ln w="38100" cap="rnd">
            <a:solidFill>
              <a:srgbClr val="FF6633"/>
            </a:solidFill>
            <a:prstDash val="sysDot"/>
            <a:round/>
            <a:headEnd/>
            <a:tailEnd/>
          </a:ln>
        </p:spPr>
        <p:txBody>
          <a:bodyPr lIns="0" tIns="0" rIns="0" bIns="0"/>
          <a:lstStyle/>
          <a:p>
            <a:endParaRPr lang="en-US"/>
          </a:p>
        </p:txBody>
      </p:sp>
      <p:sp>
        <p:nvSpPr>
          <p:cNvPr id="30743" name="Line 42"/>
          <p:cNvSpPr>
            <a:spLocks noChangeShapeType="1"/>
          </p:cNvSpPr>
          <p:nvPr/>
        </p:nvSpPr>
        <p:spPr bwMode="auto">
          <a:xfrm flipH="1">
            <a:off x="7585992" y="3902076"/>
            <a:ext cx="57164" cy="758825"/>
          </a:xfrm>
          <a:prstGeom prst="line">
            <a:avLst/>
          </a:prstGeom>
          <a:noFill/>
          <a:ln w="38100">
            <a:solidFill>
              <a:srgbClr val="808080"/>
            </a:solidFill>
            <a:round/>
            <a:headEnd type="triangle" w="med" len="med"/>
            <a:tailEnd type="triangle" w="med" len="med"/>
          </a:ln>
        </p:spPr>
        <p:txBody>
          <a:bodyPr lIns="0" tIns="0" rIns="0" bIns="0"/>
          <a:lstStyle/>
          <a:p>
            <a:endParaRPr lang="en-US"/>
          </a:p>
        </p:txBody>
      </p:sp>
      <p:sp>
        <p:nvSpPr>
          <p:cNvPr id="30744" name="Line 43"/>
          <p:cNvSpPr>
            <a:spLocks noChangeShapeType="1"/>
          </p:cNvSpPr>
          <p:nvPr/>
        </p:nvSpPr>
        <p:spPr bwMode="auto">
          <a:xfrm>
            <a:off x="8443465" y="3911600"/>
            <a:ext cx="895584" cy="1606550"/>
          </a:xfrm>
          <a:prstGeom prst="line">
            <a:avLst/>
          </a:prstGeom>
          <a:noFill/>
          <a:ln w="38100">
            <a:solidFill>
              <a:srgbClr val="808080"/>
            </a:solidFill>
            <a:round/>
            <a:headEnd type="triangle" w="med" len="med"/>
            <a:tailEnd type="triangle" w="med" len="med"/>
          </a:ln>
        </p:spPr>
        <p:txBody>
          <a:bodyPr lIns="0" tIns="0" rIns="0" bIns="0"/>
          <a:lstStyle/>
          <a:p>
            <a:endParaRPr lang="en-US"/>
          </a:p>
        </p:txBody>
      </p:sp>
      <p:sp>
        <p:nvSpPr>
          <p:cNvPr id="30745" name="Rectangle 44"/>
          <p:cNvSpPr>
            <a:spLocks/>
          </p:cNvSpPr>
          <p:nvPr/>
        </p:nvSpPr>
        <p:spPr bwMode="auto">
          <a:xfrm>
            <a:off x="9004529" y="3818409"/>
            <a:ext cx="785408" cy="230832"/>
          </a:xfrm>
          <a:prstGeom prst="rect">
            <a:avLst/>
          </a:prstGeom>
          <a:noFill/>
          <a:ln w="12700">
            <a:noFill/>
            <a:miter lim="800000"/>
            <a:headEnd/>
            <a:tailEnd/>
          </a:ln>
        </p:spPr>
        <p:txBody>
          <a:bodyPr wrap="none" lIns="0" tIns="0" rIns="0" bIns="0" anchor="ctr">
            <a:spAutoFit/>
          </a:bodyPr>
          <a:lstStyle/>
          <a:p>
            <a:pPr defTabSz="457200"/>
            <a:r>
              <a:rPr lang="en-US" sz="1500">
                <a:latin typeface="Calibri" pitchFamily="34" charset="0"/>
              </a:rPr>
              <a:t>Controller</a:t>
            </a:r>
          </a:p>
        </p:txBody>
      </p:sp>
      <p:sp>
        <p:nvSpPr>
          <p:cNvPr id="30746" name="Line 45"/>
          <p:cNvSpPr>
            <a:spLocks noChangeShapeType="1"/>
          </p:cNvSpPr>
          <p:nvPr/>
        </p:nvSpPr>
        <p:spPr bwMode="auto">
          <a:xfrm flipH="1">
            <a:off x="8570498" y="4430714"/>
            <a:ext cx="832067" cy="414337"/>
          </a:xfrm>
          <a:prstGeom prst="line">
            <a:avLst/>
          </a:prstGeom>
          <a:noFill/>
          <a:ln w="38100" cap="rnd">
            <a:solidFill>
              <a:srgbClr val="FF6633"/>
            </a:solidFill>
            <a:prstDash val="sysDot"/>
            <a:round/>
            <a:headEnd/>
            <a:tailEnd/>
          </a:ln>
        </p:spPr>
        <p:txBody>
          <a:bodyPr lIns="0" tIns="0" rIns="0" bIns="0"/>
          <a:lstStyle/>
          <a:p>
            <a:endParaRPr lang="en-US"/>
          </a:p>
        </p:txBody>
      </p:sp>
      <p:grpSp>
        <p:nvGrpSpPr>
          <p:cNvPr id="10" name="Group 46"/>
          <p:cNvGrpSpPr>
            <a:grpSpLocks/>
          </p:cNvGrpSpPr>
          <p:nvPr/>
        </p:nvGrpSpPr>
        <p:grpSpPr bwMode="auto">
          <a:xfrm>
            <a:off x="10266390" y="5000626"/>
            <a:ext cx="904051" cy="669925"/>
            <a:chOff x="0" y="0"/>
            <a:chExt cx="608" cy="600"/>
          </a:xfrm>
        </p:grpSpPr>
        <p:pic>
          <p:nvPicPr>
            <p:cNvPr id="30752" name="Picture 47"/>
            <p:cNvPicPr>
              <a:picLocks noChangeArrowheads="1"/>
            </p:cNvPicPr>
            <p:nvPr/>
          </p:nvPicPr>
          <p:blipFill>
            <a:blip r:embed="rId3" cstate="print"/>
            <a:srcRect/>
            <a:stretch>
              <a:fillRect/>
            </a:stretch>
          </p:blipFill>
          <p:spPr bwMode="auto">
            <a:xfrm>
              <a:off x="0" y="0"/>
              <a:ext cx="608" cy="600"/>
            </a:xfrm>
            <a:prstGeom prst="rect">
              <a:avLst/>
            </a:prstGeom>
            <a:noFill/>
            <a:ln w="12700">
              <a:noFill/>
              <a:miter lim="800000"/>
              <a:headEnd/>
              <a:tailEnd/>
            </a:ln>
          </p:spPr>
        </p:pic>
      </p:grpSp>
      <p:sp>
        <p:nvSpPr>
          <p:cNvPr id="30748" name="Rectangle 48"/>
          <p:cNvSpPr>
            <a:spLocks/>
          </p:cNvSpPr>
          <p:nvPr/>
        </p:nvSpPr>
        <p:spPr bwMode="auto">
          <a:xfrm>
            <a:off x="10075841" y="4737572"/>
            <a:ext cx="785408" cy="230832"/>
          </a:xfrm>
          <a:prstGeom prst="rect">
            <a:avLst/>
          </a:prstGeom>
          <a:noFill/>
          <a:ln w="12700">
            <a:noFill/>
            <a:miter lim="800000"/>
            <a:headEnd/>
            <a:tailEnd/>
          </a:ln>
        </p:spPr>
        <p:txBody>
          <a:bodyPr wrap="none" lIns="0" tIns="0" rIns="0" bIns="0" anchor="ctr">
            <a:spAutoFit/>
          </a:bodyPr>
          <a:lstStyle/>
          <a:p>
            <a:pPr defTabSz="457200"/>
            <a:r>
              <a:rPr lang="en-US" sz="1500">
                <a:latin typeface="Calibri" pitchFamily="34" charset="0"/>
              </a:rPr>
              <a:t>Controller</a:t>
            </a:r>
          </a:p>
        </p:txBody>
      </p:sp>
      <p:sp>
        <p:nvSpPr>
          <p:cNvPr id="30749" name="Line 49"/>
          <p:cNvSpPr>
            <a:spLocks noChangeShapeType="1"/>
          </p:cNvSpPr>
          <p:nvPr/>
        </p:nvSpPr>
        <p:spPr bwMode="auto">
          <a:xfrm flipH="1">
            <a:off x="9978449" y="5562601"/>
            <a:ext cx="425560" cy="257175"/>
          </a:xfrm>
          <a:prstGeom prst="line">
            <a:avLst/>
          </a:prstGeom>
          <a:noFill/>
          <a:ln w="38100" cap="rnd">
            <a:solidFill>
              <a:srgbClr val="FF6633"/>
            </a:solidFill>
            <a:prstDash val="sysDot"/>
            <a:round/>
            <a:headEnd/>
            <a:tailEnd/>
          </a:ln>
        </p:spPr>
        <p:txBody>
          <a:bodyPr lIns="0" tIns="0" rIns="0" bIns="0"/>
          <a:lstStyle/>
          <a:p>
            <a:endParaRPr lang="en-US"/>
          </a:p>
        </p:txBody>
      </p:sp>
      <p:grpSp>
        <p:nvGrpSpPr>
          <p:cNvPr id="11" name="Group 50"/>
          <p:cNvGrpSpPr>
            <a:grpSpLocks/>
          </p:cNvGrpSpPr>
          <p:nvPr/>
        </p:nvGrpSpPr>
        <p:grpSpPr bwMode="auto">
          <a:xfrm>
            <a:off x="9218367" y="4054476"/>
            <a:ext cx="904053" cy="669925"/>
            <a:chOff x="0" y="0"/>
            <a:chExt cx="608" cy="600"/>
          </a:xfrm>
        </p:grpSpPr>
        <p:pic>
          <p:nvPicPr>
            <p:cNvPr id="30751" name="Picture 51"/>
            <p:cNvPicPr>
              <a:picLocks noChangeArrowheads="1"/>
            </p:cNvPicPr>
            <p:nvPr/>
          </p:nvPicPr>
          <p:blipFill>
            <a:blip r:embed="rId3" cstate="print"/>
            <a:srcRect/>
            <a:stretch>
              <a:fillRect/>
            </a:stretch>
          </p:blipFill>
          <p:spPr bwMode="auto">
            <a:xfrm>
              <a:off x="0" y="0"/>
              <a:ext cx="608" cy="600"/>
            </a:xfrm>
            <a:prstGeom prst="rect">
              <a:avLst/>
            </a:prstGeom>
            <a:noFill/>
            <a:ln w="12700">
              <a:noFill/>
              <a:miter lim="800000"/>
              <a:headEnd/>
              <a:tailEnd/>
            </a:ln>
          </p:spPr>
        </p:pic>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Orchestration of Distributed Control in SDN</a:t>
            </a:r>
            <a:endParaRPr lang="en-US" dirty="0"/>
          </a:p>
        </p:txBody>
      </p:sp>
      <p:sp>
        <p:nvSpPr>
          <p:cNvPr id="4" name="TextBox 3"/>
          <p:cNvSpPr txBox="1"/>
          <p:nvPr/>
        </p:nvSpPr>
        <p:spPr>
          <a:xfrm>
            <a:off x="2948940" y="2429086"/>
            <a:ext cx="1273105" cy="338554"/>
          </a:xfrm>
          <a:prstGeom prst="rect">
            <a:avLst/>
          </a:prstGeom>
          <a:noFill/>
        </p:spPr>
        <p:txBody>
          <a:bodyPr wrap="none" rtlCol="0">
            <a:spAutoFit/>
          </a:bodyPr>
          <a:lstStyle/>
          <a:p>
            <a:pPr>
              <a:defRPr/>
            </a:pPr>
            <a:r>
              <a:rPr lang="en-US" sz="1600" kern="0" dirty="0" smtClean="0">
                <a:solidFill>
                  <a:srgbClr val="FFFFFF"/>
                </a:solidFill>
                <a:latin typeface="Neo Sans Intel Medium"/>
              </a:rPr>
              <a:t>OpenStack*</a:t>
            </a:r>
          </a:p>
        </p:txBody>
      </p:sp>
      <p:cxnSp>
        <p:nvCxnSpPr>
          <p:cNvPr id="5" name="Straight Connector 4"/>
          <p:cNvCxnSpPr/>
          <p:nvPr/>
        </p:nvCxnSpPr>
        <p:spPr>
          <a:xfrm>
            <a:off x="7178609" y="3698595"/>
            <a:ext cx="659323" cy="924276"/>
          </a:xfrm>
          <a:prstGeom prst="line">
            <a:avLst/>
          </a:prstGeom>
          <a:solidFill>
            <a:srgbClr val="FFFFFF"/>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6" name="Straight Connector 5"/>
          <p:cNvCxnSpPr/>
          <p:nvPr/>
        </p:nvCxnSpPr>
        <p:spPr>
          <a:xfrm flipH="1">
            <a:off x="5155692" y="2740652"/>
            <a:ext cx="934346" cy="626443"/>
          </a:xfrm>
          <a:prstGeom prst="line">
            <a:avLst/>
          </a:prstGeom>
          <a:solidFill>
            <a:srgbClr val="FFFFFF"/>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7" name="Straight Connector 6"/>
          <p:cNvCxnSpPr/>
          <p:nvPr/>
        </p:nvCxnSpPr>
        <p:spPr>
          <a:xfrm>
            <a:off x="6179820" y="2757495"/>
            <a:ext cx="998789" cy="665329"/>
          </a:xfrm>
          <a:prstGeom prst="line">
            <a:avLst/>
          </a:prstGeom>
          <a:solidFill>
            <a:srgbClr val="FFFFFF"/>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8" name="Straight Connector 7"/>
          <p:cNvCxnSpPr/>
          <p:nvPr/>
        </p:nvCxnSpPr>
        <p:spPr>
          <a:xfrm>
            <a:off x="6105144" y="1672407"/>
            <a:ext cx="11594" cy="869980"/>
          </a:xfrm>
          <a:prstGeom prst="line">
            <a:avLst/>
          </a:prstGeom>
          <a:solidFill>
            <a:srgbClr val="FFFFFF"/>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9" name="Straight Connector 8"/>
          <p:cNvCxnSpPr/>
          <p:nvPr/>
        </p:nvCxnSpPr>
        <p:spPr>
          <a:xfrm flipH="1">
            <a:off x="4082796" y="3684081"/>
            <a:ext cx="1034784" cy="890022"/>
          </a:xfrm>
          <a:prstGeom prst="line">
            <a:avLst/>
          </a:prstGeom>
          <a:solidFill>
            <a:srgbClr val="FFFFFF"/>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0" name="Straight Connector 9"/>
          <p:cNvCxnSpPr/>
          <p:nvPr/>
        </p:nvCxnSpPr>
        <p:spPr>
          <a:xfrm>
            <a:off x="5127742" y="3710207"/>
            <a:ext cx="3566" cy="888280"/>
          </a:xfrm>
          <a:prstGeom prst="line">
            <a:avLst/>
          </a:prstGeom>
          <a:solidFill>
            <a:srgbClr val="FFFFFF"/>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1" name="Straight Connector 10"/>
          <p:cNvCxnSpPr/>
          <p:nvPr/>
        </p:nvCxnSpPr>
        <p:spPr>
          <a:xfrm>
            <a:off x="5132095" y="3713110"/>
            <a:ext cx="877037" cy="885377"/>
          </a:xfrm>
          <a:prstGeom prst="line">
            <a:avLst/>
          </a:prstGeom>
          <a:solidFill>
            <a:srgbClr val="FFFFFF"/>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2" name="Straight Connector 11"/>
          <p:cNvCxnSpPr/>
          <p:nvPr/>
        </p:nvCxnSpPr>
        <p:spPr>
          <a:xfrm>
            <a:off x="7178609" y="3698595"/>
            <a:ext cx="1610299" cy="899892"/>
          </a:xfrm>
          <a:prstGeom prst="line">
            <a:avLst/>
          </a:prstGeom>
          <a:solidFill>
            <a:srgbClr val="FFFFFF"/>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3" name="Straight Connector 12"/>
          <p:cNvCxnSpPr/>
          <p:nvPr/>
        </p:nvCxnSpPr>
        <p:spPr>
          <a:xfrm flipH="1">
            <a:off x="6923532" y="3684081"/>
            <a:ext cx="255078" cy="914406"/>
          </a:xfrm>
          <a:prstGeom prst="line">
            <a:avLst/>
          </a:prstGeom>
          <a:solidFill>
            <a:srgbClr val="FFFFFF"/>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sp>
        <p:nvSpPr>
          <p:cNvPr id="14" name="Freeform 40"/>
          <p:cNvSpPr>
            <a:spLocks/>
          </p:cNvSpPr>
          <p:nvPr/>
        </p:nvSpPr>
        <p:spPr bwMode="auto">
          <a:xfrm>
            <a:off x="5976107" y="3514290"/>
            <a:ext cx="114324" cy="110987"/>
          </a:xfrm>
          <a:custGeom>
            <a:avLst/>
            <a:gdLst>
              <a:gd name="T0" fmla="*/ 109 w 132"/>
              <a:gd name="T1" fmla="*/ 23 h 132"/>
              <a:gd name="T2" fmla="*/ 109 w 132"/>
              <a:gd name="T3" fmla="*/ 23 h 132"/>
              <a:gd name="T4" fmla="*/ 109 w 132"/>
              <a:gd name="T5" fmla="*/ 108 h 132"/>
              <a:gd name="T6" fmla="*/ 24 w 132"/>
              <a:gd name="T7" fmla="*/ 108 h 132"/>
              <a:gd name="T8" fmla="*/ 24 w 132"/>
              <a:gd name="T9" fmla="*/ 23 h 132"/>
              <a:gd name="T10" fmla="*/ 109 w 132"/>
              <a:gd name="T11" fmla="*/ 23 h 132"/>
            </a:gdLst>
            <a:ahLst/>
            <a:cxnLst>
              <a:cxn ang="0">
                <a:pos x="T0" y="T1"/>
              </a:cxn>
              <a:cxn ang="0">
                <a:pos x="T2" y="T3"/>
              </a:cxn>
              <a:cxn ang="0">
                <a:pos x="T4" y="T5"/>
              </a:cxn>
              <a:cxn ang="0">
                <a:pos x="T6" y="T7"/>
              </a:cxn>
              <a:cxn ang="0">
                <a:pos x="T8" y="T9"/>
              </a:cxn>
              <a:cxn ang="0">
                <a:pos x="T10" y="T11"/>
              </a:cxn>
            </a:cxnLst>
            <a:rect l="0" t="0" r="r" b="b"/>
            <a:pathLst>
              <a:path w="132" h="132">
                <a:moveTo>
                  <a:pt x="109" y="23"/>
                </a:moveTo>
                <a:lnTo>
                  <a:pt x="109" y="23"/>
                </a:lnTo>
                <a:cubicBezTo>
                  <a:pt x="132" y="47"/>
                  <a:pt x="132" y="85"/>
                  <a:pt x="109" y="108"/>
                </a:cubicBezTo>
                <a:cubicBezTo>
                  <a:pt x="85" y="132"/>
                  <a:pt x="47" y="132"/>
                  <a:pt x="24" y="108"/>
                </a:cubicBezTo>
                <a:cubicBezTo>
                  <a:pt x="0" y="85"/>
                  <a:pt x="0" y="47"/>
                  <a:pt x="24" y="23"/>
                </a:cubicBezTo>
                <a:cubicBezTo>
                  <a:pt x="47" y="0"/>
                  <a:pt x="85" y="0"/>
                  <a:pt x="109" y="23"/>
                </a:cubicBezTo>
                <a:close/>
              </a:path>
            </a:pathLst>
          </a:custGeom>
          <a:solidFill>
            <a:schemeClr val="tx1"/>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40" tIns="45720" rIns="91440" bIns="45720" numCol="1" anchor="t" anchorCtr="0" compatLnSpc="1">
            <a:prstTxWarp prst="textNoShape">
              <a:avLst/>
            </a:prstTxWarp>
          </a:bodyPr>
          <a:lstStyle/>
          <a:p>
            <a:pPr>
              <a:defRPr/>
            </a:pPr>
            <a:endParaRPr lang="en-US" sz="1600" kern="0">
              <a:solidFill>
                <a:srgbClr val="061922"/>
              </a:solidFill>
            </a:endParaRPr>
          </a:p>
        </p:txBody>
      </p:sp>
      <p:sp>
        <p:nvSpPr>
          <p:cNvPr id="15" name="Freeform 41"/>
          <p:cNvSpPr>
            <a:spLocks/>
          </p:cNvSpPr>
          <p:nvPr/>
        </p:nvSpPr>
        <p:spPr bwMode="auto">
          <a:xfrm>
            <a:off x="6183319" y="3514290"/>
            <a:ext cx="112895" cy="110987"/>
          </a:xfrm>
          <a:custGeom>
            <a:avLst/>
            <a:gdLst>
              <a:gd name="T0" fmla="*/ 109 w 132"/>
              <a:gd name="T1" fmla="*/ 23 h 132"/>
              <a:gd name="T2" fmla="*/ 109 w 132"/>
              <a:gd name="T3" fmla="*/ 23 h 132"/>
              <a:gd name="T4" fmla="*/ 109 w 132"/>
              <a:gd name="T5" fmla="*/ 108 h 132"/>
              <a:gd name="T6" fmla="*/ 24 w 132"/>
              <a:gd name="T7" fmla="*/ 108 h 132"/>
              <a:gd name="T8" fmla="*/ 24 w 132"/>
              <a:gd name="T9" fmla="*/ 23 h 132"/>
              <a:gd name="T10" fmla="*/ 109 w 132"/>
              <a:gd name="T11" fmla="*/ 23 h 132"/>
            </a:gdLst>
            <a:ahLst/>
            <a:cxnLst>
              <a:cxn ang="0">
                <a:pos x="T0" y="T1"/>
              </a:cxn>
              <a:cxn ang="0">
                <a:pos x="T2" y="T3"/>
              </a:cxn>
              <a:cxn ang="0">
                <a:pos x="T4" y="T5"/>
              </a:cxn>
              <a:cxn ang="0">
                <a:pos x="T6" y="T7"/>
              </a:cxn>
              <a:cxn ang="0">
                <a:pos x="T8" y="T9"/>
              </a:cxn>
              <a:cxn ang="0">
                <a:pos x="T10" y="T11"/>
              </a:cxn>
            </a:cxnLst>
            <a:rect l="0" t="0" r="r" b="b"/>
            <a:pathLst>
              <a:path w="132" h="132">
                <a:moveTo>
                  <a:pt x="109" y="23"/>
                </a:moveTo>
                <a:lnTo>
                  <a:pt x="109" y="23"/>
                </a:lnTo>
                <a:cubicBezTo>
                  <a:pt x="132" y="47"/>
                  <a:pt x="132" y="85"/>
                  <a:pt x="109" y="108"/>
                </a:cubicBezTo>
                <a:cubicBezTo>
                  <a:pt x="85" y="132"/>
                  <a:pt x="47" y="132"/>
                  <a:pt x="24" y="108"/>
                </a:cubicBezTo>
                <a:cubicBezTo>
                  <a:pt x="0" y="85"/>
                  <a:pt x="0" y="47"/>
                  <a:pt x="24" y="23"/>
                </a:cubicBezTo>
                <a:cubicBezTo>
                  <a:pt x="47" y="0"/>
                  <a:pt x="85" y="0"/>
                  <a:pt x="109" y="23"/>
                </a:cubicBezTo>
                <a:close/>
              </a:path>
            </a:pathLst>
          </a:custGeom>
          <a:solidFill>
            <a:schemeClr val="tx1"/>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anchor="t" anchorCtr="0" compatLnSpc="1">
            <a:prstTxWarp prst="textNoShape">
              <a:avLst/>
            </a:prstTxWarp>
          </a:bodyPr>
          <a:lstStyle/>
          <a:p>
            <a:pPr>
              <a:defRPr/>
            </a:pPr>
            <a:endParaRPr lang="en-US" sz="1600" kern="0">
              <a:solidFill>
                <a:srgbClr val="061922"/>
              </a:solidFill>
            </a:endParaRPr>
          </a:p>
        </p:txBody>
      </p:sp>
      <p:sp>
        <p:nvSpPr>
          <p:cNvPr id="16" name="Freeform 44"/>
          <p:cNvSpPr>
            <a:spLocks/>
          </p:cNvSpPr>
          <p:nvPr/>
        </p:nvSpPr>
        <p:spPr bwMode="auto">
          <a:xfrm>
            <a:off x="6389102" y="3514290"/>
            <a:ext cx="114324" cy="110987"/>
          </a:xfrm>
          <a:custGeom>
            <a:avLst/>
            <a:gdLst>
              <a:gd name="T0" fmla="*/ 109 w 132"/>
              <a:gd name="T1" fmla="*/ 23 h 132"/>
              <a:gd name="T2" fmla="*/ 109 w 132"/>
              <a:gd name="T3" fmla="*/ 23 h 132"/>
              <a:gd name="T4" fmla="*/ 109 w 132"/>
              <a:gd name="T5" fmla="*/ 108 h 132"/>
              <a:gd name="T6" fmla="*/ 24 w 132"/>
              <a:gd name="T7" fmla="*/ 108 h 132"/>
              <a:gd name="T8" fmla="*/ 24 w 132"/>
              <a:gd name="T9" fmla="*/ 23 h 132"/>
              <a:gd name="T10" fmla="*/ 109 w 132"/>
              <a:gd name="T11" fmla="*/ 23 h 132"/>
            </a:gdLst>
            <a:ahLst/>
            <a:cxnLst>
              <a:cxn ang="0">
                <a:pos x="T0" y="T1"/>
              </a:cxn>
              <a:cxn ang="0">
                <a:pos x="T2" y="T3"/>
              </a:cxn>
              <a:cxn ang="0">
                <a:pos x="T4" y="T5"/>
              </a:cxn>
              <a:cxn ang="0">
                <a:pos x="T6" y="T7"/>
              </a:cxn>
              <a:cxn ang="0">
                <a:pos x="T8" y="T9"/>
              </a:cxn>
              <a:cxn ang="0">
                <a:pos x="T10" y="T11"/>
              </a:cxn>
            </a:cxnLst>
            <a:rect l="0" t="0" r="r" b="b"/>
            <a:pathLst>
              <a:path w="132" h="132">
                <a:moveTo>
                  <a:pt x="109" y="23"/>
                </a:moveTo>
                <a:lnTo>
                  <a:pt x="109" y="23"/>
                </a:lnTo>
                <a:cubicBezTo>
                  <a:pt x="132" y="47"/>
                  <a:pt x="132" y="85"/>
                  <a:pt x="109" y="108"/>
                </a:cubicBezTo>
                <a:cubicBezTo>
                  <a:pt x="85" y="132"/>
                  <a:pt x="47" y="132"/>
                  <a:pt x="24" y="108"/>
                </a:cubicBezTo>
                <a:cubicBezTo>
                  <a:pt x="0" y="85"/>
                  <a:pt x="0" y="47"/>
                  <a:pt x="24" y="23"/>
                </a:cubicBezTo>
                <a:cubicBezTo>
                  <a:pt x="47" y="0"/>
                  <a:pt x="85" y="0"/>
                  <a:pt x="109" y="23"/>
                </a:cubicBezTo>
                <a:close/>
              </a:path>
            </a:pathLst>
          </a:custGeom>
          <a:solidFill>
            <a:schemeClr val="tx1"/>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40" tIns="45720" rIns="91440" bIns="45720" numCol="1" anchor="t" anchorCtr="0" compatLnSpc="1">
            <a:prstTxWarp prst="textNoShape">
              <a:avLst/>
            </a:prstTxWarp>
          </a:bodyPr>
          <a:lstStyle/>
          <a:p>
            <a:pPr>
              <a:defRPr/>
            </a:pPr>
            <a:endParaRPr lang="en-US" sz="1600" kern="0">
              <a:solidFill>
                <a:srgbClr val="061922"/>
              </a:solidFill>
            </a:endParaRPr>
          </a:p>
        </p:txBody>
      </p:sp>
      <p:cxnSp>
        <p:nvCxnSpPr>
          <p:cNvPr id="17" name="Straight Connector 16"/>
          <p:cNvCxnSpPr/>
          <p:nvPr/>
        </p:nvCxnSpPr>
        <p:spPr bwMode="auto">
          <a:xfrm>
            <a:off x="3466272" y="3074481"/>
            <a:ext cx="5791200" cy="0"/>
          </a:xfrm>
          <a:prstGeom prst="line">
            <a:avLst/>
          </a:prstGeom>
          <a:solidFill>
            <a:srgbClr val="FFFFFF"/>
          </a:solidFill>
          <a:ln w="12700" cap="flat" cmpd="sng" algn="ctr">
            <a:solidFill>
              <a:schemeClr val="tx1"/>
            </a:solidFill>
            <a:prstDash val="sysDash"/>
            <a:round/>
            <a:headEnd type="none" w="med" len="med"/>
            <a:tailEnd type="none" w="med" len="med"/>
          </a:ln>
          <a:effectLst>
            <a:outerShdw blurRad="50800" dist="38100" dir="2700000" algn="tl" rotWithShape="0">
              <a:prstClr val="black">
                <a:alpha val="40000"/>
              </a:prstClr>
            </a:outerShdw>
          </a:effectLst>
        </p:spPr>
      </p:cxnSp>
      <p:cxnSp>
        <p:nvCxnSpPr>
          <p:cNvPr id="18" name="Straight Connector 17"/>
          <p:cNvCxnSpPr/>
          <p:nvPr/>
        </p:nvCxnSpPr>
        <p:spPr bwMode="auto">
          <a:xfrm flipV="1">
            <a:off x="3175785" y="4001079"/>
            <a:ext cx="6088611" cy="2354"/>
          </a:xfrm>
          <a:prstGeom prst="line">
            <a:avLst/>
          </a:prstGeom>
          <a:solidFill>
            <a:srgbClr val="FFFFFF"/>
          </a:solidFill>
          <a:ln w="12700" cap="flat" cmpd="sng" algn="ctr">
            <a:solidFill>
              <a:schemeClr val="tx1"/>
            </a:solidFill>
            <a:prstDash val="sysDash"/>
            <a:round/>
            <a:headEnd type="none" w="med" len="med"/>
            <a:tailEnd type="none" w="med" len="med"/>
          </a:ln>
          <a:effectLst>
            <a:outerShdw blurRad="50800" dist="38100" dir="2700000" algn="tl" rotWithShape="0">
              <a:prstClr val="black">
                <a:alpha val="40000"/>
              </a:prstClr>
            </a:outerShdw>
          </a:effectLst>
        </p:spPr>
      </p:cxnSp>
      <p:sp>
        <p:nvSpPr>
          <p:cNvPr id="19" name="Freeform 6"/>
          <p:cNvSpPr>
            <a:spLocks noChangeAspect="1" noEditPoints="1"/>
          </p:cNvSpPr>
          <p:nvPr/>
        </p:nvSpPr>
        <p:spPr bwMode="auto">
          <a:xfrm>
            <a:off x="5597730" y="2312482"/>
            <a:ext cx="1158240" cy="444251"/>
          </a:xfrm>
          <a:custGeom>
            <a:avLst/>
            <a:gdLst>
              <a:gd name="T0" fmla="*/ 0 w 720"/>
              <a:gd name="T1" fmla="*/ 0 h 480"/>
              <a:gd name="T2" fmla="*/ 0 w 720"/>
              <a:gd name="T3" fmla="*/ 0 h 480"/>
              <a:gd name="T4" fmla="*/ 720 w 720"/>
              <a:gd name="T5" fmla="*/ 0 h 480"/>
              <a:gd name="T6" fmla="*/ 720 w 720"/>
              <a:gd name="T7" fmla="*/ 480 h 480"/>
              <a:gd name="T8" fmla="*/ 0 w 720"/>
              <a:gd name="T9" fmla="*/ 480 h 480"/>
              <a:gd name="T10" fmla="*/ 0 w 720"/>
              <a:gd name="T11" fmla="*/ 0 h 480"/>
              <a:gd name="T12" fmla="*/ 0 w 720"/>
              <a:gd name="T13" fmla="*/ 0 h 480"/>
              <a:gd name="T14" fmla="*/ 0 w 720"/>
              <a:gd name="T15" fmla="*/ 0 h 4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0" h="480">
                <a:moveTo>
                  <a:pt x="0" y="0"/>
                </a:moveTo>
                <a:lnTo>
                  <a:pt x="0" y="0"/>
                </a:lnTo>
                <a:lnTo>
                  <a:pt x="720" y="0"/>
                </a:lnTo>
                <a:lnTo>
                  <a:pt x="720" y="480"/>
                </a:lnTo>
                <a:lnTo>
                  <a:pt x="0" y="480"/>
                </a:lnTo>
                <a:lnTo>
                  <a:pt x="0" y="0"/>
                </a:lnTo>
                <a:close/>
                <a:moveTo>
                  <a:pt x="0" y="0"/>
                </a:moveTo>
                <a:lnTo>
                  <a:pt x="0" y="0"/>
                </a:lnTo>
                <a:close/>
              </a:path>
            </a:pathLst>
          </a:custGeom>
          <a:gradFill flip="none" rotWithShape="1">
            <a:gsLst>
              <a:gs pos="0">
                <a:srgbClr val="00AEEF">
                  <a:shade val="30000"/>
                  <a:satMod val="115000"/>
                </a:srgbClr>
              </a:gs>
              <a:gs pos="50000">
                <a:srgbClr val="00AEEF">
                  <a:shade val="67500"/>
                  <a:satMod val="115000"/>
                </a:srgbClr>
              </a:gs>
              <a:gs pos="100000">
                <a:srgbClr val="00AEEF">
                  <a:shade val="100000"/>
                  <a:satMod val="115000"/>
                </a:srgbClr>
              </a:gs>
            </a:gsLst>
            <a:lin ang="16200000" scaled="1"/>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a:extLst/>
        </p:spPr>
        <p:txBody>
          <a:bodyPr spcFirstLastPara="0" vert="horz" wrap="square" lIns="41910" tIns="45720" rIns="41910" bIns="41910" numCol="1" spcCol="1270" anchor="ctr" anchorCtr="1">
            <a:noAutofit/>
          </a:bodyPr>
          <a:lstStyle/>
          <a:p>
            <a:pPr algn="ctr" defTabSz="488950">
              <a:lnSpc>
                <a:spcPct val="90000"/>
              </a:lnSpc>
              <a:spcBef>
                <a:spcPts val="200"/>
              </a:spcBef>
              <a:spcAft>
                <a:spcPts val="200"/>
              </a:spcAft>
              <a:buClr>
                <a:prstClr val="black"/>
              </a:buClr>
            </a:pPr>
            <a:r>
              <a:rPr lang="en-US" sz="1400" kern="0" dirty="0">
                <a:solidFill>
                  <a:prstClr val="white"/>
                </a:solidFill>
                <a:effectLst>
                  <a:outerShdw blurRad="38100" dist="38100" dir="2700000" algn="tl">
                    <a:srgbClr val="000000">
                      <a:alpha val="43137"/>
                    </a:srgbClr>
                  </a:outerShdw>
                </a:effectLst>
                <a:latin typeface="Neo Sans Intel Medium"/>
              </a:rPr>
              <a:t>Orchestrator</a:t>
            </a:r>
          </a:p>
        </p:txBody>
      </p:sp>
      <p:sp>
        <p:nvSpPr>
          <p:cNvPr id="20" name="Freeform 16"/>
          <p:cNvSpPr>
            <a:spLocks noEditPoints="1"/>
          </p:cNvSpPr>
          <p:nvPr/>
        </p:nvSpPr>
        <p:spPr bwMode="auto">
          <a:xfrm>
            <a:off x="4754419" y="3414926"/>
            <a:ext cx="992531" cy="309715"/>
          </a:xfrm>
          <a:custGeom>
            <a:avLst/>
            <a:gdLst>
              <a:gd name="T0" fmla="*/ 0 w 720"/>
              <a:gd name="T1" fmla="*/ 0 h 480"/>
              <a:gd name="T2" fmla="*/ 0 w 720"/>
              <a:gd name="T3" fmla="*/ 0 h 480"/>
              <a:gd name="T4" fmla="*/ 720 w 720"/>
              <a:gd name="T5" fmla="*/ 0 h 480"/>
              <a:gd name="T6" fmla="*/ 720 w 720"/>
              <a:gd name="T7" fmla="*/ 480 h 480"/>
              <a:gd name="T8" fmla="*/ 0 w 720"/>
              <a:gd name="T9" fmla="*/ 480 h 480"/>
              <a:gd name="T10" fmla="*/ 0 w 720"/>
              <a:gd name="T11" fmla="*/ 0 h 480"/>
              <a:gd name="T12" fmla="*/ 0 w 720"/>
              <a:gd name="T13" fmla="*/ 0 h 480"/>
              <a:gd name="T14" fmla="*/ 0 w 720"/>
              <a:gd name="T15" fmla="*/ 0 h 4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0" h="480">
                <a:moveTo>
                  <a:pt x="0" y="0"/>
                </a:moveTo>
                <a:lnTo>
                  <a:pt x="0" y="0"/>
                </a:lnTo>
                <a:lnTo>
                  <a:pt x="720" y="0"/>
                </a:lnTo>
                <a:lnTo>
                  <a:pt x="720" y="480"/>
                </a:lnTo>
                <a:lnTo>
                  <a:pt x="0" y="480"/>
                </a:lnTo>
                <a:lnTo>
                  <a:pt x="0" y="0"/>
                </a:lnTo>
                <a:close/>
                <a:moveTo>
                  <a:pt x="0" y="0"/>
                </a:moveTo>
                <a:lnTo>
                  <a:pt x="0" y="0"/>
                </a:lnTo>
                <a:close/>
              </a:path>
            </a:pathLst>
          </a:custGeom>
          <a:gradFill flip="none" rotWithShape="1">
            <a:gsLst>
              <a:gs pos="0">
                <a:srgbClr val="00AEEF">
                  <a:shade val="30000"/>
                  <a:satMod val="115000"/>
                </a:srgbClr>
              </a:gs>
              <a:gs pos="50000">
                <a:srgbClr val="00AEEF">
                  <a:shade val="67500"/>
                  <a:satMod val="115000"/>
                </a:srgbClr>
              </a:gs>
              <a:gs pos="100000">
                <a:srgbClr val="00AEEF">
                  <a:shade val="100000"/>
                  <a:satMod val="115000"/>
                </a:srgbClr>
              </a:gs>
            </a:gsLst>
            <a:lin ang="16200000" scaled="1"/>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a:extLst/>
        </p:spPr>
        <p:txBody>
          <a:bodyPr spcFirstLastPara="0" vert="horz" wrap="square" lIns="41910" tIns="45720" rIns="41910" bIns="41910" numCol="1" spcCol="1270" anchor="ctr" anchorCtr="1">
            <a:noAutofit/>
          </a:bodyPr>
          <a:lstStyle/>
          <a:p>
            <a:pPr algn="ctr" defTabSz="488950">
              <a:lnSpc>
                <a:spcPct val="90000"/>
              </a:lnSpc>
              <a:spcBef>
                <a:spcPts val="200"/>
              </a:spcBef>
              <a:spcAft>
                <a:spcPts val="200"/>
              </a:spcAft>
              <a:buClr>
                <a:prstClr val="black"/>
              </a:buClr>
            </a:pPr>
            <a:r>
              <a:rPr lang="en-US" sz="1400" kern="0" dirty="0">
                <a:solidFill>
                  <a:prstClr val="white"/>
                </a:solidFill>
                <a:effectLst>
                  <a:outerShdw blurRad="38100" dist="38100" dir="2700000" algn="tl">
                    <a:srgbClr val="000000">
                      <a:alpha val="43137"/>
                    </a:srgbClr>
                  </a:outerShdw>
                </a:effectLst>
                <a:latin typeface="Neo Sans Intel Medium"/>
              </a:rPr>
              <a:t>Controller</a:t>
            </a:r>
          </a:p>
        </p:txBody>
      </p:sp>
      <p:sp>
        <p:nvSpPr>
          <p:cNvPr id="21" name="Freeform 126"/>
          <p:cNvSpPr>
            <a:spLocks/>
          </p:cNvSpPr>
          <p:nvPr/>
        </p:nvSpPr>
        <p:spPr bwMode="auto">
          <a:xfrm>
            <a:off x="4590059" y="4675992"/>
            <a:ext cx="994195" cy="836321"/>
          </a:xfrm>
          <a:custGeom>
            <a:avLst/>
            <a:gdLst>
              <a:gd name="T0" fmla="*/ 649 w 790"/>
              <a:gd name="T1" fmla="*/ 93 h 527"/>
              <a:gd name="T2" fmla="*/ 649 w 790"/>
              <a:gd name="T3" fmla="*/ 93 h 527"/>
              <a:gd name="T4" fmla="*/ 649 w 790"/>
              <a:gd name="T5" fmla="*/ 433 h 527"/>
              <a:gd name="T6" fmla="*/ 140 w 790"/>
              <a:gd name="T7" fmla="*/ 433 h 527"/>
              <a:gd name="T8" fmla="*/ 140 w 790"/>
              <a:gd name="T9" fmla="*/ 93 h 527"/>
              <a:gd name="T10" fmla="*/ 649 w 790"/>
              <a:gd name="T11" fmla="*/ 93 h 527"/>
            </a:gdLst>
            <a:ahLst/>
            <a:cxnLst>
              <a:cxn ang="0">
                <a:pos x="T0" y="T1"/>
              </a:cxn>
              <a:cxn ang="0">
                <a:pos x="T2" y="T3"/>
              </a:cxn>
              <a:cxn ang="0">
                <a:pos x="T4" y="T5"/>
              </a:cxn>
              <a:cxn ang="0">
                <a:pos x="T6" y="T7"/>
              </a:cxn>
              <a:cxn ang="0">
                <a:pos x="T8" y="T9"/>
              </a:cxn>
              <a:cxn ang="0">
                <a:pos x="T10" y="T11"/>
              </a:cxn>
            </a:cxnLst>
            <a:rect l="0" t="0" r="r" b="b"/>
            <a:pathLst>
              <a:path w="790" h="527">
                <a:moveTo>
                  <a:pt x="649" y="93"/>
                </a:moveTo>
                <a:lnTo>
                  <a:pt x="649" y="93"/>
                </a:lnTo>
                <a:cubicBezTo>
                  <a:pt x="790" y="187"/>
                  <a:pt x="790" y="339"/>
                  <a:pt x="649" y="433"/>
                </a:cubicBezTo>
                <a:cubicBezTo>
                  <a:pt x="509" y="527"/>
                  <a:pt x="281" y="527"/>
                  <a:pt x="140" y="433"/>
                </a:cubicBezTo>
                <a:cubicBezTo>
                  <a:pt x="0" y="339"/>
                  <a:pt x="0" y="187"/>
                  <a:pt x="140" y="93"/>
                </a:cubicBezTo>
                <a:cubicBezTo>
                  <a:pt x="281" y="0"/>
                  <a:pt x="509" y="0"/>
                  <a:pt x="649" y="93"/>
                </a:cubicBezTo>
                <a:close/>
              </a:path>
            </a:pathLst>
          </a:custGeom>
          <a:gradFill flip="none" rotWithShape="1">
            <a:gsLst>
              <a:gs pos="0">
                <a:schemeClr val="accent3">
                  <a:lumMod val="50000"/>
                </a:schemeClr>
              </a:gs>
              <a:gs pos="50000">
                <a:schemeClr val="accent3">
                  <a:lumMod val="75000"/>
                </a:schemeClr>
              </a:gs>
              <a:gs pos="100000">
                <a:schemeClr val="accent3">
                  <a:lumMod val="75000"/>
                </a:schemeClr>
              </a:gs>
            </a:gsLst>
            <a:lin ang="16200000" scaled="1"/>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p:spPr>
        <p:txBody>
          <a:bodyPr spcFirstLastPara="0" vert="horz" wrap="square" lIns="41910" tIns="45720" rIns="41910" bIns="41910" numCol="1" spcCol="1270" anchor="ctr" anchorCtr="1">
            <a:noAutofit/>
          </a:bodyPr>
          <a:lstStyle/>
          <a:p>
            <a:pPr algn="ctr" defTabSz="488950">
              <a:lnSpc>
                <a:spcPct val="90000"/>
              </a:lnSpc>
              <a:spcBef>
                <a:spcPts val="200"/>
              </a:spcBef>
              <a:spcAft>
                <a:spcPts val="200"/>
              </a:spcAft>
              <a:buClr>
                <a:prstClr val="black"/>
              </a:buClr>
            </a:pPr>
            <a:r>
              <a:rPr lang="en-US" sz="1200" kern="0" dirty="0" smtClean="0">
                <a:solidFill>
                  <a:prstClr val="white"/>
                </a:solidFill>
                <a:effectLst>
                  <a:outerShdw blurRad="38100" dist="38100" dir="2700000" algn="tl">
                    <a:srgbClr val="000000">
                      <a:alpha val="43137"/>
                    </a:srgbClr>
                  </a:outerShdw>
                </a:effectLst>
                <a:latin typeface="Neo Sans Intel Medium"/>
              </a:rPr>
              <a:t>Network</a:t>
            </a:r>
            <a:br>
              <a:rPr lang="en-US" sz="1200" kern="0" dirty="0" smtClean="0">
                <a:solidFill>
                  <a:prstClr val="white"/>
                </a:solidFill>
                <a:effectLst>
                  <a:outerShdw blurRad="38100" dist="38100" dir="2700000" algn="tl">
                    <a:srgbClr val="000000">
                      <a:alpha val="43137"/>
                    </a:srgbClr>
                  </a:outerShdw>
                </a:effectLst>
                <a:latin typeface="Neo Sans Intel Medium"/>
              </a:rPr>
            </a:br>
            <a:r>
              <a:rPr lang="en-US" sz="1200" kern="0" dirty="0" smtClean="0">
                <a:solidFill>
                  <a:prstClr val="white"/>
                </a:solidFill>
                <a:effectLst>
                  <a:outerShdw blurRad="38100" dist="38100" dir="2700000" algn="tl">
                    <a:srgbClr val="000000">
                      <a:alpha val="43137"/>
                    </a:srgbClr>
                  </a:outerShdw>
                </a:effectLst>
                <a:latin typeface="Neo Sans Intel Medium"/>
              </a:rPr>
              <a:t>Appliances</a:t>
            </a:r>
            <a:endParaRPr lang="en-US" sz="1200" kern="0" dirty="0">
              <a:solidFill>
                <a:prstClr val="white"/>
              </a:solidFill>
              <a:effectLst>
                <a:outerShdw blurRad="38100" dist="38100" dir="2700000" algn="tl">
                  <a:srgbClr val="000000">
                    <a:alpha val="43137"/>
                  </a:srgbClr>
                </a:outerShdw>
              </a:effectLst>
              <a:latin typeface="Neo Sans Intel Medium"/>
            </a:endParaRPr>
          </a:p>
        </p:txBody>
      </p:sp>
      <p:sp>
        <p:nvSpPr>
          <p:cNvPr id="22" name="Freeform 151"/>
          <p:cNvSpPr>
            <a:spLocks/>
          </p:cNvSpPr>
          <p:nvPr/>
        </p:nvSpPr>
        <p:spPr bwMode="auto">
          <a:xfrm>
            <a:off x="5503292" y="4675988"/>
            <a:ext cx="995363" cy="836320"/>
          </a:xfrm>
          <a:custGeom>
            <a:avLst/>
            <a:gdLst>
              <a:gd name="T0" fmla="*/ 649 w 790"/>
              <a:gd name="T1" fmla="*/ 93 h 527"/>
              <a:gd name="T2" fmla="*/ 649 w 790"/>
              <a:gd name="T3" fmla="*/ 93 h 527"/>
              <a:gd name="T4" fmla="*/ 649 w 790"/>
              <a:gd name="T5" fmla="*/ 433 h 527"/>
              <a:gd name="T6" fmla="*/ 140 w 790"/>
              <a:gd name="T7" fmla="*/ 433 h 527"/>
              <a:gd name="T8" fmla="*/ 140 w 790"/>
              <a:gd name="T9" fmla="*/ 93 h 527"/>
              <a:gd name="T10" fmla="*/ 649 w 790"/>
              <a:gd name="T11" fmla="*/ 93 h 527"/>
            </a:gdLst>
            <a:ahLst/>
            <a:cxnLst>
              <a:cxn ang="0">
                <a:pos x="T0" y="T1"/>
              </a:cxn>
              <a:cxn ang="0">
                <a:pos x="T2" y="T3"/>
              </a:cxn>
              <a:cxn ang="0">
                <a:pos x="T4" y="T5"/>
              </a:cxn>
              <a:cxn ang="0">
                <a:pos x="T6" y="T7"/>
              </a:cxn>
              <a:cxn ang="0">
                <a:pos x="T8" y="T9"/>
              </a:cxn>
              <a:cxn ang="0">
                <a:pos x="T10" y="T11"/>
              </a:cxn>
            </a:cxnLst>
            <a:rect l="0" t="0" r="r" b="b"/>
            <a:pathLst>
              <a:path w="790" h="527">
                <a:moveTo>
                  <a:pt x="649" y="93"/>
                </a:moveTo>
                <a:lnTo>
                  <a:pt x="649" y="93"/>
                </a:lnTo>
                <a:cubicBezTo>
                  <a:pt x="790" y="187"/>
                  <a:pt x="790" y="339"/>
                  <a:pt x="649" y="433"/>
                </a:cubicBezTo>
                <a:cubicBezTo>
                  <a:pt x="509" y="527"/>
                  <a:pt x="281" y="527"/>
                  <a:pt x="140" y="433"/>
                </a:cubicBezTo>
                <a:cubicBezTo>
                  <a:pt x="0" y="339"/>
                  <a:pt x="0" y="187"/>
                  <a:pt x="140" y="93"/>
                </a:cubicBezTo>
                <a:cubicBezTo>
                  <a:pt x="281" y="0"/>
                  <a:pt x="509" y="0"/>
                  <a:pt x="649" y="93"/>
                </a:cubicBezTo>
                <a:close/>
              </a:path>
            </a:pathLst>
          </a:custGeom>
          <a:gradFill flip="none" rotWithShape="1">
            <a:gsLst>
              <a:gs pos="0">
                <a:schemeClr val="accent3">
                  <a:lumMod val="50000"/>
                </a:schemeClr>
              </a:gs>
              <a:gs pos="50000">
                <a:schemeClr val="accent3">
                  <a:lumMod val="75000"/>
                </a:schemeClr>
              </a:gs>
              <a:gs pos="100000">
                <a:schemeClr val="accent3">
                  <a:lumMod val="75000"/>
                </a:schemeClr>
              </a:gs>
            </a:gsLst>
            <a:lin ang="16200000" scaled="1"/>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p:spPr>
        <p:txBody>
          <a:bodyPr spcFirstLastPara="0" vert="horz" wrap="square" lIns="41910" tIns="45720" rIns="41910" bIns="41910" numCol="1" spcCol="1270" anchor="ctr" anchorCtr="1">
            <a:noAutofit/>
          </a:bodyPr>
          <a:lstStyle/>
          <a:p>
            <a:pPr algn="ctr" defTabSz="488950">
              <a:lnSpc>
                <a:spcPct val="90000"/>
              </a:lnSpc>
              <a:spcBef>
                <a:spcPts val="200"/>
              </a:spcBef>
              <a:spcAft>
                <a:spcPts val="200"/>
              </a:spcAft>
              <a:buClr>
                <a:prstClr val="black"/>
              </a:buClr>
            </a:pPr>
            <a:r>
              <a:rPr lang="en-US" sz="1200" kern="0" dirty="0" smtClean="0">
                <a:solidFill>
                  <a:prstClr val="white"/>
                </a:solidFill>
                <a:effectLst>
                  <a:outerShdw blurRad="38100" dist="38100" dir="2700000" algn="tl">
                    <a:srgbClr val="000000">
                      <a:alpha val="43137"/>
                    </a:srgbClr>
                  </a:outerShdw>
                </a:effectLst>
                <a:latin typeface="Neo Sans Intel Medium"/>
              </a:rPr>
              <a:t>Media</a:t>
            </a:r>
            <a:br>
              <a:rPr lang="en-US" sz="1200" kern="0" dirty="0" smtClean="0">
                <a:solidFill>
                  <a:prstClr val="white"/>
                </a:solidFill>
                <a:effectLst>
                  <a:outerShdw blurRad="38100" dist="38100" dir="2700000" algn="tl">
                    <a:srgbClr val="000000">
                      <a:alpha val="43137"/>
                    </a:srgbClr>
                  </a:outerShdw>
                </a:effectLst>
                <a:latin typeface="Neo Sans Intel Medium"/>
              </a:rPr>
            </a:br>
            <a:r>
              <a:rPr lang="en-US" sz="1200" kern="0" dirty="0" smtClean="0">
                <a:solidFill>
                  <a:prstClr val="white"/>
                </a:solidFill>
                <a:effectLst>
                  <a:outerShdw blurRad="38100" dist="38100" dir="2700000" algn="tl">
                    <a:srgbClr val="000000">
                      <a:alpha val="43137"/>
                    </a:srgbClr>
                  </a:outerShdw>
                </a:effectLst>
                <a:latin typeface="Neo Sans Intel Medium"/>
              </a:rPr>
              <a:t>Gateways</a:t>
            </a:r>
            <a:endParaRPr lang="en-US" sz="1200" kern="0" dirty="0">
              <a:solidFill>
                <a:prstClr val="white"/>
              </a:solidFill>
              <a:effectLst>
                <a:outerShdw blurRad="38100" dist="38100" dir="2700000" algn="tl">
                  <a:srgbClr val="000000">
                    <a:alpha val="43137"/>
                  </a:srgbClr>
                </a:outerShdw>
              </a:effectLst>
              <a:latin typeface="Neo Sans Intel Medium"/>
            </a:endParaRPr>
          </a:p>
        </p:txBody>
      </p:sp>
      <p:sp>
        <p:nvSpPr>
          <p:cNvPr id="23" name="Freeform 176"/>
          <p:cNvSpPr>
            <a:spLocks/>
          </p:cNvSpPr>
          <p:nvPr/>
        </p:nvSpPr>
        <p:spPr bwMode="auto">
          <a:xfrm>
            <a:off x="6417692" y="4675988"/>
            <a:ext cx="995363" cy="838200"/>
          </a:xfrm>
          <a:custGeom>
            <a:avLst/>
            <a:gdLst>
              <a:gd name="T0" fmla="*/ 649 w 790"/>
              <a:gd name="T1" fmla="*/ 93 h 527"/>
              <a:gd name="T2" fmla="*/ 649 w 790"/>
              <a:gd name="T3" fmla="*/ 93 h 527"/>
              <a:gd name="T4" fmla="*/ 649 w 790"/>
              <a:gd name="T5" fmla="*/ 433 h 527"/>
              <a:gd name="T6" fmla="*/ 140 w 790"/>
              <a:gd name="T7" fmla="*/ 433 h 527"/>
              <a:gd name="T8" fmla="*/ 140 w 790"/>
              <a:gd name="T9" fmla="*/ 93 h 527"/>
              <a:gd name="T10" fmla="*/ 649 w 790"/>
              <a:gd name="T11" fmla="*/ 93 h 527"/>
            </a:gdLst>
            <a:ahLst/>
            <a:cxnLst>
              <a:cxn ang="0">
                <a:pos x="T0" y="T1"/>
              </a:cxn>
              <a:cxn ang="0">
                <a:pos x="T2" y="T3"/>
              </a:cxn>
              <a:cxn ang="0">
                <a:pos x="T4" y="T5"/>
              </a:cxn>
              <a:cxn ang="0">
                <a:pos x="T6" y="T7"/>
              </a:cxn>
              <a:cxn ang="0">
                <a:pos x="T8" y="T9"/>
              </a:cxn>
              <a:cxn ang="0">
                <a:pos x="T10" y="T11"/>
              </a:cxn>
            </a:cxnLst>
            <a:rect l="0" t="0" r="r" b="b"/>
            <a:pathLst>
              <a:path w="790" h="527">
                <a:moveTo>
                  <a:pt x="649" y="93"/>
                </a:moveTo>
                <a:lnTo>
                  <a:pt x="649" y="93"/>
                </a:lnTo>
                <a:cubicBezTo>
                  <a:pt x="790" y="187"/>
                  <a:pt x="790" y="339"/>
                  <a:pt x="649" y="433"/>
                </a:cubicBezTo>
                <a:cubicBezTo>
                  <a:pt x="509" y="527"/>
                  <a:pt x="281" y="527"/>
                  <a:pt x="140" y="433"/>
                </a:cubicBezTo>
                <a:cubicBezTo>
                  <a:pt x="0" y="339"/>
                  <a:pt x="0" y="187"/>
                  <a:pt x="140" y="93"/>
                </a:cubicBezTo>
                <a:cubicBezTo>
                  <a:pt x="281" y="0"/>
                  <a:pt x="509" y="0"/>
                  <a:pt x="649" y="93"/>
                </a:cubicBezTo>
                <a:close/>
              </a:path>
            </a:pathLst>
          </a:custGeom>
          <a:gradFill flip="none" rotWithShape="1">
            <a:gsLst>
              <a:gs pos="0">
                <a:schemeClr val="accent3">
                  <a:lumMod val="50000"/>
                </a:schemeClr>
              </a:gs>
              <a:gs pos="50000">
                <a:schemeClr val="accent3">
                  <a:lumMod val="75000"/>
                </a:schemeClr>
              </a:gs>
              <a:gs pos="100000">
                <a:schemeClr val="accent3">
                  <a:lumMod val="75000"/>
                </a:schemeClr>
              </a:gs>
            </a:gsLst>
            <a:lin ang="16200000" scaled="1"/>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p:spPr>
        <p:txBody>
          <a:bodyPr spcFirstLastPara="0" vert="horz" wrap="square" lIns="41910" tIns="45720" rIns="41910" bIns="41910" numCol="1" spcCol="1270" anchor="ctr" anchorCtr="1">
            <a:noAutofit/>
          </a:bodyPr>
          <a:lstStyle/>
          <a:p>
            <a:pPr algn="ctr" defTabSz="488950">
              <a:lnSpc>
                <a:spcPct val="90000"/>
              </a:lnSpc>
              <a:spcBef>
                <a:spcPts val="200"/>
              </a:spcBef>
              <a:spcAft>
                <a:spcPts val="200"/>
              </a:spcAft>
              <a:buClr>
                <a:prstClr val="black"/>
              </a:buClr>
            </a:pPr>
            <a:r>
              <a:rPr lang="en-US" sz="1200" kern="0" dirty="0" smtClean="0">
                <a:solidFill>
                  <a:prstClr val="white"/>
                </a:solidFill>
                <a:effectLst>
                  <a:outerShdw blurRad="38100" dist="38100" dir="2700000" algn="tl">
                    <a:srgbClr val="000000">
                      <a:alpha val="43137"/>
                    </a:srgbClr>
                  </a:outerShdw>
                </a:effectLst>
                <a:latin typeface="Neo Sans Intel Medium"/>
              </a:rPr>
              <a:t>BNG</a:t>
            </a:r>
            <a:endParaRPr lang="en-US" sz="1200" kern="0" dirty="0">
              <a:solidFill>
                <a:prstClr val="white"/>
              </a:solidFill>
              <a:effectLst>
                <a:outerShdw blurRad="38100" dist="38100" dir="2700000" algn="tl">
                  <a:srgbClr val="000000">
                    <a:alpha val="43137"/>
                  </a:srgbClr>
                </a:outerShdw>
              </a:effectLst>
              <a:latin typeface="Neo Sans Intel Medium"/>
            </a:endParaRPr>
          </a:p>
        </p:txBody>
      </p:sp>
      <p:sp>
        <p:nvSpPr>
          <p:cNvPr id="24" name="Freeform 16"/>
          <p:cNvSpPr>
            <a:spLocks noEditPoints="1"/>
          </p:cNvSpPr>
          <p:nvPr/>
        </p:nvSpPr>
        <p:spPr bwMode="auto">
          <a:xfrm>
            <a:off x="6732581" y="3414926"/>
            <a:ext cx="992531" cy="309715"/>
          </a:xfrm>
          <a:custGeom>
            <a:avLst/>
            <a:gdLst>
              <a:gd name="T0" fmla="*/ 0 w 720"/>
              <a:gd name="T1" fmla="*/ 0 h 480"/>
              <a:gd name="T2" fmla="*/ 0 w 720"/>
              <a:gd name="T3" fmla="*/ 0 h 480"/>
              <a:gd name="T4" fmla="*/ 720 w 720"/>
              <a:gd name="T5" fmla="*/ 0 h 480"/>
              <a:gd name="T6" fmla="*/ 720 w 720"/>
              <a:gd name="T7" fmla="*/ 480 h 480"/>
              <a:gd name="T8" fmla="*/ 0 w 720"/>
              <a:gd name="T9" fmla="*/ 480 h 480"/>
              <a:gd name="T10" fmla="*/ 0 w 720"/>
              <a:gd name="T11" fmla="*/ 0 h 480"/>
              <a:gd name="T12" fmla="*/ 0 w 720"/>
              <a:gd name="T13" fmla="*/ 0 h 480"/>
              <a:gd name="T14" fmla="*/ 0 w 720"/>
              <a:gd name="T15" fmla="*/ 0 h 4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0" h="480">
                <a:moveTo>
                  <a:pt x="0" y="0"/>
                </a:moveTo>
                <a:lnTo>
                  <a:pt x="0" y="0"/>
                </a:lnTo>
                <a:lnTo>
                  <a:pt x="720" y="0"/>
                </a:lnTo>
                <a:lnTo>
                  <a:pt x="720" y="480"/>
                </a:lnTo>
                <a:lnTo>
                  <a:pt x="0" y="480"/>
                </a:lnTo>
                <a:lnTo>
                  <a:pt x="0" y="0"/>
                </a:lnTo>
                <a:close/>
                <a:moveTo>
                  <a:pt x="0" y="0"/>
                </a:moveTo>
                <a:lnTo>
                  <a:pt x="0" y="0"/>
                </a:lnTo>
                <a:close/>
              </a:path>
            </a:pathLst>
          </a:custGeom>
          <a:gradFill flip="none" rotWithShape="1">
            <a:gsLst>
              <a:gs pos="0">
                <a:srgbClr val="00AEEF">
                  <a:shade val="30000"/>
                  <a:satMod val="115000"/>
                </a:srgbClr>
              </a:gs>
              <a:gs pos="50000">
                <a:srgbClr val="00AEEF">
                  <a:shade val="67500"/>
                  <a:satMod val="115000"/>
                </a:srgbClr>
              </a:gs>
              <a:gs pos="100000">
                <a:srgbClr val="00AEEF">
                  <a:shade val="100000"/>
                  <a:satMod val="115000"/>
                </a:srgbClr>
              </a:gs>
            </a:gsLst>
            <a:lin ang="16200000" scaled="1"/>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a:extLst/>
        </p:spPr>
        <p:txBody>
          <a:bodyPr spcFirstLastPara="0" vert="horz" wrap="square" lIns="41910" tIns="45720" rIns="41910" bIns="41910" numCol="1" spcCol="1270" anchor="ctr" anchorCtr="1">
            <a:noAutofit/>
          </a:bodyPr>
          <a:lstStyle/>
          <a:p>
            <a:pPr algn="ctr" defTabSz="488950">
              <a:lnSpc>
                <a:spcPct val="90000"/>
              </a:lnSpc>
              <a:spcBef>
                <a:spcPts val="200"/>
              </a:spcBef>
              <a:spcAft>
                <a:spcPts val="200"/>
              </a:spcAft>
              <a:buClr>
                <a:prstClr val="black"/>
              </a:buClr>
            </a:pPr>
            <a:r>
              <a:rPr lang="en-US" sz="1400" kern="0" dirty="0">
                <a:solidFill>
                  <a:prstClr val="white"/>
                </a:solidFill>
                <a:effectLst>
                  <a:outerShdw blurRad="38100" dist="38100" dir="2700000" algn="tl">
                    <a:srgbClr val="000000">
                      <a:alpha val="43137"/>
                    </a:srgbClr>
                  </a:outerShdw>
                </a:effectLst>
                <a:latin typeface="Neo Sans Intel Medium"/>
              </a:rPr>
              <a:t>Controller</a:t>
            </a:r>
          </a:p>
        </p:txBody>
      </p:sp>
      <p:sp>
        <p:nvSpPr>
          <p:cNvPr id="25" name="Freeform 176"/>
          <p:cNvSpPr>
            <a:spLocks/>
          </p:cNvSpPr>
          <p:nvPr/>
        </p:nvSpPr>
        <p:spPr bwMode="auto">
          <a:xfrm>
            <a:off x="7336850" y="4675988"/>
            <a:ext cx="995363" cy="838200"/>
          </a:xfrm>
          <a:custGeom>
            <a:avLst/>
            <a:gdLst>
              <a:gd name="T0" fmla="*/ 649 w 790"/>
              <a:gd name="T1" fmla="*/ 93 h 527"/>
              <a:gd name="T2" fmla="*/ 649 w 790"/>
              <a:gd name="T3" fmla="*/ 93 h 527"/>
              <a:gd name="T4" fmla="*/ 649 w 790"/>
              <a:gd name="T5" fmla="*/ 433 h 527"/>
              <a:gd name="T6" fmla="*/ 140 w 790"/>
              <a:gd name="T7" fmla="*/ 433 h 527"/>
              <a:gd name="T8" fmla="*/ 140 w 790"/>
              <a:gd name="T9" fmla="*/ 93 h 527"/>
              <a:gd name="T10" fmla="*/ 649 w 790"/>
              <a:gd name="T11" fmla="*/ 93 h 527"/>
            </a:gdLst>
            <a:ahLst/>
            <a:cxnLst>
              <a:cxn ang="0">
                <a:pos x="T0" y="T1"/>
              </a:cxn>
              <a:cxn ang="0">
                <a:pos x="T2" y="T3"/>
              </a:cxn>
              <a:cxn ang="0">
                <a:pos x="T4" y="T5"/>
              </a:cxn>
              <a:cxn ang="0">
                <a:pos x="T6" y="T7"/>
              </a:cxn>
              <a:cxn ang="0">
                <a:pos x="T8" y="T9"/>
              </a:cxn>
              <a:cxn ang="0">
                <a:pos x="T10" y="T11"/>
              </a:cxn>
            </a:cxnLst>
            <a:rect l="0" t="0" r="r" b="b"/>
            <a:pathLst>
              <a:path w="790" h="527">
                <a:moveTo>
                  <a:pt x="649" y="93"/>
                </a:moveTo>
                <a:lnTo>
                  <a:pt x="649" y="93"/>
                </a:lnTo>
                <a:cubicBezTo>
                  <a:pt x="790" y="187"/>
                  <a:pt x="790" y="339"/>
                  <a:pt x="649" y="433"/>
                </a:cubicBezTo>
                <a:cubicBezTo>
                  <a:pt x="509" y="527"/>
                  <a:pt x="281" y="527"/>
                  <a:pt x="140" y="433"/>
                </a:cubicBezTo>
                <a:cubicBezTo>
                  <a:pt x="0" y="339"/>
                  <a:pt x="0" y="187"/>
                  <a:pt x="140" y="93"/>
                </a:cubicBezTo>
                <a:cubicBezTo>
                  <a:pt x="281" y="0"/>
                  <a:pt x="509" y="0"/>
                  <a:pt x="649" y="93"/>
                </a:cubicBezTo>
                <a:close/>
              </a:path>
            </a:pathLst>
          </a:custGeom>
          <a:gradFill flip="none" rotWithShape="1">
            <a:gsLst>
              <a:gs pos="0">
                <a:schemeClr val="accent3">
                  <a:lumMod val="50000"/>
                </a:schemeClr>
              </a:gs>
              <a:gs pos="50000">
                <a:schemeClr val="accent3">
                  <a:lumMod val="75000"/>
                </a:schemeClr>
              </a:gs>
              <a:gs pos="100000">
                <a:schemeClr val="accent3">
                  <a:lumMod val="75000"/>
                </a:schemeClr>
              </a:gs>
            </a:gsLst>
            <a:lin ang="16200000" scaled="1"/>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p:spPr>
        <p:txBody>
          <a:bodyPr spcFirstLastPara="0" vert="horz" wrap="square" lIns="41910" tIns="45720" rIns="41910" bIns="41910" numCol="1" spcCol="1270" anchor="ctr" anchorCtr="1">
            <a:noAutofit/>
          </a:bodyPr>
          <a:lstStyle/>
          <a:p>
            <a:pPr algn="ctr" defTabSz="488950">
              <a:lnSpc>
                <a:spcPct val="90000"/>
              </a:lnSpc>
              <a:spcBef>
                <a:spcPts val="200"/>
              </a:spcBef>
              <a:spcAft>
                <a:spcPts val="200"/>
              </a:spcAft>
              <a:buClr>
                <a:prstClr val="black"/>
              </a:buClr>
            </a:pPr>
            <a:r>
              <a:rPr lang="en-US" sz="1200" kern="0" dirty="0">
                <a:solidFill>
                  <a:prstClr val="white"/>
                </a:solidFill>
                <a:effectLst>
                  <a:outerShdw blurRad="38100" dist="38100" dir="2700000" algn="tl">
                    <a:srgbClr val="000000">
                      <a:alpha val="43137"/>
                    </a:srgbClr>
                  </a:outerShdw>
                </a:effectLst>
                <a:latin typeface="Neo Sans Intel Medium"/>
              </a:rPr>
              <a:t>EPC</a:t>
            </a:r>
          </a:p>
        </p:txBody>
      </p:sp>
      <p:sp>
        <p:nvSpPr>
          <p:cNvPr id="26" name="Freeform 176"/>
          <p:cNvSpPr>
            <a:spLocks/>
          </p:cNvSpPr>
          <p:nvPr/>
        </p:nvSpPr>
        <p:spPr bwMode="auto">
          <a:xfrm>
            <a:off x="8243839" y="4675988"/>
            <a:ext cx="995363" cy="838200"/>
          </a:xfrm>
          <a:custGeom>
            <a:avLst/>
            <a:gdLst>
              <a:gd name="T0" fmla="*/ 649 w 790"/>
              <a:gd name="T1" fmla="*/ 93 h 527"/>
              <a:gd name="T2" fmla="*/ 649 w 790"/>
              <a:gd name="T3" fmla="*/ 93 h 527"/>
              <a:gd name="T4" fmla="*/ 649 w 790"/>
              <a:gd name="T5" fmla="*/ 433 h 527"/>
              <a:gd name="T6" fmla="*/ 140 w 790"/>
              <a:gd name="T7" fmla="*/ 433 h 527"/>
              <a:gd name="T8" fmla="*/ 140 w 790"/>
              <a:gd name="T9" fmla="*/ 93 h 527"/>
              <a:gd name="T10" fmla="*/ 649 w 790"/>
              <a:gd name="T11" fmla="*/ 93 h 527"/>
            </a:gdLst>
            <a:ahLst/>
            <a:cxnLst>
              <a:cxn ang="0">
                <a:pos x="T0" y="T1"/>
              </a:cxn>
              <a:cxn ang="0">
                <a:pos x="T2" y="T3"/>
              </a:cxn>
              <a:cxn ang="0">
                <a:pos x="T4" y="T5"/>
              </a:cxn>
              <a:cxn ang="0">
                <a:pos x="T6" y="T7"/>
              </a:cxn>
              <a:cxn ang="0">
                <a:pos x="T8" y="T9"/>
              </a:cxn>
              <a:cxn ang="0">
                <a:pos x="T10" y="T11"/>
              </a:cxn>
            </a:cxnLst>
            <a:rect l="0" t="0" r="r" b="b"/>
            <a:pathLst>
              <a:path w="790" h="527">
                <a:moveTo>
                  <a:pt x="649" y="93"/>
                </a:moveTo>
                <a:lnTo>
                  <a:pt x="649" y="93"/>
                </a:lnTo>
                <a:cubicBezTo>
                  <a:pt x="790" y="187"/>
                  <a:pt x="790" y="339"/>
                  <a:pt x="649" y="433"/>
                </a:cubicBezTo>
                <a:cubicBezTo>
                  <a:pt x="509" y="527"/>
                  <a:pt x="281" y="527"/>
                  <a:pt x="140" y="433"/>
                </a:cubicBezTo>
                <a:cubicBezTo>
                  <a:pt x="0" y="339"/>
                  <a:pt x="0" y="187"/>
                  <a:pt x="140" y="93"/>
                </a:cubicBezTo>
                <a:cubicBezTo>
                  <a:pt x="281" y="0"/>
                  <a:pt x="509" y="0"/>
                  <a:pt x="649" y="93"/>
                </a:cubicBezTo>
                <a:close/>
              </a:path>
            </a:pathLst>
          </a:custGeom>
          <a:gradFill flip="none" rotWithShape="1">
            <a:gsLst>
              <a:gs pos="0">
                <a:schemeClr val="accent3">
                  <a:lumMod val="50000"/>
                </a:schemeClr>
              </a:gs>
              <a:gs pos="50000">
                <a:schemeClr val="accent3">
                  <a:lumMod val="75000"/>
                </a:schemeClr>
              </a:gs>
              <a:gs pos="100000">
                <a:schemeClr val="accent3">
                  <a:lumMod val="75000"/>
                </a:schemeClr>
              </a:gs>
            </a:gsLst>
            <a:lin ang="16200000" scaled="1"/>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p:spPr>
        <p:txBody>
          <a:bodyPr spcFirstLastPara="0" vert="horz" wrap="square" lIns="41910" tIns="45720" rIns="41910" bIns="41910" numCol="1" spcCol="1270" anchor="ctr" anchorCtr="1">
            <a:noAutofit/>
          </a:bodyPr>
          <a:lstStyle/>
          <a:p>
            <a:pPr algn="ctr" defTabSz="488950">
              <a:lnSpc>
                <a:spcPct val="90000"/>
              </a:lnSpc>
              <a:spcBef>
                <a:spcPts val="200"/>
              </a:spcBef>
              <a:spcAft>
                <a:spcPts val="200"/>
              </a:spcAft>
              <a:buClr>
                <a:prstClr val="black"/>
              </a:buClr>
            </a:pPr>
            <a:r>
              <a:rPr lang="en-US" sz="1200" kern="0" dirty="0">
                <a:solidFill>
                  <a:prstClr val="white"/>
                </a:solidFill>
                <a:effectLst>
                  <a:outerShdw blurRad="38100" dist="38100" dir="2700000" algn="tl">
                    <a:srgbClr val="000000">
                      <a:alpha val="43137"/>
                    </a:srgbClr>
                  </a:outerShdw>
                </a:effectLst>
                <a:latin typeface="Neo Sans Intel Medium"/>
              </a:rPr>
              <a:t>C-RAN</a:t>
            </a:r>
          </a:p>
        </p:txBody>
      </p:sp>
      <p:sp>
        <p:nvSpPr>
          <p:cNvPr id="27" name="Freeform 16"/>
          <p:cNvSpPr>
            <a:spLocks noEditPoints="1"/>
          </p:cNvSpPr>
          <p:nvPr/>
        </p:nvSpPr>
        <p:spPr bwMode="auto">
          <a:xfrm>
            <a:off x="7430023" y="4623736"/>
            <a:ext cx="788126" cy="288755"/>
          </a:xfrm>
          <a:custGeom>
            <a:avLst/>
            <a:gdLst>
              <a:gd name="T0" fmla="*/ 0 w 720"/>
              <a:gd name="T1" fmla="*/ 0 h 480"/>
              <a:gd name="T2" fmla="*/ 0 w 720"/>
              <a:gd name="T3" fmla="*/ 0 h 480"/>
              <a:gd name="T4" fmla="*/ 720 w 720"/>
              <a:gd name="T5" fmla="*/ 0 h 480"/>
              <a:gd name="T6" fmla="*/ 720 w 720"/>
              <a:gd name="T7" fmla="*/ 480 h 480"/>
              <a:gd name="T8" fmla="*/ 0 w 720"/>
              <a:gd name="T9" fmla="*/ 480 h 480"/>
              <a:gd name="T10" fmla="*/ 0 w 720"/>
              <a:gd name="T11" fmla="*/ 0 h 480"/>
              <a:gd name="T12" fmla="*/ 0 w 720"/>
              <a:gd name="T13" fmla="*/ 0 h 480"/>
              <a:gd name="T14" fmla="*/ 0 w 720"/>
              <a:gd name="T15" fmla="*/ 0 h 4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0" h="480">
                <a:moveTo>
                  <a:pt x="0" y="0"/>
                </a:moveTo>
                <a:lnTo>
                  <a:pt x="0" y="0"/>
                </a:lnTo>
                <a:lnTo>
                  <a:pt x="720" y="0"/>
                </a:lnTo>
                <a:lnTo>
                  <a:pt x="720" y="480"/>
                </a:lnTo>
                <a:lnTo>
                  <a:pt x="0" y="480"/>
                </a:lnTo>
                <a:lnTo>
                  <a:pt x="0" y="0"/>
                </a:lnTo>
                <a:close/>
                <a:moveTo>
                  <a:pt x="0" y="0"/>
                </a:moveTo>
                <a:lnTo>
                  <a:pt x="0" y="0"/>
                </a:lnTo>
                <a:close/>
              </a:path>
            </a:pathLst>
          </a:custGeom>
          <a:gradFill flip="none" rotWithShape="1">
            <a:gsLst>
              <a:gs pos="0">
                <a:srgbClr val="00AEEF">
                  <a:shade val="30000"/>
                  <a:satMod val="115000"/>
                </a:srgbClr>
              </a:gs>
              <a:gs pos="50000">
                <a:srgbClr val="00AEEF">
                  <a:shade val="67500"/>
                  <a:satMod val="115000"/>
                </a:srgbClr>
              </a:gs>
              <a:gs pos="100000">
                <a:srgbClr val="00AEEF">
                  <a:shade val="100000"/>
                  <a:satMod val="115000"/>
                </a:srgbClr>
              </a:gs>
            </a:gsLst>
            <a:lin ang="16200000" scaled="1"/>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a:extLst/>
        </p:spPr>
        <p:txBody>
          <a:bodyPr spcFirstLastPara="0" vert="horz" wrap="square" lIns="41910" tIns="45720" rIns="41910" bIns="41910" numCol="1" spcCol="1270" anchor="ctr" anchorCtr="1">
            <a:noAutofit/>
          </a:bodyPr>
          <a:lstStyle/>
          <a:p>
            <a:pPr algn="ctr" defTabSz="488950">
              <a:lnSpc>
                <a:spcPct val="90000"/>
              </a:lnSpc>
              <a:spcBef>
                <a:spcPts val="200"/>
              </a:spcBef>
              <a:spcAft>
                <a:spcPts val="200"/>
              </a:spcAft>
              <a:buClr>
                <a:prstClr val="black"/>
              </a:buClr>
            </a:pPr>
            <a:r>
              <a:rPr lang="en-US" sz="1400" kern="0" dirty="0" smtClean="0">
                <a:solidFill>
                  <a:prstClr val="white"/>
                </a:solidFill>
                <a:effectLst>
                  <a:outerShdw blurRad="38100" dist="38100" dir="2700000" algn="tl">
                    <a:srgbClr val="000000">
                      <a:alpha val="43137"/>
                    </a:srgbClr>
                  </a:outerShdw>
                </a:effectLst>
                <a:latin typeface="Neo Sans Intel Medium"/>
              </a:rPr>
              <a:t>Node</a:t>
            </a:r>
            <a:endParaRPr lang="en-US" sz="1400" kern="0" dirty="0">
              <a:solidFill>
                <a:prstClr val="white"/>
              </a:solidFill>
              <a:effectLst>
                <a:outerShdw blurRad="38100" dist="38100" dir="2700000" algn="tl">
                  <a:srgbClr val="000000">
                    <a:alpha val="43137"/>
                  </a:srgbClr>
                </a:outerShdw>
              </a:effectLst>
              <a:latin typeface="Neo Sans Intel Medium"/>
            </a:endParaRPr>
          </a:p>
        </p:txBody>
      </p:sp>
      <p:sp>
        <p:nvSpPr>
          <p:cNvPr id="28" name="Freeform 16"/>
          <p:cNvSpPr>
            <a:spLocks noEditPoints="1"/>
          </p:cNvSpPr>
          <p:nvPr/>
        </p:nvSpPr>
        <p:spPr bwMode="auto">
          <a:xfrm>
            <a:off x="8366193" y="4619383"/>
            <a:ext cx="788126" cy="288755"/>
          </a:xfrm>
          <a:custGeom>
            <a:avLst/>
            <a:gdLst>
              <a:gd name="T0" fmla="*/ 0 w 720"/>
              <a:gd name="T1" fmla="*/ 0 h 480"/>
              <a:gd name="T2" fmla="*/ 0 w 720"/>
              <a:gd name="T3" fmla="*/ 0 h 480"/>
              <a:gd name="T4" fmla="*/ 720 w 720"/>
              <a:gd name="T5" fmla="*/ 0 h 480"/>
              <a:gd name="T6" fmla="*/ 720 w 720"/>
              <a:gd name="T7" fmla="*/ 480 h 480"/>
              <a:gd name="T8" fmla="*/ 0 w 720"/>
              <a:gd name="T9" fmla="*/ 480 h 480"/>
              <a:gd name="T10" fmla="*/ 0 w 720"/>
              <a:gd name="T11" fmla="*/ 0 h 480"/>
              <a:gd name="T12" fmla="*/ 0 w 720"/>
              <a:gd name="T13" fmla="*/ 0 h 480"/>
              <a:gd name="T14" fmla="*/ 0 w 720"/>
              <a:gd name="T15" fmla="*/ 0 h 4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0" h="480">
                <a:moveTo>
                  <a:pt x="0" y="0"/>
                </a:moveTo>
                <a:lnTo>
                  <a:pt x="0" y="0"/>
                </a:lnTo>
                <a:lnTo>
                  <a:pt x="720" y="0"/>
                </a:lnTo>
                <a:lnTo>
                  <a:pt x="720" y="480"/>
                </a:lnTo>
                <a:lnTo>
                  <a:pt x="0" y="480"/>
                </a:lnTo>
                <a:lnTo>
                  <a:pt x="0" y="0"/>
                </a:lnTo>
                <a:close/>
                <a:moveTo>
                  <a:pt x="0" y="0"/>
                </a:moveTo>
                <a:lnTo>
                  <a:pt x="0" y="0"/>
                </a:lnTo>
                <a:close/>
              </a:path>
            </a:pathLst>
          </a:custGeom>
          <a:gradFill flip="none" rotWithShape="1">
            <a:gsLst>
              <a:gs pos="0">
                <a:srgbClr val="00AEEF">
                  <a:shade val="30000"/>
                  <a:satMod val="115000"/>
                </a:srgbClr>
              </a:gs>
              <a:gs pos="50000">
                <a:srgbClr val="00AEEF">
                  <a:shade val="67500"/>
                  <a:satMod val="115000"/>
                </a:srgbClr>
              </a:gs>
              <a:gs pos="100000">
                <a:srgbClr val="00AEEF">
                  <a:shade val="100000"/>
                  <a:satMod val="115000"/>
                </a:srgbClr>
              </a:gs>
            </a:gsLst>
            <a:lin ang="16200000" scaled="1"/>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a:extLst/>
        </p:spPr>
        <p:txBody>
          <a:bodyPr spcFirstLastPara="0" vert="horz" wrap="square" lIns="41910" tIns="45720" rIns="41910" bIns="41910" numCol="1" spcCol="1270" anchor="ctr" anchorCtr="1">
            <a:noAutofit/>
          </a:bodyPr>
          <a:lstStyle/>
          <a:p>
            <a:pPr algn="ctr" defTabSz="488950">
              <a:lnSpc>
                <a:spcPct val="90000"/>
              </a:lnSpc>
              <a:spcBef>
                <a:spcPts val="200"/>
              </a:spcBef>
              <a:spcAft>
                <a:spcPts val="200"/>
              </a:spcAft>
              <a:buClr>
                <a:prstClr val="black"/>
              </a:buClr>
            </a:pPr>
            <a:r>
              <a:rPr lang="en-US" sz="1400" kern="0" dirty="0" smtClean="0">
                <a:solidFill>
                  <a:prstClr val="white"/>
                </a:solidFill>
                <a:effectLst>
                  <a:outerShdw blurRad="38100" dist="38100" dir="2700000" algn="tl">
                    <a:srgbClr val="000000">
                      <a:alpha val="43137"/>
                    </a:srgbClr>
                  </a:outerShdw>
                </a:effectLst>
                <a:latin typeface="Neo Sans Intel Medium"/>
              </a:rPr>
              <a:t>Node</a:t>
            </a:r>
            <a:endParaRPr lang="en-US" sz="1400" kern="0" dirty="0">
              <a:solidFill>
                <a:prstClr val="white"/>
              </a:solidFill>
              <a:effectLst>
                <a:outerShdw blurRad="38100" dist="38100" dir="2700000" algn="tl">
                  <a:srgbClr val="000000">
                    <a:alpha val="43137"/>
                  </a:srgbClr>
                </a:outerShdw>
              </a:effectLst>
              <a:latin typeface="Neo Sans Intel Medium"/>
            </a:endParaRPr>
          </a:p>
        </p:txBody>
      </p:sp>
      <p:sp>
        <p:nvSpPr>
          <p:cNvPr id="29" name="Freeform 16"/>
          <p:cNvSpPr>
            <a:spLocks noEditPoints="1"/>
          </p:cNvSpPr>
          <p:nvPr/>
        </p:nvSpPr>
        <p:spPr bwMode="auto">
          <a:xfrm>
            <a:off x="6511257" y="4606317"/>
            <a:ext cx="788126" cy="288755"/>
          </a:xfrm>
          <a:custGeom>
            <a:avLst/>
            <a:gdLst>
              <a:gd name="T0" fmla="*/ 0 w 720"/>
              <a:gd name="T1" fmla="*/ 0 h 480"/>
              <a:gd name="T2" fmla="*/ 0 w 720"/>
              <a:gd name="T3" fmla="*/ 0 h 480"/>
              <a:gd name="T4" fmla="*/ 720 w 720"/>
              <a:gd name="T5" fmla="*/ 0 h 480"/>
              <a:gd name="T6" fmla="*/ 720 w 720"/>
              <a:gd name="T7" fmla="*/ 480 h 480"/>
              <a:gd name="T8" fmla="*/ 0 w 720"/>
              <a:gd name="T9" fmla="*/ 480 h 480"/>
              <a:gd name="T10" fmla="*/ 0 w 720"/>
              <a:gd name="T11" fmla="*/ 0 h 480"/>
              <a:gd name="T12" fmla="*/ 0 w 720"/>
              <a:gd name="T13" fmla="*/ 0 h 480"/>
              <a:gd name="T14" fmla="*/ 0 w 720"/>
              <a:gd name="T15" fmla="*/ 0 h 4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0" h="480">
                <a:moveTo>
                  <a:pt x="0" y="0"/>
                </a:moveTo>
                <a:lnTo>
                  <a:pt x="0" y="0"/>
                </a:lnTo>
                <a:lnTo>
                  <a:pt x="720" y="0"/>
                </a:lnTo>
                <a:lnTo>
                  <a:pt x="720" y="480"/>
                </a:lnTo>
                <a:lnTo>
                  <a:pt x="0" y="480"/>
                </a:lnTo>
                <a:lnTo>
                  <a:pt x="0" y="0"/>
                </a:lnTo>
                <a:close/>
                <a:moveTo>
                  <a:pt x="0" y="0"/>
                </a:moveTo>
                <a:lnTo>
                  <a:pt x="0" y="0"/>
                </a:lnTo>
                <a:close/>
              </a:path>
            </a:pathLst>
          </a:custGeom>
          <a:gradFill flip="none" rotWithShape="1">
            <a:gsLst>
              <a:gs pos="0">
                <a:srgbClr val="00AEEF">
                  <a:shade val="30000"/>
                  <a:satMod val="115000"/>
                </a:srgbClr>
              </a:gs>
              <a:gs pos="50000">
                <a:srgbClr val="00AEEF">
                  <a:shade val="67500"/>
                  <a:satMod val="115000"/>
                </a:srgbClr>
              </a:gs>
              <a:gs pos="100000">
                <a:srgbClr val="00AEEF">
                  <a:shade val="100000"/>
                  <a:satMod val="115000"/>
                </a:srgbClr>
              </a:gs>
            </a:gsLst>
            <a:lin ang="16200000" scaled="1"/>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a:extLst/>
        </p:spPr>
        <p:txBody>
          <a:bodyPr spcFirstLastPara="0" vert="horz" wrap="square" lIns="41910" tIns="45720" rIns="41910" bIns="41910" numCol="1" spcCol="1270" anchor="ctr" anchorCtr="1">
            <a:noAutofit/>
          </a:bodyPr>
          <a:lstStyle/>
          <a:p>
            <a:pPr algn="ctr" defTabSz="488950">
              <a:lnSpc>
                <a:spcPct val="90000"/>
              </a:lnSpc>
              <a:spcBef>
                <a:spcPts val="200"/>
              </a:spcBef>
              <a:spcAft>
                <a:spcPts val="200"/>
              </a:spcAft>
              <a:buClr>
                <a:prstClr val="black"/>
              </a:buClr>
            </a:pPr>
            <a:r>
              <a:rPr lang="en-US" sz="1400" kern="0" dirty="0" smtClean="0">
                <a:solidFill>
                  <a:prstClr val="white"/>
                </a:solidFill>
                <a:effectLst>
                  <a:outerShdw blurRad="38100" dist="38100" dir="2700000" algn="tl">
                    <a:srgbClr val="000000">
                      <a:alpha val="43137"/>
                    </a:srgbClr>
                  </a:outerShdw>
                </a:effectLst>
                <a:latin typeface="Neo Sans Intel Medium"/>
              </a:rPr>
              <a:t>Node</a:t>
            </a:r>
            <a:endParaRPr lang="en-US" sz="1400" kern="0" dirty="0">
              <a:solidFill>
                <a:prstClr val="white"/>
              </a:solidFill>
              <a:effectLst>
                <a:outerShdw blurRad="38100" dist="38100" dir="2700000" algn="tl">
                  <a:srgbClr val="000000">
                    <a:alpha val="43137"/>
                  </a:srgbClr>
                </a:outerShdw>
              </a:effectLst>
              <a:latin typeface="Neo Sans Intel Medium"/>
            </a:endParaRPr>
          </a:p>
        </p:txBody>
      </p:sp>
      <p:sp>
        <p:nvSpPr>
          <p:cNvPr id="30" name="Freeform 16"/>
          <p:cNvSpPr>
            <a:spLocks noEditPoints="1"/>
          </p:cNvSpPr>
          <p:nvPr/>
        </p:nvSpPr>
        <p:spPr bwMode="auto">
          <a:xfrm>
            <a:off x="5592491" y="4601961"/>
            <a:ext cx="788126" cy="288755"/>
          </a:xfrm>
          <a:custGeom>
            <a:avLst/>
            <a:gdLst>
              <a:gd name="T0" fmla="*/ 0 w 720"/>
              <a:gd name="T1" fmla="*/ 0 h 480"/>
              <a:gd name="T2" fmla="*/ 0 w 720"/>
              <a:gd name="T3" fmla="*/ 0 h 480"/>
              <a:gd name="T4" fmla="*/ 720 w 720"/>
              <a:gd name="T5" fmla="*/ 0 h 480"/>
              <a:gd name="T6" fmla="*/ 720 w 720"/>
              <a:gd name="T7" fmla="*/ 480 h 480"/>
              <a:gd name="T8" fmla="*/ 0 w 720"/>
              <a:gd name="T9" fmla="*/ 480 h 480"/>
              <a:gd name="T10" fmla="*/ 0 w 720"/>
              <a:gd name="T11" fmla="*/ 0 h 480"/>
              <a:gd name="T12" fmla="*/ 0 w 720"/>
              <a:gd name="T13" fmla="*/ 0 h 480"/>
              <a:gd name="T14" fmla="*/ 0 w 720"/>
              <a:gd name="T15" fmla="*/ 0 h 4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0" h="480">
                <a:moveTo>
                  <a:pt x="0" y="0"/>
                </a:moveTo>
                <a:lnTo>
                  <a:pt x="0" y="0"/>
                </a:lnTo>
                <a:lnTo>
                  <a:pt x="720" y="0"/>
                </a:lnTo>
                <a:lnTo>
                  <a:pt x="720" y="480"/>
                </a:lnTo>
                <a:lnTo>
                  <a:pt x="0" y="480"/>
                </a:lnTo>
                <a:lnTo>
                  <a:pt x="0" y="0"/>
                </a:lnTo>
                <a:close/>
                <a:moveTo>
                  <a:pt x="0" y="0"/>
                </a:moveTo>
                <a:lnTo>
                  <a:pt x="0" y="0"/>
                </a:lnTo>
                <a:close/>
              </a:path>
            </a:pathLst>
          </a:custGeom>
          <a:gradFill flip="none" rotWithShape="1">
            <a:gsLst>
              <a:gs pos="0">
                <a:srgbClr val="00AEEF">
                  <a:shade val="30000"/>
                  <a:satMod val="115000"/>
                </a:srgbClr>
              </a:gs>
              <a:gs pos="50000">
                <a:srgbClr val="00AEEF">
                  <a:shade val="67500"/>
                  <a:satMod val="115000"/>
                </a:srgbClr>
              </a:gs>
              <a:gs pos="100000">
                <a:srgbClr val="00AEEF">
                  <a:shade val="100000"/>
                  <a:satMod val="115000"/>
                </a:srgbClr>
              </a:gs>
            </a:gsLst>
            <a:lin ang="16200000" scaled="1"/>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a:extLst/>
        </p:spPr>
        <p:txBody>
          <a:bodyPr spcFirstLastPara="0" vert="horz" wrap="square" lIns="41910" tIns="45720" rIns="41910" bIns="41910" numCol="1" spcCol="1270" anchor="ctr" anchorCtr="1">
            <a:noAutofit/>
          </a:bodyPr>
          <a:lstStyle/>
          <a:p>
            <a:pPr algn="ctr" defTabSz="488950">
              <a:lnSpc>
                <a:spcPct val="90000"/>
              </a:lnSpc>
              <a:spcBef>
                <a:spcPts val="200"/>
              </a:spcBef>
              <a:spcAft>
                <a:spcPts val="200"/>
              </a:spcAft>
              <a:buClr>
                <a:prstClr val="black"/>
              </a:buClr>
            </a:pPr>
            <a:r>
              <a:rPr lang="en-US" sz="1400" kern="0" dirty="0" smtClean="0">
                <a:solidFill>
                  <a:prstClr val="white"/>
                </a:solidFill>
                <a:effectLst>
                  <a:outerShdw blurRad="38100" dist="38100" dir="2700000" algn="tl">
                    <a:srgbClr val="000000">
                      <a:alpha val="43137"/>
                    </a:srgbClr>
                  </a:outerShdw>
                </a:effectLst>
                <a:latin typeface="Neo Sans Intel Medium"/>
              </a:rPr>
              <a:t>Node</a:t>
            </a:r>
            <a:endParaRPr lang="en-US" sz="1400" kern="0" dirty="0">
              <a:solidFill>
                <a:prstClr val="white"/>
              </a:solidFill>
              <a:effectLst>
                <a:outerShdw blurRad="38100" dist="38100" dir="2700000" algn="tl">
                  <a:srgbClr val="000000">
                    <a:alpha val="43137"/>
                  </a:srgbClr>
                </a:outerShdw>
              </a:effectLst>
              <a:latin typeface="Neo Sans Intel Medium"/>
            </a:endParaRPr>
          </a:p>
        </p:txBody>
      </p:sp>
      <p:sp>
        <p:nvSpPr>
          <p:cNvPr id="31" name="Freeform 16"/>
          <p:cNvSpPr>
            <a:spLocks noEditPoints="1"/>
          </p:cNvSpPr>
          <p:nvPr/>
        </p:nvSpPr>
        <p:spPr bwMode="auto">
          <a:xfrm>
            <a:off x="4673725" y="4610668"/>
            <a:ext cx="788126" cy="288755"/>
          </a:xfrm>
          <a:custGeom>
            <a:avLst/>
            <a:gdLst>
              <a:gd name="T0" fmla="*/ 0 w 720"/>
              <a:gd name="T1" fmla="*/ 0 h 480"/>
              <a:gd name="T2" fmla="*/ 0 w 720"/>
              <a:gd name="T3" fmla="*/ 0 h 480"/>
              <a:gd name="T4" fmla="*/ 720 w 720"/>
              <a:gd name="T5" fmla="*/ 0 h 480"/>
              <a:gd name="T6" fmla="*/ 720 w 720"/>
              <a:gd name="T7" fmla="*/ 480 h 480"/>
              <a:gd name="T8" fmla="*/ 0 w 720"/>
              <a:gd name="T9" fmla="*/ 480 h 480"/>
              <a:gd name="T10" fmla="*/ 0 w 720"/>
              <a:gd name="T11" fmla="*/ 0 h 480"/>
              <a:gd name="T12" fmla="*/ 0 w 720"/>
              <a:gd name="T13" fmla="*/ 0 h 480"/>
              <a:gd name="T14" fmla="*/ 0 w 720"/>
              <a:gd name="T15" fmla="*/ 0 h 4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0" h="480">
                <a:moveTo>
                  <a:pt x="0" y="0"/>
                </a:moveTo>
                <a:lnTo>
                  <a:pt x="0" y="0"/>
                </a:lnTo>
                <a:lnTo>
                  <a:pt x="720" y="0"/>
                </a:lnTo>
                <a:lnTo>
                  <a:pt x="720" y="480"/>
                </a:lnTo>
                <a:lnTo>
                  <a:pt x="0" y="480"/>
                </a:lnTo>
                <a:lnTo>
                  <a:pt x="0" y="0"/>
                </a:lnTo>
                <a:close/>
                <a:moveTo>
                  <a:pt x="0" y="0"/>
                </a:moveTo>
                <a:lnTo>
                  <a:pt x="0" y="0"/>
                </a:lnTo>
                <a:close/>
              </a:path>
            </a:pathLst>
          </a:custGeom>
          <a:gradFill flip="none" rotWithShape="1">
            <a:gsLst>
              <a:gs pos="0">
                <a:srgbClr val="00AEEF">
                  <a:shade val="30000"/>
                  <a:satMod val="115000"/>
                </a:srgbClr>
              </a:gs>
              <a:gs pos="50000">
                <a:srgbClr val="00AEEF">
                  <a:shade val="67500"/>
                  <a:satMod val="115000"/>
                </a:srgbClr>
              </a:gs>
              <a:gs pos="100000">
                <a:srgbClr val="00AEEF">
                  <a:shade val="100000"/>
                  <a:satMod val="115000"/>
                </a:srgbClr>
              </a:gs>
            </a:gsLst>
            <a:lin ang="16200000" scaled="1"/>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a:extLst/>
        </p:spPr>
        <p:txBody>
          <a:bodyPr spcFirstLastPara="0" vert="horz" wrap="square" lIns="41910" tIns="45720" rIns="41910" bIns="41910" numCol="1" spcCol="1270" anchor="ctr" anchorCtr="1">
            <a:noAutofit/>
          </a:bodyPr>
          <a:lstStyle/>
          <a:p>
            <a:pPr algn="ctr" defTabSz="488950">
              <a:lnSpc>
                <a:spcPct val="90000"/>
              </a:lnSpc>
              <a:spcBef>
                <a:spcPts val="200"/>
              </a:spcBef>
              <a:spcAft>
                <a:spcPts val="200"/>
              </a:spcAft>
              <a:buClr>
                <a:prstClr val="black"/>
              </a:buClr>
            </a:pPr>
            <a:r>
              <a:rPr lang="en-US" sz="1400" kern="0" dirty="0" smtClean="0">
                <a:solidFill>
                  <a:prstClr val="white"/>
                </a:solidFill>
                <a:effectLst>
                  <a:outerShdw blurRad="38100" dist="38100" dir="2700000" algn="tl">
                    <a:srgbClr val="000000">
                      <a:alpha val="43137"/>
                    </a:srgbClr>
                  </a:outerShdw>
                </a:effectLst>
                <a:latin typeface="Neo Sans Intel Medium"/>
              </a:rPr>
              <a:t>Node</a:t>
            </a:r>
            <a:endParaRPr lang="en-US" sz="1400" kern="0" dirty="0">
              <a:solidFill>
                <a:prstClr val="white"/>
              </a:solidFill>
              <a:effectLst>
                <a:outerShdw blurRad="38100" dist="38100" dir="2700000" algn="tl">
                  <a:srgbClr val="000000">
                    <a:alpha val="43137"/>
                  </a:srgbClr>
                </a:outerShdw>
              </a:effectLst>
              <a:latin typeface="Neo Sans Intel Medium"/>
            </a:endParaRPr>
          </a:p>
        </p:txBody>
      </p:sp>
      <p:sp>
        <p:nvSpPr>
          <p:cNvPr id="32" name="Freeform 126"/>
          <p:cNvSpPr>
            <a:spLocks/>
          </p:cNvSpPr>
          <p:nvPr/>
        </p:nvSpPr>
        <p:spPr bwMode="auto">
          <a:xfrm>
            <a:off x="3583633" y="4680927"/>
            <a:ext cx="994195" cy="836321"/>
          </a:xfrm>
          <a:custGeom>
            <a:avLst/>
            <a:gdLst>
              <a:gd name="T0" fmla="*/ 649 w 790"/>
              <a:gd name="T1" fmla="*/ 93 h 527"/>
              <a:gd name="T2" fmla="*/ 649 w 790"/>
              <a:gd name="T3" fmla="*/ 93 h 527"/>
              <a:gd name="T4" fmla="*/ 649 w 790"/>
              <a:gd name="T5" fmla="*/ 433 h 527"/>
              <a:gd name="T6" fmla="*/ 140 w 790"/>
              <a:gd name="T7" fmla="*/ 433 h 527"/>
              <a:gd name="T8" fmla="*/ 140 w 790"/>
              <a:gd name="T9" fmla="*/ 93 h 527"/>
              <a:gd name="T10" fmla="*/ 649 w 790"/>
              <a:gd name="T11" fmla="*/ 93 h 527"/>
            </a:gdLst>
            <a:ahLst/>
            <a:cxnLst>
              <a:cxn ang="0">
                <a:pos x="T0" y="T1"/>
              </a:cxn>
              <a:cxn ang="0">
                <a:pos x="T2" y="T3"/>
              </a:cxn>
              <a:cxn ang="0">
                <a:pos x="T4" y="T5"/>
              </a:cxn>
              <a:cxn ang="0">
                <a:pos x="T6" y="T7"/>
              </a:cxn>
              <a:cxn ang="0">
                <a:pos x="T8" y="T9"/>
              </a:cxn>
              <a:cxn ang="0">
                <a:pos x="T10" y="T11"/>
              </a:cxn>
            </a:cxnLst>
            <a:rect l="0" t="0" r="r" b="b"/>
            <a:pathLst>
              <a:path w="790" h="527">
                <a:moveTo>
                  <a:pt x="649" y="93"/>
                </a:moveTo>
                <a:lnTo>
                  <a:pt x="649" y="93"/>
                </a:lnTo>
                <a:cubicBezTo>
                  <a:pt x="790" y="187"/>
                  <a:pt x="790" y="339"/>
                  <a:pt x="649" y="433"/>
                </a:cubicBezTo>
                <a:cubicBezTo>
                  <a:pt x="509" y="527"/>
                  <a:pt x="281" y="527"/>
                  <a:pt x="140" y="433"/>
                </a:cubicBezTo>
                <a:cubicBezTo>
                  <a:pt x="0" y="339"/>
                  <a:pt x="0" y="187"/>
                  <a:pt x="140" y="93"/>
                </a:cubicBezTo>
                <a:cubicBezTo>
                  <a:pt x="281" y="0"/>
                  <a:pt x="509" y="0"/>
                  <a:pt x="649" y="93"/>
                </a:cubicBezTo>
                <a:close/>
              </a:path>
            </a:pathLst>
          </a:custGeom>
          <a:gradFill flip="none" rotWithShape="1">
            <a:gsLst>
              <a:gs pos="0">
                <a:schemeClr val="accent3">
                  <a:lumMod val="50000"/>
                </a:schemeClr>
              </a:gs>
              <a:gs pos="50000">
                <a:schemeClr val="accent3">
                  <a:lumMod val="75000"/>
                </a:schemeClr>
              </a:gs>
              <a:gs pos="100000">
                <a:schemeClr val="accent3">
                  <a:lumMod val="75000"/>
                </a:schemeClr>
              </a:gs>
            </a:gsLst>
            <a:lin ang="16200000" scaled="1"/>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p:spPr>
        <p:txBody>
          <a:bodyPr spcFirstLastPara="0" vert="horz" wrap="square" lIns="41910" tIns="45720" rIns="41910" bIns="41910" numCol="1" spcCol="1270" anchor="ctr" anchorCtr="1">
            <a:noAutofit/>
          </a:bodyPr>
          <a:lstStyle/>
          <a:p>
            <a:pPr algn="ctr" defTabSz="488950">
              <a:lnSpc>
                <a:spcPct val="90000"/>
              </a:lnSpc>
              <a:spcBef>
                <a:spcPts val="200"/>
              </a:spcBef>
              <a:spcAft>
                <a:spcPts val="200"/>
              </a:spcAft>
              <a:buClr>
                <a:prstClr val="black"/>
              </a:buClr>
            </a:pPr>
            <a:r>
              <a:rPr lang="en-US" sz="1200" kern="0" dirty="0" smtClean="0">
                <a:solidFill>
                  <a:prstClr val="white"/>
                </a:solidFill>
                <a:effectLst>
                  <a:outerShdw blurRad="38100" dist="38100" dir="2700000" algn="tl">
                    <a:srgbClr val="000000">
                      <a:alpha val="43137"/>
                    </a:srgbClr>
                  </a:outerShdw>
                </a:effectLst>
                <a:latin typeface="Neo Sans Intel Medium"/>
              </a:rPr>
              <a:t>Top of Rack Switch</a:t>
            </a:r>
            <a:endParaRPr lang="en-US" sz="1200" kern="0" dirty="0">
              <a:solidFill>
                <a:prstClr val="white"/>
              </a:solidFill>
              <a:effectLst>
                <a:outerShdw blurRad="38100" dist="38100" dir="2700000" algn="tl">
                  <a:srgbClr val="000000">
                    <a:alpha val="43137"/>
                  </a:srgbClr>
                </a:outerShdw>
              </a:effectLst>
              <a:latin typeface="Neo Sans Intel Medium"/>
            </a:endParaRPr>
          </a:p>
        </p:txBody>
      </p:sp>
      <p:sp>
        <p:nvSpPr>
          <p:cNvPr id="33" name="Freeform 16"/>
          <p:cNvSpPr>
            <a:spLocks noEditPoints="1"/>
          </p:cNvSpPr>
          <p:nvPr/>
        </p:nvSpPr>
        <p:spPr bwMode="auto">
          <a:xfrm>
            <a:off x="3680942" y="4591802"/>
            <a:ext cx="788126" cy="288755"/>
          </a:xfrm>
          <a:custGeom>
            <a:avLst/>
            <a:gdLst>
              <a:gd name="T0" fmla="*/ 0 w 720"/>
              <a:gd name="T1" fmla="*/ 0 h 480"/>
              <a:gd name="T2" fmla="*/ 0 w 720"/>
              <a:gd name="T3" fmla="*/ 0 h 480"/>
              <a:gd name="T4" fmla="*/ 720 w 720"/>
              <a:gd name="T5" fmla="*/ 0 h 480"/>
              <a:gd name="T6" fmla="*/ 720 w 720"/>
              <a:gd name="T7" fmla="*/ 480 h 480"/>
              <a:gd name="T8" fmla="*/ 0 w 720"/>
              <a:gd name="T9" fmla="*/ 480 h 480"/>
              <a:gd name="T10" fmla="*/ 0 w 720"/>
              <a:gd name="T11" fmla="*/ 0 h 480"/>
              <a:gd name="T12" fmla="*/ 0 w 720"/>
              <a:gd name="T13" fmla="*/ 0 h 480"/>
              <a:gd name="T14" fmla="*/ 0 w 720"/>
              <a:gd name="T15" fmla="*/ 0 h 4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0" h="480">
                <a:moveTo>
                  <a:pt x="0" y="0"/>
                </a:moveTo>
                <a:lnTo>
                  <a:pt x="0" y="0"/>
                </a:lnTo>
                <a:lnTo>
                  <a:pt x="720" y="0"/>
                </a:lnTo>
                <a:lnTo>
                  <a:pt x="720" y="480"/>
                </a:lnTo>
                <a:lnTo>
                  <a:pt x="0" y="480"/>
                </a:lnTo>
                <a:lnTo>
                  <a:pt x="0" y="0"/>
                </a:lnTo>
                <a:close/>
                <a:moveTo>
                  <a:pt x="0" y="0"/>
                </a:moveTo>
                <a:lnTo>
                  <a:pt x="0" y="0"/>
                </a:lnTo>
                <a:close/>
              </a:path>
            </a:pathLst>
          </a:custGeom>
          <a:gradFill flip="none" rotWithShape="1">
            <a:gsLst>
              <a:gs pos="0">
                <a:srgbClr val="00AEEF">
                  <a:shade val="30000"/>
                  <a:satMod val="115000"/>
                </a:srgbClr>
              </a:gs>
              <a:gs pos="50000">
                <a:srgbClr val="00AEEF">
                  <a:shade val="67500"/>
                  <a:satMod val="115000"/>
                </a:srgbClr>
              </a:gs>
              <a:gs pos="100000">
                <a:srgbClr val="00AEEF">
                  <a:shade val="100000"/>
                  <a:satMod val="115000"/>
                </a:srgbClr>
              </a:gs>
            </a:gsLst>
            <a:lin ang="16200000" scaled="1"/>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a:extLst/>
        </p:spPr>
        <p:txBody>
          <a:bodyPr spcFirstLastPara="0" vert="horz" wrap="square" lIns="41910" tIns="45720" rIns="41910" bIns="41910" numCol="1" spcCol="1270" anchor="ctr" anchorCtr="1">
            <a:noAutofit/>
          </a:bodyPr>
          <a:lstStyle/>
          <a:p>
            <a:pPr algn="ctr" defTabSz="488950">
              <a:lnSpc>
                <a:spcPct val="90000"/>
              </a:lnSpc>
              <a:spcBef>
                <a:spcPts val="200"/>
              </a:spcBef>
              <a:spcAft>
                <a:spcPts val="200"/>
              </a:spcAft>
              <a:buClr>
                <a:prstClr val="black"/>
              </a:buClr>
            </a:pPr>
            <a:r>
              <a:rPr lang="en-US" sz="1400" kern="0" dirty="0" smtClean="0">
                <a:solidFill>
                  <a:prstClr val="white"/>
                </a:solidFill>
                <a:effectLst>
                  <a:outerShdw blurRad="38100" dist="38100" dir="2700000" algn="tl">
                    <a:srgbClr val="000000">
                      <a:alpha val="43137"/>
                    </a:srgbClr>
                  </a:outerShdw>
                </a:effectLst>
                <a:latin typeface="Neo Sans Intel Medium"/>
              </a:rPr>
              <a:t>Node</a:t>
            </a:r>
            <a:endParaRPr lang="en-US" sz="1400" kern="0" dirty="0">
              <a:solidFill>
                <a:prstClr val="white"/>
              </a:solidFill>
              <a:effectLst>
                <a:outerShdw blurRad="38100" dist="38100" dir="2700000" algn="tl">
                  <a:srgbClr val="000000">
                    <a:alpha val="43137"/>
                  </a:srgbClr>
                </a:outerShdw>
              </a:effectLst>
              <a:latin typeface="Neo Sans Intel Medium"/>
            </a:endParaRPr>
          </a:p>
        </p:txBody>
      </p:sp>
      <p:cxnSp>
        <p:nvCxnSpPr>
          <p:cNvPr id="34" name="Straight Connector 33"/>
          <p:cNvCxnSpPr/>
          <p:nvPr/>
        </p:nvCxnSpPr>
        <p:spPr>
          <a:xfrm>
            <a:off x="7074408" y="2032071"/>
            <a:ext cx="6096" cy="1359408"/>
          </a:xfrm>
          <a:prstGeom prst="line">
            <a:avLst/>
          </a:prstGeom>
          <a:solidFill>
            <a:srgbClr val="FFFFFF"/>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35" name="Straight Connector 34"/>
          <p:cNvCxnSpPr/>
          <p:nvPr/>
        </p:nvCxnSpPr>
        <p:spPr>
          <a:xfrm>
            <a:off x="5154168" y="2001591"/>
            <a:ext cx="6096" cy="1359408"/>
          </a:xfrm>
          <a:prstGeom prst="line">
            <a:avLst/>
          </a:prstGeom>
          <a:solidFill>
            <a:srgbClr val="FFFFFF"/>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sp>
        <p:nvSpPr>
          <p:cNvPr id="36" name="Rounded Rectangle 35"/>
          <p:cNvSpPr>
            <a:spLocks noChangeAspect="1"/>
          </p:cNvSpPr>
          <p:nvPr/>
        </p:nvSpPr>
        <p:spPr bwMode="auto">
          <a:xfrm>
            <a:off x="4995672" y="1520001"/>
            <a:ext cx="2194560" cy="533399"/>
          </a:xfrm>
          <a:prstGeom prst="roundRect">
            <a:avLst/>
          </a:prstGeom>
          <a:gradFill flip="none" rotWithShape="1">
            <a:gsLst>
              <a:gs pos="0">
                <a:schemeClr val="accent1">
                  <a:lumMod val="75000"/>
                </a:schemeClr>
              </a:gs>
              <a:gs pos="50000">
                <a:schemeClr val="accent1">
                  <a:lumMod val="50000"/>
                </a:schemeClr>
              </a:gs>
              <a:gs pos="100000">
                <a:schemeClr val="accent1"/>
              </a:gs>
            </a:gsLst>
            <a:lin ang="16200000" scaled="1"/>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p:spPr>
        <p:txBody>
          <a:bodyPr spcFirstLastPara="0" vert="horz" wrap="square" lIns="41910" tIns="45720" rIns="41910" bIns="41910" numCol="1" spcCol="1270" anchor="ctr" anchorCtr="1">
            <a:noAutofit/>
          </a:bodyPr>
          <a:lstStyle/>
          <a:p>
            <a:pPr algn="ctr" defTabSz="488950">
              <a:lnSpc>
                <a:spcPct val="90000"/>
              </a:lnSpc>
              <a:spcBef>
                <a:spcPts val="200"/>
              </a:spcBef>
              <a:spcAft>
                <a:spcPts val="200"/>
              </a:spcAft>
              <a:buClr>
                <a:prstClr val="black"/>
              </a:buClr>
            </a:pPr>
            <a:r>
              <a:rPr lang="en-US" sz="1100" kern="0" dirty="0" smtClean="0">
                <a:solidFill>
                  <a:prstClr val="white"/>
                </a:solidFill>
                <a:effectLst>
                  <a:outerShdw blurRad="38100" dist="38100" dir="2700000" algn="tl">
                    <a:srgbClr val="000000">
                      <a:alpha val="43137"/>
                    </a:srgbClr>
                  </a:outerShdw>
                </a:effectLst>
                <a:latin typeface="Neo Sans Intel Medium"/>
              </a:rPr>
              <a:t>Network</a:t>
            </a:r>
            <a:br>
              <a:rPr lang="en-US" sz="1100" kern="0" dirty="0" smtClean="0">
                <a:solidFill>
                  <a:prstClr val="white"/>
                </a:solidFill>
                <a:effectLst>
                  <a:outerShdw blurRad="38100" dist="38100" dir="2700000" algn="tl">
                    <a:srgbClr val="000000">
                      <a:alpha val="43137"/>
                    </a:srgbClr>
                  </a:outerShdw>
                </a:effectLst>
                <a:latin typeface="Neo Sans Intel Medium"/>
              </a:rPr>
            </a:br>
            <a:r>
              <a:rPr lang="en-US" sz="1100" kern="0" dirty="0" smtClean="0">
                <a:solidFill>
                  <a:prstClr val="white"/>
                </a:solidFill>
                <a:effectLst>
                  <a:outerShdw blurRad="38100" dist="38100" dir="2700000" algn="tl">
                    <a:srgbClr val="000000">
                      <a:alpha val="43137"/>
                    </a:srgbClr>
                  </a:outerShdw>
                </a:effectLst>
                <a:latin typeface="Neo Sans Intel Medium"/>
              </a:rPr>
              <a:t>Applications</a:t>
            </a:r>
            <a:endParaRPr lang="en-US" sz="1100" kern="0" dirty="0">
              <a:solidFill>
                <a:prstClr val="white"/>
              </a:solidFill>
              <a:effectLst>
                <a:outerShdw blurRad="38100" dist="38100" dir="2700000" algn="tl">
                  <a:srgbClr val="000000">
                    <a:alpha val="43137"/>
                  </a:srgbClr>
                </a:outerShdw>
              </a:effectLst>
              <a:latin typeface="Neo Sans Intel Medium"/>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786" y="0"/>
            <a:ext cx="10442574" cy="871537"/>
          </a:xfrm>
        </p:spPr>
        <p:txBody>
          <a:bodyPr/>
          <a:lstStyle/>
          <a:p>
            <a:r>
              <a:rPr lang="en-US" dirty="0" smtClean="0"/>
              <a:t>High Level Architecture with SDN Fabric</a:t>
            </a:r>
            <a:endParaRPr lang="en-US" dirty="0"/>
          </a:p>
        </p:txBody>
      </p:sp>
      <p:sp>
        <p:nvSpPr>
          <p:cNvPr id="3" name="Content Placeholder 2"/>
          <p:cNvSpPr>
            <a:spLocks noGrp="1"/>
          </p:cNvSpPr>
          <p:nvPr>
            <p:ph idx="1"/>
          </p:nvPr>
        </p:nvSpPr>
        <p:spPr>
          <a:xfrm>
            <a:off x="829115" y="979701"/>
            <a:ext cx="4122610" cy="4825563"/>
          </a:xfrm>
        </p:spPr>
        <p:txBody>
          <a:bodyPr/>
          <a:lstStyle/>
          <a:p>
            <a:r>
              <a:rPr lang="en-US" sz="1400" dirty="0" smtClean="0"/>
              <a:t>Network fabric is a collection of forwarding elements whose primary purpose is packet transport</a:t>
            </a:r>
          </a:p>
          <a:p>
            <a:r>
              <a:rPr lang="en-US" sz="1400" dirty="0" smtClean="0"/>
              <a:t>Address Translation</a:t>
            </a:r>
          </a:p>
          <a:p>
            <a:pPr lvl="1"/>
            <a:r>
              <a:rPr lang="en-US" sz="1400" dirty="0" smtClean="0"/>
              <a:t>Translate edge addresses to fabric internal addresses (e.g. MPLS labels) and vice versa.</a:t>
            </a:r>
          </a:p>
          <a:p>
            <a:r>
              <a:rPr lang="en-US" sz="1400" dirty="0" smtClean="0"/>
              <a:t>Encapsulation</a:t>
            </a:r>
          </a:p>
          <a:p>
            <a:pPr lvl="1"/>
            <a:r>
              <a:rPr lang="en-US" sz="1400" dirty="0" smtClean="0"/>
              <a:t>Encapsulate packets with another header that carries the fabric addresses.</a:t>
            </a:r>
          </a:p>
          <a:p>
            <a:r>
              <a:rPr lang="en-US" sz="1400" dirty="0" smtClean="0"/>
              <a:t>This approach would require edge version of </a:t>
            </a:r>
            <a:r>
              <a:rPr lang="en-US" sz="1400" dirty="0" err="1" smtClean="0"/>
              <a:t>openflow</a:t>
            </a:r>
            <a:r>
              <a:rPr lang="en-US" sz="1400" dirty="0" smtClean="0"/>
              <a:t>  and a core version of </a:t>
            </a:r>
            <a:r>
              <a:rPr lang="en-US" sz="1400" dirty="0" err="1" smtClean="0"/>
              <a:t>openflow</a:t>
            </a:r>
            <a:r>
              <a:rPr lang="en-US" sz="1400" dirty="0" smtClean="0"/>
              <a:t>.</a:t>
            </a:r>
          </a:p>
          <a:p>
            <a:pPr lvl="1"/>
            <a:r>
              <a:rPr lang="en-US" sz="1400" dirty="0" smtClean="0"/>
              <a:t>The Fabric and Edge  are controlled by (logically) separate controllers.</a:t>
            </a:r>
          </a:p>
          <a:p>
            <a:pPr lvl="1"/>
            <a:r>
              <a:rPr lang="en-US" sz="1400" dirty="0" smtClean="0"/>
              <a:t>Edge provides more rich services such as security and mobility.</a:t>
            </a:r>
          </a:p>
          <a:p>
            <a:pPr>
              <a:buNone/>
            </a:pPr>
            <a:endParaRPr lang="en-US" sz="1400" dirty="0" smtClean="0"/>
          </a:p>
          <a:p>
            <a:pPr lvl="1"/>
            <a:endParaRPr lang="en-US" dirty="0" smtClean="0"/>
          </a:p>
          <a:p>
            <a:pPr>
              <a:buNone/>
            </a:pPr>
            <a:endParaRPr lang="en-US" dirty="0" smtClean="0"/>
          </a:p>
          <a:p>
            <a:endParaRPr lang="en-US" dirty="0"/>
          </a:p>
        </p:txBody>
      </p:sp>
      <p:sp>
        <p:nvSpPr>
          <p:cNvPr id="28" name="Rectangle 27"/>
          <p:cNvSpPr/>
          <p:nvPr/>
        </p:nvSpPr>
        <p:spPr bwMode="auto">
          <a:xfrm>
            <a:off x="9485375" y="2561129"/>
            <a:ext cx="2009959" cy="432048"/>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500" b="0" i="0" u="none" strike="noStrike" cap="none" normalizeH="0" baseline="0" smtClean="0">
              <a:ln>
                <a:noFill/>
              </a:ln>
              <a:solidFill>
                <a:schemeClr val="tx1"/>
              </a:solidFill>
              <a:effectLst/>
              <a:latin typeface="FrutigerNext LT BlackCn" pitchFamily="34" charset="0"/>
              <a:ea typeface="黑体" pitchFamily="2" charset="-122"/>
            </a:endParaRPr>
          </a:p>
        </p:txBody>
      </p:sp>
      <p:sp>
        <p:nvSpPr>
          <p:cNvPr id="29" name="TextBox 28"/>
          <p:cNvSpPr txBox="1"/>
          <p:nvPr/>
        </p:nvSpPr>
        <p:spPr>
          <a:xfrm>
            <a:off x="9485376" y="2561129"/>
            <a:ext cx="1915909" cy="369332"/>
          </a:xfrm>
          <a:prstGeom prst="rect">
            <a:avLst/>
          </a:prstGeom>
          <a:noFill/>
        </p:spPr>
        <p:txBody>
          <a:bodyPr wrap="none" rtlCol="0">
            <a:spAutoFit/>
          </a:bodyPr>
          <a:lstStyle/>
          <a:p>
            <a:r>
              <a:rPr lang="en-US" dirty="0" smtClean="0"/>
              <a:t>  Edge Controller</a:t>
            </a:r>
            <a:endParaRPr lang="en-US" dirty="0"/>
          </a:p>
        </p:txBody>
      </p:sp>
      <p:sp>
        <p:nvSpPr>
          <p:cNvPr id="30" name="Rectangle 29"/>
          <p:cNvSpPr/>
          <p:nvPr/>
        </p:nvSpPr>
        <p:spPr bwMode="auto">
          <a:xfrm>
            <a:off x="6778810" y="2561129"/>
            <a:ext cx="1896491" cy="432048"/>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500" b="0" i="0" u="none" strike="noStrike" cap="none" normalizeH="0" baseline="0" smtClean="0">
              <a:ln>
                <a:noFill/>
              </a:ln>
              <a:solidFill>
                <a:schemeClr val="tx1"/>
              </a:solidFill>
              <a:effectLst/>
              <a:latin typeface="FrutigerNext LT BlackCn" pitchFamily="34" charset="0"/>
              <a:ea typeface="黑体" pitchFamily="2" charset="-122"/>
            </a:endParaRPr>
          </a:p>
        </p:txBody>
      </p:sp>
      <p:sp>
        <p:nvSpPr>
          <p:cNvPr id="31" name="TextBox 30"/>
          <p:cNvSpPr txBox="1"/>
          <p:nvPr/>
        </p:nvSpPr>
        <p:spPr>
          <a:xfrm>
            <a:off x="6785041" y="2561129"/>
            <a:ext cx="1890261" cy="369332"/>
          </a:xfrm>
          <a:prstGeom prst="rect">
            <a:avLst/>
          </a:prstGeom>
          <a:noFill/>
        </p:spPr>
        <p:txBody>
          <a:bodyPr wrap="none" rtlCol="0">
            <a:spAutoFit/>
          </a:bodyPr>
          <a:lstStyle/>
          <a:p>
            <a:r>
              <a:rPr lang="en-US" dirty="0" smtClean="0"/>
              <a:t>Fabric Controller</a:t>
            </a:r>
            <a:endParaRPr lang="en-US" dirty="0"/>
          </a:p>
        </p:txBody>
      </p:sp>
      <p:sp>
        <p:nvSpPr>
          <p:cNvPr id="32" name="Rectangle 31"/>
          <p:cNvSpPr/>
          <p:nvPr/>
        </p:nvSpPr>
        <p:spPr bwMode="auto">
          <a:xfrm>
            <a:off x="7498891" y="4185955"/>
            <a:ext cx="2304256" cy="936104"/>
          </a:xfrm>
          <a:prstGeom prst="rect">
            <a:avLst/>
          </a:prstGeom>
          <a:solidFill>
            <a:srgbClr val="FFFF00"/>
          </a:solidFill>
          <a:ln w="9525" cap="flat" cmpd="sng" algn="ctr">
            <a:solidFill>
              <a:schemeClr val="tx1"/>
            </a:solidFill>
            <a:prstDash val="solid"/>
            <a:round/>
            <a:headEnd type="none" w="med" len="med"/>
            <a:tailEnd type="none" w="med" len="med"/>
          </a:ln>
          <a:effectLst>
            <a:outerShdw blurRad="50800" dist="38100" dir="13500000" algn="b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500" b="0" i="0" u="none" strike="noStrike" cap="none" normalizeH="0" baseline="0" smtClean="0">
              <a:ln>
                <a:noFill/>
              </a:ln>
              <a:solidFill>
                <a:schemeClr val="tx1"/>
              </a:solidFill>
              <a:effectLst/>
              <a:latin typeface="FrutigerNext LT BlackCn" pitchFamily="34" charset="0"/>
              <a:ea typeface="黑体" pitchFamily="2" charset="-122"/>
            </a:endParaRPr>
          </a:p>
        </p:txBody>
      </p:sp>
      <p:sp>
        <p:nvSpPr>
          <p:cNvPr id="33" name="TextBox 32"/>
          <p:cNvSpPr txBox="1"/>
          <p:nvPr/>
        </p:nvSpPr>
        <p:spPr>
          <a:xfrm>
            <a:off x="8257200" y="4505345"/>
            <a:ext cx="825867" cy="369332"/>
          </a:xfrm>
          <a:prstGeom prst="rect">
            <a:avLst/>
          </a:prstGeom>
          <a:noFill/>
        </p:spPr>
        <p:txBody>
          <a:bodyPr wrap="none" rtlCol="0">
            <a:spAutoFit/>
          </a:bodyPr>
          <a:lstStyle/>
          <a:p>
            <a:r>
              <a:rPr lang="en-US" dirty="0" smtClean="0"/>
              <a:t>Fabric</a:t>
            </a:r>
            <a:endParaRPr lang="en-US" dirty="0"/>
          </a:p>
        </p:txBody>
      </p:sp>
      <p:cxnSp>
        <p:nvCxnSpPr>
          <p:cNvPr id="34" name="Straight Arrow Connector 33"/>
          <p:cNvCxnSpPr/>
          <p:nvPr/>
        </p:nvCxnSpPr>
        <p:spPr bwMode="auto">
          <a:xfrm>
            <a:off x="8257200" y="2993177"/>
            <a:ext cx="0" cy="1214482"/>
          </a:xfrm>
          <a:prstGeom prst="straightConnector1">
            <a:avLst/>
          </a:prstGeom>
          <a:solidFill>
            <a:schemeClr val="accent1"/>
          </a:solidFill>
          <a:ln w="28575" cap="flat" cmpd="sng" algn="ctr">
            <a:solidFill>
              <a:schemeClr val="tx1"/>
            </a:solidFill>
            <a:prstDash val="solid"/>
            <a:round/>
            <a:headEnd type="none" w="lg" len="lg"/>
            <a:tailEnd type="stealth" w="lg" len="lg"/>
          </a:ln>
          <a:effectLst/>
        </p:spPr>
      </p:cxnSp>
      <p:sp>
        <p:nvSpPr>
          <p:cNvPr id="35" name="Rectangle 34"/>
          <p:cNvSpPr/>
          <p:nvPr/>
        </p:nvSpPr>
        <p:spPr bwMode="auto">
          <a:xfrm>
            <a:off x="6202747" y="4185955"/>
            <a:ext cx="576064" cy="914400"/>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500" b="0" i="0" u="none" strike="noStrike" cap="none" normalizeH="0" baseline="0" smtClean="0">
              <a:ln>
                <a:noFill/>
              </a:ln>
              <a:solidFill>
                <a:schemeClr val="tx1"/>
              </a:solidFill>
              <a:effectLst/>
              <a:latin typeface="FrutigerNext LT BlackCn" pitchFamily="34" charset="0"/>
              <a:ea typeface="黑体" pitchFamily="2" charset="-122"/>
            </a:endParaRPr>
          </a:p>
        </p:txBody>
      </p:sp>
      <p:sp>
        <p:nvSpPr>
          <p:cNvPr id="36" name="Rectangle 35"/>
          <p:cNvSpPr/>
          <p:nvPr/>
        </p:nvSpPr>
        <p:spPr bwMode="auto">
          <a:xfrm>
            <a:off x="10379211" y="4207659"/>
            <a:ext cx="576064" cy="914400"/>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500" b="0" i="0" u="none" strike="noStrike" cap="none" normalizeH="0" baseline="0" smtClean="0">
              <a:ln>
                <a:noFill/>
              </a:ln>
              <a:solidFill>
                <a:schemeClr val="tx1"/>
              </a:solidFill>
              <a:effectLst/>
              <a:latin typeface="FrutigerNext LT BlackCn" pitchFamily="34" charset="0"/>
              <a:ea typeface="黑体" pitchFamily="2" charset="-122"/>
            </a:endParaRPr>
          </a:p>
        </p:txBody>
      </p:sp>
      <p:sp>
        <p:nvSpPr>
          <p:cNvPr id="37" name="Rectangle 36"/>
          <p:cNvSpPr/>
          <p:nvPr/>
        </p:nvSpPr>
        <p:spPr bwMode="auto">
          <a:xfrm>
            <a:off x="4906603" y="4207659"/>
            <a:ext cx="504056" cy="914400"/>
          </a:xfrm>
          <a:prstGeom prst="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500" b="0" i="0" u="none" strike="noStrike" cap="none" normalizeH="0" baseline="0" smtClean="0">
              <a:ln>
                <a:noFill/>
              </a:ln>
              <a:solidFill>
                <a:schemeClr val="tx1"/>
              </a:solidFill>
              <a:effectLst/>
              <a:latin typeface="FrutigerNext LT BlackCn" pitchFamily="34" charset="0"/>
              <a:ea typeface="黑体" pitchFamily="2" charset="-122"/>
            </a:endParaRPr>
          </a:p>
        </p:txBody>
      </p:sp>
      <p:sp>
        <p:nvSpPr>
          <p:cNvPr id="38" name="Rectangle 37"/>
          <p:cNvSpPr/>
          <p:nvPr/>
        </p:nvSpPr>
        <p:spPr bwMode="auto">
          <a:xfrm>
            <a:off x="11495335" y="4171365"/>
            <a:ext cx="504056" cy="928990"/>
          </a:xfrm>
          <a:prstGeom prst="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500" b="0" i="0" u="none" strike="noStrike" cap="none" normalizeH="0" baseline="0" smtClean="0">
              <a:ln>
                <a:noFill/>
              </a:ln>
              <a:solidFill>
                <a:schemeClr val="tx1"/>
              </a:solidFill>
              <a:effectLst/>
              <a:latin typeface="FrutigerNext LT BlackCn" pitchFamily="34" charset="0"/>
              <a:ea typeface="黑体" pitchFamily="2" charset="-122"/>
            </a:endParaRPr>
          </a:p>
        </p:txBody>
      </p:sp>
      <p:cxnSp>
        <p:nvCxnSpPr>
          <p:cNvPr id="40" name="Straight Arrow Connector 39"/>
          <p:cNvCxnSpPr/>
          <p:nvPr/>
        </p:nvCxnSpPr>
        <p:spPr bwMode="auto">
          <a:xfrm>
            <a:off x="10379211" y="2993177"/>
            <a:ext cx="0" cy="723855"/>
          </a:xfrm>
          <a:prstGeom prst="straightConnector1">
            <a:avLst/>
          </a:prstGeom>
          <a:solidFill>
            <a:schemeClr val="accent1"/>
          </a:solidFill>
          <a:ln w="19050" cap="flat" cmpd="sng" algn="ctr">
            <a:solidFill>
              <a:schemeClr val="tx1"/>
            </a:solidFill>
            <a:prstDash val="solid"/>
            <a:round/>
            <a:headEnd type="none" w="med" len="med"/>
            <a:tailEnd type="none" w="med" len="med"/>
          </a:ln>
          <a:effectLst/>
        </p:spPr>
      </p:cxnSp>
      <p:cxnSp>
        <p:nvCxnSpPr>
          <p:cNvPr id="41" name="Straight Arrow Connector 40"/>
          <p:cNvCxnSpPr/>
          <p:nvPr/>
        </p:nvCxnSpPr>
        <p:spPr bwMode="auto">
          <a:xfrm>
            <a:off x="5410659" y="4690011"/>
            <a:ext cx="792088" cy="0"/>
          </a:xfrm>
          <a:prstGeom prst="straightConnector1">
            <a:avLst/>
          </a:prstGeom>
          <a:solidFill>
            <a:schemeClr val="accent1"/>
          </a:solidFill>
          <a:ln w="12700" cap="flat" cmpd="sng" algn="ctr">
            <a:solidFill>
              <a:schemeClr val="tx1"/>
            </a:solidFill>
            <a:prstDash val="lgDash"/>
            <a:round/>
            <a:headEnd type="none" w="med" len="med"/>
            <a:tailEnd type="stealth" w="lg" len="lg"/>
          </a:ln>
          <a:effectLst/>
        </p:spPr>
      </p:cxnSp>
      <p:cxnSp>
        <p:nvCxnSpPr>
          <p:cNvPr id="42" name="Straight Arrow Connector 41"/>
          <p:cNvCxnSpPr>
            <a:endCxn id="32" idx="1"/>
          </p:cNvCxnSpPr>
          <p:nvPr/>
        </p:nvCxnSpPr>
        <p:spPr bwMode="auto">
          <a:xfrm flipV="1">
            <a:off x="6778811" y="4654007"/>
            <a:ext cx="720080" cy="3738"/>
          </a:xfrm>
          <a:prstGeom prst="straightConnector1">
            <a:avLst/>
          </a:prstGeom>
          <a:solidFill>
            <a:schemeClr val="accent1"/>
          </a:solidFill>
          <a:ln w="12700" cap="flat" cmpd="sng" algn="ctr">
            <a:solidFill>
              <a:schemeClr val="tx1"/>
            </a:solidFill>
            <a:prstDash val="lgDash"/>
            <a:round/>
            <a:headEnd type="none" w="med" len="med"/>
            <a:tailEnd type="stealth" w="lg" len="lg"/>
          </a:ln>
          <a:effectLst/>
        </p:spPr>
      </p:cxnSp>
      <p:cxnSp>
        <p:nvCxnSpPr>
          <p:cNvPr id="43" name="Straight Arrow Connector 42"/>
          <p:cNvCxnSpPr>
            <a:endCxn id="36" idx="1"/>
          </p:cNvCxnSpPr>
          <p:nvPr/>
        </p:nvCxnSpPr>
        <p:spPr bwMode="auto">
          <a:xfrm>
            <a:off x="9803147" y="4657745"/>
            <a:ext cx="576064" cy="7114"/>
          </a:xfrm>
          <a:prstGeom prst="straightConnector1">
            <a:avLst/>
          </a:prstGeom>
          <a:solidFill>
            <a:schemeClr val="accent1"/>
          </a:solidFill>
          <a:ln w="12700" cap="flat" cmpd="sng" algn="ctr">
            <a:solidFill>
              <a:schemeClr val="tx1"/>
            </a:solidFill>
            <a:prstDash val="lgDash"/>
            <a:round/>
            <a:headEnd type="none" w="med" len="med"/>
            <a:tailEnd type="stealth" w="lg" len="lg"/>
          </a:ln>
          <a:effectLst/>
        </p:spPr>
      </p:cxnSp>
      <p:cxnSp>
        <p:nvCxnSpPr>
          <p:cNvPr id="44" name="Straight Arrow Connector 43"/>
          <p:cNvCxnSpPr/>
          <p:nvPr/>
        </p:nvCxnSpPr>
        <p:spPr bwMode="auto">
          <a:xfrm>
            <a:off x="10919271" y="4661302"/>
            <a:ext cx="576064" cy="7114"/>
          </a:xfrm>
          <a:prstGeom prst="straightConnector1">
            <a:avLst/>
          </a:prstGeom>
          <a:solidFill>
            <a:schemeClr val="accent1"/>
          </a:solidFill>
          <a:ln w="12700" cap="flat" cmpd="sng" algn="ctr">
            <a:solidFill>
              <a:schemeClr val="tx1"/>
            </a:solidFill>
            <a:prstDash val="lgDash"/>
            <a:round/>
            <a:headEnd type="none" w="med" len="med"/>
            <a:tailEnd type="stealth" w="lg" len="lg"/>
          </a:ln>
          <a:effectLst/>
        </p:spPr>
      </p:cxnSp>
      <p:sp>
        <p:nvSpPr>
          <p:cNvPr id="45" name="TextBox 44"/>
          <p:cNvSpPr txBox="1"/>
          <p:nvPr/>
        </p:nvSpPr>
        <p:spPr>
          <a:xfrm>
            <a:off x="5660462" y="5122059"/>
            <a:ext cx="1910437" cy="646331"/>
          </a:xfrm>
          <a:prstGeom prst="rect">
            <a:avLst/>
          </a:prstGeom>
          <a:noFill/>
        </p:spPr>
        <p:txBody>
          <a:bodyPr wrap="square" rtlCol="0">
            <a:spAutoFit/>
          </a:bodyPr>
          <a:lstStyle/>
          <a:p>
            <a:pPr algn="ctr"/>
            <a:r>
              <a:rPr lang="en-US" dirty="0" smtClean="0"/>
              <a:t>Ingress </a:t>
            </a:r>
          </a:p>
          <a:p>
            <a:pPr algn="ctr"/>
            <a:r>
              <a:rPr lang="en-US" dirty="0" smtClean="0"/>
              <a:t>(Ingress Switch)</a:t>
            </a:r>
            <a:endParaRPr lang="en-US" dirty="0"/>
          </a:p>
        </p:txBody>
      </p:sp>
      <p:sp>
        <p:nvSpPr>
          <p:cNvPr id="46" name="TextBox 45"/>
          <p:cNvSpPr txBox="1"/>
          <p:nvPr/>
        </p:nvSpPr>
        <p:spPr>
          <a:xfrm>
            <a:off x="9803147" y="5122059"/>
            <a:ext cx="1910437" cy="646331"/>
          </a:xfrm>
          <a:prstGeom prst="rect">
            <a:avLst/>
          </a:prstGeom>
          <a:noFill/>
        </p:spPr>
        <p:txBody>
          <a:bodyPr wrap="square" rtlCol="0">
            <a:spAutoFit/>
          </a:bodyPr>
          <a:lstStyle/>
          <a:p>
            <a:pPr algn="ctr"/>
            <a:r>
              <a:rPr lang="en-US" dirty="0" smtClean="0"/>
              <a:t>Egress </a:t>
            </a:r>
          </a:p>
          <a:p>
            <a:pPr algn="ctr"/>
            <a:r>
              <a:rPr lang="en-US" dirty="0" smtClean="0"/>
              <a:t>(Edge Switch)</a:t>
            </a:r>
            <a:endParaRPr lang="en-US" dirty="0"/>
          </a:p>
        </p:txBody>
      </p:sp>
      <p:sp>
        <p:nvSpPr>
          <p:cNvPr id="47" name="TextBox 46"/>
          <p:cNvSpPr txBox="1"/>
          <p:nvPr/>
        </p:nvSpPr>
        <p:spPr>
          <a:xfrm>
            <a:off x="4906603" y="5158933"/>
            <a:ext cx="659155" cy="646331"/>
          </a:xfrm>
          <a:prstGeom prst="rect">
            <a:avLst/>
          </a:prstGeom>
          <a:noFill/>
        </p:spPr>
        <p:txBody>
          <a:bodyPr wrap="none" rtlCol="0">
            <a:spAutoFit/>
          </a:bodyPr>
          <a:lstStyle/>
          <a:p>
            <a:r>
              <a:rPr lang="en-US" dirty="0" err="1" smtClean="0"/>
              <a:t>Src</a:t>
            </a:r>
            <a:r>
              <a:rPr lang="en-US" dirty="0" smtClean="0"/>
              <a:t> </a:t>
            </a:r>
          </a:p>
          <a:p>
            <a:r>
              <a:rPr lang="en-US" dirty="0" smtClean="0"/>
              <a:t>Host</a:t>
            </a:r>
            <a:endParaRPr lang="en-US" dirty="0"/>
          </a:p>
        </p:txBody>
      </p:sp>
      <p:sp>
        <p:nvSpPr>
          <p:cNvPr id="48" name="TextBox 47"/>
          <p:cNvSpPr txBox="1"/>
          <p:nvPr/>
        </p:nvSpPr>
        <p:spPr>
          <a:xfrm>
            <a:off x="11495335" y="5086925"/>
            <a:ext cx="659155" cy="646331"/>
          </a:xfrm>
          <a:prstGeom prst="rect">
            <a:avLst/>
          </a:prstGeom>
          <a:noFill/>
        </p:spPr>
        <p:txBody>
          <a:bodyPr wrap="none" rtlCol="0">
            <a:spAutoFit/>
          </a:bodyPr>
          <a:lstStyle/>
          <a:p>
            <a:r>
              <a:rPr lang="en-US" dirty="0" err="1" smtClean="0"/>
              <a:t>Dst</a:t>
            </a:r>
            <a:endParaRPr lang="en-US" dirty="0" smtClean="0"/>
          </a:p>
          <a:p>
            <a:r>
              <a:rPr lang="en-US" dirty="0" smtClean="0"/>
              <a:t>Host</a:t>
            </a:r>
            <a:endParaRPr lang="en-US" dirty="0"/>
          </a:p>
        </p:txBody>
      </p:sp>
      <p:sp>
        <p:nvSpPr>
          <p:cNvPr id="27" name="TextBox 26"/>
          <p:cNvSpPr txBox="1"/>
          <p:nvPr/>
        </p:nvSpPr>
        <p:spPr>
          <a:xfrm>
            <a:off x="6785040" y="2010906"/>
            <a:ext cx="4710292" cy="369332"/>
          </a:xfrm>
          <a:prstGeom prst="rect">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              Network Virtualization &amp; VNF</a:t>
            </a:r>
            <a:endParaRPr lang="en-US" dirty="0"/>
          </a:p>
        </p:txBody>
      </p:sp>
      <p:sp>
        <p:nvSpPr>
          <p:cNvPr id="58" name="TextBox 57"/>
          <p:cNvSpPr txBox="1"/>
          <p:nvPr/>
        </p:nvSpPr>
        <p:spPr>
          <a:xfrm>
            <a:off x="6778809" y="979701"/>
            <a:ext cx="4716523"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smtClean="0"/>
              <a:t>                    Business Applications</a:t>
            </a:r>
            <a:endParaRPr lang="en-US" dirty="0"/>
          </a:p>
        </p:txBody>
      </p:sp>
      <p:cxnSp>
        <p:nvCxnSpPr>
          <p:cNvPr id="60" name="Straight Connector 59"/>
          <p:cNvCxnSpPr>
            <a:stCxn id="30" idx="3"/>
          </p:cNvCxnSpPr>
          <p:nvPr/>
        </p:nvCxnSpPr>
        <p:spPr bwMode="auto">
          <a:xfrm>
            <a:off x="8675301" y="2777153"/>
            <a:ext cx="810074" cy="3775"/>
          </a:xfrm>
          <a:prstGeom prst="line">
            <a:avLst/>
          </a:prstGeom>
          <a:solidFill>
            <a:schemeClr val="accent1"/>
          </a:solidFill>
          <a:ln w="28575" cap="flat" cmpd="sng" algn="ctr">
            <a:solidFill>
              <a:schemeClr val="tx1"/>
            </a:solidFill>
            <a:prstDash val="solid"/>
            <a:round/>
            <a:headEnd type="triangle" w="lg" len="lg"/>
            <a:tailEnd type="stealth" w="lg" len="lg"/>
          </a:ln>
          <a:effectLst/>
        </p:spPr>
      </p:cxnSp>
      <p:sp>
        <p:nvSpPr>
          <p:cNvPr id="62" name="TextBox 61"/>
          <p:cNvSpPr txBox="1"/>
          <p:nvPr/>
        </p:nvSpPr>
        <p:spPr>
          <a:xfrm>
            <a:off x="6363220" y="5762234"/>
            <a:ext cx="5459434" cy="369332"/>
          </a:xfrm>
          <a:prstGeom prst="rect">
            <a:avLst/>
          </a:prstGeom>
          <a:solidFill>
            <a:schemeClr val="accent2">
              <a:lumMod val="50000"/>
            </a:schemeClr>
          </a:solidFill>
          <a:scene3d>
            <a:camera prst="obliqueBottomLeft"/>
            <a:lightRig rig="threePt" dir="t"/>
          </a:scene3d>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b="1" dirty="0" smtClean="0"/>
              <a:t>SDN Fabric is Proposed by Martin </a:t>
            </a:r>
            <a:r>
              <a:rPr lang="en-US" b="1" dirty="0" err="1" smtClean="0"/>
              <a:t>Casado</a:t>
            </a:r>
            <a:r>
              <a:rPr lang="en-US" b="1" dirty="0" smtClean="0"/>
              <a:t> et al.</a:t>
            </a:r>
          </a:p>
        </p:txBody>
      </p:sp>
      <p:sp>
        <p:nvSpPr>
          <p:cNvPr id="39" name="TextBox 38"/>
          <p:cNvSpPr txBox="1"/>
          <p:nvPr/>
        </p:nvSpPr>
        <p:spPr>
          <a:xfrm>
            <a:off x="6778809" y="1501433"/>
            <a:ext cx="4716523" cy="369332"/>
          </a:xfrm>
          <a:prstGeom prst="rect">
            <a:avLst/>
          </a:prstGeom>
          <a:solidFill>
            <a:schemeClr val="accent4">
              <a:lumMod val="20000"/>
              <a:lumOff val="8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smtClean="0"/>
              <a:t>                 Management  Applications</a:t>
            </a:r>
            <a:endParaRPr lang="en-US" dirty="0"/>
          </a:p>
        </p:txBody>
      </p:sp>
      <p:cxnSp>
        <p:nvCxnSpPr>
          <p:cNvPr id="51" name="Straight Arrow Connector 50"/>
          <p:cNvCxnSpPr/>
          <p:nvPr/>
        </p:nvCxnSpPr>
        <p:spPr bwMode="auto">
          <a:xfrm>
            <a:off x="5881563" y="1196752"/>
            <a:ext cx="0" cy="1418456"/>
          </a:xfrm>
          <a:prstGeom prst="straightConnector1">
            <a:avLst/>
          </a:prstGeom>
          <a:solidFill>
            <a:schemeClr val="accent1"/>
          </a:solidFill>
          <a:ln w="19050" cap="flat" cmpd="sng" algn="ctr">
            <a:solidFill>
              <a:schemeClr val="accent5">
                <a:lumMod val="75000"/>
              </a:schemeClr>
            </a:solidFill>
            <a:prstDash val="solid"/>
            <a:round/>
            <a:headEnd type="arrow"/>
            <a:tailEnd type="arrow"/>
          </a:ln>
          <a:effectLst/>
        </p:spPr>
      </p:cxnSp>
      <p:cxnSp>
        <p:nvCxnSpPr>
          <p:cNvPr id="55" name="Straight Arrow Connector 54"/>
          <p:cNvCxnSpPr/>
          <p:nvPr/>
        </p:nvCxnSpPr>
        <p:spPr bwMode="auto">
          <a:xfrm>
            <a:off x="6033963" y="2204864"/>
            <a:ext cx="0" cy="410344"/>
          </a:xfrm>
          <a:prstGeom prst="straightConnector1">
            <a:avLst/>
          </a:prstGeom>
          <a:solidFill>
            <a:schemeClr val="accent1"/>
          </a:solidFill>
          <a:ln w="19050" cap="flat" cmpd="sng" algn="ctr">
            <a:solidFill>
              <a:schemeClr val="accent5">
                <a:lumMod val="75000"/>
              </a:schemeClr>
            </a:solidFill>
            <a:prstDash val="solid"/>
            <a:round/>
            <a:headEnd type="arrow"/>
            <a:tailEnd type="arrow"/>
          </a:ln>
          <a:effectLst/>
        </p:spPr>
      </p:cxnSp>
      <p:cxnSp>
        <p:nvCxnSpPr>
          <p:cNvPr id="59" name="Straight Arrow Connector 58"/>
          <p:cNvCxnSpPr/>
          <p:nvPr/>
        </p:nvCxnSpPr>
        <p:spPr bwMode="auto">
          <a:xfrm>
            <a:off x="6202747" y="1628800"/>
            <a:ext cx="0" cy="382106"/>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64" name="Straight Arrow Connector 63"/>
          <p:cNvCxnSpPr/>
          <p:nvPr/>
        </p:nvCxnSpPr>
        <p:spPr bwMode="auto">
          <a:xfrm>
            <a:off x="6529635" y="1157980"/>
            <a:ext cx="0" cy="382106"/>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65" name="Straight Arrow Connector 64"/>
          <p:cNvCxnSpPr/>
          <p:nvPr/>
        </p:nvCxnSpPr>
        <p:spPr bwMode="auto">
          <a:xfrm>
            <a:off x="6385619" y="1870765"/>
            <a:ext cx="0" cy="690364"/>
          </a:xfrm>
          <a:prstGeom prst="straightConnector1">
            <a:avLst/>
          </a:prstGeom>
          <a:solidFill>
            <a:schemeClr val="accent1"/>
          </a:solidFill>
          <a:ln w="19050" cap="flat" cmpd="sng" algn="ctr">
            <a:solidFill>
              <a:schemeClr val="accent5">
                <a:lumMod val="75000"/>
              </a:schemeClr>
            </a:solidFill>
            <a:prstDash val="solid"/>
            <a:round/>
            <a:headEnd type="arrow"/>
            <a:tailEnd type="arrow"/>
          </a:ln>
          <a:effectLst/>
        </p:spPr>
      </p:cxnSp>
      <p:sp>
        <p:nvSpPr>
          <p:cNvPr id="69" name="TextBox 68"/>
          <p:cNvSpPr txBox="1"/>
          <p:nvPr/>
        </p:nvSpPr>
        <p:spPr>
          <a:xfrm>
            <a:off x="5881563" y="836613"/>
            <a:ext cx="582211" cy="369332"/>
          </a:xfrm>
          <a:prstGeom prst="rect">
            <a:avLst/>
          </a:prstGeom>
          <a:noFill/>
        </p:spPr>
        <p:txBody>
          <a:bodyPr wrap="none" rtlCol="0">
            <a:spAutoFit/>
          </a:bodyPr>
          <a:lstStyle/>
          <a:p>
            <a:r>
              <a:rPr lang="en-US" b="1" dirty="0" smtClean="0"/>
              <a:t>NBI</a:t>
            </a:r>
            <a:endParaRPr lang="en-US" b="1" dirty="0"/>
          </a:p>
        </p:txBody>
      </p:sp>
      <p:cxnSp>
        <p:nvCxnSpPr>
          <p:cNvPr id="49" name="Straight Arrow Connector 48"/>
          <p:cNvCxnSpPr/>
          <p:nvPr/>
        </p:nvCxnSpPr>
        <p:spPr bwMode="auto">
          <a:xfrm>
            <a:off x="10747635" y="2993177"/>
            <a:ext cx="0" cy="1214482"/>
          </a:xfrm>
          <a:prstGeom prst="straightConnector1">
            <a:avLst/>
          </a:prstGeom>
          <a:solidFill>
            <a:schemeClr val="accent1"/>
          </a:solidFill>
          <a:ln w="19050" cap="flat" cmpd="sng" algn="ctr">
            <a:solidFill>
              <a:schemeClr val="tx1"/>
            </a:solidFill>
            <a:prstDash val="solid"/>
            <a:round/>
            <a:headEnd type="none" w="lg" len="lg"/>
            <a:tailEnd type="stealth" w="lg" len="lg"/>
          </a:ln>
          <a:effectLst/>
        </p:spPr>
      </p:cxnSp>
      <p:cxnSp>
        <p:nvCxnSpPr>
          <p:cNvPr id="57" name="Straight Connector 56"/>
          <p:cNvCxnSpPr/>
          <p:nvPr/>
        </p:nvCxnSpPr>
        <p:spPr bwMode="auto">
          <a:xfrm flipH="1">
            <a:off x="6529635" y="3717032"/>
            <a:ext cx="3849576"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63" name="Straight Arrow Connector 62"/>
          <p:cNvCxnSpPr/>
          <p:nvPr/>
        </p:nvCxnSpPr>
        <p:spPr bwMode="auto">
          <a:xfrm>
            <a:off x="6529635" y="3717032"/>
            <a:ext cx="0" cy="454333"/>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7582" y="2710926"/>
            <a:ext cx="9746428" cy="830997"/>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r>
              <a:rPr lang="en-US" sz="4800" b="1" dirty="0" smtClean="0">
                <a:solidFill>
                  <a:srgbClr val="C00000"/>
                </a:solidFill>
              </a:rPr>
              <a:t>Network Functions Virtualization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Virtualization Is Unstoppable</a:t>
            </a:r>
            <a:endParaRPr lang="en-US" dirty="0"/>
          </a:p>
        </p:txBody>
      </p:sp>
      <p:pic>
        <p:nvPicPr>
          <p:cNvPr id="64514" name="Picture 2"/>
          <p:cNvPicPr>
            <a:picLocks noGrp="1" noChangeAspect="1" noChangeArrowheads="1"/>
          </p:cNvPicPr>
          <p:nvPr>
            <p:ph idx="1"/>
          </p:nvPr>
        </p:nvPicPr>
        <p:blipFill>
          <a:blip r:embed="rId2" cstate="print"/>
          <a:srcRect/>
          <a:stretch>
            <a:fillRect/>
          </a:stretch>
        </p:blipFill>
        <p:spPr bwMode="auto">
          <a:xfrm>
            <a:off x="983614" y="1120916"/>
            <a:ext cx="7667625" cy="4657725"/>
          </a:xfrm>
          <a:prstGeom prst="rect">
            <a:avLst/>
          </a:prstGeom>
          <a:noFill/>
          <a:ln w="9525">
            <a:noFill/>
            <a:miter lim="800000"/>
            <a:headEnd/>
            <a:tailEnd/>
          </a:ln>
        </p:spPr>
      </p:pic>
      <p:sp>
        <p:nvSpPr>
          <p:cNvPr id="6" name="Rectangle 5"/>
          <p:cNvSpPr/>
          <p:nvPr/>
        </p:nvSpPr>
        <p:spPr bwMode="auto">
          <a:xfrm>
            <a:off x="9246870" y="190881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smtClean="0">
              <a:ln>
                <a:noFill/>
              </a:ln>
              <a:solidFill>
                <a:schemeClr val="tx1"/>
              </a:solidFill>
              <a:effectLst/>
              <a:latin typeface="Arial" charset="0"/>
              <a:ea typeface="宋体" charset="-122"/>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uawei PPT Template 16_9">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1_Title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txDef>
      <a:spPr>
        <a:noFill/>
        <a:ln>
          <a:solidFill>
            <a:schemeClr val="tx1"/>
          </a:solidFill>
        </a:ln>
      </a:spPr>
      <a:bodyPr wrap="none" rtlCol="0">
        <a:spAutoFit/>
      </a:bodyPr>
      <a:lstStyle>
        <a:defPPr>
          <a:defRPr sz="1200" dirty="0" err="1" smtClean="0"/>
        </a:defPPr>
      </a:lstStyle>
    </a:tx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itle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Title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Title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Title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Title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Title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Title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txDef>
      <a:spPr>
        <a:noFill/>
        <a:ln>
          <a:solidFill>
            <a:schemeClr val="tx1"/>
          </a:solidFill>
        </a:ln>
      </a:spPr>
      <a:bodyPr wrap="none" rtlCol="0">
        <a:spAutoFit/>
      </a:bodyPr>
      <a:lstStyle>
        <a:defPPr>
          <a:defRPr sz="1200" dirty="0" err="1" smtClean="0"/>
        </a:defPPr>
      </a:lstStyle>
    </a:tx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Title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5932</TotalTime>
  <Words>2320</Words>
  <Application>Microsoft Macintosh PowerPoint</Application>
  <PresentationFormat>Custom</PresentationFormat>
  <Paragraphs>403</Paragraphs>
  <Slides>43</Slides>
  <Notes>4</Notes>
  <HiddenSlides>0</HiddenSlides>
  <MMClips>0</MMClips>
  <ScaleCrop>false</ScaleCrop>
  <HeadingPairs>
    <vt:vector size="6" baseType="variant">
      <vt:variant>
        <vt:lpstr>Theme</vt:lpstr>
      </vt:variant>
      <vt:variant>
        <vt:i4>10</vt:i4>
      </vt:variant>
      <vt:variant>
        <vt:lpstr>Embedded OLE Servers</vt:lpstr>
      </vt:variant>
      <vt:variant>
        <vt:i4>1</vt:i4>
      </vt:variant>
      <vt:variant>
        <vt:lpstr>Slide Titles</vt:lpstr>
      </vt:variant>
      <vt:variant>
        <vt:i4>43</vt:i4>
      </vt:variant>
    </vt:vector>
  </HeadingPairs>
  <TitlesOfParts>
    <vt:vector size="54" baseType="lpstr">
      <vt:lpstr>Huawei PPT Template 16_9</vt:lpstr>
      <vt:lpstr>1_Title1</vt:lpstr>
      <vt:lpstr>4_Title1</vt:lpstr>
      <vt:lpstr>5_Title1</vt:lpstr>
      <vt:lpstr>6_Title1</vt:lpstr>
      <vt:lpstr>7_Title1</vt:lpstr>
      <vt:lpstr>8_Title1</vt:lpstr>
      <vt:lpstr>9_Title1</vt:lpstr>
      <vt:lpstr>10_Title1</vt:lpstr>
      <vt:lpstr>11_Title1</vt:lpstr>
      <vt:lpstr>Excel.Sheet.8</vt:lpstr>
      <vt:lpstr>SDN &amp; NFV</vt:lpstr>
      <vt:lpstr>AGENDA</vt:lpstr>
      <vt:lpstr>PowerPoint Presentation</vt:lpstr>
      <vt:lpstr>Software Defined Network Architecture</vt:lpstr>
      <vt:lpstr>Centralized vs Distributed Control</vt:lpstr>
      <vt:lpstr>Orchestration of Distributed Control in SDN</vt:lpstr>
      <vt:lpstr>High Level Architecture with SDN Fabric</vt:lpstr>
      <vt:lpstr>PowerPoint Presentation</vt:lpstr>
      <vt:lpstr>Server Virtualization Is Unstoppable</vt:lpstr>
      <vt:lpstr>Network Functions Virtualization: Vision</vt:lpstr>
      <vt:lpstr>Distributed NFV (*)</vt:lpstr>
      <vt:lpstr>Network Function Virtualization Components</vt:lpstr>
      <vt:lpstr>CPE Virtualization</vt:lpstr>
      <vt:lpstr>vCPE Value Proposition</vt:lpstr>
      <vt:lpstr>    CCAP Virtualization</vt:lpstr>
      <vt:lpstr>NFV Value Proposition</vt:lpstr>
      <vt:lpstr>ETSI NFV ISG</vt:lpstr>
      <vt:lpstr>ETSI High-level NFV Framework </vt:lpstr>
      <vt:lpstr>MANO Functional Blocks</vt:lpstr>
      <vt:lpstr>The NFV-MANO Architectural Framework with Reference Points GS NFV-MAN 001 V0.7.0 (2014-10) </vt:lpstr>
      <vt:lpstr>Service Chaining Requirements </vt:lpstr>
      <vt:lpstr>Flexible Service Chaining</vt:lpstr>
      <vt:lpstr>Service Chaining Using Service Header</vt:lpstr>
      <vt:lpstr>Openflow-Based Service Chaining</vt:lpstr>
      <vt:lpstr>Service Chaining Use Cases for Cable</vt:lpstr>
      <vt:lpstr>PowerPoint Presentation</vt:lpstr>
      <vt:lpstr>PowerPoint Presentation</vt:lpstr>
      <vt:lpstr>PowerPoint Presentation</vt:lpstr>
      <vt:lpstr>        SDN &amp; NFV Progress</vt:lpstr>
      <vt:lpstr>SDN &amp; NFV SDO</vt:lpstr>
      <vt:lpstr>SDO Applying SDN &amp; NFV</vt:lpstr>
      <vt:lpstr>Status of Cablelabs Virtualization Projects</vt:lpstr>
      <vt:lpstr>SDN an NFV are Complementary Technologies</vt:lpstr>
      <vt:lpstr>Drivers SDN and NFV:  $$ Service Agility, Flexibility, Automation</vt:lpstr>
      <vt:lpstr>NFV and SDN together can create greatest value</vt:lpstr>
      <vt:lpstr>   SDN &amp; NFV Value Proposition</vt:lpstr>
      <vt:lpstr>SDN+ NFV Value Proposition</vt:lpstr>
      <vt:lpstr>Strategic Networking Paradigms</vt:lpstr>
      <vt:lpstr>MANO Network Controllers</vt:lpstr>
      <vt:lpstr>SDN-Based NFV</vt:lpstr>
      <vt:lpstr>ETSI Phase 2 New Work Item on SDN &amp; NFV Integration</vt:lpstr>
      <vt:lpstr>PowerPoint Presentation</vt:lpstr>
      <vt:lpstr>Virtual Network Functions Forwarding Graph</vt:lpstr>
    </vt:vector>
  </TitlesOfParts>
  <Company>Huawei Technologies Co.,Ltd.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Duane</dc:creator>
  <cp:lastModifiedBy>Max Riegel</cp:lastModifiedBy>
  <cp:revision>467</cp:revision>
  <dcterms:created xsi:type="dcterms:W3CDTF">2014-03-03T20:15:26Z</dcterms:created>
  <dcterms:modified xsi:type="dcterms:W3CDTF">2014-11-04T22:17:58Z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(3)YDcHWcjNnI/uzsDuoWkanJxqfGfEfTALuWT3kozc5O1RpsiRvKn//hwhzt9CPRfgPZPMQ+lg jUkI1FhDFoExv0FP1QjrHMv0yHjsdGohhWqsqJJsxVQCsaLvydtTzHnIxfq24SUuG64uF++r ahvEV2RmmVmR9LQAVHyJeenyc/956MFjSG1mIDh/xco+DOCcqP5bctaqUHyeYM2rxGlCQcN4 O6eAvLaeFlwI7scZ51sbk</vt:lpwstr>
  </property>
  <property fmtid="{D5CDD505-2E9C-101B-9397-08002B2CF9AE}" pid="3" name="_ms_pID_7253431">
    <vt:lpwstr>sdZwokxQ38FpBYFi5n25pMLNM6+8uLkP4/jyBiNFmVy5sp8piDz xHn6vIRTetiO0+UAaUZNGVq53p7nFhUUAm2/CZG9B4P111/QtuvTpGb4vorgYlWey6bWYu1B 77SscpOLXEte2IXyNs9B6BThp02pg1h9FVX4IVTb+3nFS7tmht7aAo28XfcRgkA/kB7VKhMi cm25n2lZ8sZThX03x/RZkuOaJcrtye/gijgJACOlFa</vt:lpwstr>
  </property>
  <property fmtid="{D5CDD505-2E9C-101B-9397-08002B2CF9AE}" pid="4" name="_ms_pID_7253432">
    <vt:lpwstr>Q7naEUcLeSdeQjBiac3GOjizOWzd31 Hz/MqCDb8WJQgjjgXY6ki6lRTh2UfwFR8a3/r5fFKEuD+z2ppDkw3bMOpr/mSIK9qRFeoIm7 5f/4Hn9un6xu+tafxl4kSVqyZI2qkqbnebHJV1ehcN/RMihWu3BKfh7Hk7PE6+qxbcuL8JhN Afn8BEhyBhhN0w==</vt:lpwstr>
  </property>
  <property fmtid="{D5CDD505-2E9C-101B-9397-08002B2CF9AE}" pid="5" name="_new_ms_pID_72543">
    <vt:lpwstr>(3)2mBblu5UNjUeL8iGbdGyhuEvhyTpJVgPac32IVV79hqVYr78834AEboWtCLy0PvFh1i+CQHK_x000d_
jcZsRCaXh9Cgd1TaAc8LCuFhgJp2n0rpcFHAJK2x0nFLXd81rSbhRICtt/RrBZCKp6Bq/et9_x000d_
C263QxuEvaq0k58A0vs1CDi2OqSzIca/EZraVTKykFl2c/Hjxkkrscja6rh5AYJ2NP0dqfrM_x000d_
Q3iTrSGB5aJ1+qGc28</vt:lpwstr>
  </property>
  <property fmtid="{D5CDD505-2E9C-101B-9397-08002B2CF9AE}" pid="6" name="_new_ms_pID_725431">
    <vt:lpwstr>Qbt294N9Yuxr+jPA5s0kASdG/Xw9B8oaDqpfUHlJWg6vDm1nANg162_x000d_
50T2l8yw9WvNEk44f1WC+/hcxu9POwPrGXUM0UAvM5SyJdw6hxp1YxcAz5S52hsEoHbVrVio_x000d_
mQu0jLH0DocVwcjv5H0oNeF2/JluzI/ZIYrFYPHWVOHt1p1ps5WrakWRPkKHaaIYwjSJu25M_x000d_
gDHFQ5jfIG0WmnsK6eaj0QOYCObMl7As8ZwU</vt:lpwstr>
  </property>
  <property fmtid="{D5CDD505-2E9C-101B-9397-08002B2CF9AE}" pid="7" name="_new_ms_pID_725432">
    <vt:lpwstr>0N82sVwhw+A2RrbRajCBVLFRKK+Y1M1k7Srw_x000d_
IcuceDHT/VaLrnIdZXz+ZuXvIORCL68tJq2hAyNIe5yKRN7+yNGWv+e6CkkdoIK63YF3lMv0_x000d_
bCdgXff8zplBzp4iPjWRfnIUNr5U4P7eARpFsl76rYrqewXYb5TqguiLzzmSOdVJbGHrO67O_x000d_
BRVV3swv8ug5fzIcDLTyArIB6bsvO5TY5g8=</vt:lpwstr>
  </property>
  <property fmtid="{D5CDD505-2E9C-101B-9397-08002B2CF9AE}" pid="8" name="_new_ms_pID_725433">
    <vt:lpwstr>Cn</vt:lpwstr>
  </property>
  <property fmtid="{D5CDD505-2E9C-101B-9397-08002B2CF9AE}" pid="9" name="sflag">
    <vt:lpwstr>1415045998</vt:lpwstr>
  </property>
</Properties>
</file>