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2" r:id="rId2"/>
    <p:sldId id="303" r:id="rId3"/>
    <p:sldId id="304" r:id="rId4"/>
    <p:sldId id="307" r:id="rId5"/>
    <p:sldId id="309" r:id="rId6"/>
    <p:sldId id="310" r:id="rId7"/>
    <p:sldId id="313" r:id="rId8"/>
    <p:sldId id="314" r:id="rId9"/>
    <p:sldId id="31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1" d="100"/>
          <a:sy n="101" d="100"/>
        </p:scale>
        <p:origin x="-10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96223" y="76200"/>
            <a:ext cx="2219177" cy="307777"/>
          </a:xfrm>
          <a:prstGeom prst="rect">
            <a:avLst/>
          </a:prstGeom>
        </p:spPr>
        <p:txBody>
          <a:bodyPr wrap="none">
            <a:spAutoFit/>
          </a:bodyPr>
          <a:lstStyle/>
          <a:p>
            <a:pPr algn="r"/>
            <a:r>
              <a:rPr lang="en-US" sz="1400" b="1" dirty="0" smtClean="0"/>
              <a:t>omniran-14-0069-01-CF00</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Athens NRM Conclusions</a:t>
            </a:r>
          </a:p>
        </p:txBody>
      </p:sp>
      <p:sp>
        <p:nvSpPr>
          <p:cNvPr id="3" name="Subtitle 2"/>
          <p:cNvSpPr>
            <a:spLocks noGrp="1"/>
          </p:cNvSpPr>
          <p:nvPr>
            <p:ph type="subTitle" idx="1"/>
          </p:nvPr>
        </p:nvSpPr>
        <p:spPr/>
        <p:txBody>
          <a:bodyPr/>
          <a:lstStyle/>
          <a:p>
            <a:r>
              <a:rPr lang="en-US" dirty="0" smtClean="0"/>
              <a:t>2014-09-18</a:t>
            </a:r>
          </a:p>
          <a:p>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Rounded Rectangle 320"/>
          <p:cNvSpPr/>
          <p:nvPr/>
        </p:nvSpPr>
        <p:spPr bwMode="auto">
          <a:xfrm>
            <a:off x="3657600" y="1676400"/>
            <a:ext cx="1295400" cy="12954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a:ln>
                  <a:noFill/>
                </a:ln>
                <a:solidFill>
                  <a:schemeClr val="tx1"/>
                </a:solidFill>
                <a:effectLst/>
                <a:latin typeface="+mn-lt"/>
              </a:rPr>
              <a:t>Entity</a:t>
            </a:r>
            <a:br>
              <a:rPr kumimoji="0" lang="en-US" sz="1800" b="0" i="0" u="none" strike="noStrike" cap="none" normalizeH="0">
                <a:ln>
                  <a:noFill/>
                </a:ln>
                <a:solidFill>
                  <a:schemeClr val="tx1"/>
                </a:solidFill>
                <a:effectLst/>
                <a:latin typeface="+mn-lt"/>
              </a:rPr>
            </a:br>
            <a:r>
              <a:rPr kumimoji="0" lang="en-US" sz="1800" b="0" i="0" u="none" strike="noStrike" cap="none" normalizeH="0">
                <a:ln>
                  <a:noFill/>
                </a:ln>
                <a:solidFill>
                  <a:schemeClr val="tx1"/>
                </a:solidFill>
                <a:effectLst/>
                <a:latin typeface="+mn-lt"/>
              </a:rPr>
              <a:t>B</a:t>
            </a:r>
          </a:p>
        </p:txBody>
      </p:sp>
      <p:sp>
        <p:nvSpPr>
          <p:cNvPr id="2" name="Title 1"/>
          <p:cNvSpPr>
            <a:spLocks noGrp="1"/>
          </p:cNvSpPr>
          <p:nvPr>
            <p:ph type="title"/>
          </p:nvPr>
        </p:nvSpPr>
        <p:spPr/>
        <p:txBody>
          <a:bodyPr/>
          <a:lstStyle/>
          <a:p>
            <a:r>
              <a:rPr lang="en-US" dirty="0" smtClean="0"/>
              <a:t>Reference Point Definition</a:t>
            </a:r>
            <a:endParaRPr lang="en-US" dirty="0"/>
          </a:p>
        </p:txBody>
      </p:sp>
      <p:sp>
        <p:nvSpPr>
          <p:cNvPr id="217" name="Content Placeholder 216"/>
          <p:cNvSpPr>
            <a:spLocks noGrp="1"/>
          </p:cNvSpPr>
          <p:nvPr>
            <p:ph idx="1"/>
          </p:nvPr>
        </p:nvSpPr>
        <p:spPr>
          <a:xfrm>
            <a:off x="457200" y="4876800"/>
            <a:ext cx="8229600" cy="1447800"/>
          </a:xfrm>
        </p:spPr>
        <p:txBody>
          <a:bodyPr>
            <a:normAutofit fontScale="92500" lnSpcReduction="10000"/>
          </a:bodyPr>
          <a:lstStyle/>
          <a:p>
            <a:pPr marL="179388" indent="-179388">
              <a:buFont typeface="Arial" pitchFamily="34" charset="0"/>
              <a:buChar char="•"/>
            </a:pPr>
            <a:r>
              <a:rPr lang="en-US" dirty="0"/>
              <a:t>A Reference Point represents a set (one or more) of protocols terminating at peer functions at two entities.</a:t>
            </a:r>
          </a:p>
        </p:txBody>
      </p:sp>
      <p:cxnSp>
        <p:nvCxnSpPr>
          <p:cNvPr id="136" name="Straight Connector 135"/>
          <p:cNvCxnSpPr>
            <a:stCxn id="180" idx="3"/>
          </p:cNvCxnSpPr>
          <p:nvPr/>
        </p:nvCxnSpPr>
        <p:spPr bwMode="auto">
          <a:xfrm>
            <a:off x="2209800" y="2324100"/>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8" name="TextBox 137"/>
          <p:cNvSpPr txBox="1"/>
          <p:nvPr/>
        </p:nvSpPr>
        <p:spPr>
          <a:xfrm>
            <a:off x="2707957" y="2335768"/>
            <a:ext cx="492443" cy="369332"/>
          </a:xfrm>
          <a:prstGeom prst="rect">
            <a:avLst/>
          </a:prstGeom>
          <a:noFill/>
        </p:spPr>
        <p:txBody>
          <a:bodyPr wrap="none" rtlCol="0">
            <a:spAutoFit/>
          </a:bodyPr>
          <a:lstStyle/>
          <a:p>
            <a:r>
              <a:rPr lang="en-US" sz="1800" b="1" dirty="0" smtClean="0">
                <a:latin typeface="Arial" pitchFamily="34" charset="0"/>
                <a:cs typeface="Arial" pitchFamily="34" charset="0"/>
              </a:rPr>
              <a:t>R#</a:t>
            </a:r>
            <a:endParaRPr lang="en-US" sz="1800" b="1" dirty="0">
              <a:latin typeface="Arial" pitchFamily="34" charset="0"/>
              <a:cs typeface="Arial" pitchFamily="34" charset="0"/>
            </a:endParaRPr>
          </a:p>
        </p:txBody>
      </p:sp>
      <p:cxnSp>
        <p:nvCxnSpPr>
          <p:cNvPr id="331" name="Straight Connector 330"/>
          <p:cNvCxnSpPr>
            <a:stCxn id="137" idx="3"/>
            <a:endCxn id="401" idx="3"/>
          </p:cNvCxnSpPr>
          <p:nvPr/>
        </p:nvCxnSpPr>
        <p:spPr bwMode="auto">
          <a:xfrm>
            <a:off x="2882675" y="2373757"/>
            <a:ext cx="2828469" cy="1944923"/>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69" name="Oval 368"/>
          <p:cNvSpPr/>
          <p:nvPr/>
        </p:nvSpPr>
        <p:spPr bwMode="auto">
          <a:xfrm>
            <a:off x="5334000" y="1699619"/>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70" name="Rectangle 369"/>
          <p:cNvSpPr/>
          <p:nvPr/>
        </p:nvSpPr>
        <p:spPr bwMode="auto">
          <a:xfrm>
            <a:off x="7225907" y="2093119"/>
            <a:ext cx="546493"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1" name="Rectangle 370"/>
          <p:cNvSpPr/>
          <p:nvPr/>
        </p:nvSpPr>
        <p:spPr bwMode="auto">
          <a:xfrm>
            <a:off x="7739055" y="2093119"/>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2" name="Rectangle 371"/>
          <p:cNvSpPr/>
          <p:nvPr/>
        </p:nvSpPr>
        <p:spPr bwMode="auto">
          <a:xfrm>
            <a:off x="5831674" y="2093119"/>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3" name="Rectangle 372"/>
          <p:cNvSpPr/>
          <p:nvPr/>
        </p:nvSpPr>
        <p:spPr bwMode="auto">
          <a:xfrm>
            <a:off x="5812315" y="2108001"/>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4" name="Oval 26"/>
          <p:cNvSpPr>
            <a:spLocks noChangeArrowheads="1"/>
          </p:cNvSpPr>
          <p:nvPr/>
        </p:nvSpPr>
        <p:spPr bwMode="auto">
          <a:xfrm>
            <a:off x="6687125" y="2450306"/>
            <a:ext cx="230684" cy="1637109"/>
          </a:xfrm>
          <a:prstGeom prst="ellipse">
            <a:avLst/>
          </a:prstGeom>
          <a:noFill/>
          <a:ln w="9525">
            <a:solidFill>
              <a:schemeClr val="tx1"/>
            </a:solidFill>
            <a:round/>
            <a:headEnd/>
            <a:tailEnd/>
          </a:ln>
          <a:effectLst/>
        </p:spPr>
        <p:txBody>
          <a:bodyPr wrap="none" anchor="ctr"/>
          <a:lstStyle/>
          <a:p>
            <a:endParaRPr lang="en-US" sz="1000" dirty="0"/>
          </a:p>
        </p:txBody>
      </p:sp>
      <p:sp>
        <p:nvSpPr>
          <p:cNvPr id="375" name="Text Box 27"/>
          <p:cNvSpPr txBox="1">
            <a:spLocks noChangeArrowheads="1"/>
          </p:cNvSpPr>
          <p:nvPr/>
        </p:nvSpPr>
        <p:spPr bwMode="auto">
          <a:xfrm>
            <a:off x="6649343" y="2212181"/>
            <a:ext cx="381384"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a:t>
            </a:r>
          </a:p>
        </p:txBody>
      </p:sp>
      <p:sp>
        <p:nvSpPr>
          <p:cNvPr id="377" name="Rectangle 376"/>
          <p:cNvSpPr/>
          <p:nvPr/>
        </p:nvSpPr>
        <p:spPr bwMode="auto">
          <a:xfrm>
            <a:off x="5486400" y="2688431"/>
            <a:ext cx="833437" cy="17859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Aa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5486400" y="3002756"/>
            <a:ext cx="833437" cy="17859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Ab</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5486400" y="3317081"/>
            <a:ext cx="833437" cy="17859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Ac</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5486400" y="3631406"/>
            <a:ext cx="833437" cy="17859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Ad</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333056" y="2688431"/>
            <a:ext cx="833437" cy="178594"/>
          </a:xfrm>
          <a:prstGeom prst="rect">
            <a:avLst/>
          </a:prstGeom>
          <a:solidFill>
            <a:schemeClr val="tx2">
              <a:lumMod val="40000"/>
              <a:lumOff val="6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Ba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333056" y="3002756"/>
            <a:ext cx="833437" cy="178594"/>
          </a:xfrm>
          <a:prstGeom prst="rect">
            <a:avLst/>
          </a:prstGeom>
          <a:solidFill>
            <a:schemeClr val="tx2">
              <a:lumMod val="40000"/>
              <a:lumOff val="6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Bb</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333056" y="3317081"/>
            <a:ext cx="833437" cy="178594"/>
          </a:xfrm>
          <a:prstGeom prst="rect">
            <a:avLst/>
          </a:prstGeom>
          <a:solidFill>
            <a:schemeClr val="tx2">
              <a:lumMod val="40000"/>
              <a:lumOff val="6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Bc</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333056" y="3631406"/>
            <a:ext cx="833437" cy="178594"/>
          </a:xfrm>
          <a:prstGeom prst="rect">
            <a:avLst/>
          </a:prstGeom>
          <a:solidFill>
            <a:schemeClr val="tx2">
              <a:lumMod val="40000"/>
              <a:lumOff val="6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Bd</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1" name="Straight Arrow Connector 390"/>
          <p:cNvCxnSpPr>
            <a:stCxn id="377" idx="3"/>
            <a:endCxn id="384" idx="1"/>
          </p:cNvCxnSpPr>
          <p:nvPr/>
        </p:nvCxnSpPr>
        <p:spPr bwMode="auto">
          <a:xfrm>
            <a:off x="6319837" y="2777728"/>
            <a:ext cx="1013219"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319837" y="3092053"/>
            <a:ext cx="1013219"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319837" y="3406378"/>
            <a:ext cx="1013219"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319837" y="3720703"/>
            <a:ext cx="1013219"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398" name="Text Box 27"/>
          <p:cNvSpPr txBox="1">
            <a:spLocks noChangeArrowheads="1"/>
          </p:cNvSpPr>
          <p:nvPr/>
        </p:nvSpPr>
        <p:spPr bwMode="auto">
          <a:xfrm>
            <a:off x="5695327" y="2093119"/>
            <a:ext cx="692380" cy="523220"/>
          </a:xfrm>
          <a:prstGeom prst="rect">
            <a:avLst/>
          </a:prstGeom>
          <a:noFill/>
          <a:ln w="9525">
            <a:noFill/>
            <a:miter lim="800000"/>
            <a:headEnd/>
            <a:tailEnd/>
          </a:ln>
          <a:effectLst/>
        </p:spPr>
        <p:txBody>
          <a:bodyPr wrap="none">
            <a:spAutoFit/>
          </a:bodyPr>
          <a:lstStyle/>
          <a:p>
            <a:pPr algn="r" eaLnBrk="0" hangingPunct="0">
              <a:lnSpc>
                <a:spcPct val="100000"/>
              </a:lnSpc>
              <a:spcBef>
                <a:spcPct val="0"/>
              </a:spcBef>
              <a:buFontTx/>
              <a:buNone/>
            </a:pPr>
            <a:r>
              <a:rPr lang="en-US" sz="1400" b="1" dirty="0">
                <a:latin typeface="Arial" pitchFamily="34" charset="0"/>
                <a:cs typeface="Arial" pitchFamily="34" charset="0"/>
              </a:rPr>
              <a:t>Entity</a:t>
            </a:r>
            <a:br>
              <a:rPr lang="en-US" sz="1400" b="1" dirty="0">
                <a:latin typeface="Arial" pitchFamily="34" charset="0"/>
                <a:cs typeface="Arial" pitchFamily="34" charset="0"/>
              </a:rPr>
            </a:br>
            <a:r>
              <a:rPr lang="en-US" sz="1400" b="1" dirty="0">
                <a:latin typeface="Arial" pitchFamily="34" charset="0"/>
                <a:cs typeface="Arial" pitchFamily="34" charset="0"/>
              </a:rPr>
              <a:t>A</a:t>
            </a:r>
          </a:p>
        </p:txBody>
      </p:sp>
      <p:sp>
        <p:nvSpPr>
          <p:cNvPr id="399" name="Text Box 27"/>
          <p:cNvSpPr txBox="1">
            <a:spLocks noChangeArrowheads="1"/>
          </p:cNvSpPr>
          <p:nvPr/>
        </p:nvSpPr>
        <p:spPr bwMode="auto">
          <a:xfrm>
            <a:off x="7248843" y="2093119"/>
            <a:ext cx="683388" cy="523220"/>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a:latin typeface="Arial" pitchFamily="34" charset="0"/>
                <a:cs typeface="Arial" pitchFamily="34" charset="0"/>
              </a:rPr>
              <a:t>Entity</a:t>
            </a:r>
            <a:br>
              <a:rPr lang="en-US" sz="1400" b="1" dirty="0">
                <a:latin typeface="Arial" pitchFamily="34" charset="0"/>
                <a:cs typeface="Arial" pitchFamily="34" charset="0"/>
              </a:rPr>
            </a:br>
            <a:r>
              <a:rPr lang="en-US" sz="1400" b="1" dirty="0">
                <a:latin typeface="Arial" pitchFamily="34" charset="0"/>
                <a:cs typeface="Arial" pitchFamily="34" charset="0"/>
              </a:rPr>
              <a:t>B</a:t>
            </a:r>
          </a:p>
        </p:txBody>
      </p:sp>
      <p:sp>
        <p:nvSpPr>
          <p:cNvPr id="401" name="Donut 400"/>
          <p:cNvSpPr/>
          <p:nvPr/>
        </p:nvSpPr>
        <p:spPr bwMode="auto">
          <a:xfrm>
            <a:off x="5257800" y="1676400"/>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180" name="Rounded Rectangle 179"/>
          <p:cNvSpPr/>
          <p:nvPr/>
        </p:nvSpPr>
        <p:spPr bwMode="auto">
          <a:xfrm>
            <a:off x="914400" y="1676400"/>
            <a:ext cx="1295400" cy="1295400"/>
          </a:xfrm>
          <a:prstGeom prst="roundRect">
            <a:avLst/>
          </a:prstGeom>
          <a:solidFill>
            <a:srgbClr val="93CDD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a:ln>
                  <a:noFill/>
                </a:ln>
                <a:solidFill>
                  <a:schemeClr val="tx1"/>
                </a:solidFill>
                <a:effectLst/>
                <a:latin typeface="+mn-lt"/>
              </a:rPr>
              <a:t>Entity</a:t>
            </a:r>
            <a:br>
              <a:rPr kumimoji="0" lang="en-US" sz="1800" b="0" i="0" u="none" strike="noStrike" cap="none" normalizeH="0">
                <a:ln>
                  <a:noFill/>
                </a:ln>
                <a:solidFill>
                  <a:schemeClr val="tx1"/>
                </a:solidFill>
                <a:effectLst/>
                <a:latin typeface="+mn-lt"/>
              </a:rPr>
            </a:br>
            <a:r>
              <a:rPr kumimoji="0" lang="en-US" sz="1800" b="0" i="0" u="none" strike="noStrike" cap="none" normalizeH="0">
                <a:ln>
                  <a:noFill/>
                </a:ln>
                <a:solidFill>
                  <a:schemeClr val="tx1"/>
                </a:solidFill>
                <a:effectLst/>
                <a:latin typeface="+mn-lt"/>
              </a:rPr>
              <a:t>A</a:t>
            </a:r>
          </a:p>
        </p:txBody>
      </p:sp>
      <p:cxnSp>
        <p:nvCxnSpPr>
          <p:cNvPr id="330" name="Straight Connector 329"/>
          <p:cNvCxnSpPr>
            <a:stCxn id="137" idx="0"/>
            <a:endCxn id="401" idx="0"/>
          </p:cNvCxnSpPr>
          <p:nvPr/>
        </p:nvCxnSpPr>
        <p:spPr bwMode="auto">
          <a:xfrm flipV="1">
            <a:off x="2936557" y="1676400"/>
            <a:ext cx="3869055" cy="567275"/>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37" name="Oval 136"/>
          <p:cNvSpPr/>
          <p:nvPr/>
        </p:nvSpPr>
        <p:spPr bwMode="auto">
          <a:xfrm>
            <a:off x="2860357" y="22436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20" name="TextBox 219"/>
          <p:cNvSpPr txBox="1"/>
          <p:nvPr/>
        </p:nvSpPr>
        <p:spPr>
          <a:xfrm>
            <a:off x="6426986" y="2553882"/>
            <a:ext cx="819799" cy="261610"/>
          </a:xfrm>
          <a:prstGeom prst="rect">
            <a:avLst/>
          </a:prstGeom>
          <a:noFill/>
        </p:spPr>
        <p:txBody>
          <a:bodyPr wrap="none" rtlCol="0">
            <a:spAutoFit/>
          </a:bodyPr>
          <a:lstStyle/>
          <a:p>
            <a:r>
              <a:rPr lang="en-US" sz="1100">
                <a:latin typeface="+mn-lt"/>
              </a:rPr>
              <a:t>Protocol a</a:t>
            </a:r>
          </a:p>
        </p:txBody>
      </p:sp>
      <p:sp>
        <p:nvSpPr>
          <p:cNvPr id="323" name="TextBox 322"/>
          <p:cNvSpPr txBox="1"/>
          <p:nvPr/>
        </p:nvSpPr>
        <p:spPr>
          <a:xfrm>
            <a:off x="6400800" y="2884055"/>
            <a:ext cx="819799" cy="261610"/>
          </a:xfrm>
          <a:prstGeom prst="rect">
            <a:avLst/>
          </a:prstGeom>
          <a:noFill/>
        </p:spPr>
        <p:txBody>
          <a:bodyPr wrap="none" rtlCol="0">
            <a:spAutoFit/>
          </a:bodyPr>
          <a:lstStyle/>
          <a:p>
            <a:r>
              <a:rPr lang="en-US" sz="1100">
                <a:latin typeface="+mn-lt"/>
              </a:rPr>
              <a:t>Protocol b</a:t>
            </a:r>
          </a:p>
        </p:txBody>
      </p:sp>
      <p:sp>
        <p:nvSpPr>
          <p:cNvPr id="324" name="TextBox 323"/>
          <p:cNvSpPr txBox="1"/>
          <p:nvPr/>
        </p:nvSpPr>
        <p:spPr>
          <a:xfrm>
            <a:off x="6400800" y="3188855"/>
            <a:ext cx="811878" cy="261610"/>
          </a:xfrm>
          <a:prstGeom prst="rect">
            <a:avLst/>
          </a:prstGeom>
          <a:noFill/>
        </p:spPr>
        <p:txBody>
          <a:bodyPr wrap="none" rtlCol="0">
            <a:spAutoFit/>
          </a:bodyPr>
          <a:lstStyle/>
          <a:p>
            <a:r>
              <a:rPr lang="en-US" sz="1100">
                <a:latin typeface="+mn-lt"/>
              </a:rPr>
              <a:t>Protocol c</a:t>
            </a:r>
          </a:p>
        </p:txBody>
      </p:sp>
      <p:sp>
        <p:nvSpPr>
          <p:cNvPr id="325" name="TextBox 324"/>
          <p:cNvSpPr txBox="1"/>
          <p:nvPr/>
        </p:nvSpPr>
        <p:spPr>
          <a:xfrm>
            <a:off x="6400800" y="3505200"/>
            <a:ext cx="819799" cy="261610"/>
          </a:xfrm>
          <a:prstGeom prst="rect">
            <a:avLst/>
          </a:prstGeom>
          <a:noFill/>
        </p:spPr>
        <p:txBody>
          <a:bodyPr wrap="none" rtlCol="0">
            <a:spAutoFit/>
          </a:bodyPr>
          <a:lstStyle/>
          <a:p>
            <a:r>
              <a:rPr lang="en-US" sz="1100">
                <a:latin typeface="+mn-lt"/>
              </a:rPr>
              <a:t>Protocol d</a:t>
            </a:r>
          </a:p>
        </p:txBody>
      </p:sp>
    </p:spTree>
    <p:extLst>
      <p:ext uri="{BB962C8B-B14F-4D97-AF65-F5344CB8AC3E}">
        <p14:creationId xmlns:p14="http://schemas.microsoft.com/office/powerpoint/2010/main" val="21220310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Terminology</a:t>
            </a:r>
          </a:p>
        </p:txBody>
      </p:sp>
      <p:sp>
        <p:nvSpPr>
          <p:cNvPr id="3" name="Content Placeholder 2"/>
          <p:cNvSpPr>
            <a:spLocks noGrp="1"/>
          </p:cNvSpPr>
          <p:nvPr>
            <p:ph idx="1"/>
          </p:nvPr>
        </p:nvSpPr>
        <p:spPr/>
        <p:txBody>
          <a:bodyPr/>
          <a:lstStyle/>
          <a:p>
            <a:r>
              <a:rPr lang="en-US"/>
              <a:t>AN		Access Network</a:t>
            </a:r>
          </a:p>
          <a:p>
            <a:r>
              <a:rPr lang="en-US"/>
              <a:t>SS		Subscription Service</a:t>
            </a:r>
          </a:p>
          <a:p>
            <a:r>
              <a:rPr lang="en-US"/>
              <a:t>CNS	Core Network Service</a:t>
            </a:r>
          </a:p>
          <a:p>
            <a:r>
              <a:rPr lang="en-US"/>
              <a:t>CIS	Coordination and Information</a:t>
            </a:r>
            <a:br>
              <a:rPr lang="en-US"/>
            </a:br>
            <a:r>
              <a:rPr lang="en-US"/>
              <a:t>		Service</a:t>
            </a:r>
            <a:endParaRPr lang="en-US"/>
          </a:p>
          <a:p>
            <a:r>
              <a:rPr lang="en-US"/>
              <a:t>TE		Terminal</a:t>
            </a:r>
          </a:p>
        </p:txBody>
      </p:sp>
    </p:spTree>
    <p:extLst>
      <p:ext uri="{BB962C8B-B14F-4D97-AF65-F5344CB8AC3E}">
        <p14:creationId xmlns:p14="http://schemas.microsoft.com/office/powerpoint/2010/main" val="2258894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bwMode="auto">
          <a:xfrm>
            <a:off x="7227295" y="2102223"/>
            <a:ext cx="855094" cy="42002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n-lt"/>
              </a:rPr>
              <a:t>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9" name="Rectangle 8"/>
          <p:cNvSpPr/>
          <p:nvPr/>
        </p:nvSpPr>
        <p:spPr bwMode="auto">
          <a:xfrm>
            <a:off x="2231742" y="3068960"/>
            <a:ext cx="4245258"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a:latin typeface="+mn-lt"/>
              </a:rPr>
              <a:t>Access Network</a:t>
            </a:r>
            <a:endParaRPr kumimoji="0" lang="en-US" sz="1200" b="1" u="none" strike="noStrike" cap="none" normalizeH="0" baseline="0">
              <a:ln>
                <a:noFill/>
              </a:ln>
              <a:solidFill>
                <a:schemeClr val="tx1"/>
              </a:solidFill>
              <a:effectLst/>
              <a:latin typeface="+mn-lt"/>
            </a:endParaRP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dirty="0" smtClean="0"/>
              <a:t>OmniRAN P802.1CF entities mapped to the IEEE 802 Reference Model</a:t>
            </a:r>
            <a:endParaRPr lang="en-US" dirty="0"/>
          </a:p>
        </p:txBody>
      </p:sp>
      <p:sp>
        <p:nvSpPr>
          <p:cNvPr id="140" name="Content Placeholder 139"/>
          <p:cNvSpPr>
            <a:spLocks noGrp="1"/>
          </p:cNvSpPr>
          <p:nvPr>
            <p:ph idx="1"/>
          </p:nvPr>
        </p:nvSpPr>
        <p:spPr>
          <a:xfrm>
            <a:off x="457200" y="4191000"/>
            <a:ext cx="8229600" cy="2438399"/>
          </a:xfrm>
        </p:spPr>
        <p:txBody>
          <a:bodyPr>
            <a:normAutofit fontScale="400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the subscription service, e.g. for authentication</a:t>
            </a:r>
          </a:p>
          <a:p>
            <a:pPr lvl="1">
              <a:lnSpc>
                <a:spcPct val="120000"/>
              </a:lnSpc>
            </a:pPr>
            <a:r>
              <a:rPr lang="en-US" dirty="0" smtClean="0"/>
              <a:t>R3c represents a control interface between the access network and the subscription service</a:t>
            </a:r>
          </a:p>
          <a:p>
            <a:pPr lvl="1">
              <a:lnSpc>
                <a:spcPct val="120000"/>
              </a:lnSpc>
            </a:pPr>
            <a:r>
              <a:rPr lang="en-US" dirty="0"/>
              <a:t>R3d represents</a:t>
            </a:r>
            <a:r>
              <a:rPr lang="en-US" dirty="0" smtClean="0"/>
              <a:t> the IEEE 802</a:t>
            </a:r>
            <a:r>
              <a:rPr lang="en-US" dirty="0"/>
              <a:t> data path interface between access network and the first hop router of the Core Network Service</a:t>
            </a:r>
          </a:p>
          <a:p>
            <a:pPr lvl="1">
              <a:lnSpc>
                <a:spcPct val="120000"/>
              </a:lnSpc>
            </a:pPr>
            <a:r>
              <a:rPr lang="en-US" dirty="0"/>
              <a:t>Further functional entities can be exposed for particular deployment scenarios, e.g. a Coordination and Information Service for an access network deploying dynamically assigned spectrum resources.</a:t>
            </a:r>
            <a:endParaRPr lang="en-US" dirty="0"/>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5" name="Rectangle 104"/>
          <p:cNvSpPr/>
          <p:nvPr/>
        </p:nvSpPr>
        <p:spPr bwMode="auto">
          <a:xfrm>
            <a:off x="7227296" y="2667000"/>
            <a:ext cx="855094" cy="40930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767355" y="2154868"/>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317305" y="2154868"/>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286000"/>
            <a:ext cx="3798592" cy="6096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9" name="Freeform 58"/>
          <p:cNvSpPr/>
          <p:nvPr/>
        </p:nvSpPr>
        <p:spPr>
          <a:xfrm>
            <a:off x="5966976" y="2286000"/>
            <a:ext cx="1260000" cy="6096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01570" y="1583795"/>
            <a:ext cx="766180" cy="276999"/>
          </a:xfrm>
          <a:prstGeom prst="rect">
            <a:avLst/>
          </a:prstGeom>
          <a:noFill/>
        </p:spPr>
        <p:txBody>
          <a:bodyPr wrap="none" rtlCol="0">
            <a:spAutoFit/>
          </a:bodyPr>
          <a:lstStyle/>
          <a:p>
            <a:r>
              <a:rPr lang="en-US" dirty="0">
                <a:latin typeface="+mn-lt"/>
              </a:rPr>
              <a:t>Terminal</a:t>
            </a:r>
            <a:endParaRPr lang="en-US" dirty="0" smtClean="0">
              <a:latin typeface="+mn-lt"/>
            </a:endParaRPr>
          </a:p>
        </p:txBody>
      </p:sp>
      <p:sp>
        <p:nvSpPr>
          <p:cNvPr id="60" name="TextBox 59"/>
          <p:cNvSpPr txBox="1"/>
          <p:nvPr/>
        </p:nvSpPr>
        <p:spPr>
          <a:xfrm>
            <a:off x="8053422" y="2605603"/>
            <a:ext cx="749048" cy="541687"/>
          </a:xfrm>
          <a:prstGeom prst="rect">
            <a:avLst/>
          </a:prstGeom>
          <a:noFill/>
        </p:spPr>
        <p:txBody>
          <a:bodyPr wrap="none" rtlCol="0">
            <a:spAutoFit/>
          </a:bodyPr>
          <a:lstStyle/>
          <a:p>
            <a:pPr>
              <a:lnSpc>
                <a:spcPct val="80000"/>
              </a:lnSpc>
            </a:pPr>
            <a:r>
              <a:rPr lang="en-US" dirty="0">
                <a:latin typeface="+mn-lt"/>
              </a:rPr>
              <a:t>Core</a:t>
            </a:r>
            <a:br>
              <a:rPr lang="en-US" dirty="0">
                <a:latin typeface="+mn-lt"/>
              </a:rPr>
            </a:br>
            <a:r>
              <a:rPr lang="en-US" dirty="0">
                <a:latin typeface="+mn-lt"/>
              </a:rPr>
              <a:t>Network</a:t>
            </a:r>
            <a:br>
              <a:rPr lang="en-US" dirty="0">
                <a:latin typeface="+mn-lt"/>
              </a:rPr>
            </a:br>
            <a:r>
              <a:rPr lang="en-US" dirty="0">
                <a:latin typeface="+mn-lt"/>
              </a:rPr>
              <a:t>Service</a:t>
            </a:r>
            <a:endParaRPr lang="en-US" dirty="0" smtClean="0">
              <a:latin typeface="+mn-lt"/>
            </a:endParaRPr>
          </a:p>
        </p:txBody>
      </p:sp>
      <p:sp>
        <p:nvSpPr>
          <p:cNvPr id="57" name="TextBox 56"/>
          <p:cNvSpPr txBox="1"/>
          <p:nvPr/>
        </p:nvSpPr>
        <p:spPr>
          <a:xfrm>
            <a:off x="8082390" y="2049113"/>
            <a:ext cx="1031502" cy="393954"/>
          </a:xfrm>
          <a:prstGeom prst="rect">
            <a:avLst/>
          </a:prstGeom>
          <a:noFill/>
        </p:spPr>
        <p:txBody>
          <a:bodyPr wrap="none" rtlCol="0">
            <a:spAutoFit/>
          </a:bodyPr>
          <a:lstStyle/>
          <a:p>
            <a:pPr>
              <a:lnSpc>
                <a:spcPct val="80000"/>
              </a:lnSpc>
            </a:pPr>
            <a:r>
              <a:rPr lang="en-US" dirty="0">
                <a:latin typeface="+mn-lt"/>
              </a:rPr>
              <a:t>Subscription</a:t>
            </a:r>
            <a:br>
              <a:rPr lang="en-US" dirty="0">
                <a:latin typeface="+mn-lt"/>
              </a:rPr>
            </a:br>
            <a:r>
              <a:rPr lang="en-US" dirty="0">
                <a:latin typeface="+mn-lt"/>
              </a:rPr>
              <a:t>Service</a:t>
            </a:r>
          </a:p>
        </p:txBody>
      </p:sp>
      <p:sp>
        <p:nvSpPr>
          <p:cNvPr id="62" name="Rectangle 61"/>
          <p:cNvSpPr/>
          <p:nvPr/>
        </p:nvSpPr>
        <p:spPr bwMode="auto">
          <a:xfrm>
            <a:off x="7239000" y="1524000"/>
            <a:ext cx="855094" cy="42002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grpSp>
        <p:nvGrpSpPr>
          <p:cNvPr id="64" name="Group 122"/>
          <p:cNvGrpSpPr>
            <a:grpSpLocks/>
          </p:cNvGrpSpPr>
          <p:nvPr/>
        </p:nvGrpSpPr>
        <p:grpSpPr bwMode="auto">
          <a:xfrm>
            <a:off x="7779060" y="1576645"/>
            <a:ext cx="190728" cy="325360"/>
            <a:chOff x="4120" y="2308"/>
            <a:chExt cx="305" cy="415"/>
          </a:xfrm>
        </p:grpSpPr>
        <p:sp>
          <p:nvSpPr>
            <p:cNvPr id="6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6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0" name="Group 126"/>
            <p:cNvGrpSpPr>
              <a:grpSpLocks/>
            </p:cNvGrpSpPr>
            <p:nvPr/>
          </p:nvGrpSpPr>
          <p:grpSpPr bwMode="auto">
            <a:xfrm flipH="1">
              <a:off x="4164" y="2500"/>
              <a:ext cx="152" cy="109"/>
              <a:chOff x="3216" y="2784"/>
              <a:chExt cx="192" cy="144"/>
            </a:xfrm>
          </p:grpSpPr>
          <p:sp>
            <p:nvSpPr>
              <p:cNvPr id="85"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86"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7"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8"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83"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84"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89" name="AutoShape 22"/>
          <p:cNvSpPr>
            <a:spLocks noChangeArrowheads="1"/>
          </p:cNvSpPr>
          <p:nvPr/>
        </p:nvSpPr>
        <p:spPr bwMode="auto">
          <a:xfrm>
            <a:off x="7329010" y="1576645"/>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90" name="TextBox 89"/>
          <p:cNvSpPr txBox="1"/>
          <p:nvPr/>
        </p:nvSpPr>
        <p:spPr>
          <a:xfrm>
            <a:off x="8094095" y="1470890"/>
            <a:ext cx="1057276" cy="541687"/>
          </a:xfrm>
          <a:prstGeom prst="rect">
            <a:avLst/>
          </a:prstGeom>
          <a:noFill/>
        </p:spPr>
        <p:txBody>
          <a:bodyPr wrap="none" rtlCol="0">
            <a:spAutoFit/>
          </a:bodyPr>
          <a:lstStyle/>
          <a:p>
            <a:pPr>
              <a:lnSpc>
                <a:spcPct val="80000"/>
              </a:lnSpc>
            </a:pPr>
            <a:r>
              <a:rPr lang="en-US" dirty="0">
                <a:latin typeface="+mn-lt"/>
              </a:rPr>
              <a:t>Coordination</a:t>
            </a:r>
            <a:br>
              <a:rPr lang="en-US" dirty="0">
                <a:latin typeface="+mn-lt"/>
              </a:rPr>
            </a:br>
            <a:r>
              <a:rPr lang="en-US" dirty="0">
                <a:latin typeface="+mn-lt"/>
              </a:rPr>
              <a:t>Information</a:t>
            </a:r>
            <a:br>
              <a:rPr lang="en-US" dirty="0">
                <a:latin typeface="+mn-lt"/>
              </a:rPr>
            </a:br>
            <a:r>
              <a:rPr lang="en-US" dirty="0">
                <a:latin typeface="+mn-lt"/>
              </a:rPr>
              <a:t>Service</a:t>
            </a:r>
          </a:p>
        </p:txBody>
      </p:sp>
      <p:sp>
        <p:nvSpPr>
          <p:cNvPr id="91" name="Freeform 90"/>
          <p:cNvSpPr/>
          <p:nvPr/>
        </p:nvSpPr>
        <p:spPr>
          <a:xfrm>
            <a:off x="5943600" y="1828800"/>
            <a:ext cx="1295400" cy="9906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accent2"/>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92" name="Freeform 91"/>
          <p:cNvSpPr/>
          <p:nvPr/>
        </p:nvSpPr>
        <p:spPr>
          <a:xfrm>
            <a:off x="3429000" y="1752600"/>
            <a:ext cx="3798592" cy="10668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rgbClr val="C0504D"/>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93" name="Left-Right Arrow 92"/>
          <p:cNvSpPr/>
          <p:nvPr/>
        </p:nvSpPr>
        <p:spPr bwMode="auto">
          <a:xfrm>
            <a:off x="6477000" y="3200400"/>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R3d</a:t>
            </a:r>
            <a:endParaRPr kumimoji="0" lang="en-US" sz="1000" b="1" i="0" u="none" strike="noStrike" cap="none" normalizeH="0" baseline="0" dirty="0">
              <a:ln>
                <a:noFill/>
              </a:ln>
              <a:solidFill>
                <a:schemeClr val="bg1"/>
              </a:solidFill>
              <a:effectLst/>
              <a:latin typeface="+mn-lt"/>
            </a:endParaRPr>
          </a:p>
        </p:txBody>
      </p:sp>
      <p:sp>
        <p:nvSpPr>
          <p:cNvPr id="94" name="Oval 93"/>
          <p:cNvSpPr/>
          <p:nvPr/>
        </p:nvSpPr>
        <p:spPr bwMode="auto">
          <a:xfrm>
            <a:off x="1054349" y="302309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2310265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bwMode="auto">
          <a:xfrm>
            <a:off x="6477000" y="2286000"/>
            <a:ext cx="1447800" cy="3657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solidFill>
                <a:schemeClr val="tx1"/>
              </a:solidFill>
              <a:effectLst/>
              <a:latin typeface="+mn-lt"/>
            </a:endParaRPr>
          </a:p>
        </p:txBody>
      </p:sp>
      <p:sp>
        <p:nvSpPr>
          <p:cNvPr id="321" name="Rounded Rectangle 320"/>
          <p:cNvSpPr/>
          <p:nvPr/>
        </p:nvSpPr>
        <p:spPr bwMode="auto">
          <a:xfrm>
            <a:off x="3810000" y="48768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Access</a:t>
            </a:r>
            <a:br>
              <a:rPr lang="en-US" sz="1800">
                <a:latin typeface="+mn-lt"/>
              </a:rPr>
            </a:br>
            <a:r>
              <a:rPr lang="en-US" sz="1800">
                <a:latin typeface="+mn-lt"/>
              </a:rPr>
              <a:t>Network</a:t>
            </a:r>
            <a:endParaRPr kumimoji="0" lang="en-US" sz="1800" b="0" i="0" u="none" strike="noStrike" cap="none" normalizeH="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Core Network Reference Model</a:t>
            </a:r>
            <a:endParaRPr lang="en-US" dirty="0"/>
          </a:p>
        </p:txBody>
      </p:sp>
      <p:cxnSp>
        <p:nvCxnSpPr>
          <p:cNvPr id="136" name="Straight Connector 135"/>
          <p:cNvCxnSpPr/>
          <p:nvPr/>
        </p:nvCxnSpPr>
        <p:spPr bwMode="auto">
          <a:xfrm>
            <a:off x="2362200" y="541442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80" name="Rounded Rectangle 179"/>
          <p:cNvSpPr/>
          <p:nvPr/>
        </p:nvSpPr>
        <p:spPr bwMode="auto">
          <a:xfrm>
            <a:off x="1066800" y="4876800"/>
            <a:ext cx="1295400" cy="990600"/>
          </a:xfrm>
          <a:prstGeom prst="roundRect">
            <a:avLst/>
          </a:prstGeom>
          <a:solidFill>
            <a:srgbClr val="8EB4E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Terminal</a:t>
            </a:r>
            <a:endParaRPr kumimoji="0" lang="en-US" sz="1800" b="0" i="0" u="none" strike="noStrike" cap="none" normalizeH="0">
              <a:ln>
                <a:noFill/>
              </a:ln>
              <a:solidFill>
                <a:schemeClr val="tx1"/>
              </a:solidFill>
              <a:effectLst/>
              <a:latin typeface="+mn-lt"/>
            </a:endParaRPr>
          </a:p>
        </p:txBody>
      </p:sp>
      <p:grpSp>
        <p:nvGrpSpPr>
          <p:cNvPr id="7" name="Group 6"/>
          <p:cNvGrpSpPr/>
          <p:nvPr/>
        </p:nvGrpSpPr>
        <p:grpSpPr>
          <a:xfrm>
            <a:off x="2860357" y="5334000"/>
            <a:ext cx="479744" cy="461425"/>
            <a:chOff x="2707957" y="5063075"/>
            <a:chExt cx="479744" cy="461425"/>
          </a:xfrm>
        </p:grpSpPr>
        <p:sp>
          <p:nvSpPr>
            <p:cNvPr id="138" name="TextBox 137"/>
            <p:cNvSpPr txBox="1"/>
            <p:nvPr/>
          </p:nvSpPr>
          <p:spPr>
            <a:xfrm>
              <a:off x="2707957" y="5155168"/>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
        <p:nvSpPr>
          <p:cNvPr id="37" name="Rounded Rectangle 36"/>
          <p:cNvSpPr/>
          <p:nvPr/>
        </p:nvSpPr>
        <p:spPr bwMode="auto">
          <a:xfrm>
            <a:off x="6553200" y="24384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a:ln>
                  <a:noFill/>
                </a:ln>
                <a:solidFill>
                  <a:schemeClr val="tx1"/>
                </a:solidFill>
                <a:effectLst/>
                <a:latin typeface="+mn-lt"/>
              </a:rPr>
              <a:t>Service</a:t>
            </a:r>
          </a:p>
        </p:txBody>
      </p:sp>
      <p:sp>
        <p:nvSpPr>
          <p:cNvPr id="38" name="Rounded Rectangle 37"/>
          <p:cNvSpPr/>
          <p:nvPr/>
        </p:nvSpPr>
        <p:spPr bwMode="auto">
          <a:xfrm>
            <a:off x="6553200" y="48768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Core</a:t>
            </a:r>
            <a:br>
              <a:rPr lang="en-US" sz="1600">
                <a:latin typeface="+mn-lt"/>
              </a:rPr>
            </a:br>
            <a:r>
              <a:rPr lang="en-US" sz="1600">
                <a:latin typeface="+mn-lt"/>
              </a:rPr>
              <a:t>Network</a:t>
            </a:r>
            <a:br>
              <a:rPr lang="en-US" sz="1600">
                <a:latin typeface="+mn-lt"/>
              </a:rPr>
            </a:br>
            <a:r>
              <a:rPr lang="en-US" sz="1600">
                <a:latin typeface="+mn-lt"/>
              </a:rPr>
              <a:t>Service</a:t>
            </a:r>
            <a:endParaRPr kumimoji="0" lang="en-US" sz="1600" b="0" i="0" u="none" strike="noStrike" cap="none" normalizeH="0">
              <a:ln>
                <a:noFill/>
              </a:ln>
              <a:solidFill>
                <a:schemeClr val="tx1"/>
              </a:solidFill>
              <a:effectLst/>
              <a:latin typeface="+mn-lt"/>
            </a:endParaRPr>
          </a:p>
        </p:txBody>
      </p:sp>
      <p:cxnSp>
        <p:nvCxnSpPr>
          <p:cNvPr id="40" name="Straight Connector 39"/>
          <p:cNvCxnSpPr/>
          <p:nvPr/>
        </p:nvCxnSpPr>
        <p:spPr bwMode="auto">
          <a:xfrm>
            <a:off x="5105400" y="540673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6" name="Group 45"/>
          <p:cNvGrpSpPr/>
          <p:nvPr/>
        </p:nvGrpSpPr>
        <p:grpSpPr>
          <a:xfrm>
            <a:off x="5616256" y="5329775"/>
            <a:ext cx="620745" cy="461425"/>
            <a:chOff x="2707957" y="5063075"/>
            <a:chExt cx="620745" cy="461425"/>
          </a:xfrm>
        </p:grpSpPr>
        <p:sp>
          <p:nvSpPr>
            <p:cNvPr id="47" name="TextBox 46"/>
            <p:cNvSpPr txBox="1"/>
            <p:nvPr/>
          </p:nvSpPr>
          <p:spPr>
            <a:xfrm>
              <a:off x="2707957" y="5155168"/>
              <a:ext cx="620745" cy="369332"/>
            </a:xfrm>
            <a:prstGeom prst="rect">
              <a:avLst/>
            </a:prstGeom>
            <a:noFill/>
          </p:spPr>
          <p:txBody>
            <a:bodyPr wrap="none" rtlCol="0">
              <a:spAutoFit/>
            </a:bodyPr>
            <a:lstStyle/>
            <a:p>
              <a:r>
                <a:rPr lang="en-US" sz="1800" b="1" dirty="0" smtClean="0">
                  <a:latin typeface="Arial" pitchFamily="34" charset="0"/>
                  <a:cs typeface="Arial" pitchFamily="34" charset="0"/>
                </a:rPr>
                <a:t>R3d</a:t>
              </a:r>
              <a:endParaRPr lang="en-US" sz="1800" b="1" dirty="0">
                <a:latin typeface="Arial" pitchFamily="34" charset="0"/>
                <a:cs typeface="Arial" pitchFamily="34" charset="0"/>
              </a:endParaRPr>
            </a:p>
          </p:txBody>
        </p:sp>
        <p:sp>
          <p:nvSpPr>
            <p:cNvPr id="48" name="Oval 4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12" name="Elbow Connector 11"/>
          <p:cNvCxnSpPr/>
          <p:nvPr/>
        </p:nvCxnSpPr>
        <p:spPr bwMode="auto">
          <a:xfrm flipV="1">
            <a:off x="2362200" y="2667000"/>
            <a:ext cx="4191000" cy="1828800"/>
          </a:xfrm>
          <a:prstGeom prst="bentConnector3">
            <a:avLst>
              <a:gd name="adj1" fmla="val 17947"/>
            </a:avLst>
          </a:prstGeom>
          <a:solidFill>
            <a:schemeClr val="accent1"/>
          </a:solidFill>
          <a:ln w="12700" cap="flat" cmpd="sng" algn="ctr">
            <a:solidFill>
              <a:schemeClr val="tx1"/>
            </a:solidFill>
            <a:prstDash val="solid"/>
            <a:round/>
            <a:headEnd type="none" w="sm" len="sm"/>
            <a:tailEnd type="none" w="sm" len="sm"/>
          </a:ln>
          <a:effectLst/>
        </p:spPr>
      </p:cxnSp>
      <p:grpSp>
        <p:nvGrpSpPr>
          <p:cNvPr id="60" name="Group 59"/>
          <p:cNvGrpSpPr/>
          <p:nvPr/>
        </p:nvGrpSpPr>
        <p:grpSpPr>
          <a:xfrm>
            <a:off x="5715000" y="3581400"/>
            <a:ext cx="714342" cy="369332"/>
            <a:chOff x="2860357" y="4933765"/>
            <a:chExt cx="714342" cy="369332"/>
          </a:xfrm>
        </p:grpSpPr>
        <p:sp>
          <p:nvSpPr>
            <p:cNvPr id="61" name="TextBox 60"/>
            <p:cNvSpPr txBox="1"/>
            <p:nvPr/>
          </p:nvSpPr>
          <p:spPr>
            <a:xfrm>
              <a:off x="2966577" y="493376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R3s</a:t>
              </a:r>
              <a:endParaRPr lang="en-US" sz="1800" b="1" dirty="0">
                <a:latin typeface="Arial" pitchFamily="34" charset="0"/>
                <a:cs typeface="Arial" pitchFamily="34" charset="0"/>
              </a:endParaRPr>
            </a:p>
          </p:txBody>
        </p:sp>
        <p:sp>
          <p:nvSpPr>
            <p:cNvPr id="62" name="Oval 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63" name="Group 62"/>
          <p:cNvGrpSpPr/>
          <p:nvPr/>
        </p:nvGrpSpPr>
        <p:grpSpPr>
          <a:xfrm>
            <a:off x="3024910" y="3417578"/>
            <a:ext cx="609054" cy="369332"/>
            <a:chOff x="2837267" y="4933765"/>
            <a:chExt cx="609054" cy="369332"/>
          </a:xfrm>
        </p:grpSpPr>
        <p:sp>
          <p:nvSpPr>
            <p:cNvPr id="64" name="TextBox 63"/>
            <p:cNvSpPr txBox="1"/>
            <p:nvPr/>
          </p:nvSpPr>
          <p:spPr>
            <a:xfrm>
              <a:off x="2966577" y="4933765"/>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
        <p:nvSpPr>
          <p:cNvPr id="34" name="Rounded Rectangle 33"/>
          <p:cNvSpPr/>
          <p:nvPr/>
        </p:nvSpPr>
        <p:spPr bwMode="auto">
          <a:xfrm>
            <a:off x="65532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CNS Ctrl</a:t>
            </a:r>
          </a:p>
        </p:txBody>
      </p:sp>
      <p:sp>
        <p:nvSpPr>
          <p:cNvPr id="36" name="Rounded Rectangle 35"/>
          <p:cNvSpPr/>
          <p:nvPr/>
        </p:nvSpPr>
        <p:spPr bwMode="auto">
          <a:xfrm>
            <a:off x="38100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AN Ctrl</a:t>
            </a:r>
          </a:p>
        </p:txBody>
      </p:sp>
      <p:sp>
        <p:nvSpPr>
          <p:cNvPr id="39" name="Rounded Rectangle 38"/>
          <p:cNvSpPr/>
          <p:nvPr/>
        </p:nvSpPr>
        <p:spPr bwMode="auto">
          <a:xfrm>
            <a:off x="10668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TE Ctrl</a:t>
            </a:r>
          </a:p>
        </p:txBody>
      </p:sp>
      <p:cxnSp>
        <p:nvCxnSpPr>
          <p:cNvPr id="18" name="Elbow Connector 17"/>
          <p:cNvCxnSpPr>
            <a:stCxn id="34" idx="1"/>
            <a:endCxn id="36" idx="3"/>
          </p:cNvCxnSpPr>
          <p:nvPr/>
        </p:nvCxnSpPr>
        <p:spPr bwMode="auto">
          <a:xfrm rot="10800000">
            <a:off x="5105400" y="4610100"/>
            <a:ext cx="1447800" cy="12700"/>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flipH="1">
            <a:off x="5029200" y="3200400"/>
            <a:ext cx="1524000" cy="1219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a:stCxn id="37" idx="2"/>
            <a:endCxn id="34" idx="0"/>
          </p:cNvCxnSpPr>
          <p:nvPr/>
        </p:nvCxnSpPr>
        <p:spPr bwMode="auto">
          <a:xfrm>
            <a:off x="7200900" y="3429000"/>
            <a:ext cx="0" cy="9144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2" name="Group 31"/>
          <p:cNvGrpSpPr/>
          <p:nvPr/>
        </p:nvGrpSpPr>
        <p:grpSpPr>
          <a:xfrm>
            <a:off x="5638800" y="4548910"/>
            <a:ext cx="608122" cy="468622"/>
            <a:chOff x="2860357" y="5063075"/>
            <a:chExt cx="608122" cy="468622"/>
          </a:xfrm>
        </p:grpSpPr>
        <p:sp>
          <p:nvSpPr>
            <p:cNvPr id="33" name="TextBox 32"/>
            <p:cNvSpPr txBox="1"/>
            <p:nvPr/>
          </p:nvSpPr>
          <p:spPr>
            <a:xfrm>
              <a:off x="2860357" y="516236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R3c</a:t>
              </a:r>
              <a:endParaRPr lang="en-US" sz="1800" b="1" dirty="0">
                <a:latin typeface="Arial" pitchFamily="34" charset="0"/>
                <a:cs typeface="Arial" pitchFamily="34" charset="0"/>
              </a:endParaRPr>
            </a:p>
          </p:txBody>
        </p:sp>
        <p:sp>
          <p:nvSpPr>
            <p:cNvPr id="35" name="Oval 34"/>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Tree>
    <p:extLst>
      <p:ext uri="{BB962C8B-B14F-4D97-AF65-F5344CB8AC3E}">
        <p14:creationId xmlns:p14="http://schemas.microsoft.com/office/powerpoint/2010/main" val="25202379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bwMode="auto">
          <a:xfrm>
            <a:off x="6477000" y="2286000"/>
            <a:ext cx="1447800" cy="3657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solidFill>
                <a:schemeClr val="tx1"/>
              </a:solidFill>
              <a:effectLst/>
              <a:latin typeface="+mn-lt"/>
            </a:endParaRPr>
          </a:p>
        </p:txBody>
      </p:sp>
      <p:sp>
        <p:nvSpPr>
          <p:cNvPr id="321" name="Rounded Rectangle 320"/>
          <p:cNvSpPr/>
          <p:nvPr/>
        </p:nvSpPr>
        <p:spPr bwMode="auto">
          <a:xfrm>
            <a:off x="3810000" y="48768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Access</a:t>
            </a:r>
            <a:br>
              <a:rPr lang="en-US" sz="1800">
                <a:latin typeface="+mn-lt"/>
              </a:rPr>
            </a:br>
            <a:r>
              <a:rPr lang="en-US" sz="1800">
                <a:latin typeface="+mn-lt"/>
              </a:rPr>
              <a:t>Network</a:t>
            </a:r>
            <a:endParaRPr kumimoji="0" lang="en-US" sz="1800" b="0" i="0" u="none" strike="noStrike" cap="none" normalizeH="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Network Reference Model with R8c</a:t>
            </a:r>
            <a:endParaRPr lang="en-US" dirty="0"/>
          </a:p>
        </p:txBody>
      </p:sp>
      <p:cxnSp>
        <p:nvCxnSpPr>
          <p:cNvPr id="136" name="Straight Connector 135"/>
          <p:cNvCxnSpPr/>
          <p:nvPr/>
        </p:nvCxnSpPr>
        <p:spPr bwMode="auto">
          <a:xfrm>
            <a:off x="2362200" y="541442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80" name="Rounded Rectangle 179"/>
          <p:cNvSpPr/>
          <p:nvPr/>
        </p:nvSpPr>
        <p:spPr bwMode="auto">
          <a:xfrm>
            <a:off x="1066800" y="4876800"/>
            <a:ext cx="1295400" cy="990600"/>
          </a:xfrm>
          <a:prstGeom prst="roundRect">
            <a:avLst/>
          </a:prstGeom>
          <a:solidFill>
            <a:srgbClr val="8EB4E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Terminal</a:t>
            </a:r>
            <a:endParaRPr kumimoji="0" lang="en-US" sz="1800" b="0" i="0" u="none" strike="noStrike" cap="none" normalizeH="0">
              <a:ln>
                <a:noFill/>
              </a:ln>
              <a:solidFill>
                <a:schemeClr val="tx1"/>
              </a:solidFill>
              <a:effectLst/>
              <a:latin typeface="+mn-lt"/>
            </a:endParaRPr>
          </a:p>
        </p:txBody>
      </p:sp>
      <p:grpSp>
        <p:nvGrpSpPr>
          <p:cNvPr id="7" name="Group 6"/>
          <p:cNvGrpSpPr/>
          <p:nvPr/>
        </p:nvGrpSpPr>
        <p:grpSpPr>
          <a:xfrm>
            <a:off x="2860357" y="5334000"/>
            <a:ext cx="479744" cy="461425"/>
            <a:chOff x="2707957" y="5063075"/>
            <a:chExt cx="479744" cy="461425"/>
          </a:xfrm>
        </p:grpSpPr>
        <p:sp>
          <p:nvSpPr>
            <p:cNvPr id="138" name="TextBox 137"/>
            <p:cNvSpPr txBox="1"/>
            <p:nvPr/>
          </p:nvSpPr>
          <p:spPr>
            <a:xfrm>
              <a:off x="2707957" y="5155168"/>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
        <p:nvSpPr>
          <p:cNvPr id="37" name="Rounded Rectangle 36"/>
          <p:cNvSpPr/>
          <p:nvPr/>
        </p:nvSpPr>
        <p:spPr bwMode="auto">
          <a:xfrm>
            <a:off x="6553200" y="24384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a:ln>
                  <a:noFill/>
                </a:ln>
                <a:solidFill>
                  <a:schemeClr val="tx1"/>
                </a:solidFill>
                <a:effectLst/>
                <a:latin typeface="+mn-lt"/>
              </a:rPr>
              <a:t>Service</a:t>
            </a:r>
          </a:p>
        </p:txBody>
      </p:sp>
      <p:sp>
        <p:nvSpPr>
          <p:cNvPr id="38" name="Rounded Rectangle 37"/>
          <p:cNvSpPr/>
          <p:nvPr/>
        </p:nvSpPr>
        <p:spPr bwMode="auto">
          <a:xfrm>
            <a:off x="6553200" y="48768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Core</a:t>
            </a:r>
            <a:br>
              <a:rPr lang="en-US" sz="1600">
                <a:latin typeface="+mn-lt"/>
              </a:rPr>
            </a:br>
            <a:r>
              <a:rPr lang="en-US" sz="1600">
                <a:latin typeface="+mn-lt"/>
              </a:rPr>
              <a:t>Network</a:t>
            </a:r>
            <a:br>
              <a:rPr lang="en-US" sz="1600">
                <a:latin typeface="+mn-lt"/>
              </a:rPr>
            </a:br>
            <a:r>
              <a:rPr lang="en-US" sz="1600">
                <a:latin typeface="+mn-lt"/>
              </a:rPr>
              <a:t>Service</a:t>
            </a:r>
            <a:endParaRPr kumimoji="0" lang="en-US" sz="1600" b="0" i="0" u="none" strike="noStrike" cap="none" normalizeH="0">
              <a:ln>
                <a:noFill/>
              </a:ln>
              <a:solidFill>
                <a:schemeClr val="tx1"/>
              </a:solidFill>
              <a:effectLst/>
              <a:latin typeface="+mn-lt"/>
            </a:endParaRPr>
          </a:p>
        </p:txBody>
      </p:sp>
      <p:cxnSp>
        <p:nvCxnSpPr>
          <p:cNvPr id="40" name="Straight Connector 39"/>
          <p:cNvCxnSpPr/>
          <p:nvPr/>
        </p:nvCxnSpPr>
        <p:spPr bwMode="auto">
          <a:xfrm>
            <a:off x="5105400" y="540673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6" name="Group 45"/>
          <p:cNvGrpSpPr/>
          <p:nvPr/>
        </p:nvGrpSpPr>
        <p:grpSpPr>
          <a:xfrm>
            <a:off x="5616256" y="5329775"/>
            <a:ext cx="620745" cy="461425"/>
            <a:chOff x="2707957" y="5063075"/>
            <a:chExt cx="620745" cy="461425"/>
          </a:xfrm>
        </p:grpSpPr>
        <p:sp>
          <p:nvSpPr>
            <p:cNvPr id="47" name="TextBox 46"/>
            <p:cNvSpPr txBox="1"/>
            <p:nvPr/>
          </p:nvSpPr>
          <p:spPr>
            <a:xfrm>
              <a:off x="2707957" y="5155168"/>
              <a:ext cx="620745" cy="369332"/>
            </a:xfrm>
            <a:prstGeom prst="rect">
              <a:avLst/>
            </a:prstGeom>
            <a:noFill/>
          </p:spPr>
          <p:txBody>
            <a:bodyPr wrap="none" rtlCol="0">
              <a:spAutoFit/>
            </a:bodyPr>
            <a:lstStyle/>
            <a:p>
              <a:r>
                <a:rPr lang="en-US" sz="1800" b="1" dirty="0" smtClean="0">
                  <a:latin typeface="Arial" pitchFamily="34" charset="0"/>
                  <a:cs typeface="Arial" pitchFamily="34" charset="0"/>
                </a:rPr>
                <a:t>R3d</a:t>
              </a:r>
              <a:endParaRPr lang="en-US" sz="1800" b="1" dirty="0">
                <a:latin typeface="Arial" pitchFamily="34" charset="0"/>
                <a:cs typeface="Arial" pitchFamily="34" charset="0"/>
              </a:endParaRPr>
            </a:p>
          </p:txBody>
        </p:sp>
        <p:sp>
          <p:nvSpPr>
            <p:cNvPr id="48" name="Oval 4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12" name="Elbow Connector 11"/>
          <p:cNvCxnSpPr/>
          <p:nvPr/>
        </p:nvCxnSpPr>
        <p:spPr bwMode="auto">
          <a:xfrm flipV="1">
            <a:off x="2362200" y="2667000"/>
            <a:ext cx="4191000" cy="1828800"/>
          </a:xfrm>
          <a:prstGeom prst="bentConnector3">
            <a:avLst>
              <a:gd name="adj1" fmla="val 17947"/>
            </a:avLst>
          </a:prstGeom>
          <a:solidFill>
            <a:schemeClr val="accent1"/>
          </a:solidFill>
          <a:ln w="12700" cap="flat" cmpd="sng" algn="ctr">
            <a:solidFill>
              <a:schemeClr val="tx1"/>
            </a:solidFill>
            <a:prstDash val="solid"/>
            <a:round/>
            <a:headEnd type="none" w="sm" len="sm"/>
            <a:tailEnd type="none" w="sm" len="sm"/>
          </a:ln>
          <a:effectLst/>
        </p:spPr>
      </p:cxnSp>
      <p:grpSp>
        <p:nvGrpSpPr>
          <p:cNvPr id="60" name="Group 59"/>
          <p:cNvGrpSpPr/>
          <p:nvPr/>
        </p:nvGrpSpPr>
        <p:grpSpPr>
          <a:xfrm>
            <a:off x="5715000" y="3581400"/>
            <a:ext cx="714342" cy="369332"/>
            <a:chOff x="2860357" y="4933765"/>
            <a:chExt cx="714342" cy="369332"/>
          </a:xfrm>
        </p:grpSpPr>
        <p:sp>
          <p:nvSpPr>
            <p:cNvPr id="61" name="TextBox 60"/>
            <p:cNvSpPr txBox="1"/>
            <p:nvPr/>
          </p:nvSpPr>
          <p:spPr>
            <a:xfrm>
              <a:off x="2966577" y="493376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R3s</a:t>
              </a:r>
              <a:endParaRPr lang="en-US" sz="1800" b="1" dirty="0">
                <a:latin typeface="Arial" pitchFamily="34" charset="0"/>
                <a:cs typeface="Arial" pitchFamily="34" charset="0"/>
              </a:endParaRPr>
            </a:p>
          </p:txBody>
        </p:sp>
        <p:sp>
          <p:nvSpPr>
            <p:cNvPr id="62" name="Oval 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63" name="Group 62"/>
          <p:cNvGrpSpPr/>
          <p:nvPr/>
        </p:nvGrpSpPr>
        <p:grpSpPr>
          <a:xfrm>
            <a:off x="3024910" y="3417578"/>
            <a:ext cx="609054" cy="369332"/>
            <a:chOff x="2837267" y="4933765"/>
            <a:chExt cx="609054" cy="369332"/>
          </a:xfrm>
        </p:grpSpPr>
        <p:sp>
          <p:nvSpPr>
            <p:cNvPr id="64" name="TextBox 63"/>
            <p:cNvSpPr txBox="1"/>
            <p:nvPr/>
          </p:nvSpPr>
          <p:spPr>
            <a:xfrm>
              <a:off x="2966577" y="4933765"/>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
        <p:nvSpPr>
          <p:cNvPr id="34" name="Rounded Rectangle 33"/>
          <p:cNvSpPr/>
          <p:nvPr/>
        </p:nvSpPr>
        <p:spPr bwMode="auto">
          <a:xfrm>
            <a:off x="65532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CNS Ctrl</a:t>
            </a:r>
          </a:p>
        </p:txBody>
      </p:sp>
      <p:sp>
        <p:nvSpPr>
          <p:cNvPr id="36" name="Rounded Rectangle 35"/>
          <p:cNvSpPr/>
          <p:nvPr/>
        </p:nvSpPr>
        <p:spPr bwMode="auto">
          <a:xfrm>
            <a:off x="38100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AN Ctrl</a:t>
            </a:r>
          </a:p>
        </p:txBody>
      </p:sp>
      <p:sp>
        <p:nvSpPr>
          <p:cNvPr id="39" name="Rounded Rectangle 38"/>
          <p:cNvSpPr/>
          <p:nvPr/>
        </p:nvSpPr>
        <p:spPr bwMode="auto">
          <a:xfrm>
            <a:off x="10668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TE Ctrl</a:t>
            </a:r>
          </a:p>
        </p:txBody>
      </p:sp>
      <p:cxnSp>
        <p:nvCxnSpPr>
          <p:cNvPr id="18" name="Elbow Connector 17"/>
          <p:cNvCxnSpPr>
            <a:stCxn id="34" idx="1"/>
            <a:endCxn id="36" idx="3"/>
          </p:cNvCxnSpPr>
          <p:nvPr/>
        </p:nvCxnSpPr>
        <p:spPr bwMode="auto">
          <a:xfrm rot="10800000">
            <a:off x="5105400" y="4610100"/>
            <a:ext cx="1447800" cy="12700"/>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flipH="1">
            <a:off x="5029200" y="3200400"/>
            <a:ext cx="1524000" cy="1219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a:stCxn id="37" idx="2"/>
            <a:endCxn id="34" idx="0"/>
          </p:cNvCxnSpPr>
          <p:nvPr/>
        </p:nvCxnSpPr>
        <p:spPr bwMode="auto">
          <a:xfrm>
            <a:off x="7200900" y="3429000"/>
            <a:ext cx="0" cy="9144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2" name="Group 31"/>
          <p:cNvGrpSpPr/>
          <p:nvPr/>
        </p:nvGrpSpPr>
        <p:grpSpPr>
          <a:xfrm>
            <a:off x="5638800" y="4548910"/>
            <a:ext cx="608122" cy="468622"/>
            <a:chOff x="2860357" y="5063075"/>
            <a:chExt cx="608122" cy="468622"/>
          </a:xfrm>
        </p:grpSpPr>
        <p:sp>
          <p:nvSpPr>
            <p:cNvPr id="33" name="TextBox 32"/>
            <p:cNvSpPr txBox="1"/>
            <p:nvPr/>
          </p:nvSpPr>
          <p:spPr>
            <a:xfrm>
              <a:off x="2860357" y="516236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R3c</a:t>
              </a:r>
              <a:endParaRPr lang="en-US" sz="1800" b="1" dirty="0">
                <a:latin typeface="Arial" pitchFamily="34" charset="0"/>
                <a:cs typeface="Arial" pitchFamily="34" charset="0"/>
              </a:endParaRPr>
            </a:p>
          </p:txBody>
        </p:sp>
        <p:sp>
          <p:nvSpPr>
            <p:cNvPr id="35" name="Oval 34"/>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42" name="Straight Connector 41"/>
          <p:cNvCxnSpPr/>
          <p:nvPr/>
        </p:nvCxnSpPr>
        <p:spPr bwMode="auto">
          <a:xfrm>
            <a:off x="2362200" y="4648200"/>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3" name="Group 42"/>
          <p:cNvGrpSpPr/>
          <p:nvPr/>
        </p:nvGrpSpPr>
        <p:grpSpPr>
          <a:xfrm>
            <a:off x="2873056" y="4567775"/>
            <a:ext cx="608122" cy="461425"/>
            <a:chOff x="2707957" y="5063075"/>
            <a:chExt cx="608122" cy="461425"/>
          </a:xfrm>
        </p:grpSpPr>
        <p:sp>
          <p:nvSpPr>
            <p:cNvPr id="44" name="TextBox 43"/>
            <p:cNvSpPr txBox="1"/>
            <p:nvPr/>
          </p:nvSpPr>
          <p:spPr>
            <a:xfrm>
              <a:off x="2707957" y="5155168"/>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R8c</a:t>
              </a:r>
              <a:endParaRPr lang="en-US" sz="1800" b="1" dirty="0">
                <a:latin typeface="Arial" pitchFamily="34" charset="0"/>
                <a:cs typeface="Arial" pitchFamily="34" charset="0"/>
              </a:endParaRPr>
            </a:p>
          </p:txBody>
        </p:sp>
        <p:sp>
          <p:nvSpPr>
            <p:cNvPr id="45" name="Oval 44"/>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Tree>
    <p:extLst>
      <p:ext uri="{BB962C8B-B14F-4D97-AF65-F5344CB8AC3E}">
        <p14:creationId xmlns:p14="http://schemas.microsoft.com/office/powerpoint/2010/main" val="39964223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Rounded Rectangle 320"/>
          <p:cNvSpPr/>
          <p:nvPr/>
        </p:nvSpPr>
        <p:spPr bwMode="auto">
          <a:xfrm>
            <a:off x="3810000" y="48768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Access</a:t>
            </a:r>
            <a:br>
              <a:rPr lang="en-US" sz="1800">
                <a:latin typeface="+mn-lt"/>
              </a:rPr>
            </a:br>
            <a:r>
              <a:rPr lang="en-US" sz="1800">
                <a:latin typeface="+mn-lt"/>
              </a:rPr>
              <a:t>Network</a:t>
            </a:r>
            <a:endParaRPr kumimoji="0" lang="en-US" sz="1800" b="0" i="0" u="none" strike="noStrike" cap="none" normalizeH="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NRM with R8c and CIS over R9c</a:t>
            </a:r>
            <a:endParaRPr lang="en-US" dirty="0"/>
          </a:p>
        </p:txBody>
      </p:sp>
      <p:cxnSp>
        <p:nvCxnSpPr>
          <p:cNvPr id="136" name="Straight Connector 135"/>
          <p:cNvCxnSpPr/>
          <p:nvPr/>
        </p:nvCxnSpPr>
        <p:spPr bwMode="auto">
          <a:xfrm>
            <a:off x="2362200" y="541442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80" name="Rounded Rectangle 179"/>
          <p:cNvSpPr/>
          <p:nvPr/>
        </p:nvSpPr>
        <p:spPr bwMode="auto">
          <a:xfrm>
            <a:off x="1066800" y="4876800"/>
            <a:ext cx="1295400" cy="990600"/>
          </a:xfrm>
          <a:prstGeom prst="roundRect">
            <a:avLst/>
          </a:prstGeom>
          <a:solidFill>
            <a:srgbClr val="8EB4E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Terminal</a:t>
            </a:r>
            <a:endParaRPr kumimoji="0" lang="en-US" sz="1800" b="0" i="0" u="none" strike="noStrike" cap="none" normalizeH="0">
              <a:ln>
                <a:noFill/>
              </a:ln>
              <a:solidFill>
                <a:schemeClr val="tx1"/>
              </a:solidFill>
              <a:effectLst/>
              <a:latin typeface="+mn-lt"/>
            </a:endParaRPr>
          </a:p>
        </p:txBody>
      </p:sp>
      <p:grpSp>
        <p:nvGrpSpPr>
          <p:cNvPr id="7" name="Group 6"/>
          <p:cNvGrpSpPr/>
          <p:nvPr/>
        </p:nvGrpSpPr>
        <p:grpSpPr>
          <a:xfrm>
            <a:off x="2860357" y="5334000"/>
            <a:ext cx="479744" cy="461425"/>
            <a:chOff x="2707957" y="5063075"/>
            <a:chExt cx="479744" cy="461425"/>
          </a:xfrm>
        </p:grpSpPr>
        <p:sp>
          <p:nvSpPr>
            <p:cNvPr id="138" name="TextBox 137"/>
            <p:cNvSpPr txBox="1"/>
            <p:nvPr/>
          </p:nvSpPr>
          <p:spPr>
            <a:xfrm>
              <a:off x="2707957" y="5155168"/>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40" name="Straight Connector 39"/>
          <p:cNvCxnSpPr/>
          <p:nvPr/>
        </p:nvCxnSpPr>
        <p:spPr bwMode="auto">
          <a:xfrm>
            <a:off x="5105400" y="540673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44" name="Rounded Rectangle 43"/>
          <p:cNvSpPr/>
          <p:nvPr/>
        </p:nvSpPr>
        <p:spPr bwMode="auto">
          <a:xfrm>
            <a:off x="3810000" y="2819400"/>
            <a:ext cx="1295400" cy="9144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a:latin typeface="+mn-lt"/>
              </a:rPr>
              <a:t>Coordination and Information</a:t>
            </a:r>
            <a:br>
              <a:rPr lang="en-US" sz="1400">
                <a:latin typeface="+mn-lt"/>
              </a:rPr>
            </a:br>
            <a:r>
              <a:rPr lang="en-US" sz="1400">
                <a:latin typeface="+mn-lt"/>
              </a:rPr>
              <a:t>Service</a:t>
            </a:r>
          </a:p>
        </p:txBody>
      </p:sp>
      <p:cxnSp>
        <p:nvCxnSpPr>
          <p:cNvPr id="12" name="Elbow Connector 11"/>
          <p:cNvCxnSpPr/>
          <p:nvPr/>
        </p:nvCxnSpPr>
        <p:spPr bwMode="auto">
          <a:xfrm flipV="1">
            <a:off x="2362200" y="2667000"/>
            <a:ext cx="4191000" cy="1828800"/>
          </a:xfrm>
          <a:prstGeom prst="bentConnector3">
            <a:avLst>
              <a:gd name="adj1" fmla="val 17947"/>
            </a:avLst>
          </a:prstGeom>
          <a:solidFill>
            <a:schemeClr val="accent1"/>
          </a:solidFill>
          <a:ln w="12700" cap="flat" cmpd="sng" algn="ctr">
            <a:solidFill>
              <a:schemeClr val="tx1"/>
            </a:solidFill>
            <a:prstDash val="solid"/>
            <a:round/>
            <a:headEnd type="none" w="sm" len="sm"/>
            <a:tailEnd type="none" w="sm" len="sm"/>
          </a:ln>
          <a:effectLst/>
        </p:spPr>
      </p:cxnSp>
      <p:grpSp>
        <p:nvGrpSpPr>
          <p:cNvPr id="63" name="Group 62"/>
          <p:cNvGrpSpPr/>
          <p:nvPr/>
        </p:nvGrpSpPr>
        <p:grpSpPr>
          <a:xfrm>
            <a:off x="3024910" y="3417578"/>
            <a:ext cx="609054" cy="369332"/>
            <a:chOff x="2837267" y="4933765"/>
            <a:chExt cx="609054" cy="369332"/>
          </a:xfrm>
        </p:grpSpPr>
        <p:sp>
          <p:nvSpPr>
            <p:cNvPr id="64" name="TextBox 63"/>
            <p:cNvSpPr txBox="1"/>
            <p:nvPr/>
          </p:nvSpPr>
          <p:spPr>
            <a:xfrm>
              <a:off x="2966577" y="4933765"/>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66" name="Group 65"/>
          <p:cNvGrpSpPr/>
          <p:nvPr/>
        </p:nvGrpSpPr>
        <p:grpSpPr>
          <a:xfrm>
            <a:off x="4373966" y="3821668"/>
            <a:ext cx="737432" cy="369332"/>
            <a:chOff x="2837267" y="4933765"/>
            <a:chExt cx="737432" cy="369332"/>
          </a:xfrm>
        </p:grpSpPr>
        <p:sp>
          <p:nvSpPr>
            <p:cNvPr id="67" name="TextBox 66"/>
            <p:cNvSpPr txBox="1"/>
            <p:nvPr/>
          </p:nvSpPr>
          <p:spPr>
            <a:xfrm>
              <a:off x="2966577" y="493376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R9c</a:t>
              </a:r>
              <a:endParaRPr lang="en-US" sz="1800" b="1" dirty="0">
                <a:latin typeface="Arial" pitchFamily="34" charset="0"/>
                <a:cs typeface="Arial" pitchFamily="34" charset="0"/>
              </a:endParaRPr>
            </a:p>
          </p:txBody>
        </p:sp>
        <p:sp>
          <p:nvSpPr>
            <p:cNvPr id="68" name="Oval 67"/>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71" name="Straight Connector 70"/>
          <p:cNvCxnSpPr/>
          <p:nvPr/>
        </p:nvCxnSpPr>
        <p:spPr bwMode="auto">
          <a:xfrm>
            <a:off x="2362200" y="4648200"/>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72" name="Group 71"/>
          <p:cNvGrpSpPr/>
          <p:nvPr/>
        </p:nvGrpSpPr>
        <p:grpSpPr>
          <a:xfrm>
            <a:off x="2873056" y="4567775"/>
            <a:ext cx="608122" cy="461425"/>
            <a:chOff x="2707957" y="5063075"/>
            <a:chExt cx="608122" cy="461425"/>
          </a:xfrm>
        </p:grpSpPr>
        <p:sp>
          <p:nvSpPr>
            <p:cNvPr id="73" name="TextBox 72"/>
            <p:cNvSpPr txBox="1"/>
            <p:nvPr/>
          </p:nvSpPr>
          <p:spPr>
            <a:xfrm>
              <a:off x="2707957" y="5155168"/>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R8c</a:t>
              </a:r>
              <a:endParaRPr lang="en-US" sz="1800" b="1" dirty="0">
                <a:latin typeface="Arial" pitchFamily="34" charset="0"/>
                <a:cs typeface="Arial" pitchFamily="34" charset="0"/>
              </a:endParaRPr>
            </a:p>
          </p:txBody>
        </p:sp>
        <p:sp>
          <p:nvSpPr>
            <p:cNvPr id="74" name="Oval 7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26" name="Straight Connector 25"/>
          <p:cNvCxnSpPr>
            <a:stCxn id="44" idx="2"/>
            <a:endCxn id="321" idx="0"/>
          </p:cNvCxnSpPr>
          <p:nvPr/>
        </p:nvCxnSpPr>
        <p:spPr bwMode="auto">
          <a:xfrm>
            <a:off x="4457700" y="3733800"/>
            <a:ext cx="0" cy="1143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6" name="Rounded Rectangle 35"/>
          <p:cNvSpPr/>
          <p:nvPr/>
        </p:nvSpPr>
        <p:spPr bwMode="auto">
          <a:xfrm>
            <a:off x="38100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AN Ctrl</a:t>
            </a:r>
          </a:p>
        </p:txBody>
      </p:sp>
      <p:sp>
        <p:nvSpPr>
          <p:cNvPr id="39" name="Rounded Rectangle 38"/>
          <p:cNvSpPr/>
          <p:nvPr/>
        </p:nvSpPr>
        <p:spPr bwMode="auto">
          <a:xfrm>
            <a:off x="10668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TE Ctrl</a:t>
            </a:r>
          </a:p>
        </p:txBody>
      </p:sp>
      <p:cxnSp>
        <p:nvCxnSpPr>
          <p:cNvPr id="18" name="Elbow Connector 17"/>
          <p:cNvCxnSpPr>
            <a:endCxn id="36" idx="3"/>
          </p:cNvCxnSpPr>
          <p:nvPr/>
        </p:nvCxnSpPr>
        <p:spPr bwMode="auto">
          <a:xfrm rot="10800000">
            <a:off x="5105400" y="4610100"/>
            <a:ext cx="1447800" cy="12700"/>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flipH="1">
            <a:off x="5029200" y="3200400"/>
            <a:ext cx="1524000" cy="1219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Rounded Rectangle 48"/>
          <p:cNvSpPr/>
          <p:nvPr/>
        </p:nvSpPr>
        <p:spPr bwMode="auto">
          <a:xfrm>
            <a:off x="6477000" y="2286000"/>
            <a:ext cx="1447800" cy="3657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a:ln>
                <a:noFill/>
              </a:ln>
              <a:solidFill>
                <a:schemeClr val="tx1"/>
              </a:solidFill>
              <a:effectLst/>
              <a:latin typeface="+mn-lt"/>
            </a:endParaRPr>
          </a:p>
        </p:txBody>
      </p:sp>
      <p:sp>
        <p:nvSpPr>
          <p:cNvPr id="50" name="Rounded Rectangle 49"/>
          <p:cNvSpPr/>
          <p:nvPr/>
        </p:nvSpPr>
        <p:spPr bwMode="auto">
          <a:xfrm>
            <a:off x="6553200" y="24384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a:ln>
                  <a:noFill/>
                </a:ln>
                <a:solidFill>
                  <a:schemeClr val="tx1"/>
                </a:solidFill>
                <a:effectLst/>
                <a:latin typeface="+mn-lt"/>
              </a:rPr>
              <a:t>Service</a:t>
            </a:r>
          </a:p>
        </p:txBody>
      </p:sp>
      <p:sp>
        <p:nvSpPr>
          <p:cNvPr id="51" name="Rounded Rectangle 50"/>
          <p:cNvSpPr/>
          <p:nvPr/>
        </p:nvSpPr>
        <p:spPr bwMode="auto">
          <a:xfrm>
            <a:off x="6553200" y="48768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Core</a:t>
            </a:r>
            <a:br>
              <a:rPr lang="en-US" sz="1600">
                <a:latin typeface="+mn-lt"/>
              </a:rPr>
            </a:br>
            <a:r>
              <a:rPr lang="en-US" sz="1600">
                <a:latin typeface="+mn-lt"/>
              </a:rPr>
              <a:t>Network</a:t>
            </a:r>
            <a:br>
              <a:rPr lang="en-US" sz="1600">
                <a:latin typeface="+mn-lt"/>
              </a:rPr>
            </a:br>
            <a:r>
              <a:rPr lang="en-US" sz="1600">
                <a:latin typeface="+mn-lt"/>
              </a:rPr>
              <a:t>Service</a:t>
            </a:r>
            <a:endParaRPr kumimoji="0" lang="en-US" sz="1600" b="0" i="0" u="none" strike="noStrike" cap="none" normalizeH="0">
              <a:ln>
                <a:noFill/>
              </a:ln>
              <a:solidFill>
                <a:schemeClr val="tx1"/>
              </a:solidFill>
              <a:effectLst/>
              <a:latin typeface="+mn-lt"/>
            </a:endParaRPr>
          </a:p>
        </p:txBody>
      </p:sp>
      <p:cxnSp>
        <p:nvCxnSpPr>
          <p:cNvPr id="52" name="Straight Connector 51"/>
          <p:cNvCxnSpPr/>
          <p:nvPr/>
        </p:nvCxnSpPr>
        <p:spPr bwMode="auto">
          <a:xfrm>
            <a:off x="5105400" y="540673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53" name="Group 52"/>
          <p:cNvGrpSpPr/>
          <p:nvPr/>
        </p:nvGrpSpPr>
        <p:grpSpPr>
          <a:xfrm>
            <a:off x="5616256" y="5329775"/>
            <a:ext cx="620745" cy="461425"/>
            <a:chOff x="2707957" y="5063075"/>
            <a:chExt cx="620745" cy="461425"/>
          </a:xfrm>
        </p:grpSpPr>
        <p:sp>
          <p:nvSpPr>
            <p:cNvPr id="54" name="TextBox 53"/>
            <p:cNvSpPr txBox="1"/>
            <p:nvPr/>
          </p:nvSpPr>
          <p:spPr>
            <a:xfrm>
              <a:off x="2707957" y="5155168"/>
              <a:ext cx="620745" cy="369332"/>
            </a:xfrm>
            <a:prstGeom prst="rect">
              <a:avLst/>
            </a:prstGeom>
            <a:noFill/>
          </p:spPr>
          <p:txBody>
            <a:bodyPr wrap="none" rtlCol="0">
              <a:spAutoFit/>
            </a:bodyPr>
            <a:lstStyle/>
            <a:p>
              <a:r>
                <a:rPr lang="en-US" sz="1800" b="1" dirty="0" smtClean="0">
                  <a:latin typeface="Arial" pitchFamily="34" charset="0"/>
                  <a:cs typeface="Arial" pitchFamily="34" charset="0"/>
                </a:rPr>
                <a:t>R3d</a:t>
              </a:r>
              <a:endParaRPr lang="en-US" sz="1800" b="1" dirty="0">
                <a:latin typeface="Arial" pitchFamily="34" charset="0"/>
                <a:cs typeface="Arial" pitchFamily="34" charset="0"/>
              </a:endParaRPr>
            </a:p>
          </p:txBody>
        </p:sp>
        <p:sp>
          <p:nvSpPr>
            <p:cNvPr id="55" name="Oval 54"/>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56" name="Group 55"/>
          <p:cNvGrpSpPr/>
          <p:nvPr/>
        </p:nvGrpSpPr>
        <p:grpSpPr>
          <a:xfrm>
            <a:off x="5715000" y="3581400"/>
            <a:ext cx="714342" cy="369332"/>
            <a:chOff x="2860357" y="4933765"/>
            <a:chExt cx="714342" cy="369332"/>
          </a:xfrm>
        </p:grpSpPr>
        <p:sp>
          <p:nvSpPr>
            <p:cNvPr id="57" name="TextBox 56"/>
            <p:cNvSpPr txBox="1"/>
            <p:nvPr/>
          </p:nvSpPr>
          <p:spPr>
            <a:xfrm>
              <a:off x="2966577" y="493376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R3s</a:t>
              </a:r>
              <a:endParaRPr lang="en-US" sz="1800" b="1" dirty="0">
                <a:latin typeface="Arial" pitchFamily="34" charset="0"/>
                <a:cs typeface="Arial" pitchFamily="34" charset="0"/>
              </a:endParaRPr>
            </a:p>
          </p:txBody>
        </p:sp>
        <p:sp>
          <p:nvSpPr>
            <p:cNvPr id="58" name="Oval 5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
        <p:nvSpPr>
          <p:cNvPr id="59" name="Rounded Rectangle 58"/>
          <p:cNvSpPr/>
          <p:nvPr/>
        </p:nvSpPr>
        <p:spPr bwMode="auto">
          <a:xfrm>
            <a:off x="65532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CNS Ctrl</a:t>
            </a:r>
          </a:p>
        </p:txBody>
      </p:sp>
      <p:cxnSp>
        <p:nvCxnSpPr>
          <p:cNvPr id="69" name="Elbow Connector 68"/>
          <p:cNvCxnSpPr>
            <a:stCxn id="59" idx="1"/>
          </p:cNvCxnSpPr>
          <p:nvPr/>
        </p:nvCxnSpPr>
        <p:spPr bwMode="auto">
          <a:xfrm rot="10800000">
            <a:off x="5105400" y="4610100"/>
            <a:ext cx="1447800" cy="12700"/>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cxnSp>
        <p:nvCxnSpPr>
          <p:cNvPr id="70" name="Straight Connector 69"/>
          <p:cNvCxnSpPr>
            <a:stCxn id="50" idx="2"/>
            <a:endCxn id="59" idx="0"/>
          </p:cNvCxnSpPr>
          <p:nvPr/>
        </p:nvCxnSpPr>
        <p:spPr bwMode="auto">
          <a:xfrm>
            <a:off x="7200900" y="3429000"/>
            <a:ext cx="0" cy="9144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75" name="Group 74"/>
          <p:cNvGrpSpPr/>
          <p:nvPr/>
        </p:nvGrpSpPr>
        <p:grpSpPr>
          <a:xfrm>
            <a:off x="5638800" y="4548910"/>
            <a:ext cx="608122" cy="468622"/>
            <a:chOff x="2860357" y="5063075"/>
            <a:chExt cx="608122" cy="468622"/>
          </a:xfrm>
        </p:grpSpPr>
        <p:sp>
          <p:nvSpPr>
            <p:cNvPr id="76" name="TextBox 75"/>
            <p:cNvSpPr txBox="1"/>
            <p:nvPr/>
          </p:nvSpPr>
          <p:spPr>
            <a:xfrm>
              <a:off x="2860357" y="516236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R3c</a:t>
              </a:r>
              <a:endParaRPr lang="en-US" sz="1800" b="1" dirty="0">
                <a:latin typeface="Arial" pitchFamily="34" charset="0"/>
                <a:cs typeface="Arial" pitchFamily="34" charset="0"/>
              </a:endParaRPr>
            </a:p>
          </p:txBody>
        </p:sp>
        <p:sp>
          <p:nvSpPr>
            <p:cNvPr id="77" name="Oval 76"/>
            <p:cNvSpPr/>
            <p:nvPr/>
          </p:nvSpPr>
          <p:spPr bwMode="auto">
            <a:xfrm>
              <a:off x="30127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Tree>
    <p:extLst>
      <p:ext uri="{BB962C8B-B14F-4D97-AF65-F5344CB8AC3E}">
        <p14:creationId xmlns:p14="http://schemas.microsoft.com/office/powerpoint/2010/main" val="34748573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397</TotalTime>
  <Words>406</Words>
  <Application>Microsoft Macintosh PowerPoint</Application>
  <PresentationFormat>On-screen Show (4:3)</PresentationFormat>
  <Paragraphs>141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Template</vt:lpstr>
      <vt:lpstr>IEEE 802.1 OmniRAN TG Athens NRM Conclusions</vt:lpstr>
      <vt:lpstr>P802.1CF Project Authorization Request</vt:lpstr>
      <vt:lpstr> P802.1CF Draft ToC </vt:lpstr>
      <vt:lpstr>Reference Point Definition</vt:lpstr>
      <vt:lpstr>Terminology</vt:lpstr>
      <vt:lpstr>OmniRAN P802.1CF entities mapped to the IEEE 802 Reference Model</vt:lpstr>
      <vt:lpstr>Core Network Reference Model</vt:lpstr>
      <vt:lpstr>Network Reference Model with R8c</vt:lpstr>
      <vt:lpstr>NRM with R8c and CIS over R9c</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191</cp:revision>
  <cp:lastPrinted>1998-02-10T13:28:06Z</cp:lastPrinted>
  <dcterms:created xsi:type="dcterms:W3CDTF">2011-12-30T17:06:23Z</dcterms:created>
  <dcterms:modified xsi:type="dcterms:W3CDTF">2014-09-18T13:41:15Z</dcterms:modified>
</cp:coreProperties>
</file>