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2" r:id="rId2"/>
    <p:sldId id="303" r:id="rId3"/>
    <p:sldId id="304" r:id="rId4"/>
    <p:sldId id="307" r:id="rId5"/>
    <p:sldId id="309" r:id="rId6"/>
    <p:sldId id="310" r:id="rId7"/>
    <p:sldId id="313" r:id="rId8"/>
    <p:sldId id="314" r:id="rId9"/>
    <p:sldId id="311"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01" d="100"/>
          <a:sy n="101" d="100"/>
        </p:scale>
        <p:origin x="-104"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96223" y="76200"/>
            <a:ext cx="2219177" cy="307777"/>
          </a:xfrm>
          <a:prstGeom prst="rect">
            <a:avLst/>
          </a:prstGeom>
        </p:spPr>
        <p:txBody>
          <a:bodyPr wrap="none">
            <a:spAutoFit/>
          </a:bodyPr>
          <a:lstStyle/>
          <a:p>
            <a:pPr algn="r"/>
            <a:r>
              <a:rPr lang="en-US" sz="1400" b="1" dirty="0" smtClean="0"/>
              <a:t>omniran-14-0069-01-CF00</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a:t>Athens NRM Conclusions</a:t>
            </a:r>
          </a:p>
        </p:txBody>
      </p:sp>
      <p:sp>
        <p:nvSpPr>
          <p:cNvPr id="3" name="Subtitle 2"/>
          <p:cNvSpPr>
            <a:spLocks noGrp="1"/>
          </p:cNvSpPr>
          <p:nvPr>
            <p:ph type="subTitle" idx="1"/>
          </p:nvPr>
        </p:nvSpPr>
        <p:spPr/>
        <p:txBody>
          <a:bodyPr/>
          <a:lstStyle/>
          <a:p>
            <a:r>
              <a:rPr lang="en-US" dirty="0" smtClean="0"/>
              <a:t>2014-09-18</a:t>
            </a:r>
          </a:p>
          <a:p>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4362"/>
          </a:xfrm>
        </p:spPr>
        <p:txBody>
          <a:bodyPr/>
          <a:lstStyle/>
          <a:p>
            <a:r>
              <a:rPr lang="en-US" dirty="0" smtClean="0"/>
              <a:t>P802.1CF Project Authorization Request</a:t>
            </a:r>
            <a:endParaRPr lang="en-US" dirty="0"/>
          </a:p>
        </p:txBody>
      </p:sp>
      <p:sp>
        <p:nvSpPr>
          <p:cNvPr id="3" name="Content Placeholder 2"/>
          <p:cNvSpPr>
            <a:spLocks noGrp="1"/>
          </p:cNvSpPr>
          <p:nvPr>
            <p:ph idx="1"/>
          </p:nvPr>
        </p:nvSpPr>
        <p:spPr>
          <a:xfrm>
            <a:off x="457200" y="1179000"/>
            <a:ext cx="8229600" cy="5220000"/>
          </a:xfrm>
        </p:spPr>
        <p:txBody>
          <a:bodyPr>
            <a:normAutofit fontScale="55000" lnSpcReduction="20000"/>
          </a:bodyPr>
          <a:lstStyle/>
          <a:p>
            <a:r>
              <a:rPr lang="en-US" b="1" dirty="0" smtClean="0"/>
              <a:t>Project Title: </a:t>
            </a:r>
            <a:br>
              <a:rPr lang="en-US" b="1" dirty="0" smtClean="0"/>
            </a:br>
            <a:r>
              <a:rPr lang="en-US" sz="4400" dirty="0" smtClean="0"/>
              <a:t>Network Reference Model and Functional Description of IEEE 802 Access Network</a:t>
            </a:r>
            <a:endParaRPr lang="en-US" dirty="0" smtClean="0"/>
          </a:p>
          <a:p>
            <a:pPr>
              <a:spcBef>
                <a:spcPts val="600"/>
              </a:spcBef>
            </a:pPr>
            <a:r>
              <a:rPr lang="en-US" b="1" dirty="0" smtClean="0"/>
              <a:t>Scope:</a:t>
            </a:r>
            <a:endParaRPr lang="en-US" dirty="0" smtClean="0"/>
          </a:p>
          <a:p>
            <a:pPr>
              <a:buNone/>
            </a:pPr>
            <a:r>
              <a:rPr lang="en-US" dirty="0" smtClean="0"/>
              <a:t>	This Recommended Practice specifies an access network, which connects terminals to their access routers, utilizing technologies based on the family of IEEE 802 Standards by providing an access network reference model, including entities and reference points along with behavioral and functional descriptions of communications among those entities.</a:t>
            </a:r>
          </a:p>
          <a:p>
            <a:pPr>
              <a:spcBef>
                <a:spcPts val="600"/>
              </a:spcBef>
            </a:pPr>
            <a:r>
              <a:rPr lang="en-US" b="1" dirty="0" smtClean="0"/>
              <a:t>Purpose:</a:t>
            </a:r>
            <a:endParaRPr lang="en-US" dirty="0" smtClean="0"/>
          </a:p>
          <a:p>
            <a:pPr>
              <a:buNone/>
            </a:pPr>
            <a:r>
              <a:rPr lang="en-US" dirty="0" smtClean="0"/>
              <a:t>	Heterogeneous networks may include multiple network interfaces, multiple network access technologies, and multiple network subscriptions. In some cases such heterogeneous functionality must be supported in a single user terminal.</a:t>
            </a:r>
          </a:p>
          <a:p>
            <a:pPr>
              <a:buNone/>
            </a:pPr>
            <a:r>
              <a:rPr lang="en-US" dirty="0" smtClean="0"/>
              <a:t>	This Recommended Practice supports the design and deployment of access networks based on IEEE 802 technologies, guides the developers of extensions to the existing standards in support of a heterogeneous access network, and enables the use of IEEE 802 standards in new network deployments by specifying the functions of the IEEE 802 technologies when deployed in access networks.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362"/>
          </a:xfrm>
        </p:spPr>
        <p:txBody>
          <a:bodyPr>
            <a:normAutofit fontScale="90000"/>
          </a:bodyPr>
          <a:lstStyle/>
          <a:p>
            <a:r>
              <a:rPr lang="en-US" dirty="0"/>
              <a:t/>
            </a:r>
            <a:br>
              <a:rPr lang="en-US" dirty="0"/>
            </a:br>
            <a:r>
              <a:rPr lang="en-US" dirty="0" smtClean="0"/>
              <a:t>P802.1CF Draft </a:t>
            </a:r>
            <a:r>
              <a:rPr lang="en-US" dirty="0" err="1" smtClean="0"/>
              <a:t>ToC</a:t>
            </a:r>
            <a:r>
              <a:rPr lang="en-US" dirty="0"/>
              <a:t/>
            </a:r>
            <a:br>
              <a:rPr lang="en-US" dirty="0"/>
            </a:br>
            <a:endParaRPr lang="en-US" dirty="0"/>
          </a:p>
        </p:txBody>
      </p:sp>
      <p:pic>
        <p:nvPicPr>
          <p:cNvPr id="9" name="Picture 8" descr="omniran-nrm.png"/>
          <p:cNvPicPr>
            <a:picLocks noChangeAspect="1"/>
          </p:cNvPicPr>
          <p:nvPr/>
        </p:nvPicPr>
        <p:blipFill>
          <a:blip r:embed="rId2"/>
          <a:stretch>
            <a:fillRect/>
          </a:stretch>
        </p:blipFill>
        <p:spPr>
          <a:xfrm>
            <a:off x="5515447" y="2078850"/>
            <a:ext cx="2656953" cy="1109797"/>
          </a:xfrm>
          <a:prstGeom prst="rect">
            <a:avLst/>
          </a:prstGeom>
        </p:spPr>
      </p:pic>
      <p:cxnSp>
        <p:nvCxnSpPr>
          <p:cNvPr id="13" name="Straight Connector 12"/>
          <p:cNvCxnSpPr/>
          <p:nvPr/>
        </p:nvCxnSpPr>
        <p:spPr bwMode="auto">
          <a:xfrm>
            <a:off x="4752000" y="3203975"/>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cxnSp>
        <p:nvCxnSpPr>
          <p:cNvPr id="14" name="Straight Connector 13"/>
          <p:cNvCxnSpPr/>
          <p:nvPr/>
        </p:nvCxnSpPr>
        <p:spPr bwMode="auto">
          <a:xfrm>
            <a:off x="4662000" y="207885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pic>
        <p:nvPicPr>
          <p:cNvPr id="8" name="Picture 7" descr="omniran-functions.png"/>
          <p:cNvPicPr>
            <a:picLocks noChangeAspect="1"/>
          </p:cNvPicPr>
          <p:nvPr/>
        </p:nvPicPr>
        <p:blipFill>
          <a:blip r:embed="rId3"/>
          <a:stretch>
            <a:fillRect/>
          </a:stretch>
        </p:blipFill>
        <p:spPr>
          <a:xfrm>
            <a:off x="4842030" y="3231770"/>
            <a:ext cx="3991517" cy="2942535"/>
          </a:xfrm>
          <a:prstGeom prst="rect">
            <a:avLst/>
          </a:prstGeom>
        </p:spPr>
      </p:pic>
      <p:sp>
        <p:nvSpPr>
          <p:cNvPr id="3" name="Content Placeholder 2"/>
          <p:cNvSpPr>
            <a:spLocks noGrp="1"/>
          </p:cNvSpPr>
          <p:nvPr>
            <p:ph idx="1"/>
          </p:nvPr>
        </p:nvSpPr>
        <p:spPr>
          <a:xfrm>
            <a:off x="457199" y="1088740"/>
            <a:ext cx="6545071" cy="5355595"/>
          </a:xfrm>
        </p:spPr>
        <p:txBody>
          <a:bodyPr>
            <a:normAutofit fontScale="55000" lnSpcReduction="20000"/>
          </a:body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dirty="0"/>
              <a:t>Identifiers</a:t>
            </a:r>
          </a:p>
          <a:p>
            <a:pPr>
              <a:lnSpc>
                <a:spcPct val="110000"/>
              </a:lnSpc>
              <a:spcBef>
                <a:spcPts val="0"/>
              </a:spcBef>
            </a:pPr>
            <a:r>
              <a:rPr lang="en-US" dirty="0"/>
              <a:t>Network Reference Model</a:t>
            </a:r>
          </a:p>
          <a:p>
            <a:pPr lvl="1">
              <a:lnSpc>
                <a:spcPct val="110000"/>
              </a:lnSpc>
              <a:spcBef>
                <a:spcPts val="0"/>
              </a:spcBef>
            </a:pPr>
            <a:r>
              <a:rPr lang="en-US" dirty="0"/>
              <a:t>Overview</a:t>
            </a:r>
          </a:p>
          <a:p>
            <a:pPr lvl="1">
              <a:lnSpc>
                <a:spcPct val="110000"/>
              </a:lnSpc>
              <a:spcBef>
                <a:spcPts val="0"/>
              </a:spcBef>
            </a:pPr>
            <a:r>
              <a:rPr lang="en-US" dirty="0"/>
              <a:t>Reference Points</a:t>
            </a:r>
          </a:p>
          <a:p>
            <a:pPr lvl="1">
              <a:lnSpc>
                <a:spcPct val="110000"/>
              </a:lnSpc>
              <a:spcBef>
                <a:spcPts val="0"/>
              </a:spcBef>
            </a:pPr>
            <a:r>
              <a:rPr lang="en-US" dirty="0"/>
              <a:t>Access Network Control Architecture</a:t>
            </a:r>
          </a:p>
          <a:p>
            <a:pPr lvl="2">
              <a:lnSpc>
                <a:spcPct val="110000"/>
              </a:lnSpc>
              <a:spcBef>
                <a:spcPts val="0"/>
              </a:spcBef>
            </a:pPr>
            <a:r>
              <a:rPr lang="en-US" dirty="0"/>
              <a:t>Multiple deployment scenarios including backhaul</a:t>
            </a:r>
          </a:p>
          <a:p>
            <a:pPr>
              <a:lnSpc>
                <a:spcPct val="110000"/>
              </a:lnSpc>
              <a:spcBef>
                <a:spcPts val="0"/>
              </a:spcBef>
            </a:pPr>
            <a:r>
              <a:rPr lang="en-US" dirty="0"/>
              <a:t>Functional Design and Decomposition</a:t>
            </a:r>
          </a:p>
          <a:p>
            <a:pPr lvl="1">
              <a:lnSpc>
                <a:spcPct val="110000"/>
              </a:lnSpc>
              <a:spcBef>
                <a:spcPts val="0"/>
              </a:spcBef>
            </a:pPr>
            <a:r>
              <a:rPr lang="en-US" dirty="0"/>
              <a:t>Dynamic Spectrum Access </a:t>
            </a:r>
          </a:p>
          <a:p>
            <a:pPr lvl="1">
              <a:lnSpc>
                <a:spcPct val="110000"/>
              </a:lnSpc>
              <a:spcBef>
                <a:spcPts val="0"/>
              </a:spcBef>
            </a:pPr>
            <a:r>
              <a:rPr lang="en-US" dirty="0"/>
              <a:t>Network Discovery and Selection</a:t>
            </a:r>
          </a:p>
          <a:p>
            <a:pPr lvl="1">
              <a:lnSpc>
                <a:spcPct val="110000"/>
              </a:lnSpc>
              <a:spcBef>
                <a:spcPts val="0"/>
              </a:spcBef>
            </a:pPr>
            <a:r>
              <a:rPr lang="en-US" dirty="0"/>
              <a:t>Association and Disassociaiton</a:t>
            </a:r>
          </a:p>
          <a:p>
            <a:pPr lvl="1">
              <a:lnSpc>
                <a:spcPct val="110000"/>
              </a:lnSpc>
              <a:spcBef>
                <a:spcPts val="0"/>
              </a:spcBef>
            </a:pPr>
            <a:r>
              <a:rPr lang="en-US" dirty="0"/>
              <a:t>Authentication and Trust Establishment</a:t>
            </a:r>
          </a:p>
          <a:p>
            <a:pPr lvl="1">
              <a:lnSpc>
                <a:spcPct val="110000"/>
              </a:lnSpc>
              <a:spcBef>
                <a:spcPts val="0"/>
              </a:spcBef>
            </a:pPr>
            <a:r>
              <a:rPr lang="en-US" dirty="0" err="1"/>
              <a:t>Datapath</a:t>
            </a:r>
            <a:r>
              <a:rPr lang="en-US" dirty="0"/>
              <a:t> establishment, </a:t>
            </a:r>
            <a:br>
              <a:rPr lang="en-US" dirty="0"/>
            </a:br>
            <a:r>
              <a:rPr lang="en-US" dirty="0"/>
              <a:t>relocation and teardown</a:t>
            </a:r>
          </a:p>
          <a:p>
            <a:pPr lvl="1">
              <a:lnSpc>
                <a:spcPct val="110000"/>
              </a:lnSpc>
              <a:spcBef>
                <a:spcPts val="0"/>
              </a:spcBef>
            </a:pPr>
            <a:r>
              <a:rPr lang="en-US" dirty="0"/>
              <a:t>Authorization, QoS and policy control</a:t>
            </a:r>
          </a:p>
          <a:p>
            <a:pPr lvl="1">
              <a:lnSpc>
                <a:spcPct val="110000"/>
              </a:lnSpc>
              <a:spcBef>
                <a:spcPts val="0"/>
              </a:spcBef>
            </a:pPr>
            <a:r>
              <a:rPr lang="en-US" dirty="0"/>
              <a:t>Accounting and monitoring</a:t>
            </a:r>
          </a:p>
          <a:p>
            <a:pPr>
              <a:lnSpc>
                <a:spcPct val="110000"/>
              </a:lnSpc>
              <a:spcBef>
                <a:spcPts val="0"/>
              </a:spcBef>
            </a:pPr>
            <a:r>
              <a:rPr lang="en-US" i="1" dirty="0"/>
              <a:t>SDN Abstraction	</a:t>
            </a:r>
          </a:p>
          <a:p>
            <a:pPr lvl="1">
              <a:lnSpc>
                <a:spcPct val="110000"/>
              </a:lnSpc>
              <a:spcBef>
                <a:spcPts val="0"/>
              </a:spcBef>
            </a:pPr>
            <a:r>
              <a:rPr lang="en-US" i="1" dirty="0"/>
              <a:t>Terminal</a:t>
            </a:r>
          </a:p>
          <a:p>
            <a:pPr lvl="1">
              <a:lnSpc>
                <a:spcPct val="110000"/>
              </a:lnSpc>
              <a:spcBef>
                <a:spcPts val="0"/>
              </a:spcBef>
            </a:pPr>
            <a:r>
              <a:rPr lang="en-US" i="1" dirty="0"/>
              <a:t>Access Network</a:t>
            </a:r>
          </a:p>
          <a:p>
            <a:pPr>
              <a:lnSpc>
                <a:spcPct val="110000"/>
              </a:lnSpc>
              <a:spcBef>
                <a:spcPts val="0"/>
              </a:spcBef>
            </a:pPr>
            <a:r>
              <a:rPr lang="en-US" dirty="0"/>
              <a:t>Annex:</a:t>
            </a:r>
          </a:p>
          <a:p>
            <a:pPr lvl="1">
              <a:lnSpc>
                <a:spcPct val="110000"/>
              </a:lnSpc>
              <a:spcBef>
                <a:spcPts val="0"/>
              </a:spcBef>
            </a:pPr>
            <a:r>
              <a:rPr lang="en-US" dirty="0"/>
              <a:t>Tenets (Informative)</a:t>
            </a:r>
          </a:p>
        </p:txBody>
      </p:sp>
    </p:spTree>
    <p:extLst>
      <p:ext uri="{BB962C8B-B14F-4D97-AF65-F5344CB8AC3E}">
        <p14:creationId xmlns:p14="http://schemas.microsoft.com/office/powerpoint/2010/main" val="237676174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Rounded Rectangle 320"/>
          <p:cNvSpPr/>
          <p:nvPr/>
        </p:nvSpPr>
        <p:spPr bwMode="auto">
          <a:xfrm>
            <a:off x="3657600" y="1676400"/>
            <a:ext cx="1295400" cy="12954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a:ln>
                  <a:noFill/>
                </a:ln>
                <a:solidFill>
                  <a:schemeClr val="tx1"/>
                </a:solidFill>
                <a:effectLst/>
                <a:latin typeface="+mn-lt"/>
              </a:rPr>
              <a:t>Entity</a:t>
            </a:r>
            <a:br>
              <a:rPr kumimoji="0" lang="en-US" sz="1800" b="0" i="0" u="none" strike="noStrike" cap="none" normalizeH="0">
                <a:ln>
                  <a:noFill/>
                </a:ln>
                <a:solidFill>
                  <a:schemeClr val="tx1"/>
                </a:solidFill>
                <a:effectLst/>
                <a:latin typeface="+mn-lt"/>
              </a:rPr>
            </a:br>
            <a:r>
              <a:rPr kumimoji="0" lang="en-US" sz="1800" b="0" i="0" u="none" strike="noStrike" cap="none" normalizeH="0">
                <a:ln>
                  <a:noFill/>
                </a:ln>
                <a:solidFill>
                  <a:schemeClr val="tx1"/>
                </a:solidFill>
                <a:effectLst/>
                <a:latin typeface="+mn-lt"/>
              </a:rPr>
              <a:t>B</a:t>
            </a:r>
          </a:p>
        </p:txBody>
      </p:sp>
      <p:sp>
        <p:nvSpPr>
          <p:cNvPr id="2" name="Title 1"/>
          <p:cNvSpPr>
            <a:spLocks noGrp="1"/>
          </p:cNvSpPr>
          <p:nvPr>
            <p:ph type="title"/>
          </p:nvPr>
        </p:nvSpPr>
        <p:spPr/>
        <p:txBody>
          <a:bodyPr/>
          <a:lstStyle/>
          <a:p>
            <a:r>
              <a:rPr lang="en-US" dirty="0" smtClean="0"/>
              <a:t>Reference Point Definition</a:t>
            </a:r>
            <a:endParaRPr lang="en-US" dirty="0"/>
          </a:p>
        </p:txBody>
      </p:sp>
      <p:sp>
        <p:nvSpPr>
          <p:cNvPr id="217" name="Content Placeholder 216"/>
          <p:cNvSpPr>
            <a:spLocks noGrp="1"/>
          </p:cNvSpPr>
          <p:nvPr>
            <p:ph idx="1"/>
          </p:nvPr>
        </p:nvSpPr>
        <p:spPr>
          <a:xfrm>
            <a:off x="457200" y="4876800"/>
            <a:ext cx="8229600" cy="1447800"/>
          </a:xfrm>
        </p:spPr>
        <p:txBody>
          <a:bodyPr>
            <a:normAutofit fontScale="92500" lnSpcReduction="10000"/>
          </a:bodyPr>
          <a:lstStyle/>
          <a:p>
            <a:pPr marL="179388" indent="-179388">
              <a:buFont typeface="Arial" pitchFamily="34" charset="0"/>
              <a:buChar char="•"/>
            </a:pPr>
            <a:r>
              <a:rPr lang="en-US" dirty="0"/>
              <a:t>A Reference Point represents a set (one or more) of protocols terminating at peer functions at two entities.</a:t>
            </a:r>
          </a:p>
        </p:txBody>
      </p:sp>
      <p:cxnSp>
        <p:nvCxnSpPr>
          <p:cNvPr id="136" name="Straight Connector 135"/>
          <p:cNvCxnSpPr>
            <a:stCxn id="180" idx="3"/>
          </p:cNvCxnSpPr>
          <p:nvPr/>
        </p:nvCxnSpPr>
        <p:spPr bwMode="auto">
          <a:xfrm>
            <a:off x="2209800" y="2324100"/>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38" name="TextBox 137"/>
          <p:cNvSpPr txBox="1"/>
          <p:nvPr/>
        </p:nvSpPr>
        <p:spPr>
          <a:xfrm>
            <a:off x="2707957" y="2335768"/>
            <a:ext cx="492443" cy="369332"/>
          </a:xfrm>
          <a:prstGeom prst="rect">
            <a:avLst/>
          </a:prstGeom>
          <a:noFill/>
        </p:spPr>
        <p:txBody>
          <a:bodyPr wrap="none" rtlCol="0">
            <a:spAutoFit/>
          </a:bodyPr>
          <a:lstStyle/>
          <a:p>
            <a:r>
              <a:rPr lang="en-US" sz="1800" b="1" dirty="0" smtClean="0">
                <a:latin typeface="Arial" pitchFamily="34" charset="0"/>
                <a:cs typeface="Arial" pitchFamily="34" charset="0"/>
              </a:rPr>
              <a:t>R#</a:t>
            </a:r>
            <a:endParaRPr lang="en-US" sz="1800" b="1" dirty="0">
              <a:latin typeface="Arial" pitchFamily="34" charset="0"/>
              <a:cs typeface="Arial" pitchFamily="34" charset="0"/>
            </a:endParaRPr>
          </a:p>
        </p:txBody>
      </p:sp>
      <p:cxnSp>
        <p:nvCxnSpPr>
          <p:cNvPr id="331" name="Straight Connector 330"/>
          <p:cNvCxnSpPr>
            <a:stCxn id="137" idx="3"/>
            <a:endCxn id="401" idx="3"/>
          </p:cNvCxnSpPr>
          <p:nvPr/>
        </p:nvCxnSpPr>
        <p:spPr bwMode="auto">
          <a:xfrm>
            <a:off x="2882675" y="2373757"/>
            <a:ext cx="2828469" cy="1944923"/>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369" name="Oval 368"/>
          <p:cNvSpPr/>
          <p:nvPr/>
        </p:nvSpPr>
        <p:spPr bwMode="auto">
          <a:xfrm>
            <a:off x="5334000" y="1699619"/>
            <a:ext cx="2971800" cy="3030071"/>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70" name="Rectangle 369"/>
          <p:cNvSpPr/>
          <p:nvPr/>
        </p:nvSpPr>
        <p:spPr bwMode="auto">
          <a:xfrm>
            <a:off x="7225907" y="2093119"/>
            <a:ext cx="546493"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charset="0"/>
            </a:endParaRPr>
          </a:p>
        </p:txBody>
      </p:sp>
      <p:sp>
        <p:nvSpPr>
          <p:cNvPr id="371" name="Rectangle 370"/>
          <p:cNvSpPr/>
          <p:nvPr/>
        </p:nvSpPr>
        <p:spPr bwMode="auto">
          <a:xfrm>
            <a:off x="7739055" y="2093119"/>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charset="0"/>
            </a:endParaRPr>
          </a:p>
        </p:txBody>
      </p:sp>
      <p:sp>
        <p:nvSpPr>
          <p:cNvPr id="372" name="Rectangle 371"/>
          <p:cNvSpPr/>
          <p:nvPr/>
        </p:nvSpPr>
        <p:spPr bwMode="auto">
          <a:xfrm>
            <a:off x="5831674" y="2093119"/>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charset="0"/>
            </a:endParaRPr>
          </a:p>
        </p:txBody>
      </p:sp>
      <p:sp>
        <p:nvSpPr>
          <p:cNvPr id="373" name="Rectangle 372"/>
          <p:cNvSpPr/>
          <p:nvPr/>
        </p:nvSpPr>
        <p:spPr bwMode="auto">
          <a:xfrm>
            <a:off x="5812315" y="2108001"/>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charset="0"/>
            </a:endParaRPr>
          </a:p>
        </p:txBody>
      </p:sp>
      <p:sp>
        <p:nvSpPr>
          <p:cNvPr id="374" name="Oval 26"/>
          <p:cNvSpPr>
            <a:spLocks noChangeArrowheads="1"/>
          </p:cNvSpPr>
          <p:nvPr/>
        </p:nvSpPr>
        <p:spPr bwMode="auto">
          <a:xfrm>
            <a:off x="6687125" y="2450306"/>
            <a:ext cx="230684" cy="1637109"/>
          </a:xfrm>
          <a:prstGeom prst="ellipse">
            <a:avLst/>
          </a:prstGeom>
          <a:noFill/>
          <a:ln w="9525">
            <a:solidFill>
              <a:schemeClr val="tx1"/>
            </a:solidFill>
            <a:round/>
            <a:headEnd/>
            <a:tailEnd/>
          </a:ln>
          <a:effectLst/>
        </p:spPr>
        <p:txBody>
          <a:bodyPr wrap="none" anchor="ctr"/>
          <a:lstStyle/>
          <a:p>
            <a:endParaRPr lang="en-US" sz="1000" dirty="0"/>
          </a:p>
        </p:txBody>
      </p:sp>
      <p:sp>
        <p:nvSpPr>
          <p:cNvPr id="375" name="Text Box 27"/>
          <p:cNvSpPr txBox="1">
            <a:spLocks noChangeArrowheads="1"/>
          </p:cNvSpPr>
          <p:nvPr/>
        </p:nvSpPr>
        <p:spPr bwMode="auto">
          <a:xfrm>
            <a:off x="6649343" y="2212181"/>
            <a:ext cx="381384" cy="276999"/>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b="1" dirty="0">
                <a:latin typeface="Arial" pitchFamily="34" charset="0"/>
                <a:cs typeface="Arial" pitchFamily="34" charset="0"/>
              </a:rPr>
              <a:t>R#</a:t>
            </a:r>
          </a:p>
        </p:txBody>
      </p:sp>
      <p:sp>
        <p:nvSpPr>
          <p:cNvPr id="377" name="Rectangle 376"/>
          <p:cNvSpPr/>
          <p:nvPr/>
        </p:nvSpPr>
        <p:spPr bwMode="auto">
          <a:xfrm>
            <a:off x="5486400" y="2688431"/>
            <a:ext cx="833437" cy="178594"/>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a:latin typeface="Arial" pitchFamily="34" charset="0"/>
                <a:cs typeface="Arial" pitchFamily="34" charset="0"/>
              </a:rPr>
              <a:t>Function Aa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8" name="Rectangle 377"/>
          <p:cNvSpPr/>
          <p:nvPr/>
        </p:nvSpPr>
        <p:spPr bwMode="auto">
          <a:xfrm>
            <a:off x="5486400" y="3002756"/>
            <a:ext cx="833437" cy="178594"/>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a:latin typeface="Arial" pitchFamily="34" charset="0"/>
                <a:cs typeface="Arial" pitchFamily="34" charset="0"/>
              </a:rPr>
              <a:t>Function Ab</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9" name="Rectangle 378"/>
          <p:cNvSpPr/>
          <p:nvPr/>
        </p:nvSpPr>
        <p:spPr bwMode="auto">
          <a:xfrm>
            <a:off x="5486400" y="3317081"/>
            <a:ext cx="833437" cy="178594"/>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a:latin typeface="Arial" pitchFamily="34" charset="0"/>
                <a:cs typeface="Arial" pitchFamily="34" charset="0"/>
              </a:rPr>
              <a:t>Function Ac</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0" name="Rectangle 379"/>
          <p:cNvSpPr/>
          <p:nvPr/>
        </p:nvSpPr>
        <p:spPr bwMode="auto">
          <a:xfrm>
            <a:off x="5486400" y="3631406"/>
            <a:ext cx="833437" cy="178594"/>
          </a:xfrm>
          <a:prstGeom prst="rect">
            <a:avLst/>
          </a:prstGeom>
          <a:solidFill>
            <a:schemeClr val="accent5">
              <a:lumMod val="60000"/>
              <a:lumOff val="40000"/>
            </a:schemeClr>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a:latin typeface="Arial" pitchFamily="34" charset="0"/>
                <a:cs typeface="Arial" pitchFamily="34" charset="0"/>
              </a:rPr>
              <a:t>Function Ad</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4" name="Rectangle 383"/>
          <p:cNvSpPr/>
          <p:nvPr/>
        </p:nvSpPr>
        <p:spPr bwMode="auto">
          <a:xfrm>
            <a:off x="7333056" y="2688431"/>
            <a:ext cx="833437" cy="178594"/>
          </a:xfrm>
          <a:prstGeom prst="rect">
            <a:avLst/>
          </a:prstGeom>
          <a:solidFill>
            <a:schemeClr val="tx2">
              <a:lumMod val="40000"/>
              <a:lumOff val="60000"/>
            </a:schemeClr>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a:latin typeface="Arial" pitchFamily="34" charset="0"/>
                <a:cs typeface="Arial" pitchFamily="34" charset="0"/>
              </a:rPr>
              <a:t>Function Ba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5" name="Rectangle 384"/>
          <p:cNvSpPr/>
          <p:nvPr/>
        </p:nvSpPr>
        <p:spPr bwMode="auto">
          <a:xfrm>
            <a:off x="7333056" y="3002756"/>
            <a:ext cx="833437" cy="178594"/>
          </a:xfrm>
          <a:prstGeom prst="rect">
            <a:avLst/>
          </a:prstGeom>
          <a:solidFill>
            <a:schemeClr val="tx2">
              <a:lumMod val="40000"/>
              <a:lumOff val="60000"/>
            </a:schemeClr>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a:latin typeface="Arial" pitchFamily="34" charset="0"/>
                <a:cs typeface="Arial" pitchFamily="34" charset="0"/>
              </a:rPr>
              <a:t>Function Bb</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6" name="Rectangle 385"/>
          <p:cNvSpPr/>
          <p:nvPr/>
        </p:nvSpPr>
        <p:spPr bwMode="auto">
          <a:xfrm>
            <a:off x="7333056" y="3317081"/>
            <a:ext cx="833437" cy="178594"/>
          </a:xfrm>
          <a:prstGeom prst="rect">
            <a:avLst/>
          </a:prstGeom>
          <a:solidFill>
            <a:schemeClr val="tx2">
              <a:lumMod val="40000"/>
              <a:lumOff val="60000"/>
            </a:schemeClr>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a:latin typeface="Arial" pitchFamily="34" charset="0"/>
                <a:cs typeface="Arial" pitchFamily="34" charset="0"/>
              </a:rPr>
              <a:t>Function Bc</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7" name="Rectangle 386"/>
          <p:cNvSpPr/>
          <p:nvPr/>
        </p:nvSpPr>
        <p:spPr bwMode="auto">
          <a:xfrm>
            <a:off x="7333056" y="3631406"/>
            <a:ext cx="833437" cy="178594"/>
          </a:xfrm>
          <a:prstGeom prst="rect">
            <a:avLst/>
          </a:prstGeom>
          <a:solidFill>
            <a:schemeClr val="tx2">
              <a:lumMod val="40000"/>
              <a:lumOff val="60000"/>
            </a:schemeClr>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a:latin typeface="Arial" pitchFamily="34" charset="0"/>
                <a:cs typeface="Arial" pitchFamily="34" charset="0"/>
              </a:rPr>
              <a:t>Function Bd</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cxnSp>
        <p:nvCxnSpPr>
          <p:cNvPr id="391" name="Straight Arrow Connector 390"/>
          <p:cNvCxnSpPr>
            <a:stCxn id="377" idx="3"/>
            <a:endCxn id="384" idx="1"/>
          </p:cNvCxnSpPr>
          <p:nvPr/>
        </p:nvCxnSpPr>
        <p:spPr bwMode="auto">
          <a:xfrm>
            <a:off x="6319837" y="2777728"/>
            <a:ext cx="1013219"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2" name="Straight Arrow Connector 391"/>
          <p:cNvCxnSpPr>
            <a:stCxn id="378" idx="3"/>
            <a:endCxn id="385" idx="1"/>
          </p:cNvCxnSpPr>
          <p:nvPr/>
        </p:nvCxnSpPr>
        <p:spPr bwMode="auto">
          <a:xfrm>
            <a:off x="6319837" y="3092053"/>
            <a:ext cx="1013219"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3" name="Straight Arrow Connector 392"/>
          <p:cNvCxnSpPr>
            <a:stCxn id="379" idx="3"/>
            <a:endCxn id="386" idx="1"/>
          </p:cNvCxnSpPr>
          <p:nvPr/>
        </p:nvCxnSpPr>
        <p:spPr bwMode="auto">
          <a:xfrm>
            <a:off x="6319837" y="3406378"/>
            <a:ext cx="1013219"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4" name="Straight Arrow Connector 393"/>
          <p:cNvCxnSpPr>
            <a:stCxn id="380" idx="3"/>
            <a:endCxn id="387" idx="1"/>
          </p:cNvCxnSpPr>
          <p:nvPr/>
        </p:nvCxnSpPr>
        <p:spPr bwMode="auto">
          <a:xfrm>
            <a:off x="6319837" y="3720703"/>
            <a:ext cx="1013219"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398" name="Text Box 27"/>
          <p:cNvSpPr txBox="1">
            <a:spLocks noChangeArrowheads="1"/>
          </p:cNvSpPr>
          <p:nvPr/>
        </p:nvSpPr>
        <p:spPr bwMode="auto">
          <a:xfrm>
            <a:off x="5695327" y="2093119"/>
            <a:ext cx="692380" cy="523220"/>
          </a:xfrm>
          <a:prstGeom prst="rect">
            <a:avLst/>
          </a:prstGeom>
          <a:noFill/>
          <a:ln w="9525">
            <a:noFill/>
            <a:miter lim="800000"/>
            <a:headEnd/>
            <a:tailEnd/>
          </a:ln>
          <a:effectLst/>
        </p:spPr>
        <p:txBody>
          <a:bodyPr wrap="none">
            <a:spAutoFit/>
          </a:bodyPr>
          <a:lstStyle/>
          <a:p>
            <a:pPr algn="r" eaLnBrk="0" hangingPunct="0">
              <a:lnSpc>
                <a:spcPct val="100000"/>
              </a:lnSpc>
              <a:spcBef>
                <a:spcPct val="0"/>
              </a:spcBef>
              <a:buFontTx/>
              <a:buNone/>
            </a:pPr>
            <a:r>
              <a:rPr lang="en-US" sz="1400" b="1" dirty="0">
                <a:latin typeface="Arial" pitchFamily="34" charset="0"/>
                <a:cs typeface="Arial" pitchFamily="34" charset="0"/>
              </a:rPr>
              <a:t>Entity</a:t>
            </a:r>
            <a:br>
              <a:rPr lang="en-US" sz="1400" b="1" dirty="0">
                <a:latin typeface="Arial" pitchFamily="34" charset="0"/>
                <a:cs typeface="Arial" pitchFamily="34" charset="0"/>
              </a:rPr>
            </a:br>
            <a:r>
              <a:rPr lang="en-US" sz="1400" b="1" dirty="0">
                <a:latin typeface="Arial" pitchFamily="34" charset="0"/>
                <a:cs typeface="Arial" pitchFamily="34" charset="0"/>
              </a:rPr>
              <a:t>A</a:t>
            </a:r>
          </a:p>
        </p:txBody>
      </p:sp>
      <p:sp>
        <p:nvSpPr>
          <p:cNvPr id="399" name="Text Box 27"/>
          <p:cNvSpPr txBox="1">
            <a:spLocks noChangeArrowheads="1"/>
          </p:cNvSpPr>
          <p:nvPr/>
        </p:nvSpPr>
        <p:spPr bwMode="auto">
          <a:xfrm>
            <a:off x="7248843" y="2093119"/>
            <a:ext cx="683388" cy="523220"/>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a:latin typeface="Arial" pitchFamily="34" charset="0"/>
                <a:cs typeface="Arial" pitchFamily="34" charset="0"/>
              </a:rPr>
              <a:t>Entity</a:t>
            </a:r>
            <a:br>
              <a:rPr lang="en-US" sz="1400" b="1" dirty="0">
                <a:latin typeface="Arial" pitchFamily="34" charset="0"/>
                <a:cs typeface="Arial" pitchFamily="34" charset="0"/>
              </a:rPr>
            </a:br>
            <a:r>
              <a:rPr lang="en-US" sz="1400" b="1" dirty="0">
                <a:latin typeface="Arial" pitchFamily="34" charset="0"/>
                <a:cs typeface="Arial" pitchFamily="34" charset="0"/>
              </a:rPr>
              <a:t>B</a:t>
            </a:r>
          </a:p>
        </p:txBody>
      </p:sp>
      <p:sp>
        <p:nvSpPr>
          <p:cNvPr id="401" name="Donut 400"/>
          <p:cNvSpPr/>
          <p:nvPr/>
        </p:nvSpPr>
        <p:spPr bwMode="auto">
          <a:xfrm>
            <a:off x="5257800" y="1676400"/>
            <a:ext cx="3095624" cy="3095624"/>
          </a:xfrm>
          <a:prstGeom prst="donut">
            <a:avLst>
              <a:gd name="adj" fmla="val 3120"/>
            </a:avLst>
          </a:prstGeom>
          <a:solidFill>
            <a:schemeClr val="tx1">
              <a:lumMod val="65000"/>
              <a:lumOff val="3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charset="0"/>
            </a:endParaRPr>
          </a:p>
        </p:txBody>
      </p:sp>
      <p:sp>
        <p:nvSpPr>
          <p:cNvPr id="180" name="Rounded Rectangle 179"/>
          <p:cNvSpPr/>
          <p:nvPr/>
        </p:nvSpPr>
        <p:spPr bwMode="auto">
          <a:xfrm>
            <a:off x="914400" y="1676400"/>
            <a:ext cx="1295400" cy="1295400"/>
          </a:xfrm>
          <a:prstGeom prst="roundRect">
            <a:avLst/>
          </a:prstGeom>
          <a:solidFill>
            <a:srgbClr val="93CDD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a:ln>
                  <a:noFill/>
                </a:ln>
                <a:solidFill>
                  <a:schemeClr val="tx1"/>
                </a:solidFill>
                <a:effectLst/>
                <a:latin typeface="+mn-lt"/>
              </a:rPr>
              <a:t>Entity</a:t>
            </a:r>
            <a:br>
              <a:rPr kumimoji="0" lang="en-US" sz="1800" b="0" i="0" u="none" strike="noStrike" cap="none" normalizeH="0">
                <a:ln>
                  <a:noFill/>
                </a:ln>
                <a:solidFill>
                  <a:schemeClr val="tx1"/>
                </a:solidFill>
                <a:effectLst/>
                <a:latin typeface="+mn-lt"/>
              </a:rPr>
            </a:br>
            <a:r>
              <a:rPr kumimoji="0" lang="en-US" sz="1800" b="0" i="0" u="none" strike="noStrike" cap="none" normalizeH="0">
                <a:ln>
                  <a:noFill/>
                </a:ln>
                <a:solidFill>
                  <a:schemeClr val="tx1"/>
                </a:solidFill>
                <a:effectLst/>
                <a:latin typeface="+mn-lt"/>
              </a:rPr>
              <a:t>A</a:t>
            </a:r>
          </a:p>
        </p:txBody>
      </p:sp>
      <p:cxnSp>
        <p:nvCxnSpPr>
          <p:cNvPr id="330" name="Straight Connector 329"/>
          <p:cNvCxnSpPr>
            <a:stCxn id="137" idx="0"/>
            <a:endCxn id="401" idx="0"/>
          </p:cNvCxnSpPr>
          <p:nvPr/>
        </p:nvCxnSpPr>
        <p:spPr bwMode="auto">
          <a:xfrm flipV="1">
            <a:off x="2936557" y="1676400"/>
            <a:ext cx="3869055" cy="567275"/>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37" name="Oval 136"/>
          <p:cNvSpPr/>
          <p:nvPr/>
        </p:nvSpPr>
        <p:spPr bwMode="auto">
          <a:xfrm>
            <a:off x="2860357" y="22436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220" name="TextBox 219"/>
          <p:cNvSpPr txBox="1"/>
          <p:nvPr/>
        </p:nvSpPr>
        <p:spPr>
          <a:xfrm>
            <a:off x="6426986" y="2553882"/>
            <a:ext cx="819799" cy="261610"/>
          </a:xfrm>
          <a:prstGeom prst="rect">
            <a:avLst/>
          </a:prstGeom>
          <a:noFill/>
        </p:spPr>
        <p:txBody>
          <a:bodyPr wrap="none" rtlCol="0">
            <a:spAutoFit/>
          </a:bodyPr>
          <a:lstStyle/>
          <a:p>
            <a:r>
              <a:rPr lang="en-US" sz="1100">
                <a:latin typeface="+mn-lt"/>
              </a:rPr>
              <a:t>Protocol a</a:t>
            </a:r>
          </a:p>
        </p:txBody>
      </p:sp>
      <p:sp>
        <p:nvSpPr>
          <p:cNvPr id="323" name="TextBox 322"/>
          <p:cNvSpPr txBox="1"/>
          <p:nvPr/>
        </p:nvSpPr>
        <p:spPr>
          <a:xfrm>
            <a:off x="6400800" y="2884055"/>
            <a:ext cx="819799" cy="261610"/>
          </a:xfrm>
          <a:prstGeom prst="rect">
            <a:avLst/>
          </a:prstGeom>
          <a:noFill/>
        </p:spPr>
        <p:txBody>
          <a:bodyPr wrap="none" rtlCol="0">
            <a:spAutoFit/>
          </a:bodyPr>
          <a:lstStyle/>
          <a:p>
            <a:r>
              <a:rPr lang="en-US" sz="1100">
                <a:latin typeface="+mn-lt"/>
              </a:rPr>
              <a:t>Protocol b</a:t>
            </a:r>
          </a:p>
        </p:txBody>
      </p:sp>
      <p:sp>
        <p:nvSpPr>
          <p:cNvPr id="324" name="TextBox 323"/>
          <p:cNvSpPr txBox="1"/>
          <p:nvPr/>
        </p:nvSpPr>
        <p:spPr>
          <a:xfrm>
            <a:off x="6400800" y="3188855"/>
            <a:ext cx="811878" cy="261610"/>
          </a:xfrm>
          <a:prstGeom prst="rect">
            <a:avLst/>
          </a:prstGeom>
          <a:noFill/>
        </p:spPr>
        <p:txBody>
          <a:bodyPr wrap="none" rtlCol="0">
            <a:spAutoFit/>
          </a:bodyPr>
          <a:lstStyle/>
          <a:p>
            <a:r>
              <a:rPr lang="en-US" sz="1100">
                <a:latin typeface="+mn-lt"/>
              </a:rPr>
              <a:t>Protocol c</a:t>
            </a:r>
          </a:p>
        </p:txBody>
      </p:sp>
      <p:sp>
        <p:nvSpPr>
          <p:cNvPr id="325" name="TextBox 324"/>
          <p:cNvSpPr txBox="1"/>
          <p:nvPr/>
        </p:nvSpPr>
        <p:spPr>
          <a:xfrm>
            <a:off x="6400800" y="3505200"/>
            <a:ext cx="819799" cy="261610"/>
          </a:xfrm>
          <a:prstGeom prst="rect">
            <a:avLst/>
          </a:prstGeom>
          <a:noFill/>
        </p:spPr>
        <p:txBody>
          <a:bodyPr wrap="none" rtlCol="0">
            <a:spAutoFit/>
          </a:bodyPr>
          <a:lstStyle/>
          <a:p>
            <a:r>
              <a:rPr lang="en-US" sz="1100">
                <a:latin typeface="+mn-lt"/>
              </a:rPr>
              <a:t>Protocol d</a:t>
            </a:r>
          </a:p>
        </p:txBody>
      </p:sp>
    </p:spTree>
    <p:extLst>
      <p:ext uri="{BB962C8B-B14F-4D97-AF65-F5344CB8AC3E}">
        <p14:creationId xmlns:p14="http://schemas.microsoft.com/office/powerpoint/2010/main" val="212203103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Terminology</a:t>
            </a:r>
          </a:p>
        </p:txBody>
      </p:sp>
      <p:sp>
        <p:nvSpPr>
          <p:cNvPr id="3" name="Content Placeholder 2"/>
          <p:cNvSpPr>
            <a:spLocks noGrp="1"/>
          </p:cNvSpPr>
          <p:nvPr>
            <p:ph idx="1"/>
          </p:nvPr>
        </p:nvSpPr>
        <p:spPr/>
        <p:txBody>
          <a:bodyPr/>
          <a:lstStyle/>
          <a:p>
            <a:r>
              <a:rPr lang="en-US"/>
              <a:t>AN		Access Network</a:t>
            </a:r>
          </a:p>
          <a:p>
            <a:r>
              <a:rPr lang="en-US"/>
              <a:t>SS		Subscription Service</a:t>
            </a:r>
          </a:p>
          <a:p>
            <a:r>
              <a:rPr lang="en-US"/>
              <a:t>CNS	Core Network Service</a:t>
            </a:r>
          </a:p>
          <a:p>
            <a:r>
              <a:rPr lang="en-US"/>
              <a:t>CIS	Coordination and Information</a:t>
            </a:r>
            <a:br>
              <a:rPr lang="en-US"/>
            </a:br>
            <a:r>
              <a:rPr lang="en-US"/>
              <a:t>		Service</a:t>
            </a:r>
            <a:endParaRPr lang="en-US"/>
          </a:p>
          <a:p>
            <a:r>
              <a:rPr lang="en-US"/>
              <a:t>TE		Terminal</a:t>
            </a:r>
          </a:p>
        </p:txBody>
      </p:sp>
    </p:spTree>
    <p:extLst>
      <p:ext uri="{BB962C8B-B14F-4D97-AF65-F5344CB8AC3E}">
        <p14:creationId xmlns:p14="http://schemas.microsoft.com/office/powerpoint/2010/main" val="2258894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bwMode="auto">
          <a:xfrm>
            <a:off x="7227295" y="2102223"/>
            <a:ext cx="855094" cy="42002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mn-lt"/>
            </a:endParaRPr>
          </a:p>
        </p:txBody>
      </p:sp>
      <p:sp>
        <p:nvSpPr>
          <p:cNvPr id="100" name="Rectangle 99"/>
          <p:cNvSpPr/>
          <p:nvPr/>
        </p:nvSpPr>
        <p:spPr bwMode="auto">
          <a:xfrm>
            <a:off x="656565" y="3068929"/>
            <a:ext cx="7875876" cy="1080151"/>
          </a:xfrm>
          <a:prstGeom prst="rect">
            <a:avLst/>
          </a:prstGeom>
          <a:solidFill>
            <a:schemeClr val="accent1">
              <a:lumMod val="40000"/>
              <a:lumOff val="6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mn-lt"/>
              </a:rPr>
              <a:t>S</a:t>
            </a:r>
            <a:r>
              <a:rPr kumimoji="0" lang="en-US" sz="1200" b="0" i="0" u="none" strike="noStrike" cap="none" normalizeH="0" baseline="0" dirty="0" smtClean="0">
                <a:ln>
                  <a:noFill/>
                </a:ln>
                <a:solidFill>
                  <a:schemeClr val="tx1"/>
                </a:solidFill>
                <a:effectLst/>
                <a:latin typeface="+mn-lt"/>
              </a:rPr>
              <a:t>cope of IEEE 802</a:t>
            </a:r>
            <a:endParaRPr kumimoji="0" lang="en-US" sz="1200" b="0" i="0" u="none" strike="noStrike" cap="none" normalizeH="0" baseline="0" dirty="0">
              <a:ln>
                <a:noFill/>
              </a:ln>
              <a:solidFill>
                <a:schemeClr val="tx1"/>
              </a:solidFill>
              <a:effectLst/>
              <a:latin typeface="+mn-lt"/>
            </a:endParaRPr>
          </a:p>
        </p:txBody>
      </p:sp>
      <p:sp>
        <p:nvSpPr>
          <p:cNvPr id="9" name="Rectangle 8"/>
          <p:cNvSpPr/>
          <p:nvPr/>
        </p:nvSpPr>
        <p:spPr bwMode="auto">
          <a:xfrm>
            <a:off x="2231742" y="3068960"/>
            <a:ext cx="4245258" cy="855095"/>
          </a:xfrm>
          <a:prstGeom prst="rect">
            <a:avLst/>
          </a:prstGeom>
          <a:solidFill>
            <a:srgbClr val="B7DEE8"/>
          </a:solidFill>
          <a:ln w="12700" cap="flat" cmpd="sng" algn="ctr">
            <a:solidFill>
              <a:schemeClr val="accent5"/>
            </a:solidFill>
            <a:prstDash val="solid"/>
            <a:round/>
            <a:headEnd type="none" w="sm" len="sm"/>
            <a:tailEnd type="none" w="sm" len="sm"/>
          </a:ln>
          <a:effectLst/>
        </p:spPr>
        <p:txBody>
          <a:bodyPr vert="horz" wrap="square" lIns="91440" tIns="45720" rIns="9144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a:latin typeface="+mn-lt"/>
              </a:rPr>
              <a:t>Access Network</a:t>
            </a:r>
            <a:endParaRPr kumimoji="0" lang="en-US" sz="1200" b="1" u="none" strike="noStrike" cap="none" normalizeH="0" baseline="0">
              <a:ln>
                <a:noFill/>
              </a:ln>
              <a:solidFill>
                <a:schemeClr val="tx1"/>
              </a:solidFill>
              <a:effectLst/>
              <a:latin typeface="+mn-lt"/>
            </a:endParaRPr>
          </a:p>
        </p:txBody>
      </p:sp>
      <p:sp>
        <p:nvSpPr>
          <p:cNvPr id="37" name="Rectangle 36"/>
          <p:cNvSpPr/>
          <p:nvPr/>
        </p:nvSpPr>
        <p:spPr bwMode="auto">
          <a:xfrm>
            <a:off x="701572" y="3616364"/>
            <a:ext cx="2340259" cy="9001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8" name="Rectangle 37"/>
          <p:cNvSpPr/>
          <p:nvPr/>
        </p:nvSpPr>
        <p:spPr bwMode="auto">
          <a:xfrm>
            <a:off x="3131841" y="3616364"/>
            <a:ext cx="243027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9" name="Rectangle 38"/>
          <p:cNvSpPr/>
          <p:nvPr/>
        </p:nvSpPr>
        <p:spPr bwMode="auto">
          <a:xfrm>
            <a:off x="5697126" y="3616364"/>
            <a:ext cx="234026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2" name="Title 1"/>
          <p:cNvSpPr>
            <a:spLocks noGrp="1"/>
          </p:cNvSpPr>
          <p:nvPr>
            <p:ph type="title"/>
          </p:nvPr>
        </p:nvSpPr>
        <p:spPr/>
        <p:txBody>
          <a:bodyPr/>
          <a:lstStyle/>
          <a:p>
            <a:r>
              <a:rPr lang="en-US" dirty="0" smtClean="0"/>
              <a:t>OmniRAN P802.1CF entities mapped to the IEEE 802 Reference Model</a:t>
            </a:r>
            <a:endParaRPr lang="en-US" dirty="0"/>
          </a:p>
        </p:txBody>
      </p:sp>
      <p:sp>
        <p:nvSpPr>
          <p:cNvPr id="140" name="Content Placeholder 139"/>
          <p:cNvSpPr>
            <a:spLocks noGrp="1"/>
          </p:cNvSpPr>
          <p:nvPr>
            <p:ph idx="1"/>
          </p:nvPr>
        </p:nvSpPr>
        <p:spPr>
          <a:xfrm>
            <a:off x="457200" y="4191000"/>
            <a:ext cx="8229600" cy="2438399"/>
          </a:xfrm>
        </p:spPr>
        <p:txBody>
          <a:bodyPr>
            <a:normAutofit fontScale="40000" lnSpcReduction="20000"/>
          </a:bodyPr>
          <a:lstStyle/>
          <a:p>
            <a:pPr>
              <a:lnSpc>
                <a:spcPct val="120000"/>
              </a:lnSpc>
            </a:pPr>
            <a:r>
              <a:rPr lang="en-US" dirty="0" smtClean="0"/>
              <a:t>P802.1CF will define an abstraction of an access network based on IEEE 802 technologies</a:t>
            </a:r>
          </a:p>
          <a:p>
            <a:pPr lvl="1">
              <a:lnSpc>
                <a:spcPct val="120000"/>
              </a:lnSpc>
            </a:pPr>
            <a:r>
              <a:rPr lang="en-US" dirty="0" smtClean="0"/>
              <a:t>The access network provides the link between a station (IP host) and the first hop router</a:t>
            </a:r>
          </a:p>
          <a:p>
            <a:pPr>
              <a:lnSpc>
                <a:spcPct val="120000"/>
              </a:lnSpc>
            </a:pPr>
            <a:r>
              <a:rPr lang="en-US" dirty="0"/>
              <a:t>The abstraction leads to very few generic interfaces for all kind of implementations</a:t>
            </a:r>
            <a:endParaRPr lang="en-US" dirty="0" smtClean="0"/>
          </a:p>
          <a:p>
            <a:pPr lvl="1">
              <a:lnSpc>
                <a:spcPct val="120000"/>
              </a:lnSpc>
            </a:pPr>
            <a:r>
              <a:rPr lang="en-US" dirty="0"/>
              <a:t>R1 </a:t>
            </a:r>
            <a:r>
              <a:rPr lang="en-US" dirty="0" smtClean="0"/>
              <a:t>represents the PHY and MAC layer functions between terminal and base station, which are completely covered by the IEEE 802 specifications</a:t>
            </a:r>
          </a:p>
          <a:p>
            <a:pPr lvl="1">
              <a:lnSpc>
                <a:spcPct val="120000"/>
              </a:lnSpc>
            </a:pPr>
            <a:r>
              <a:rPr lang="en-US" dirty="0" smtClean="0"/>
              <a:t>R2 represents a control interface between terminal and the subscription service, e.g. for authentication</a:t>
            </a:r>
          </a:p>
          <a:p>
            <a:pPr lvl="1">
              <a:lnSpc>
                <a:spcPct val="120000"/>
              </a:lnSpc>
            </a:pPr>
            <a:r>
              <a:rPr lang="en-US" dirty="0" smtClean="0"/>
              <a:t>R3c represents a control interface between the access network and the subscription service</a:t>
            </a:r>
          </a:p>
          <a:p>
            <a:pPr lvl="1">
              <a:lnSpc>
                <a:spcPct val="120000"/>
              </a:lnSpc>
            </a:pPr>
            <a:r>
              <a:rPr lang="en-US" dirty="0"/>
              <a:t>R3d represents</a:t>
            </a:r>
            <a:r>
              <a:rPr lang="en-US" dirty="0" smtClean="0"/>
              <a:t> the IEEE 802</a:t>
            </a:r>
            <a:r>
              <a:rPr lang="en-US" dirty="0"/>
              <a:t> data path interface between access network and the first hop router of the Core Network Service</a:t>
            </a:r>
          </a:p>
          <a:p>
            <a:pPr lvl="1">
              <a:lnSpc>
                <a:spcPct val="120000"/>
              </a:lnSpc>
            </a:pPr>
            <a:r>
              <a:rPr lang="en-US" dirty="0"/>
              <a:t>Further functional entities can be exposed for particular deployment scenarios, e.g. a Coordination and Information Service for an access network deploying dynamically assigned spectrum resources.</a:t>
            </a:r>
            <a:endParaRPr lang="en-US" dirty="0"/>
          </a:p>
        </p:txBody>
      </p:sp>
      <p:sp>
        <p:nvSpPr>
          <p:cNvPr id="3" name="Rectangle 2"/>
          <p:cNvSpPr/>
          <p:nvPr/>
        </p:nvSpPr>
        <p:spPr bwMode="auto">
          <a:xfrm>
            <a:off x="65656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4" name="Rectangle 3"/>
          <p:cNvSpPr/>
          <p:nvPr/>
        </p:nvSpPr>
        <p:spPr bwMode="auto">
          <a:xfrm>
            <a:off x="65656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5" name="Rectangle 4"/>
          <p:cNvSpPr/>
          <p:nvPr/>
        </p:nvSpPr>
        <p:spPr bwMode="auto">
          <a:xfrm>
            <a:off x="656567" y="1854036"/>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a:t>
            </a:r>
            <a:endParaRPr kumimoji="0" lang="en-US" sz="900" b="0" i="0" u="none" strike="noStrike" cap="none" normalizeH="0" baseline="0" dirty="0">
              <a:ln>
                <a:noFill/>
              </a:ln>
              <a:solidFill>
                <a:schemeClr val="tx1"/>
              </a:solidFill>
              <a:effectLst/>
              <a:latin typeface="+mn-lt"/>
            </a:endParaRPr>
          </a:p>
        </p:txBody>
      </p:sp>
      <p:sp>
        <p:nvSpPr>
          <p:cNvPr id="12" name="Rectangle 11"/>
          <p:cNvSpPr/>
          <p:nvPr/>
        </p:nvSpPr>
        <p:spPr bwMode="auto">
          <a:xfrm>
            <a:off x="722729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3" name="Rectangle 12"/>
          <p:cNvSpPr/>
          <p:nvPr/>
        </p:nvSpPr>
        <p:spPr bwMode="auto">
          <a:xfrm>
            <a:off x="722729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0" name="Rectangle 19"/>
          <p:cNvSpPr/>
          <p:nvPr/>
        </p:nvSpPr>
        <p:spPr bwMode="auto">
          <a:xfrm>
            <a:off x="560711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1" name="Rectangle 20"/>
          <p:cNvSpPr/>
          <p:nvPr/>
        </p:nvSpPr>
        <p:spPr bwMode="auto">
          <a:xfrm>
            <a:off x="560711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7" name="Rectangle 26"/>
          <p:cNvSpPr/>
          <p:nvPr/>
        </p:nvSpPr>
        <p:spPr bwMode="auto">
          <a:xfrm>
            <a:off x="475202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8" name="Rectangle 27"/>
          <p:cNvSpPr/>
          <p:nvPr/>
        </p:nvSpPr>
        <p:spPr bwMode="auto">
          <a:xfrm>
            <a:off x="475202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9" name="Isosceles Triangle 28"/>
          <p:cNvSpPr/>
          <p:nvPr/>
        </p:nvSpPr>
        <p:spPr bwMode="auto">
          <a:xfrm flipV="1">
            <a:off x="475202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0" name="Rectangle 29"/>
          <p:cNvSpPr/>
          <p:nvPr/>
        </p:nvSpPr>
        <p:spPr bwMode="auto">
          <a:xfrm>
            <a:off x="308683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1" name="Rectangle 30"/>
          <p:cNvSpPr/>
          <p:nvPr/>
        </p:nvSpPr>
        <p:spPr bwMode="auto">
          <a:xfrm>
            <a:off x="308683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2" name="Rectangle 31"/>
          <p:cNvSpPr/>
          <p:nvPr/>
        </p:nvSpPr>
        <p:spPr bwMode="auto">
          <a:xfrm>
            <a:off x="223174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3" name="Rectangle 32"/>
          <p:cNvSpPr/>
          <p:nvPr/>
        </p:nvSpPr>
        <p:spPr bwMode="auto">
          <a:xfrm>
            <a:off x="223174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4" name="Isosceles Triangle 33"/>
          <p:cNvSpPr/>
          <p:nvPr/>
        </p:nvSpPr>
        <p:spPr bwMode="auto">
          <a:xfrm flipV="1">
            <a:off x="223174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pic>
        <p:nvPicPr>
          <p:cNvPr id="68" name="Picture 67" descr="MC900439836.PNG"/>
          <p:cNvPicPr>
            <a:picLocks noChangeAspect="1"/>
          </p:cNvPicPr>
          <p:nvPr/>
        </p:nvPicPr>
        <p:blipFill>
          <a:blip r:embed="rId2"/>
          <a:stretch>
            <a:fillRect/>
          </a:stretch>
        </p:blipFill>
        <p:spPr>
          <a:xfrm>
            <a:off x="791581" y="2221209"/>
            <a:ext cx="533400" cy="533400"/>
          </a:xfrm>
          <a:prstGeom prst="rect">
            <a:avLst/>
          </a:prstGeom>
        </p:spPr>
      </p:pic>
      <p:sp>
        <p:nvSpPr>
          <p:cNvPr id="102" name="Rectangle 101"/>
          <p:cNvSpPr/>
          <p:nvPr/>
        </p:nvSpPr>
        <p:spPr bwMode="auto">
          <a:xfrm>
            <a:off x="272679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04" name="Rectangle 103"/>
          <p:cNvSpPr/>
          <p:nvPr/>
        </p:nvSpPr>
        <p:spPr bwMode="auto">
          <a:xfrm>
            <a:off x="524707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05" name="Rectangle 104"/>
          <p:cNvSpPr/>
          <p:nvPr/>
        </p:nvSpPr>
        <p:spPr bwMode="auto">
          <a:xfrm>
            <a:off x="7227296" y="2667000"/>
            <a:ext cx="855094" cy="40930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mn-lt"/>
            </a:endParaRPr>
          </a:p>
        </p:txBody>
      </p:sp>
      <p:pic>
        <p:nvPicPr>
          <p:cNvPr id="82" name="Picture 29"/>
          <p:cNvPicPr>
            <a:picLocks noChangeArrowheads="1"/>
          </p:cNvPicPr>
          <p:nvPr/>
        </p:nvPicPr>
        <p:blipFill>
          <a:blip r:embed="rId3"/>
          <a:srcRect/>
          <a:stretch>
            <a:fillRect/>
          </a:stretch>
        </p:blipFill>
        <p:spPr bwMode="auto">
          <a:xfrm>
            <a:off x="7452321" y="2765919"/>
            <a:ext cx="405045" cy="258117"/>
          </a:xfrm>
          <a:prstGeom prst="rect">
            <a:avLst/>
          </a:prstGeom>
          <a:noFill/>
          <a:ln w="12700">
            <a:noFill/>
            <a:miter lim="800000"/>
            <a:headEnd/>
            <a:tailEnd/>
          </a:ln>
          <a:effectLst/>
        </p:spPr>
      </p:pic>
      <p:grpSp>
        <p:nvGrpSpPr>
          <p:cNvPr id="6" name="Group 122"/>
          <p:cNvGrpSpPr>
            <a:grpSpLocks/>
          </p:cNvGrpSpPr>
          <p:nvPr/>
        </p:nvGrpSpPr>
        <p:grpSpPr bwMode="auto">
          <a:xfrm>
            <a:off x="7767355" y="2154868"/>
            <a:ext cx="190728" cy="325360"/>
            <a:chOff x="4120" y="2308"/>
            <a:chExt cx="305" cy="415"/>
          </a:xfrm>
        </p:grpSpPr>
        <p:sp>
          <p:nvSpPr>
            <p:cNvPr id="7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8" name="Group 126"/>
            <p:cNvGrpSpPr>
              <a:grpSpLocks/>
            </p:cNvGrpSpPr>
            <p:nvPr/>
          </p:nvGrpSpPr>
          <p:grpSpPr bwMode="auto">
            <a:xfrm flipH="1">
              <a:off x="4164" y="2500"/>
              <a:ext cx="152" cy="109"/>
              <a:chOff x="3216" y="2784"/>
              <a:chExt cx="192" cy="144"/>
            </a:xfrm>
          </p:grpSpPr>
          <p:sp>
            <p:nvSpPr>
              <p:cNvPr id="7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69" name="AutoShape 22"/>
          <p:cNvSpPr>
            <a:spLocks noChangeArrowheads="1"/>
          </p:cNvSpPr>
          <p:nvPr/>
        </p:nvSpPr>
        <p:spPr bwMode="auto">
          <a:xfrm>
            <a:off x="7317305" y="2154868"/>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cxnSp>
        <p:nvCxnSpPr>
          <p:cNvPr id="114" name="Straight Arrow Connector 113"/>
          <p:cNvCxnSpPr/>
          <p:nvPr/>
        </p:nvCxnSpPr>
        <p:spPr bwMode="auto">
          <a:xfrm>
            <a:off x="551710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6" name="Straight Arrow Connector 115"/>
          <p:cNvCxnSpPr/>
          <p:nvPr/>
        </p:nvCxnSpPr>
        <p:spPr bwMode="auto">
          <a:xfrm>
            <a:off x="569712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7" name="Straight Arrow Connector 116"/>
          <p:cNvCxnSpPr/>
          <p:nvPr/>
        </p:nvCxnSpPr>
        <p:spPr bwMode="auto">
          <a:xfrm>
            <a:off x="3041831" y="2978920"/>
            <a:ext cx="0" cy="46800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8" name="Straight Arrow Connector 117"/>
          <p:cNvCxnSpPr/>
          <p:nvPr/>
        </p:nvCxnSpPr>
        <p:spPr bwMode="auto">
          <a:xfrm>
            <a:off x="313184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136" name="Freeform 135"/>
          <p:cNvSpPr/>
          <p:nvPr/>
        </p:nvSpPr>
        <p:spPr bwMode="auto">
          <a:xfrm>
            <a:off x="1403752" y="2978951"/>
            <a:ext cx="1413054" cy="144511"/>
          </a:xfrm>
          <a:custGeom>
            <a:avLst/>
            <a:gdLst>
              <a:gd name="connsiteX0" fmla="*/ 0 w 1395413"/>
              <a:gd name="connsiteY0" fmla="*/ 133350 h 138112"/>
              <a:gd name="connsiteX1" fmla="*/ 1395413 w 1395413"/>
              <a:gd name="connsiteY1" fmla="*/ 138112 h 138112"/>
              <a:gd name="connsiteX2" fmla="*/ 1395413 w 1395413"/>
              <a:gd name="connsiteY2" fmla="*/ 0 h 138112"/>
            </a:gdLst>
            <a:ahLst/>
            <a:cxnLst>
              <a:cxn ang="0">
                <a:pos x="connsiteX0" y="connsiteY0"/>
              </a:cxn>
              <a:cxn ang="0">
                <a:pos x="connsiteX1" y="connsiteY1"/>
              </a:cxn>
              <a:cxn ang="0">
                <a:pos x="connsiteX2" y="connsiteY2"/>
              </a:cxn>
            </a:cxnLst>
            <a:rect l="l" t="t" r="r" b="b"/>
            <a:pathLst>
              <a:path w="1395413" h="138112">
                <a:moveTo>
                  <a:pt x="0" y="133350"/>
                </a:moveTo>
                <a:lnTo>
                  <a:pt x="1395413" y="138112"/>
                </a:lnTo>
                <a:lnTo>
                  <a:pt x="1395413" y="0"/>
                </a:lnTo>
              </a:path>
            </a:pathLst>
          </a:custGeom>
          <a:noFill/>
          <a:ln w="12700" cap="flat" cmpd="sng" algn="ctr">
            <a:solidFill>
              <a:srgbClr val="FF0000"/>
            </a:solidFill>
            <a:prstDash val="dash"/>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55" name="Left-Right Arrow 54"/>
          <p:cNvSpPr/>
          <p:nvPr/>
        </p:nvSpPr>
        <p:spPr bwMode="auto">
          <a:xfrm>
            <a:off x="1511661" y="3213472"/>
            <a:ext cx="720080" cy="270030"/>
          </a:xfrm>
          <a:prstGeom prst="leftRightArrow">
            <a:avLst>
              <a:gd name="adj1" fmla="val 64830"/>
              <a:gd name="adj2" fmla="val 3615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mn-lt"/>
              </a:rPr>
              <a:t>R1</a:t>
            </a:r>
            <a:endParaRPr kumimoji="0" lang="en-US" sz="1000" b="1" i="0" u="none" strike="noStrike" cap="none" normalizeH="0" baseline="0" dirty="0">
              <a:ln>
                <a:noFill/>
              </a:ln>
              <a:solidFill>
                <a:schemeClr val="bg1"/>
              </a:solidFill>
              <a:effectLst/>
              <a:latin typeface="+mn-lt"/>
            </a:endParaRPr>
          </a:p>
        </p:txBody>
      </p:sp>
      <p:cxnSp>
        <p:nvCxnSpPr>
          <p:cNvPr id="58" name="Straight Arrow Connector 57"/>
          <p:cNvCxnSpPr>
            <a:endCxn id="29" idx="0"/>
          </p:cNvCxnSpPr>
          <p:nvPr/>
        </p:nvCxnSpPr>
        <p:spPr bwMode="auto">
          <a:xfrm flipH="1">
            <a:off x="5599746" y="2978921"/>
            <a:ext cx="7370" cy="180019"/>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1" name="Straight Arrow Connector 60"/>
          <p:cNvCxnSpPr/>
          <p:nvPr/>
        </p:nvCxnSpPr>
        <p:spPr bwMode="auto">
          <a:xfrm>
            <a:off x="295182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3" name="Straight Arrow Connector 62"/>
          <p:cNvCxnSpPr/>
          <p:nvPr/>
        </p:nvCxnSpPr>
        <p:spPr bwMode="auto">
          <a:xfrm>
            <a:off x="3221851" y="2978921"/>
            <a:ext cx="0" cy="18002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7" name="Freeform 6"/>
          <p:cNvSpPr/>
          <p:nvPr/>
        </p:nvSpPr>
        <p:spPr>
          <a:xfrm>
            <a:off x="3445393" y="2286000"/>
            <a:ext cx="3798592" cy="609600"/>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59" name="Freeform 58"/>
          <p:cNvSpPr/>
          <p:nvPr/>
        </p:nvSpPr>
        <p:spPr>
          <a:xfrm>
            <a:off x="5966976" y="2286000"/>
            <a:ext cx="1260000" cy="609600"/>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0" name="Oval 9"/>
          <p:cNvSpPr/>
          <p:nvPr/>
        </p:nvSpPr>
        <p:spPr bwMode="auto">
          <a:xfrm>
            <a:off x="7610444" y="3023956"/>
            <a:ext cx="90010" cy="90010"/>
          </a:xfrm>
          <a:prstGeom prst="ellipse">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TextBox 10"/>
          <p:cNvSpPr txBox="1"/>
          <p:nvPr/>
        </p:nvSpPr>
        <p:spPr>
          <a:xfrm>
            <a:off x="701570" y="1583795"/>
            <a:ext cx="766180" cy="276999"/>
          </a:xfrm>
          <a:prstGeom prst="rect">
            <a:avLst/>
          </a:prstGeom>
          <a:noFill/>
        </p:spPr>
        <p:txBody>
          <a:bodyPr wrap="none" rtlCol="0">
            <a:spAutoFit/>
          </a:bodyPr>
          <a:lstStyle/>
          <a:p>
            <a:r>
              <a:rPr lang="en-US" dirty="0">
                <a:latin typeface="+mn-lt"/>
              </a:rPr>
              <a:t>Terminal</a:t>
            </a:r>
            <a:endParaRPr lang="en-US" dirty="0" smtClean="0">
              <a:latin typeface="+mn-lt"/>
            </a:endParaRPr>
          </a:p>
        </p:txBody>
      </p:sp>
      <p:sp>
        <p:nvSpPr>
          <p:cNvPr id="60" name="TextBox 59"/>
          <p:cNvSpPr txBox="1"/>
          <p:nvPr/>
        </p:nvSpPr>
        <p:spPr>
          <a:xfrm>
            <a:off x="8053422" y="2605603"/>
            <a:ext cx="749048" cy="541687"/>
          </a:xfrm>
          <a:prstGeom prst="rect">
            <a:avLst/>
          </a:prstGeom>
          <a:noFill/>
        </p:spPr>
        <p:txBody>
          <a:bodyPr wrap="none" rtlCol="0">
            <a:spAutoFit/>
          </a:bodyPr>
          <a:lstStyle/>
          <a:p>
            <a:pPr>
              <a:lnSpc>
                <a:spcPct val="80000"/>
              </a:lnSpc>
            </a:pPr>
            <a:r>
              <a:rPr lang="en-US" dirty="0">
                <a:latin typeface="+mn-lt"/>
              </a:rPr>
              <a:t>Core</a:t>
            </a:r>
            <a:br>
              <a:rPr lang="en-US" dirty="0">
                <a:latin typeface="+mn-lt"/>
              </a:rPr>
            </a:br>
            <a:r>
              <a:rPr lang="en-US" dirty="0">
                <a:latin typeface="+mn-lt"/>
              </a:rPr>
              <a:t>Network</a:t>
            </a:r>
            <a:br>
              <a:rPr lang="en-US" dirty="0">
                <a:latin typeface="+mn-lt"/>
              </a:rPr>
            </a:br>
            <a:r>
              <a:rPr lang="en-US" dirty="0">
                <a:latin typeface="+mn-lt"/>
              </a:rPr>
              <a:t>Service</a:t>
            </a:r>
            <a:endParaRPr lang="en-US" dirty="0" smtClean="0">
              <a:latin typeface="+mn-lt"/>
            </a:endParaRPr>
          </a:p>
        </p:txBody>
      </p:sp>
      <p:sp>
        <p:nvSpPr>
          <p:cNvPr id="57" name="TextBox 56"/>
          <p:cNvSpPr txBox="1"/>
          <p:nvPr/>
        </p:nvSpPr>
        <p:spPr>
          <a:xfrm>
            <a:off x="8082390" y="2049113"/>
            <a:ext cx="1031502" cy="393954"/>
          </a:xfrm>
          <a:prstGeom prst="rect">
            <a:avLst/>
          </a:prstGeom>
          <a:noFill/>
        </p:spPr>
        <p:txBody>
          <a:bodyPr wrap="none" rtlCol="0">
            <a:spAutoFit/>
          </a:bodyPr>
          <a:lstStyle/>
          <a:p>
            <a:pPr>
              <a:lnSpc>
                <a:spcPct val="80000"/>
              </a:lnSpc>
            </a:pPr>
            <a:r>
              <a:rPr lang="en-US" dirty="0">
                <a:latin typeface="+mn-lt"/>
              </a:rPr>
              <a:t>Subscription</a:t>
            </a:r>
            <a:br>
              <a:rPr lang="en-US" dirty="0">
                <a:latin typeface="+mn-lt"/>
              </a:rPr>
            </a:br>
            <a:r>
              <a:rPr lang="en-US" dirty="0">
                <a:latin typeface="+mn-lt"/>
              </a:rPr>
              <a:t>Service</a:t>
            </a:r>
          </a:p>
        </p:txBody>
      </p:sp>
      <p:sp>
        <p:nvSpPr>
          <p:cNvPr id="62" name="Rectangle 61"/>
          <p:cNvSpPr/>
          <p:nvPr/>
        </p:nvSpPr>
        <p:spPr bwMode="auto">
          <a:xfrm>
            <a:off x="7239000" y="1524000"/>
            <a:ext cx="855094" cy="42002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mn-lt"/>
            </a:endParaRPr>
          </a:p>
        </p:txBody>
      </p:sp>
      <p:grpSp>
        <p:nvGrpSpPr>
          <p:cNvPr id="64" name="Group 122"/>
          <p:cNvGrpSpPr>
            <a:grpSpLocks/>
          </p:cNvGrpSpPr>
          <p:nvPr/>
        </p:nvGrpSpPr>
        <p:grpSpPr bwMode="auto">
          <a:xfrm>
            <a:off x="7779060" y="1576645"/>
            <a:ext cx="190728" cy="325360"/>
            <a:chOff x="4120" y="2308"/>
            <a:chExt cx="305" cy="415"/>
          </a:xfrm>
        </p:grpSpPr>
        <p:sp>
          <p:nvSpPr>
            <p:cNvPr id="6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6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6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70" name="Group 126"/>
            <p:cNvGrpSpPr>
              <a:grpSpLocks/>
            </p:cNvGrpSpPr>
            <p:nvPr/>
          </p:nvGrpSpPr>
          <p:grpSpPr bwMode="auto">
            <a:xfrm flipH="1">
              <a:off x="4164" y="2500"/>
              <a:ext cx="152" cy="109"/>
              <a:chOff x="3216" y="2784"/>
              <a:chExt cx="192" cy="144"/>
            </a:xfrm>
          </p:grpSpPr>
          <p:sp>
            <p:nvSpPr>
              <p:cNvPr id="85"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86"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87"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8"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4"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83"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84"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89" name="AutoShape 22"/>
          <p:cNvSpPr>
            <a:spLocks noChangeArrowheads="1"/>
          </p:cNvSpPr>
          <p:nvPr/>
        </p:nvSpPr>
        <p:spPr bwMode="auto">
          <a:xfrm>
            <a:off x="7329010" y="1576645"/>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90" name="TextBox 89"/>
          <p:cNvSpPr txBox="1"/>
          <p:nvPr/>
        </p:nvSpPr>
        <p:spPr>
          <a:xfrm>
            <a:off x="8094095" y="1470890"/>
            <a:ext cx="1057276" cy="541687"/>
          </a:xfrm>
          <a:prstGeom prst="rect">
            <a:avLst/>
          </a:prstGeom>
          <a:noFill/>
        </p:spPr>
        <p:txBody>
          <a:bodyPr wrap="none" rtlCol="0">
            <a:spAutoFit/>
          </a:bodyPr>
          <a:lstStyle/>
          <a:p>
            <a:pPr>
              <a:lnSpc>
                <a:spcPct val="80000"/>
              </a:lnSpc>
            </a:pPr>
            <a:r>
              <a:rPr lang="en-US" dirty="0">
                <a:latin typeface="+mn-lt"/>
              </a:rPr>
              <a:t>Coordination</a:t>
            </a:r>
            <a:br>
              <a:rPr lang="en-US" dirty="0">
                <a:latin typeface="+mn-lt"/>
              </a:rPr>
            </a:br>
            <a:r>
              <a:rPr lang="en-US" dirty="0">
                <a:latin typeface="+mn-lt"/>
              </a:rPr>
              <a:t>Information</a:t>
            </a:r>
            <a:br>
              <a:rPr lang="en-US" dirty="0">
                <a:latin typeface="+mn-lt"/>
              </a:rPr>
            </a:br>
            <a:r>
              <a:rPr lang="en-US" dirty="0">
                <a:latin typeface="+mn-lt"/>
              </a:rPr>
              <a:t>Service</a:t>
            </a:r>
          </a:p>
        </p:txBody>
      </p:sp>
      <p:sp>
        <p:nvSpPr>
          <p:cNvPr id="91" name="Freeform 90"/>
          <p:cNvSpPr/>
          <p:nvPr/>
        </p:nvSpPr>
        <p:spPr>
          <a:xfrm>
            <a:off x="5943600" y="1828800"/>
            <a:ext cx="1295400" cy="990600"/>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accent2"/>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92" name="Freeform 91"/>
          <p:cNvSpPr/>
          <p:nvPr/>
        </p:nvSpPr>
        <p:spPr>
          <a:xfrm>
            <a:off x="3429000" y="1752600"/>
            <a:ext cx="3798592" cy="1066800"/>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rgbClr val="C0504D"/>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93" name="Left-Right Arrow 92"/>
          <p:cNvSpPr/>
          <p:nvPr/>
        </p:nvSpPr>
        <p:spPr bwMode="auto">
          <a:xfrm>
            <a:off x="6477000" y="3200400"/>
            <a:ext cx="720080" cy="270030"/>
          </a:xfrm>
          <a:prstGeom prst="leftRightArrow">
            <a:avLst>
              <a:gd name="adj1" fmla="val 64830"/>
              <a:gd name="adj2" fmla="val 3615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mn-lt"/>
              </a:rPr>
              <a:t>R3d</a:t>
            </a:r>
            <a:endParaRPr kumimoji="0" lang="en-US" sz="1000" b="1" i="0" u="none" strike="noStrike" cap="none" normalizeH="0" baseline="0" dirty="0">
              <a:ln>
                <a:noFill/>
              </a:ln>
              <a:solidFill>
                <a:schemeClr val="bg1"/>
              </a:solidFill>
              <a:effectLst/>
              <a:latin typeface="+mn-lt"/>
            </a:endParaRPr>
          </a:p>
        </p:txBody>
      </p:sp>
      <p:sp>
        <p:nvSpPr>
          <p:cNvPr id="94" name="Oval 93"/>
          <p:cNvSpPr/>
          <p:nvPr/>
        </p:nvSpPr>
        <p:spPr bwMode="auto">
          <a:xfrm>
            <a:off x="1054349" y="3023096"/>
            <a:ext cx="90010" cy="90010"/>
          </a:xfrm>
          <a:prstGeom prst="ellipse">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2310265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ounded Rectangle 40"/>
          <p:cNvSpPr/>
          <p:nvPr/>
        </p:nvSpPr>
        <p:spPr bwMode="auto">
          <a:xfrm>
            <a:off x="6477000" y="2286000"/>
            <a:ext cx="1447800" cy="36576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solidFill>
                <a:schemeClr val="tx1"/>
              </a:solidFill>
              <a:effectLst/>
              <a:latin typeface="+mn-lt"/>
            </a:endParaRPr>
          </a:p>
        </p:txBody>
      </p:sp>
      <p:sp>
        <p:nvSpPr>
          <p:cNvPr id="321" name="Rounded Rectangle 320"/>
          <p:cNvSpPr/>
          <p:nvPr/>
        </p:nvSpPr>
        <p:spPr bwMode="auto">
          <a:xfrm>
            <a:off x="3810000" y="4876800"/>
            <a:ext cx="1295400" cy="9906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a:latin typeface="+mn-lt"/>
              </a:rPr>
              <a:t>Access</a:t>
            </a:r>
            <a:br>
              <a:rPr lang="en-US" sz="1800">
                <a:latin typeface="+mn-lt"/>
              </a:rPr>
            </a:br>
            <a:r>
              <a:rPr lang="en-US" sz="1800">
                <a:latin typeface="+mn-lt"/>
              </a:rPr>
              <a:t>Network</a:t>
            </a:r>
            <a:endParaRPr kumimoji="0" lang="en-US" sz="1800" b="0" i="0" u="none" strike="noStrike" cap="none" normalizeH="0">
              <a:ln>
                <a:noFill/>
              </a:ln>
              <a:solidFill>
                <a:schemeClr val="tx1"/>
              </a:solidFill>
              <a:effectLst/>
              <a:latin typeface="+mn-lt"/>
            </a:endParaRPr>
          </a:p>
        </p:txBody>
      </p:sp>
      <p:sp>
        <p:nvSpPr>
          <p:cNvPr id="2" name="Title 1"/>
          <p:cNvSpPr>
            <a:spLocks noGrp="1"/>
          </p:cNvSpPr>
          <p:nvPr>
            <p:ph type="title"/>
          </p:nvPr>
        </p:nvSpPr>
        <p:spPr/>
        <p:txBody>
          <a:bodyPr/>
          <a:lstStyle/>
          <a:p>
            <a:r>
              <a:rPr lang="en-US" dirty="0"/>
              <a:t>Core Network Reference Model</a:t>
            </a:r>
            <a:endParaRPr lang="en-US" dirty="0"/>
          </a:p>
        </p:txBody>
      </p:sp>
      <p:cxnSp>
        <p:nvCxnSpPr>
          <p:cNvPr id="136" name="Straight Connector 135"/>
          <p:cNvCxnSpPr/>
          <p:nvPr/>
        </p:nvCxnSpPr>
        <p:spPr bwMode="auto">
          <a:xfrm>
            <a:off x="2362200" y="5414425"/>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80" name="Rounded Rectangle 179"/>
          <p:cNvSpPr/>
          <p:nvPr/>
        </p:nvSpPr>
        <p:spPr bwMode="auto">
          <a:xfrm>
            <a:off x="1066800" y="4876800"/>
            <a:ext cx="1295400" cy="990600"/>
          </a:xfrm>
          <a:prstGeom prst="roundRect">
            <a:avLst/>
          </a:prstGeom>
          <a:solidFill>
            <a:srgbClr val="8EB4E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a:latin typeface="+mn-lt"/>
              </a:rPr>
              <a:t>Terminal</a:t>
            </a:r>
            <a:endParaRPr kumimoji="0" lang="en-US" sz="1800" b="0" i="0" u="none" strike="noStrike" cap="none" normalizeH="0">
              <a:ln>
                <a:noFill/>
              </a:ln>
              <a:solidFill>
                <a:schemeClr val="tx1"/>
              </a:solidFill>
              <a:effectLst/>
              <a:latin typeface="+mn-lt"/>
            </a:endParaRPr>
          </a:p>
        </p:txBody>
      </p:sp>
      <p:grpSp>
        <p:nvGrpSpPr>
          <p:cNvPr id="7" name="Group 6"/>
          <p:cNvGrpSpPr/>
          <p:nvPr/>
        </p:nvGrpSpPr>
        <p:grpSpPr>
          <a:xfrm>
            <a:off x="2860357" y="5334000"/>
            <a:ext cx="479744" cy="461425"/>
            <a:chOff x="2707957" y="5063075"/>
            <a:chExt cx="479744" cy="461425"/>
          </a:xfrm>
        </p:grpSpPr>
        <p:sp>
          <p:nvSpPr>
            <p:cNvPr id="138" name="TextBox 137"/>
            <p:cNvSpPr txBox="1"/>
            <p:nvPr/>
          </p:nvSpPr>
          <p:spPr>
            <a:xfrm>
              <a:off x="2707957" y="5155168"/>
              <a:ext cx="479744"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sp>
          <p:nvSpPr>
            <p:cNvPr id="137" name="Oval 136"/>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sp>
        <p:nvSpPr>
          <p:cNvPr id="37" name="Rounded Rectangle 36"/>
          <p:cNvSpPr/>
          <p:nvPr/>
        </p:nvSpPr>
        <p:spPr bwMode="auto">
          <a:xfrm>
            <a:off x="6553200" y="2438400"/>
            <a:ext cx="1295400" cy="9906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Subscription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a:ln>
                  <a:noFill/>
                </a:ln>
                <a:solidFill>
                  <a:schemeClr val="tx1"/>
                </a:solidFill>
                <a:effectLst/>
                <a:latin typeface="+mn-lt"/>
              </a:rPr>
              <a:t>Service</a:t>
            </a:r>
          </a:p>
        </p:txBody>
      </p:sp>
      <p:sp>
        <p:nvSpPr>
          <p:cNvPr id="38" name="Rounded Rectangle 37"/>
          <p:cNvSpPr/>
          <p:nvPr/>
        </p:nvSpPr>
        <p:spPr bwMode="auto">
          <a:xfrm>
            <a:off x="6553200" y="4876800"/>
            <a:ext cx="1295400" cy="9906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Core</a:t>
            </a:r>
            <a:br>
              <a:rPr lang="en-US" sz="1600">
                <a:latin typeface="+mn-lt"/>
              </a:rPr>
            </a:br>
            <a:r>
              <a:rPr lang="en-US" sz="1600">
                <a:latin typeface="+mn-lt"/>
              </a:rPr>
              <a:t>Network</a:t>
            </a:r>
            <a:br>
              <a:rPr lang="en-US" sz="1600">
                <a:latin typeface="+mn-lt"/>
              </a:rPr>
            </a:br>
            <a:r>
              <a:rPr lang="en-US" sz="1600">
                <a:latin typeface="+mn-lt"/>
              </a:rPr>
              <a:t>Service</a:t>
            </a:r>
            <a:endParaRPr kumimoji="0" lang="en-US" sz="1600" b="0" i="0" u="none" strike="noStrike" cap="none" normalizeH="0">
              <a:ln>
                <a:noFill/>
              </a:ln>
              <a:solidFill>
                <a:schemeClr val="tx1"/>
              </a:solidFill>
              <a:effectLst/>
              <a:latin typeface="+mn-lt"/>
            </a:endParaRPr>
          </a:p>
        </p:txBody>
      </p:sp>
      <p:cxnSp>
        <p:nvCxnSpPr>
          <p:cNvPr id="40" name="Straight Connector 39"/>
          <p:cNvCxnSpPr/>
          <p:nvPr/>
        </p:nvCxnSpPr>
        <p:spPr bwMode="auto">
          <a:xfrm>
            <a:off x="5105400" y="5406735"/>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46" name="Group 45"/>
          <p:cNvGrpSpPr/>
          <p:nvPr/>
        </p:nvGrpSpPr>
        <p:grpSpPr>
          <a:xfrm>
            <a:off x="5616256" y="5329775"/>
            <a:ext cx="620745" cy="461425"/>
            <a:chOff x="2707957" y="5063075"/>
            <a:chExt cx="620745" cy="461425"/>
          </a:xfrm>
        </p:grpSpPr>
        <p:sp>
          <p:nvSpPr>
            <p:cNvPr id="47" name="TextBox 46"/>
            <p:cNvSpPr txBox="1"/>
            <p:nvPr/>
          </p:nvSpPr>
          <p:spPr>
            <a:xfrm>
              <a:off x="2707957" y="5155168"/>
              <a:ext cx="620745" cy="369332"/>
            </a:xfrm>
            <a:prstGeom prst="rect">
              <a:avLst/>
            </a:prstGeom>
            <a:noFill/>
          </p:spPr>
          <p:txBody>
            <a:bodyPr wrap="none" rtlCol="0">
              <a:spAutoFit/>
            </a:bodyPr>
            <a:lstStyle/>
            <a:p>
              <a:r>
                <a:rPr lang="en-US" sz="1800" b="1" dirty="0" smtClean="0">
                  <a:latin typeface="Arial" pitchFamily="34" charset="0"/>
                  <a:cs typeface="Arial" pitchFamily="34" charset="0"/>
                </a:rPr>
                <a:t>R3d</a:t>
              </a:r>
              <a:endParaRPr lang="en-US" sz="1800" b="1" dirty="0">
                <a:latin typeface="Arial" pitchFamily="34" charset="0"/>
                <a:cs typeface="Arial" pitchFamily="34" charset="0"/>
              </a:endParaRPr>
            </a:p>
          </p:txBody>
        </p:sp>
        <p:sp>
          <p:nvSpPr>
            <p:cNvPr id="48" name="Oval 47"/>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cxnSp>
        <p:nvCxnSpPr>
          <p:cNvPr id="12" name="Elbow Connector 11"/>
          <p:cNvCxnSpPr/>
          <p:nvPr/>
        </p:nvCxnSpPr>
        <p:spPr bwMode="auto">
          <a:xfrm flipV="1">
            <a:off x="2362200" y="2667000"/>
            <a:ext cx="4191000" cy="1828800"/>
          </a:xfrm>
          <a:prstGeom prst="bentConnector3">
            <a:avLst>
              <a:gd name="adj1" fmla="val 17947"/>
            </a:avLst>
          </a:prstGeom>
          <a:solidFill>
            <a:schemeClr val="accent1"/>
          </a:solidFill>
          <a:ln w="12700" cap="flat" cmpd="sng" algn="ctr">
            <a:solidFill>
              <a:schemeClr val="tx1"/>
            </a:solidFill>
            <a:prstDash val="solid"/>
            <a:round/>
            <a:headEnd type="none" w="sm" len="sm"/>
            <a:tailEnd type="none" w="sm" len="sm"/>
          </a:ln>
          <a:effectLst/>
        </p:spPr>
      </p:cxnSp>
      <p:grpSp>
        <p:nvGrpSpPr>
          <p:cNvPr id="60" name="Group 59"/>
          <p:cNvGrpSpPr/>
          <p:nvPr/>
        </p:nvGrpSpPr>
        <p:grpSpPr>
          <a:xfrm>
            <a:off x="5715000" y="3581400"/>
            <a:ext cx="714342" cy="369332"/>
            <a:chOff x="2860357" y="4933765"/>
            <a:chExt cx="714342" cy="369332"/>
          </a:xfrm>
        </p:grpSpPr>
        <p:sp>
          <p:nvSpPr>
            <p:cNvPr id="61" name="TextBox 60"/>
            <p:cNvSpPr txBox="1"/>
            <p:nvPr/>
          </p:nvSpPr>
          <p:spPr>
            <a:xfrm>
              <a:off x="2966577" y="4933765"/>
              <a:ext cx="608122" cy="369332"/>
            </a:xfrm>
            <a:prstGeom prst="rect">
              <a:avLst/>
            </a:prstGeom>
            <a:noFill/>
          </p:spPr>
          <p:txBody>
            <a:bodyPr wrap="none" rtlCol="0">
              <a:spAutoFit/>
            </a:bodyPr>
            <a:lstStyle/>
            <a:p>
              <a:r>
                <a:rPr lang="en-US" sz="1800" b="1" dirty="0" smtClean="0">
                  <a:latin typeface="Arial" pitchFamily="34" charset="0"/>
                  <a:cs typeface="Arial" pitchFamily="34" charset="0"/>
                </a:rPr>
                <a:t>R3s</a:t>
              </a:r>
              <a:endParaRPr lang="en-US" sz="1800" b="1" dirty="0">
                <a:latin typeface="Arial" pitchFamily="34" charset="0"/>
                <a:cs typeface="Arial" pitchFamily="34" charset="0"/>
              </a:endParaRPr>
            </a:p>
          </p:txBody>
        </p:sp>
        <p:sp>
          <p:nvSpPr>
            <p:cNvPr id="62" name="Oval 61"/>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grpSp>
        <p:nvGrpSpPr>
          <p:cNvPr id="63" name="Group 62"/>
          <p:cNvGrpSpPr/>
          <p:nvPr/>
        </p:nvGrpSpPr>
        <p:grpSpPr>
          <a:xfrm>
            <a:off x="3024910" y="3417578"/>
            <a:ext cx="609054" cy="369332"/>
            <a:chOff x="2837267" y="4933765"/>
            <a:chExt cx="609054" cy="369332"/>
          </a:xfrm>
        </p:grpSpPr>
        <p:sp>
          <p:nvSpPr>
            <p:cNvPr id="64" name="TextBox 63"/>
            <p:cNvSpPr txBox="1"/>
            <p:nvPr/>
          </p:nvSpPr>
          <p:spPr>
            <a:xfrm>
              <a:off x="2966577" y="4933765"/>
              <a:ext cx="479744"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sp>
          <p:nvSpPr>
            <p:cNvPr id="65" name="Oval 64"/>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sp>
        <p:nvSpPr>
          <p:cNvPr id="34" name="Rounded Rectangle 33"/>
          <p:cNvSpPr/>
          <p:nvPr/>
        </p:nvSpPr>
        <p:spPr bwMode="auto">
          <a:xfrm>
            <a:off x="6553200" y="4343400"/>
            <a:ext cx="1295400" cy="533400"/>
          </a:xfrm>
          <a:prstGeom prst="roundRect">
            <a:avLst>
              <a:gd name="adj" fmla="val 27490"/>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CNS Ctrl</a:t>
            </a:r>
          </a:p>
        </p:txBody>
      </p:sp>
      <p:sp>
        <p:nvSpPr>
          <p:cNvPr id="36" name="Rounded Rectangle 35"/>
          <p:cNvSpPr/>
          <p:nvPr/>
        </p:nvSpPr>
        <p:spPr bwMode="auto">
          <a:xfrm>
            <a:off x="3810000" y="4343400"/>
            <a:ext cx="1295400" cy="533400"/>
          </a:xfrm>
          <a:prstGeom prst="roundRect">
            <a:avLst>
              <a:gd name="adj" fmla="val 27490"/>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AN Ctrl</a:t>
            </a:r>
          </a:p>
        </p:txBody>
      </p:sp>
      <p:sp>
        <p:nvSpPr>
          <p:cNvPr id="39" name="Rounded Rectangle 38"/>
          <p:cNvSpPr/>
          <p:nvPr/>
        </p:nvSpPr>
        <p:spPr bwMode="auto">
          <a:xfrm>
            <a:off x="1066800" y="4343400"/>
            <a:ext cx="1295400" cy="533400"/>
          </a:xfrm>
          <a:prstGeom prst="roundRect">
            <a:avLst>
              <a:gd name="adj" fmla="val 27490"/>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TE Ctrl</a:t>
            </a:r>
          </a:p>
        </p:txBody>
      </p:sp>
      <p:cxnSp>
        <p:nvCxnSpPr>
          <p:cNvPr id="18" name="Elbow Connector 17"/>
          <p:cNvCxnSpPr>
            <a:stCxn id="34" idx="1"/>
            <a:endCxn id="36" idx="3"/>
          </p:cNvCxnSpPr>
          <p:nvPr/>
        </p:nvCxnSpPr>
        <p:spPr bwMode="auto">
          <a:xfrm rot="10800000">
            <a:off x="5105400" y="4610100"/>
            <a:ext cx="1447800" cy="12700"/>
          </a:xfrm>
          <a:prstGeom prst="bentConnector3">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flipH="1">
            <a:off x="5029200" y="3200400"/>
            <a:ext cx="1524000" cy="1219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p:cNvCxnSpPr>
            <a:stCxn id="37" idx="2"/>
            <a:endCxn id="34" idx="0"/>
          </p:cNvCxnSpPr>
          <p:nvPr/>
        </p:nvCxnSpPr>
        <p:spPr bwMode="auto">
          <a:xfrm>
            <a:off x="7200900" y="3429000"/>
            <a:ext cx="0" cy="91440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2" name="Group 31"/>
          <p:cNvGrpSpPr/>
          <p:nvPr/>
        </p:nvGrpSpPr>
        <p:grpSpPr>
          <a:xfrm>
            <a:off x="5638800" y="4548910"/>
            <a:ext cx="608122" cy="468622"/>
            <a:chOff x="2860357" y="5063075"/>
            <a:chExt cx="608122" cy="468622"/>
          </a:xfrm>
        </p:grpSpPr>
        <p:sp>
          <p:nvSpPr>
            <p:cNvPr id="33" name="TextBox 32"/>
            <p:cNvSpPr txBox="1"/>
            <p:nvPr/>
          </p:nvSpPr>
          <p:spPr>
            <a:xfrm>
              <a:off x="2860357" y="5162365"/>
              <a:ext cx="608122" cy="369332"/>
            </a:xfrm>
            <a:prstGeom prst="rect">
              <a:avLst/>
            </a:prstGeom>
            <a:noFill/>
          </p:spPr>
          <p:txBody>
            <a:bodyPr wrap="none" rtlCol="0">
              <a:spAutoFit/>
            </a:bodyPr>
            <a:lstStyle/>
            <a:p>
              <a:r>
                <a:rPr lang="en-US" sz="1800" b="1" dirty="0" smtClean="0">
                  <a:latin typeface="Arial" pitchFamily="34" charset="0"/>
                  <a:cs typeface="Arial" pitchFamily="34" charset="0"/>
                </a:rPr>
                <a:t>R3c</a:t>
              </a:r>
              <a:endParaRPr lang="en-US" sz="1800" b="1" dirty="0">
                <a:latin typeface="Arial" pitchFamily="34" charset="0"/>
                <a:cs typeface="Arial" pitchFamily="34" charset="0"/>
              </a:endParaRPr>
            </a:p>
          </p:txBody>
        </p:sp>
        <p:sp>
          <p:nvSpPr>
            <p:cNvPr id="35" name="Oval 34"/>
            <p:cNvSpPr/>
            <p:nvPr/>
          </p:nvSpPr>
          <p:spPr bwMode="auto">
            <a:xfrm>
              <a:off x="30127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spTree>
    <p:extLst>
      <p:ext uri="{BB962C8B-B14F-4D97-AF65-F5344CB8AC3E}">
        <p14:creationId xmlns:p14="http://schemas.microsoft.com/office/powerpoint/2010/main" val="252023797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ounded Rectangle 40"/>
          <p:cNvSpPr/>
          <p:nvPr/>
        </p:nvSpPr>
        <p:spPr bwMode="auto">
          <a:xfrm>
            <a:off x="6477000" y="2286000"/>
            <a:ext cx="1447800" cy="36576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solidFill>
                <a:schemeClr val="tx1"/>
              </a:solidFill>
              <a:effectLst/>
              <a:latin typeface="+mn-lt"/>
            </a:endParaRPr>
          </a:p>
        </p:txBody>
      </p:sp>
      <p:sp>
        <p:nvSpPr>
          <p:cNvPr id="321" name="Rounded Rectangle 320"/>
          <p:cNvSpPr/>
          <p:nvPr/>
        </p:nvSpPr>
        <p:spPr bwMode="auto">
          <a:xfrm>
            <a:off x="3810000" y="4876800"/>
            <a:ext cx="1295400" cy="9906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a:latin typeface="+mn-lt"/>
              </a:rPr>
              <a:t>Access</a:t>
            </a:r>
            <a:br>
              <a:rPr lang="en-US" sz="1800">
                <a:latin typeface="+mn-lt"/>
              </a:rPr>
            </a:br>
            <a:r>
              <a:rPr lang="en-US" sz="1800">
                <a:latin typeface="+mn-lt"/>
              </a:rPr>
              <a:t>Network</a:t>
            </a:r>
            <a:endParaRPr kumimoji="0" lang="en-US" sz="1800" b="0" i="0" u="none" strike="noStrike" cap="none" normalizeH="0">
              <a:ln>
                <a:noFill/>
              </a:ln>
              <a:solidFill>
                <a:schemeClr val="tx1"/>
              </a:solidFill>
              <a:effectLst/>
              <a:latin typeface="+mn-lt"/>
            </a:endParaRPr>
          </a:p>
        </p:txBody>
      </p:sp>
      <p:sp>
        <p:nvSpPr>
          <p:cNvPr id="2" name="Title 1"/>
          <p:cNvSpPr>
            <a:spLocks noGrp="1"/>
          </p:cNvSpPr>
          <p:nvPr>
            <p:ph type="title"/>
          </p:nvPr>
        </p:nvSpPr>
        <p:spPr/>
        <p:txBody>
          <a:bodyPr/>
          <a:lstStyle/>
          <a:p>
            <a:r>
              <a:rPr lang="en-US" dirty="0"/>
              <a:t>Network Reference Model with R8c</a:t>
            </a:r>
            <a:endParaRPr lang="en-US" dirty="0"/>
          </a:p>
        </p:txBody>
      </p:sp>
      <p:cxnSp>
        <p:nvCxnSpPr>
          <p:cNvPr id="136" name="Straight Connector 135"/>
          <p:cNvCxnSpPr/>
          <p:nvPr/>
        </p:nvCxnSpPr>
        <p:spPr bwMode="auto">
          <a:xfrm>
            <a:off x="2362200" y="5414425"/>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80" name="Rounded Rectangle 179"/>
          <p:cNvSpPr/>
          <p:nvPr/>
        </p:nvSpPr>
        <p:spPr bwMode="auto">
          <a:xfrm>
            <a:off x="1066800" y="4876800"/>
            <a:ext cx="1295400" cy="990600"/>
          </a:xfrm>
          <a:prstGeom prst="roundRect">
            <a:avLst/>
          </a:prstGeom>
          <a:solidFill>
            <a:srgbClr val="8EB4E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a:latin typeface="+mn-lt"/>
              </a:rPr>
              <a:t>Terminal</a:t>
            </a:r>
            <a:endParaRPr kumimoji="0" lang="en-US" sz="1800" b="0" i="0" u="none" strike="noStrike" cap="none" normalizeH="0">
              <a:ln>
                <a:noFill/>
              </a:ln>
              <a:solidFill>
                <a:schemeClr val="tx1"/>
              </a:solidFill>
              <a:effectLst/>
              <a:latin typeface="+mn-lt"/>
            </a:endParaRPr>
          </a:p>
        </p:txBody>
      </p:sp>
      <p:grpSp>
        <p:nvGrpSpPr>
          <p:cNvPr id="7" name="Group 6"/>
          <p:cNvGrpSpPr/>
          <p:nvPr/>
        </p:nvGrpSpPr>
        <p:grpSpPr>
          <a:xfrm>
            <a:off x="2860357" y="5334000"/>
            <a:ext cx="479744" cy="461425"/>
            <a:chOff x="2707957" y="5063075"/>
            <a:chExt cx="479744" cy="461425"/>
          </a:xfrm>
        </p:grpSpPr>
        <p:sp>
          <p:nvSpPr>
            <p:cNvPr id="138" name="TextBox 137"/>
            <p:cNvSpPr txBox="1"/>
            <p:nvPr/>
          </p:nvSpPr>
          <p:spPr>
            <a:xfrm>
              <a:off x="2707957" y="5155168"/>
              <a:ext cx="479744"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sp>
          <p:nvSpPr>
            <p:cNvPr id="137" name="Oval 136"/>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sp>
        <p:nvSpPr>
          <p:cNvPr id="37" name="Rounded Rectangle 36"/>
          <p:cNvSpPr/>
          <p:nvPr/>
        </p:nvSpPr>
        <p:spPr bwMode="auto">
          <a:xfrm>
            <a:off x="6553200" y="2438400"/>
            <a:ext cx="1295400" cy="9906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Subscription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a:ln>
                  <a:noFill/>
                </a:ln>
                <a:solidFill>
                  <a:schemeClr val="tx1"/>
                </a:solidFill>
                <a:effectLst/>
                <a:latin typeface="+mn-lt"/>
              </a:rPr>
              <a:t>Service</a:t>
            </a:r>
          </a:p>
        </p:txBody>
      </p:sp>
      <p:sp>
        <p:nvSpPr>
          <p:cNvPr id="38" name="Rounded Rectangle 37"/>
          <p:cNvSpPr/>
          <p:nvPr/>
        </p:nvSpPr>
        <p:spPr bwMode="auto">
          <a:xfrm>
            <a:off x="6553200" y="4876800"/>
            <a:ext cx="1295400" cy="9906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Core</a:t>
            </a:r>
            <a:br>
              <a:rPr lang="en-US" sz="1600">
                <a:latin typeface="+mn-lt"/>
              </a:rPr>
            </a:br>
            <a:r>
              <a:rPr lang="en-US" sz="1600">
                <a:latin typeface="+mn-lt"/>
              </a:rPr>
              <a:t>Network</a:t>
            </a:r>
            <a:br>
              <a:rPr lang="en-US" sz="1600">
                <a:latin typeface="+mn-lt"/>
              </a:rPr>
            </a:br>
            <a:r>
              <a:rPr lang="en-US" sz="1600">
                <a:latin typeface="+mn-lt"/>
              </a:rPr>
              <a:t>Service</a:t>
            </a:r>
            <a:endParaRPr kumimoji="0" lang="en-US" sz="1600" b="0" i="0" u="none" strike="noStrike" cap="none" normalizeH="0">
              <a:ln>
                <a:noFill/>
              </a:ln>
              <a:solidFill>
                <a:schemeClr val="tx1"/>
              </a:solidFill>
              <a:effectLst/>
              <a:latin typeface="+mn-lt"/>
            </a:endParaRPr>
          </a:p>
        </p:txBody>
      </p:sp>
      <p:cxnSp>
        <p:nvCxnSpPr>
          <p:cNvPr id="40" name="Straight Connector 39"/>
          <p:cNvCxnSpPr/>
          <p:nvPr/>
        </p:nvCxnSpPr>
        <p:spPr bwMode="auto">
          <a:xfrm>
            <a:off x="5105400" y="5406735"/>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46" name="Group 45"/>
          <p:cNvGrpSpPr/>
          <p:nvPr/>
        </p:nvGrpSpPr>
        <p:grpSpPr>
          <a:xfrm>
            <a:off x="5616256" y="5329775"/>
            <a:ext cx="620745" cy="461425"/>
            <a:chOff x="2707957" y="5063075"/>
            <a:chExt cx="620745" cy="461425"/>
          </a:xfrm>
        </p:grpSpPr>
        <p:sp>
          <p:nvSpPr>
            <p:cNvPr id="47" name="TextBox 46"/>
            <p:cNvSpPr txBox="1"/>
            <p:nvPr/>
          </p:nvSpPr>
          <p:spPr>
            <a:xfrm>
              <a:off x="2707957" y="5155168"/>
              <a:ext cx="620745" cy="369332"/>
            </a:xfrm>
            <a:prstGeom prst="rect">
              <a:avLst/>
            </a:prstGeom>
            <a:noFill/>
          </p:spPr>
          <p:txBody>
            <a:bodyPr wrap="none" rtlCol="0">
              <a:spAutoFit/>
            </a:bodyPr>
            <a:lstStyle/>
            <a:p>
              <a:r>
                <a:rPr lang="en-US" sz="1800" b="1" dirty="0" smtClean="0">
                  <a:latin typeface="Arial" pitchFamily="34" charset="0"/>
                  <a:cs typeface="Arial" pitchFamily="34" charset="0"/>
                </a:rPr>
                <a:t>R3d</a:t>
              </a:r>
              <a:endParaRPr lang="en-US" sz="1800" b="1" dirty="0">
                <a:latin typeface="Arial" pitchFamily="34" charset="0"/>
                <a:cs typeface="Arial" pitchFamily="34" charset="0"/>
              </a:endParaRPr>
            </a:p>
          </p:txBody>
        </p:sp>
        <p:sp>
          <p:nvSpPr>
            <p:cNvPr id="48" name="Oval 47"/>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cxnSp>
        <p:nvCxnSpPr>
          <p:cNvPr id="12" name="Elbow Connector 11"/>
          <p:cNvCxnSpPr/>
          <p:nvPr/>
        </p:nvCxnSpPr>
        <p:spPr bwMode="auto">
          <a:xfrm flipV="1">
            <a:off x="2362200" y="2667000"/>
            <a:ext cx="4191000" cy="1828800"/>
          </a:xfrm>
          <a:prstGeom prst="bentConnector3">
            <a:avLst>
              <a:gd name="adj1" fmla="val 17947"/>
            </a:avLst>
          </a:prstGeom>
          <a:solidFill>
            <a:schemeClr val="accent1"/>
          </a:solidFill>
          <a:ln w="12700" cap="flat" cmpd="sng" algn="ctr">
            <a:solidFill>
              <a:schemeClr val="tx1"/>
            </a:solidFill>
            <a:prstDash val="solid"/>
            <a:round/>
            <a:headEnd type="none" w="sm" len="sm"/>
            <a:tailEnd type="none" w="sm" len="sm"/>
          </a:ln>
          <a:effectLst/>
        </p:spPr>
      </p:cxnSp>
      <p:grpSp>
        <p:nvGrpSpPr>
          <p:cNvPr id="60" name="Group 59"/>
          <p:cNvGrpSpPr/>
          <p:nvPr/>
        </p:nvGrpSpPr>
        <p:grpSpPr>
          <a:xfrm>
            <a:off x="5715000" y="3581400"/>
            <a:ext cx="714342" cy="369332"/>
            <a:chOff x="2860357" y="4933765"/>
            <a:chExt cx="714342" cy="369332"/>
          </a:xfrm>
        </p:grpSpPr>
        <p:sp>
          <p:nvSpPr>
            <p:cNvPr id="61" name="TextBox 60"/>
            <p:cNvSpPr txBox="1"/>
            <p:nvPr/>
          </p:nvSpPr>
          <p:spPr>
            <a:xfrm>
              <a:off x="2966577" y="4933765"/>
              <a:ext cx="608122" cy="369332"/>
            </a:xfrm>
            <a:prstGeom prst="rect">
              <a:avLst/>
            </a:prstGeom>
            <a:noFill/>
          </p:spPr>
          <p:txBody>
            <a:bodyPr wrap="none" rtlCol="0">
              <a:spAutoFit/>
            </a:bodyPr>
            <a:lstStyle/>
            <a:p>
              <a:r>
                <a:rPr lang="en-US" sz="1800" b="1" dirty="0" smtClean="0">
                  <a:latin typeface="Arial" pitchFamily="34" charset="0"/>
                  <a:cs typeface="Arial" pitchFamily="34" charset="0"/>
                </a:rPr>
                <a:t>R3s</a:t>
              </a:r>
              <a:endParaRPr lang="en-US" sz="1800" b="1" dirty="0">
                <a:latin typeface="Arial" pitchFamily="34" charset="0"/>
                <a:cs typeface="Arial" pitchFamily="34" charset="0"/>
              </a:endParaRPr>
            </a:p>
          </p:txBody>
        </p:sp>
        <p:sp>
          <p:nvSpPr>
            <p:cNvPr id="62" name="Oval 61"/>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grpSp>
        <p:nvGrpSpPr>
          <p:cNvPr id="63" name="Group 62"/>
          <p:cNvGrpSpPr/>
          <p:nvPr/>
        </p:nvGrpSpPr>
        <p:grpSpPr>
          <a:xfrm>
            <a:off x="3024910" y="3417578"/>
            <a:ext cx="609054" cy="369332"/>
            <a:chOff x="2837267" y="4933765"/>
            <a:chExt cx="609054" cy="369332"/>
          </a:xfrm>
        </p:grpSpPr>
        <p:sp>
          <p:nvSpPr>
            <p:cNvPr id="64" name="TextBox 63"/>
            <p:cNvSpPr txBox="1"/>
            <p:nvPr/>
          </p:nvSpPr>
          <p:spPr>
            <a:xfrm>
              <a:off x="2966577" y="4933765"/>
              <a:ext cx="479744"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sp>
          <p:nvSpPr>
            <p:cNvPr id="65" name="Oval 64"/>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sp>
        <p:nvSpPr>
          <p:cNvPr id="34" name="Rounded Rectangle 33"/>
          <p:cNvSpPr/>
          <p:nvPr/>
        </p:nvSpPr>
        <p:spPr bwMode="auto">
          <a:xfrm>
            <a:off x="6553200" y="4343400"/>
            <a:ext cx="1295400" cy="533400"/>
          </a:xfrm>
          <a:prstGeom prst="roundRect">
            <a:avLst>
              <a:gd name="adj" fmla="val 27490"/>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CNS Ctrl</a:t>
            </a:r>
          </a:p>
        </p:txBody>
      </p:sp>
      <p:sp>
        <p:nvSpPr>
          <p:cNvPr id="36" name="Rounded Rectangle 35"/>
          <p:cNvSpPr/>
          <p:nvPr/>
        </p:nvSpPr>
        <p:spPr bwMode="auto">
          <a:xfrm>
            <a:off x="3810000" y="4343400"/>
            <a:ext cx="1295400" cy="533400"/>
          </a:xfrm>
          <a:prstGeom prst="roundRect">
            <a:avLst>
              <a:gd name="adj" fmla="val 27490"/>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AN Ctrl</a:t>
            </a:r>
          </a:p>
        </p:txBody>
      </p:sp>
      <p:sp>
        <p:nvSpPr>
          <p:cNvPr id="39" name="Rounded Rectangle 38"/>
          <p:cNvSpPr/>
          <p:nvPr/>
        </p:nvSpPr>
        <p:spPr bwMode="auto">
          <a:xfrm>
            <a:off x="1066800" y="4343400"/>
            <a:ext cx="1295400" cy="533400"/>
          </a:xfrm>
          <a:prstGeom prst="roundRect">
            <a:avLst>
              <a:gd name="adj" fmla="val 27490"/>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TE Ctrl</a:t>
            </a:r>
          </a:p>
        </p:txBody>
      </p:sp>
      <p:cxnSp>
        <p:nvCxnSpPr>
          <p:cNvPr id="18" name="Elbow Connector 17"/>
          <p:cNvCxnSpPr>
            <a:stCxn id="34" idx="1"/>
            <a:endCxn id="36" idx="3"/>
          </p:cNvCxnSpPr>
          <p:nvPr/>
        </p:nvCxnSpPr>
        <p:spPr bwMode="auto">
          <a:xfrm rot="10800000">
            <a:off x="5105400" y="4610100"/>
            <a:ext cx="1447800" cy="12700"/>
          </a:xfrm>
          <a:prstGeom prst="bentConnector3">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flipH="1">
            <a:off x="5029200" y="3200400"/>
            <a:ext cx="1524000" cy="1219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p:cNvCxnSpPr>
            <a:stCxn id="37" idx="2"/>
            <a:endCxn id="34" idx="0"/>
          </p:cNvCxnSpPr>
          <p:nvPr/>
        </p:nvCxnSpPr>
        <p:spPr bwMode="auto">
          <a:xfrm>
            <a:off x="7200900" y="3429000"/>
            <a:ext cx="0" cy="91440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2" name="Group 31"/>
          <p:cNvGrpSpPr/>
          <p:nvPr/>
        </p:nvGrpSpPr>
        <p:grpSpPr>
          <a:xfrm>
            <a:off x="5638800" y="4548910"/>
            <a:ext cx="608122" cy="468622"/>
            <a:chOff x="2860357" y="5063075"/>
            <a:chExt cx="608122" cy="468622"/>
          </a:xfrm>
        </p:grpSpPr>
        <p:sp>
          <p:nvSpPr>
            <p:cNvPr id="33" name="TextBox 32"/>
            <p:cNvSpPr txBox="1"/>
            <p:nvPr/>
          </p:nvSpPr>
          <p:spPr>
            <a:xfrm>
              <a:off x="2860357" y="5162365"/>
              <a:ext cx="608122" cy="369332"/>
            </a:xfrm>
            <a:prstGeom prst="rect">
              <a:avLst/>
            </a:prstGeom>
            <a:noFill/>
          </p:spPr>
          <p:txBody>
            <a:bodyPr wrap="none" rtlCol="0">
              <a:spAutoFit/>
            </a:bodyPr>
            <a:lstStyle/>
            <a:p>
              <a:r>
                <a:rPr lang="en-US" sz="1800" b="1" dirty="0" smtClean="0">
                  <a:latin typeface="Arial" pitchFamily="34" charset="0"/>
                  <a:cs typeface="Arial" pitchFamily="34" charset="0"/>
                </a:rPr>
                <a:t>R3c</a:t>
              </a:r>
              <a:endParaRPr lang="en-US" sz="1800" b="1" dirty="0">
                <a:latin typeface="Arial" pitchFamily="34" charset="0"/>
                <a:cs typeface="Arial" pitchFamily="34" charset="0"/>
              </a:endParaRPr>
            </a:p>
          </p:txBody>
        </p:sp>
        <p:sp>
          <p:nvSpPr>
            <p:cNvPr id="35" name="Oval 34"/>
            <p:cNvSpPr/>
            <p:nvPr/>
          </p:nvSpPr>
          <p:spPr bwMode="auto">
            <a:xfrm>
              <a:off x="30127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cxnSp>
        <p:nvCxnSpPr>
          <p:cNvPr id="42" name="Straight Connector 41"/>
          <p:cNvCxnSpPr/>
          <p:nvPr/>
        </p:nvCxnSpPr>
        <p:spPr bwMode="auto">
          <a:xfrm>
            <a:off x="2362200" y="4648200"/>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43" name="Group 42"/>
          <p:cNvGrpSpPr/>
          <p:nvPr/>
        </p:nvGrpSpPr>
        <p:grpSpPr>
          <a:xfrm>
            <a:off x="2873056" y="4567775"/>
            <a:ext cx="608122" cy="461425"/>
            <a:chOff x="2707957" y="5063075"/>
            <a:chExt cx="608122" cy="461425"/>
          </a:xfrm>
        </p:grpSpPr>
        <p:sp>
          <p:nvSpPr>
            <p:cNvPr id="44" name="TextBox 43"/>
            <p:cNvSpPr txBox="1"/>
            <p:nvPr/>
          </p:nvSpPr>
          <p:spPr>
            <a:xfrm>
              <a:off x="2707957" y="5155168"/>
              <a:ext cx="608122" cy="369332"/>
            </a:xfrm>
            <a:prstGeom prst="rect">
              <a:avLst/>
            </a:prstGeom>
            <a:noFill/>
          </p:spPr>
          <p:txBody>
            <a:bodyPr wrap="none" rtlCol="0">
              <a:spAutoFit/>
            </a:bodyPr>
            <a:lstStyle/>
            <a:p>
              <a:r>
                <a:rPr lang="en-US" sz="1800" b="1" dirty="0" smtClean="0">
                  <a:latin typeface="Arial" pitchFamily="34" charset="0"/>
                  <a:cs typeface="Arial" pitchFamily="34" charset="0"/>
                </a:rPr>
                <a:t>R8c</a:t>
              </a:r>
              <a:endParaRPr lang="en-US" sz="1800" b="1" dirty="0">
                <a:latin typeface="Arial" pitchFamily="34" charset="0"/>
                <a:cs typeface="Arial" pitchFamily="34" charset="0"/>
              </a:endParaRPr>
            </a:p>
          </p:txBody>
        </p:sp>
        <p:sp>
          <p:nvSpPr>
            <p:cNvPr id="45" name="Oval 44"/>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spTree>
    <p:extLst>
      <p:ext uri="{BB962C8B-B14F-4D97-AF65-F5344CB8AC3E}">
        <p14:creationId xmlns:p14="http://schemas.microsoft.com/office/powerpoint/2010/main" val="399642230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Rounded Rectangle 320"/>
          <p:cNvSpPr/>
          <p:nvPr/>
        </p:nvSpPr>
        <p:spPr bwMode="auto">
          <a:xfrm>
            <a:off x="3810000" y="4876800"/>
            <a:ext cx="1295400" cy="9906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a:latin typeface="+mn-lt"/>
              </a:rPr>
              <a:t>Access</a:t>
            </a:r>
            <a:br>
              <a:rPr lang="en-US" sz="1800">
                <a:latin typeface="+mn-lt"/>
              </a:rPr>
            </a:br>
            <a:r>
              <a:rPr lang="en-US" sz="1800">
                <a:latin typeface="+mn-lt"/>
              </a:rPr>
              <a:t>Network</a:t>
            </a:r>
            <a:endParaRPr kumimoji="0" lang="en-US" sz="1800" b="0" i="0" u="none" strike="noStrike" cap="none" normalizeH="0">
              <a:ln>
                <a:noFill/>
              </a:ln>
              <a:solidFill>
                <a:schemeClr val="tx1"/>
              </a:solidFill>
              <a:effectLst/>
              <a:latin typeface="+mn-lt"/>
            </a:endParaRPr>
          </a:p>
        </p:txBody>
      </p:sp>
      <p:sp>
        <p:nvSpPr>
          <p:cNvPr id="2" name="Title 1"/>
          <p:cNvSpPr>
            <a:spLocks noGrp="1"/>
          </p:cNvSpPr>
          <p:nvPr>
            <p:ph type="title"/>
          </p:nvPr>
        </p:nvSpPr>
        <p:spPr/>
        <p:txBody>
          <a:bodyPr/>
          <a:lstStyle/>
          <a:p>
            <a:r>
              <a:rPr lang="en-US" dirty="0"/>
              <a:t>NRM with R8c and CIS over R9c</a:t>
            </a:r>
            <a:endParaRPr lang="en-US" dirty="0"/>
          </a:p>
        </p:txBody>
      </p:sp>
      <p:cxnSp>
        <p:nvCxnSpPr>
          <p:cNvPr id="136" name="Straight Connector 135"/>
          <p:cNvCxnSpPr/>
          <p:nvPr/>
        </p:nvCxnSpPr>
        <p:spPr bwMode="auto">
          <a:xfrm>
            <a:off x="2362200" y="5414425"/>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80" name="Rounded Rectangle 179"/>
          <p:cNvSpPr/>
          <p:nvPr/>
        </p:nvSpPr>
        <p:spPr bwMode="auto">
          <a:xfrm>
            <a:off x="1066800" y="4876800"/>
            <a:ext cx="1295400" cy="990600"/>
          </a:xfrm>
          <a:prstGeom prst="roundRect">
            <a:avLst/>
          </a:prstGeom>
          <a:solidFill>
            <a:srgbClr val="8EB4E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a:latin typeface="+mn-lt"/>
              </a:rPr>
              <a:t>Terminal</a:t>
            </a:r>
            <a:endParaRPr kumimoji="0" lang="en-US" sz="1800" b="0" i="0" u="none" strike="noStrike" cap="none" normalizeH="0">
              <a:ln>
                <a:noFill/>
              </a:ln>
              <a:solidFill>
                <a:schemeClr val="tx1"/>
              </a:solidFill>
              <a:effectLst/>
              <a:latin typeface="+mn-lt"/>
            </a:endParaRPr>
          </a:p>
        </p:txBody>
      </p:sp>
      <p:grpSp>
        <p:nvGrpSpPr>
          <p:cNvPr id="7" name="Group 6"/>
          <p:cNvGrpSpPr/>
          <p:nvPr/>
        </p:nvGrpSpPr>
        <p:grpSpPr>
          <a:xfrm>
            <a:off x="2860357" y="5334000"/>
            <a:ext cx="479744" cy="461425"/>
            <a:chOff x="2707957" y="5063075"/>
            <a:chExt cx="479744" cy="461425"/>
          </a:xfrm>
        </p:grpSpPr>
        <p:sp>
          <p:nvSpPr>
            <p:cNvPr id="138" name="TextBox 137"/>
            <p:cNvSpPr txBox="1"/>
            <p:nvPr/>
          </p:nvSpPr>
          <p:spPr>
            <a:xfrm>
              <a:off x="2707957" y="5155168"/>
              <a:ext cx="479744"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sp>
          <p:nvSpPr>
            <p:cNvPr id="137" name="Oval 136"/>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cxnSp>
        <p:nvCxnSpPr>
          <p:cNvPr id="40" name="Straight Connector 39"/>
          <p:cNvCxnSpPr/>
          <p:nvPr/>
        </p:nvCxnSpPr>
        <p:spPr bwMode="auto">
          <a:xfrm>
            <a:off x="5105400" y="5406735"/>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44" name="Rounded Rectangle 43"/>
          <p:cNvSpPr/>
          <p:nvPr/>
        </p:nvSpPr>
        <p:spPr bwMode="auto">
          <a:xfrm>
            <a:off x="3810000" y="2819400"/>
            <a:ext cx="1295400" cy="9144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a:latin typeface="+mn-lt"/>
              </a:rPr>
              <a:t>Coordination and Information</a:t>
            </a:r>
            <a:br>
              <a:rPr lang="en-US" sz="1400">
                <a:latin typeface="+mn-lt"/>
              </a:rPr>
            </a:br>
            <a:r>
              <a:rPr lang="en-US" sz="1400">
                <a:latin typeface="+mn-lt"/>
              </a:rPr>
              <a:t>Service</a:t>
            </a:r>
          </a:p>
        </p:txBody>
      </p:sp>
      <p:cxnSp>
        <p:nvCxnSpPr>
          <p:cNvPr id="12" name="Elbow Connector 11"/>
          <p:cNvCxnSpPr/>
          <p:nvPr/>
        </p:nvCxnSpPr>
        <p:spPr bwMode="auto">
          <a:xfrm flipV="1">
            <a:off x="2362200" y="2667000"/>
            <a:ext cx="4191000" cy="1828800"/>
          </a:xfrm>
          <a:prstGeom prst="bentConnector3">
            <a:avLst>
              <a:gd name="adj1" fmla="val 17947"/>
            </a:avLst>
          </a:prstGeom>
          <a:solidFill>
            <a:schemeClr val="accent1"/>
          </a:solidFill>
          <a:ln w="12700" cap="flat" cmpd="sng" algn="ctr">
            <a:solidFill>
              <a:schemeClr val="tx1"/>
            </a:solidFill>
            <a:prstDash val="solid"/>
            <a:round/>
            <a:headEnd type="none" w="sm" len="sm"/>
            <a:tailEnd type="none" w="sm" len="sm"/>
          </a:ln>
          <a:effectLst/>
        </p:spPr>
      </p:cxnSp>
      <p:grpSp>
        <p:nvGrpSpPr>
          <p:cNvPr id="63" name="Group 62"/>
          <p:cNvGrpSpPr/>
          <p:nvPr/>
        </p:nvGrpSpPr>
        <p:grpSpPr>
          <a:xfrm>
            <a:off x="3024910" y="3417578"/>
            <a:ext cx="609054" cy="369332"/>
            <a:chOff x="2837267" y="4933765"/>
            <a:chExt cx="609054" cy="369332"/>
          </a:xfrm>
        </p:grpSpPr>
        <p:sp>
          <p:nvSpPr>
            <p:cNvPr id="64" name="TextBox 63"/>
            <p:cNvSpPr txBox="1"/>
            <p:nvPr/>
          </p:nvSpPr>
          <p:spPr>
            <a:xfrm>
              <a:off x="2966577" y="4933765"/>
              <a:ext cx="479744"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sp>
          <p:nvSpPr>
            <p:cNvPr id="65" name="Oval 64"/>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grpSp>
        <p:nvGrpSpPr>
          <p:cNvPr id="66" name="Group 65"/>
          <p:cNvGrpSpPr/>
          <p:nvPr/>
        </p:nvGrpSpPr>
        <p:grpSpPr>
          <a:xfrm>
            <a:off x="4373966" y="3821668"/>
            <a:ext cx="737432" cy="369332"/>
            <a:chOff x="2837267" y="4933765"/>
            <a:chExt cx="737432" cy="369332"/>
          </a:xfrm>
        </p:grpSpPr>
        <p:sp>
          <p:nvSpPr>
            <p:cNvPr id="67" name="TextBox 66"/>
            <p:cNvSpPr txBox="1"/>
            <p:nvPr/>
          </p:nvSpPr>
          <p:spPr>
            <a:xfrm>
              <a:off x="2966577" y="4933765"/>
              <a:ext cx="608122" cy="369332"/>
            </a:xfrm>
            <a:prstGeom prst="rect">
              <a:avLst/>
            </a:prstGeom>
            <a:noFill/>
          </p:spPr>
          <p:txBody>
            <a:bodyPr wrap="none" rtlCol="0">
              <a:spAutoFit/>
            </a:bodyPr>
            <a:lstStyle/>
            <a:p>
              <a:r>
                <a:rPr lang="en-US" sz="1800" b="1" dirty="0" smtClean="0">
                  <a:latin typeface="Arial" pitchFamily="34" charset="0"/>
                  <a:cs typeface="Arial" pitchFamily="34" charset="0"/>
                </a:rPr>
                <a:t>R9c</a:t>
              </a:r>
              <a:endParaRPr lang="en-US" sz="1800" b="1" dirty="0">
                <a:latin typeface="Arial" pitchFamily="34" charset="0"/>
                <a:cs typeface="Arial" pitchFamily="34" charset="0"/>
              </a:endParaRPr>
            </a:p>
          </p:txBody>
        </p:sp>
        <p:sp>
          <p:nvSpPr>
            <p:cNvPr id="68" name="Oval 67"/>
            <p:cNvSpPr/>
            <p:nvPr/>
          </p:nvSpPr>
          <p:spPr bwMode="auto">
            <a:xfrm>
              <a:off x="283726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cxnSp>
        <p:nvCxnSpPr>
          <p:cNvPr id="71" name="Straight Connector 70"/>
          <p:cNvCxnSpPr/>
          <p:nvPr/>
        </p:nvCxnSpPr>
        <p:spPr bwMode="auto">
          <a:xfrm>
            <a:off x="2362200" y="4648200"/>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72" name="Group 71"/>
          <p:cNvGrpSpPr/>
          <p:nvPr/>
        </p:nvGrpSpPr>
        <p:grpSpPr>
          <a:xfrm>
            <a:off x="2873056" y="4567775"/>
            <a:ext cx="608122" cy="461425"/>
            <a:chOff x="2707957" y="5063075"/>
            <a:chExt cx="608122" cy="461425"/>
          </a:xfrm>
        </p:grpSpPr>
        <p:sp>
          <p:nvSpPr>
            <p:cNvPr id="73" name="TextBox 72"/>
            <p:cNvSpPr txBox="1"/>
            <p:nvPr/>
          </p:nvSpPr>
          <p:spPr>
            <a:xfrm>
              <a:off x="2707957" y="5155168"/>
              <a:ext cx="608122" cy="369332"/>
            </a:xfrm>
            <a:prstGeom prst="rect">
              <a:avLst/>
            </a:prstGeom>
            <a:noFill/>
          </p:spPr>
          <p:txBody>
            <a:bodyPr wrap="none" rtlCol="0">
              <a:spAutoFit/>
            </a:bodyPr>
            <a:lstStyle/>
            <a:p>
              <a:r>
                <a:rPr lang="en-US" sz="1800" b="1" dirty="0" smtClean="0">
                  <a:latin typeface="Arial" pitchFamily="34" charset="0"/>
                  <a:cs typeface="Arial" pitchFamily="34" charset="0"/>
                </a:rPr>
                <a:t>R8c</a:t>
              </a:r>
              <a:endParaRPr lang="en-US" sz="1800" b="1" dirty="0">
                <a:latin typeface="Arial" pitchFamily="34" charset="0"/>
                <a:cs typeface="Arial" pitchFamily="34" charset="0"/>
              </a:endParaRPr>
            </a:p>
          </p:txBody>
        </p:sp>
        <p:sp>
          <p:nvSpPr>
            <p:cNvPr id="74" name="Oval 73"/>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cxnSp>
        <p:nvCxnSpPr>
          <p:cNvPr id="26" name="Straight Connector 25"/>
          <p:cNvCxnSpPr>
            <a:stCxn id="44" idx="2"/>
            <a:endCxn id="321" idx="0"/>
          </p:cNvCxnSpPr>
          <p:nvPr/>
        </p:nvCxnSpPr>
        <p:spPr bwMode="auto">
          <a:xfrm>
            <a:off x="4457700" y="3733800"/>
            <a:ext cx="0" cy="11430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6" name="Rounded Rectangle 35"/>
          <p:cNvSpPr/>
          <p:nvPr/>
        </p:nvSpPr>
        <p:spPr bwMode="auto">
          <a:xfrm>
            <a:off x="3810000" y="4343400"/>
            <a:ext cx="1295400" cy="533400"/>
          </a:xfrm>
          <a:prstGeom prst="roundRect">
            <a:avLst>
              <a:gd name="adj" fmla="val 27490"/>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AN Ctrl</a:t>
            </a:r>
          </a:p>
        </p:txBody>
      </p:sp>
      <p:sp>
        <p:nvSpPr>
          <p:cNvPr id="39" name="Rounded Rectangle 38"/>
          <p:cNvSpPr/>
          <p:nvPr/>
        </p:nvSpPr>
        <p:spPr bwMode="auto">
          <a:xfrm>
            <a:off x="1066800" y="4343400"/>
            <a:ext cx="1295400" cy="533400"/>
          </a:xfrm>
          <a:prstGeom prst="roundRect">
            <a:avLst>
              <a:gd name="adj" fmla="val 27490"/>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TE Ctrl</a:t>
            </a:r>
          </a:p>
        </p:txBody>
      </p:sp>
      <p:cxnSp>
        <p:nvCxnSpPr>
          <p:cNvPr id="18" name="Elbow Connector 17"/>
          <p:cNvCxnSpPr>
            <a:endCxn id="36" idx="3"/>
          </p:cNvCxnSpPr>
          <p:nvPr/>
        </p:nvCxnSpPr>
        <p:spPr bwMode="auto">
          <a:xfrm rot="10800000">
            <a:off x="5105400" y="4610100"/>
            <a:ext cx="1447800" cy="12700"/>
          </a:xfrm>
          <a:prstGeom prst="bentConnector3">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flipH="1">
            <a:off x="5029200" y="3200400"/>
            <a:ext cx="1524000" cy="12192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9" name="Rounded Rectangle 48"/>
          <p:cNvSpPr/>
          <p:nvPr/>
        </p:nvSpPr>
        <p:spPr bwMode="auto">
          <a:xfrm>
            <a:off x="6477000" y="2286000"/>
            <a:ext cx="1447800" cy="36576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a:ln>
                <a:noFill/>
              </a:ln>
              <a:solidFill>
                <a:schemeClr val="tx1"/>
              </a:solidFill>
              <a:effectLst/>
              <a:latin typeface="+mn-lt"/>
            </a:endParaRPr>
          </a:p>
        </p:txBody>
      </p:sp>
      <p:sp>
        <p:nvSpPr>
          <p:cNvPr id="50" name="Rounded Rectangle 49"/>
          <p:cNvSpPr/>
          <p:nvPr/>
        </p:nvSpPr>
        <p:spPr bwMode="auto">
          <a:xfrm>
            <a:off x="6553200" y="2438400"/>
            <a:ext cx="1295400" cy="9906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Subscription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a:ln>
                  <a:noFill/>
                </a:ln>
                <a:solidFill>
                  <a:schemeClr val="tx1"/>
                </a:solidFill>
                <a:effectLst/>
                <a:latin typeface="+mn-lt"/>
              </a:rPr>
              <a:t>Service</a:t>
            </a:r>
          </a:p>
        </p:txBody>
      </p:sp>
      <p:sp>
        <p:nvSpPr>
          <p:cNvPr id="51" name="Rounded Rectangle 50"/>
          <p:cNvSpPr/>
          <p:nvPr/>
        </p:nvSpPr>
        <p:spPr bwMode="auto">
          <a:xfrm>
            <a:off x="6553200" y="4876800"/>
            <a:ext cx="1295400" cy="990600"/>
          </a:xfrm>
          <a:prstGeom prst="roundRect">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Core</a:t>
            </a:r>
            <a:br>
              <a:rPr lang="en-US" sz="1600">
                <a:latin typeface="+mn-lt"/>
              </a:rPr>
            </a:br>
            <a:r>
              <a:rPr lang="en-US" sz="1600">
                <a:latin typeface="+mn-lt"/>
              </a:rPr>
              <a:t>Network</a:t>
            </a:r>
            <a:br>
              <a:rPr lang="en-US" sz="1600">
                <a:latin typeface="+mn-lt"/>
              </a:rPr>
            </a:br>
            <a:r>
              <a:rPr lang="en-US" sz="1600">
                <a:latin typeface="+mn-lt"/>
              </a:rPr>
              <a:t>Service</a:t>
            </a:r>
            <a:endParaRPr kumimoji="0" lang="en-US" sz="1600" b="0" i="0" u="none" strike="noStrike" cap="none" normalizeH="0">
              <a:ln>
                <a:noFill/>
              </a:ln>
              <a:solidFill>
                <a:schemeClr val="tx1"/>
              </a:solidFill>
              <a:effectLst/>
              <a:latin typeface="+mn-lt"/>
            </a:endParaRPr>
          </a:p>
        </p:txBody>
      </p:sp>
      <p:cxnSp>
        <p:nvCxnSpPr>
          <p:cNvPr id="52" name="Straight Connector 51"/>
          <p:cNvCxnSpPr/>
          <p:nvPr/>
        </p:nvCxnSpPr>
        <p:spPr bwMode="auto">
          <a:xfrm>
            <a:off x="5105400" y="5406735"/>
            <a:ext cx="14478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53" name="Group 52"/>
          <p:cNvGrpSpPr/>
          <p:nvPr/>
        </p:nvGrpSpPr>
        <p:grpSpPr>
          <a:xfrm>
            <a:off x="5616256" y="5329775"/>
            <a:ext cx="620745" cy="461425"/>
            <a:chOff x="2707957" y="5063075"/>
            <a:chExt cx="620745" cy="461425"/>
          </a:xfrm>
        </p:grpSpPr>
        <p:sp>
          <p:nvSpPr>
            <p:cNvPr id="54" name="TextBox 53"/>
            <p:cNvSpPr txBox="1"/>
            <p:nvPr/>
          </p:nvSpPr>
          <p:spPr>
            <a:xfrm>
              <a:off x="2707957" y="5155168"/>
              <a:ext cx="620745" cy="369332"/>
            </a:xfrm>
            <a:prstGeom prst="rect">
              <a:avLst/>
            </a:prstGeom>
            <a:noFill/>
          </p:spPr>
          <p:txBody>
            <a:bodyPr wrap="none" rtlCol="0">
              <a:spAutoFit/>
            </a:bodyPr>
            <a:lstStyle/>
            <a:p>
              <a:r>
                <a:rPr lang="en-US" sz="1800" b="1" dirty="0" smtClean="0">
                  <a:latin typeface="Arial" pitchFamily="34" charset="0"/>
                  <a:cs typeface="Arial" pitchFamily="34" charset="0"/>
                </a:rPr>
                <a:t>R3d</a:t>
              </a:r>
              <a:endParaRPr lang="en-US" sz="1800" b="1" dirty="0">
                <a:latin typeface="Arial" pitchFamily="34" charset="0"/>
                <a:cs typeface="Arial" pitchFamily="34" charset="0"/>
              </a:endParaRPr>
            </a:p>
          </p:txBody>
        </p:sp>
        <p:sp>
          <p:nvSpPr>
            <p:cNvPr id="55" name="Oval 54"/>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grpSp>
        <p:nvGrpSpPr>
          <p:cNvPr id="56" name="Group 55"/>
          <p:cNvGrpSpPr/>
          <p:nvPr/>
        </p:nvGrpSpPr>
        <p:grpSpPr>
          <a:xfrm>
            <a:off x="5715000" y="3581400"/>
            <a:ext cx="714342" cy="369332"/>
            <a:chOff x="2860357" y="4933765"/>
            <a:chExt cx="714342" cy="369332"/>
          </a:xfrm>
        </p:grpSpPr>
        <p:sp>
          <p:nvSpPr>
            <p:cNvPr id="57" name="TextBox 56"/>
            <p:cNvSpPr txBox="1"/>
            <p:nvPr/>
          </p:nvSpPr>
          <p:spPr>
            <a:xfrm>
              <a:off x="2966577" y="4933765"/>
              <a:ext cx="608122" cy="369332"/>
            </a:xfrm>
            <a:prstGeom prst="rect">
              <a:avLst/>
            </a:prstGeom>
            <a:noFill/>
          </p:spPr>
          <p:txBody>
            <a:bodyPr wrap="none" rtlCol="0">
              <a:spAutoFit/>
            </a:bodyPr>
            <a:lstStyle/>
            <a:p>
              <a:r>
                <a:rPr lang="en-US" sz="1800" b="1" dirty="0" smtClean="0">
                  <a:latin typeface="Arial" pitchFamily="34" charset="0"/>
                  <a:cs typeface="Arial" pitchFamily="34" charset="0"/>
                </a:rPr>
                <a:t>R3s</a:t>
              </a:r>
              <a:endParaRPr lang="en-US" sz="1800" b="1" dirty="0">
                <a:latin typeface="Arial" pitchFamily="34" charset="0"/>
                <a:cs typeface="Arial" pitchFamily="34" charset="0"/>
              </a:endParaRPr>
            </a:p>
          </p:txBody>
        </p:sp>
        <p:sp>
          <p:nvSpPr>
            <p:cNvPr id="58" name="Oval 57"/>
            <p:cNvSpPr/>
            <p:nvPr/>
          </p:nvSpPr>
          <p:spPr bwMode="auto">
            <a:xfrm>
              <a:off x="28603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sp>
        <p:nvSpPr>
          <p:cNvPr id="59" name="Rounded Rectangle 58"/>
          <p:cNvSpPr/>
          <p:nvPr/>
        </p:nvSpPr>
        <p:spPr bwMode="auto">
          <a:xfrm>
            <a:off x="6553200" y="4343400"/>
            <a:ext cx="1295400" cy="533400"/>
          </a:xfrm>
          <a:prstGeom prst="roundRect">
            <a:avLst>
              <a:gd name="adj" fmla="val 27490"/>
            </a:avLst>
          </a:prstGeom>
          <a:solidFill>
            <a:schemeClr val="tx2">
              <a:lumMod val="40000"/>
              <a:lumOff val="60000"/>
            </a:schemeClr>
          </a:solidFill>
          <a:ln w="12700" cap="flat" cmpd="sng" algn="ctr">
            <a:solidFill>
              <a:srgbClr val="000000"/>
            </a:solidFill>
            <a:prstDash val="solid"/>
            <a:round/>
            <a:headEnd type="none" w="sm" len="sm"/>
            <a:tailEnd type="none" w="sm" len="sm"/>
          </a:ln>
          <a:effectLst/>
        </p:spPr>
        <p:txBody>
          <a:bodyPr vert="horz" wrap="square" lIns="0" tIns="45720" rIns="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a:latin typeface="+mn-lt"/>
              </a:rPr>
              <a:t>CNS Ctrl</a:t>
            </a:r>
          </a:p>
        </p:txBody>
      </p:sp>
      <p:cxnSp>
        <p:nvCxnSpPr>
          <p:cNvPr id="69" name="Elbow Connector 68"/>
          <p:cNvCxnSpPr>
            <a:stCxn id="59" idx="1"/>
          </p:cNvCxnSpPr>
          <p:nvPr/>
        </p:nvCxnSpPr>
        <p:spPr bwMode="auto">
          <a:xfrm rot="10800000">
            <a:off x="5105400" y="4610100"/>
            <a:ext cx="1447800" cy="12700"/>
          </a:xfrm>
          <a:prstGeom prst="bentConnector3">
            <a:avLst/>
          </a:prstGeom>
          <a:solidFill>
            <a:schemeClr val="accent1"/>
          </a:solidFill>
          <a:ln w="12700" cap="flat" cmpd="sng" algn="ctr">
            <a:solidFill>
              <a:schemeClr val="tx1"/>
            </a:solidFill>
            <a:prstDash val="solid"/>
            <a:round/>
            <a:headEnd type="none" w="sm" len="sm"/>
            <a:tailEnd type="none" w="sm" len="sm"/>
          </a:ln>
          <a:effectLst/>
        </p:spPr>
      </p:cxnSp>
      <p:cxnSp>
        <p:nvCxnSpPr>
          <p:cNvPr id="70" name="Straight Connector 69"/>
          <p:cNvCxnSpPr>
            <a:stCxn id="50" idx="2"/>
            <a:endCxn id="59" idx="0"/>
          </p:cNvCxnSpPr>
          <p:nvPr/>
        </p:nvCxnSpPr>
        <p:spPr bwMode="auto">
          <a:xfrm>
            <a:off x="7200900" y="3429000"/>
            <a:ext cx="0" cy="91440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75" name="Group 74"/>
          <p:cNvGrpSpPr/>
          <p:nvPr/>
        </p:nvGrpSpPr>
        <p:grpSpPr>
          <a:xfrm>
            <a:off x="5638800" y="4548910"/>
            <a:ext cx="608122" cy="468622"/>
            <a:chOff x="2860357" y="5063075"/>
            <a:chExt cx="608122" cy="468622"/>
          </a:xfrm>
        </p:grpSpPr>
        <p:sp>
          <p:nvSpPr>
            <p:cNvPr id="76" name="TextBox 75"/>
            <p:cNvSpPr txBox="1"/>
            <p:nvPr/>
          </p:nvSpPr>
          <p:spPr>
            <a:xfrm>
              <a:off x="2860357" y="5162365"/>
              <a:ext cx="608122" cy="369332"/>
            </a:xfrm>
            <a:prstGeom prst="rect">
              <a:avLst/>
            </a:prstGeom>
            <a:noFill/>
          </p:spPr>
          <p:txBody>
            <a:bodyPr wrap="none" rtlCol="0">
              <a:spAutoFit/>
            </a:bodyPr>
            <a:lstStyle/>
            <a:p>
              <a:r>
                <a:rPr lang="en-US" sz="1800" b="1" dirty="0" smtClean="0">
                  <a:latin typeface="Arial" pitchFamily="34" charset="0"/>
                  <a:cs typeface="Arial" pitchFamily="34" charset="0"/>
                </a:rPr>
                <a:t>R3c</a:t>
              </a:r>
              <a:endParaRPr lang="en-US" sz="1800" b="1" dirty="0">
                <a:latin typeface="Arial" pitchFamily="34" charset="0"/>
                <a:cs typeface="Arial" pitchFamily="34" charset="0"/>
              </a:endParaRPr>
            </a:p>
          </p:txBody>
        </p:sp>
        <p:sp>
          <p:nvSpPr>
            <p:cNvPr id="77" name="Oval 76"/>
            <p:cNvSpPr/>
            <p:nvPr/>
          </p:nvSpPr>
          <p:spPr bwMode="auto">
            <a:xfrm>
              <a:off x="3012757" y="50630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grpSp>
    </p:spTree>
    <p:extLst>
      <p:ext uri="{BB962C8B-B14F-4D97-AF65-F5344CB8AC3E}">
        <p14:creationId xmlns:p14="http://schemas.microsoft.com/office/powerpoint/2010/main" val="347485731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397</TotalTime>
  <Words>406</Words>
  <Application>Microsoft Macintosh PowerPoint</Application>
  <PresentationFormat>On-screen Show (4:3)</PresentationFormat>
  <Paragraphs>141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Template</vt:lpstr>
      <vt:lpstr>IEEE 802.1 OmniRAN TG Athens NRM Conclusions</vt:lpstr>
      <vt:lpstr>P802.1CF Project Authorization Request</vt:lpstr>
      <vt:lpstr> P802.1CF Draft ToC </vt:lpstr>
      <vt:lpstr>Reference Point Definition</vt:lpstr>
      <vt:lpstr>Terminology</vt:lpstr>
      <vt:lpstr>OmniRAN P802.1CF entities mapped to the IEEE 802 Reference Model</vt:lpstr>
      <vt:lpstr>Core Network Reference Model</vt:lpstr>
      <vt:lpstr>Network Reference Model with R8c</vt:lpstr>
      <vt:lpstr>NRM with R8c and CIS over R9c</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191</cp:revision>
  <cp:lastPrinted>1998-02-10T13:28:06Z</cp:lastPrinted>
  <dcterms:created xsi:type="dcterms:W3CDTF">2011-12-30T17:06:23Z</dcterms:created>
  <dcterms:modified xsi:type="dcterms:W3CDTF">2014-09-18T13:41:15Z</dcterms:modified>
</cp:coreProperties>
</file>