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vsd" ContentType="application/vnd.visi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handoutMasterIdLst>
    <p:handoutMasterId r:id="rId16"/>
  </p:handoutMasterIdLst>
  <p:sldIdLst>
    <p:sldId id="333" r:id="rId2"/>
    <p:sldId id="332" r:id="rId3"/>
    <p:sldId id="343" r:id="rId4"/>
    <p:sldId id="344" r:id="rId5"/>
    <p:sldId id="345" r:id="rId6"/>
    <p:sldId id="346" r:id="rId7"/>
    <p:sldId id="347" r:id="rId8"/>
    <p:sldId id="348" r:id="rId9"/>
    <p:sldId id="350" r:id="rId10"/>
    <p:sldId id="351" r:id="rId11"/>
    <p:sldId id="352" r:id="rId12"/>
    <p:sldId id="353" r:id="rId13"/>
    <p:sldId id="349" r:id="rId1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99CCFF"/>
    <a:srgbClr val="66FF99"/>
    <a:srgbClr val="FF9933"/>
    <a:srgbClr val="FF0000"/>
    <a:srgbClr val="CC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0" autoAdjust="0"/>
    <p:restoredTop sz="94660"/>
  </p:normalViewPr>
  <p:slideViewPr>
    <p:cSldViewPr>
      <p:cViewPr varScale="1">
        <p:scale>
          <a:sx n="96" d="100"/>
          <a:sy n="96" d="100"/>
        </p:scale>
        <p:origin x="-5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96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ltLang="ja-JP"/>
          </a:p>
        </p:txBody>
      </p:sp>
      <p:sp>
        <p:nvSpPr>
          <p:cNvPr id="1699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ltLang="ja-JP"/>
          </a:p>
        </p:txBody>
      </p:sp>
      <p:sp>
        <p:nvSpPr>
          <p:cNvPr id="1699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ltLang="ja-JP"/>
          </a:p>
        </p:txBody>
      </p:sp>
      <p:sp>
        <p:nvSpPr>
          <p:cNvPr id="1699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363022D1-FA05-4B16-8B4D-C523B9547B50}" type="slidenum">
              <a:rPr lang="en-US" altLang="ja-JP"/>
              <a:pPr>
                <a:defRPr/>
              </a:pPr>
              <a:t>‹#›</a:t>
            </a:fld>
            <a:endParaRPr lang="en-US" altLang="ja-JP"/>
          </a:p>
        </p:txBody>
      </p:sp>
    </p:spTree>
    <p:extLst>
      <p:ext uri="{BB962C8B-B14F-4D97-AF65-F5344CB8AC3E}">
        <p14:creationId xmlns:p14="http://schemas.microsoft.com/office/powerpoint/2010/main" val="4273558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ltLang="ja-JP"/>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ltLang="ja-JP"/>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41B4E19A-D8E5-4B48-B171-703CE54CB823}" type="slidenum">
              <a:rPr lang="ja-JP" altLang="en-US"/>
              <a:pPr>
                <a:defRPr/>
              </a:pPr>
              <a:t>‹#›</a:t>
            </a:fld>
            <a:endParaRPr lang="en-US" altLang="ja-JP"/>
          </a:p>
        </p:txBody>
      </p:sp>
    </p:spTree>
    <p:extLst>
      <p:ext uri="{BB962C8B-B14F-4D97-AF65-F5344CB8AC3E}">
        <p14:creationId xmlns:p14="http://schemas.microsoft.com/office/powerpoint/2010/main" val="40354077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ja-JP" altLang="ja-JP" smtClean="0"/>
          </a:p>
        </p:txBody>
      </p:sp>
      <p:sp>
        <p:nvSpPr>
          <p:cNvPr id="17411" name="Slide Number Placeholder 3"/>
          <p:cNvSpPr>
            <a:spLocks noGrp="1"/>
          </p:cNvSpPr>
          <p:nvPr>
            <p:ph type="sldNum" sz="quarter" idx="5"/>
          </p:nvPr>
        </p:nvSpPr>
        <p:spPr>
          <a:noFill/>
        </p:spPr>
        <p:txBody>
          <a:bodyPr/>
          <a:lstStyle/>
          <a:p>
            <a:fld id="{8A48C68E-2AF1-4EE1-8B01-A8472ABA5FE1}" type="slidenum">
              <a:rPr lang="ja-JP" altLang="en-US" smtClean="0">
                <a:cs typeface="Arial" charset="0"/>
              </a:rPr>
              <a:pPr/>
              <a:t>1</a:t>
            </a:fld>
            <a:endParaRPr lang="en-US" altLang="ja-JP"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endParaRPr lang="ja-JP" altLang="ja-JP" smtClean="0"/>
          </a:p>
        </p:txBody>
      </p:sp>
      <p:sp>
        <p:nvSpPr>
          <p:cNvPr id="19459" name="Slide Number Placeholder 3"/>
          <p:cNvSpPr>
            <a:spLocks noGrp="1"/>
          </p:cNvSpPr>
          <p:nvPr>
            <p:ph type="sldNum" sz="quarter" idx="5"/>
          </p:nvPr>
        </p:nvSpPr>
        <p:spPr>
          <a:noFill/>
        </p:spPr>
        <p:txBody>
          <a:bodyPr/>
          <a:lstStyle/>
          <a:p>
            <a:fld id="{3ABDAD79-6074-4880-8ACB-3C4DBBC4802F}" type="slidenum">
              <a:rPr lang="ja-JP" altLang="en-US" smtClean="0">
                <a:cs typeface="Arial" charset="0"/>
              </a:rPr>
              <a:pPr/>
              <a:t>2</a:t>
            </a:fld>
            <a:endParaRPr lang="en-US" altLang="ja-JP"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12980DA-E1AA-4F9A-B287-9E929BA4C0F4}" type="slidenum">
              <a:rPr lang="en-US" sz="1200">
                <a:latin typeface="Calibri" pitchFamily="34" charset="0"/>
              </a:rPr>
              <a:pPr algn="r"/>
              <a:t>7</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BAF7BDF-E38E-4C41-93B2-3CCAA3352340}" type="slidenum">
              <a:rPr lang="en-US" sz="1200">
                <a:latin typeface="Arial" charset="0"/>
              </a:rPr>
              <a:pPr algn="r"/>
              <a:t>8</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5" name="Rectangle 5"/>
          <p:cNvSpPr>
            <a:spLocks noGrp="1" noChangeArrowheads="1"/>
          </p:cNvSpPr>
          <p:nvPr>
            <p:ph type="sldNum" sz="quarter" idx="11"/>
          </p:nvPr>
        </p:nvSpPr>
        <p:spPr>
          <a:ln/>
        </p:spPr>
        <p:txBody>
          <a:bodyPr/>
          <a:lstStyle>
            <a:lvl1pPr>
              <a:defRPr/>
            </a:lvl1pPr>
          </a:lstStyle>
          <a:p>
            <a:pPr>
              <a:defRPr/>
            </a:pPr>
            <a:fld id="{478A4CF6-922C-4773-BD63-823556FEEA48}"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5" name="Rectangle 5"/>
          <p:cNvSpPr>
            <a:spLocks noGrp="1" noChangeArrowheads="1"/>
          </p:cNvSpPr>
          <p:nvPr>
            <p:ph type="sldNum" sz="quarter" idx="11"/>
          </p:nvPr>
        </p:nvSpPr>
        <p:spPr>
          <a:ln/>
        </p:spPr>
        <p:txBody>
          <a:bodyPr/>
          <a:lstStyle>
            <a:lvl1pPr>
              <a:defRPr/>
            </a:lvl1pPr>
          </a:lstStyle>
          <a:p>
            <a:pPr>
              <a:defRPr/>
            </a:pPr>
            <a:fld id="{493B4F1F-4FB3-46D6-BCFF-1B09BC29944B}"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228600"/>
            <a:ext cx="2074862"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2275" y="228600"/>
            <a:ext cx="60721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5" name="Rectangle 5"/>
          <p:cNvSpPr>
            <a:spLocks noGrp="1" noChangeArrowheads="1"/>
          </p:cNvSpPr>
          <p:nvPr>
            <p:ph type="sldNum" sz="quarter" idx="11"/>
          </p:nvPr>
        </p:nvSpPr>
        <p:spPr>
          <a:ln/>
        </p:spPr>
        <p:txBody>
          <a:bodyPr/>
          <a:lstStyle>
            <a:lvl1pPr>
              <a:defRPr/>
            </a:lvl1pPr>
          </a:lstStyle>
          <a:p>
            <a:pPr>
              <a:defRPr/>
            </a:pPr>
            <a:fld id="{CA12F89A-4E7F-4C84-A6A8-4CDAD4257CE2}"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4" name="Rectangle 5"/>
          <p:cNvSpPr>
            <a:spLocks noGrp="1" noChangeArrowheads="1"/>
          </p:cNvSpPr>
          <p:nvPr>
            <p:ph type="sldNum" sz="quarter" idx="11"/>
          </p:nvPr>
        </p:nvSpPr>
        <p:spPr>
          <a:ln/>
        </p:spPr>
        <p:txBody>
          <a:bodyPr/>
          <a:lstStyle>
            <a:lvl1pPr>
              <a:defRPr/>
            </a:lvl1pPr>
          </a:lstStyle>
          <a:p>
            <a:pPr>
              <a:defRPr/>
            </a:pPr>
            <a:fld id="{61CC56B5-53C8-4AB4-AE03-05EF833509CC}"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428625" y="6400800"/>
            <a:ext cx="2571750" cy="285750"/>
          </a:xfrm>
        </p:spPr>
        <p:txBody>
          <a:bodyPr/>
          <a:lstStyle>
            <a:lvl1pPr>
              <a:defRPr/>
            </a:lvl1pPr>
          </a:lstStyle>
          <a:p>
            <a:pPr>
              <a:defRPr/>
            </a:pPr>
            <a:r>
              <a:rPr lang="en-US"/>
              <a:t>21-13-0090-00-MuGM</a:t>
            </a:r>
          </a:p>
        </p:txBody>
      </p:sp>
      <p:sp>
        <p:nvSpPr>
          <p:cNvPr id="5" name="Slide Number Placeholder 4"/>
          <p:cNvSpPr>
            <a:spLocks noGrp="1"/>
          </p:cNvSpPr>
          <p:nvPr>
            <p:ph type="sldNum" sz="quarter" idx="11"/>
          </p:nvPr>
        </p:nvSpPr>
        <p:spPr/>
        <p:txBody>
          <a:bodyPr/>
          <a:lstStyle>
            <a:lvl1pPr>
              <a:defRPr/>
            </a:lvl1pPr>
          </a:lstStyle>
          <a:p>
            <a:pPr>
              <a:defRPr/>
            </a:pPr>
            <a:fld id="{5BE953F4-8D54-48F8-8BD3-ECD4AEB91156}"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5" name="Rectangle 5"/>
          <p:cNvSpPr>
            <a:spLocks noGrp="1" noChangeArrowheads="1"/>
          </p:cNvSpPr>
          <p:nvPr>
            <p:ph type="sldNum" sz="quarter" idx="11"/>
          </p:nvPr>
        </p:nvSpPr>
        <p:spPr>
          <a:ln/>
        </p:spPr>
        <p:txBody>
          <a:bodyPr/>
          <a:lstStyle>
            <a:lvl1pPr>
              <a:defRPr/>
            </a:lvl1pPr>
          </a:lstStyle>
          <a:p>
            <a:pPr>
              <a:defRPr/>
            </a:pPr>
            <a:fld id="{FF510536-159B-4B8A-8C35-83BED1F3FF9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2275" y="1143000"/>
            <a:ext cx="40735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735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6" name="Rectangle 5"/>
          <p:cNvSpPr>
            <a:spLocks noGrp="1" noChangeArrowheads="1"/>
          </p:cNvSpPr>
          <p:nvPr>
            <p:ph type="sldNum" sz="quarter" idx="11"/>
          </p:nvPr>
        </p:nvSpPr>
        <p:spPr>
          <a:ln/>
        </p:spPr>
        <p:txBody>
          <a:bodyPr/>
          <a:lstStyle>
            <a:lvl1pPr>
              <a:defRPr/>
            </a:lvl1pPr>
          </a:lstStyle>
          <a:p>
            <a:pPr>
              <a:defRPr/>
            </a:pPr>
            <a:fld id="{FF39C897-853E-4028-BE23-7AA5DBDCE2EF}"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8" name="Rectangle 5"/>
          <p:cNvSpPr>
            <a:spLocks noGrp="1" noChangeArrowheads="1"/>
          </p:cNvSpPr>
          <p:nvPr>
            <p:ph type="sldNum" sz="quarter" idx="11"/>
          </p:nvPr>
        </p:nvSpPr>
        <p:spPr>
          <a:ln/>
        </p:spPr>
        <p:txBody>
          <a:bodyPr/>
          <a:lstStyle>
            <a:lvl1pPr>
              <a:defRPr/>
            </a:lvl1pPr>
          </a:lstStyle>
          <a:p>
            <a:pPr>
              <a:defRPr/>
            </a:pPr>
            <a:fld id="{B710758A-0333-43E8-83B2-9C792A5D88CC}"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4" name="Rectangle 5"/>
          <p:cNvSpPr>
            <a:spLocks noGrp="1" noChangeArrowheads="1"/>
          </p:cNvSpPr>
          <p:nvPr>
            <p:ph type="sldNum" sz="quarter" idx="11"/>
          </p:nvPr>
        </p:nvSpPr>
        <p:spPr>
          <a:ln/>
        </p:spPr>
        <p:txBody>
          <a:bodyPr/>
          <a:lstStyle>
            <a:lvl1pPr>
              <a:defRPr/>
            </a:lvl1pPr>
          </a:lstStyle>
          <a:p>
            <a:pPr>
              <a:defRPr/>
            </a:pPr>
            <a:fld id="{AE4727B7-3AED-414B-9C79-A4E10F57B55D}"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3" name="Rectangle 5"/>
          <p:cNvSpPr>
            <a:spLocks noGrp="1" noChangeArrowheads="1"/>
          </p:cNvSpPr>
          <p:nvPr>
            <p:ph type="sldNum" sz="quarter" idx="11"/>
          </p:nvPr>
        </p:nvSpPr>
        <p:spPr>
          <a:ln/>
        </p:spPr>
        <p:txBody>
          <a:bodyPr/>
          <a:lstStyle>
            <a:lvl1pPr>
              <a:defRPr/>
            </a:lvl1pPr>
          </a:lstStyle>
          <a:p>
            <a:pPr>
              <a:defRPr/>
            </a:pPr>
            <a:fld id="{8EF56821-99BF-4F40-A526-DF4CA815C35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6" name="Rectangle 5"/>
          <p:cNvSpPr>
            <a:spLocks noGrp="1" noChangeArrowheads="1"/>
          </p:cNvSpPr>
          <p:nvPr>
            <p:ph type="sldNum" sz="quarter" idx="11"/>
          </p:nvPr>
        </p:nvSpPr>
        <p:spPr>
          <a:ln/>
        </p:spPr>
        <p:txBody>
          <a:bodyPr/>
          <a:lstStyle>
            <a:lvl1pPr>
              <a:defRPr/>
            </a:lvl1pPr>
          </a:lstStyle>
          <a:p>
            <a:pPr>
              <a:defRPr/>
            </a:pPr>
            <a:fld id="{A111C307-B59F-42C4-A0F7-4BC3D48AD995}"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6" name="Rectangle 5"/>
          <p:cNvSpPr>
            <a:spLocks noGrp="1" noChangeArrowheads="1"/>
          </p:cNvSpPr>
          <p:nvPr>
            <p:ph type="sldNum" sz="quarter" idx="11"/>
          </p:nvPr>
        </p:nvSpPr>
        <p:spPr>
          <a:ln/>
        </p:spPr>
        <p:txBody>
          <a:bodyPr/>
          <a:lstStyle>
            <a:lvl1pPr>
              <a:defRPr/>
            </a:lvl1pPr>
          </a:lstStyle>
          <a:p>
            <a:pPr>
              <a:defRPr/>
            </a:pPr>
            <a:fld id="{1D8840AA-2F0C-49AC-B3E3-6EE88892A2F6}"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2275" y="228600"/>
            <a:ext cx="8270875" cy="6858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ltLang="ja-JP" smtClean="0"/>
              <a:t>Title: 36 pt Rotis Sans Serif</a:t>
            </a:r>
          </a:p>
        </p:txBody>
      </p:sp>
      <p:sp>
        <p:nvSpPr>
          <p:cNvPr id="1027" name="Rectangle 3"/>
          <p:cNvSpPr>
            <a:spLocks noGrp="1" noChangeArrowheads="1"/>
          </p:cNvSpPr>
          <p:nvPr>
            <p:ph type="body" idx="1"/>
          </p:nvPr>
        </p:nvSpPr>
        <p:spPr bwMode="auto">
          <a:xfrm>
            <a:off x="201613" y="1000125"/>
            <a:ext cx="8299450" cy="5181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ja-JP" smtClean="0"/>
              <a:t>IEEE 802.21 Powerpoint Template</a:t>
            </a:r>
            <a:br>
              <a:rPr lang="en-US" altLang="ja-JP" smtClean="0"/>
            </a:br>
            <a:r>
              <a:rPr lang="en-US" altLang="ja-JP" smtClean="0"/>
              <a:t>(Rotis Sans Serif 24 pt)</a:t>
            </a:r>
          </a:p>
          <a:p>
            <a:pPr lvl="0"/>
            <a:r>
              <a:rPr lang="en-US" altLang="ja-JP" smtClean="0"/>
              <a:t>1st Level Bullet</a:t>
            </a:r>
          </a:p>
          <a:p>
            <a:pPr lvl="1"/>
            <a:r>
              <a:rPr lang="en-US" altLang="ja-JP" smtClean="0"/>
              <a:t>2nd Level Bullet</a:t>
            </a:r>
          </a:p>
          <a:p>
            <a:pPr lvl="2"/>
            <a:r>
              <a:rPr lang="en-US" altLang="ja-JP" smtClean="0"/>
              <a:t>3rd Level Bullet</a:t>
            </a:r>
          </a:p>
          <a:p>
            <a:pPr lvl="2"/>
            <a:endParaRPr lang="en-US" altLang="ja-JP" smtClean="0"/>
          </a:p>
          <a:p>
            <a:pPr lvl="1"/>
            <a:endParaRPr lang="en-US" altLang="ja-JP" smtClean="0"/>
          </a:p>
          <a:p>
            <a:pPr lvl="0"/>
            <a:endParaRPr lang="en-US" altLang="ja-JP" smtClean="0"/>
          </a:p>
          <a:p>
            <a:pPr lvl="0"/>
            <a:endParaRPr lang="en-US" altLang="ja-JP" smtClean="0"/>
          </a:p>
          <a:p>
            <a:pPr lvl="0"/>
            <a:r>
              <a:rPr lang="en-US" altLang="ja-JP" smtClean="0"/>
              <a:t/>
            </a:r>
            <a:br>
              <a:rPr lang="en-US" altLang="ja-JP" smtClean="0"/>
            </a:br>
            <a:endParaRPr lang="en-US" altLang="ja-JP" smtClean="0"/>
          </a:p>
        </p:txBody>
      </p:sp>
      <p:sp>
        <p:nvSpPr>
          <p:cNvPr id="160772" name="Rectangle 4"/>
          <p:cNvSpPr>
            <a:spLocks noGrp="1" noChangeArrowheads="1"/>
          </p:cNvSpPr>
          <p:nvPr>
            <p:ph type="ftr" sz="quarter" idx="3"/>
          </p:nvPr>
        </p:nvSpPr>
        <p:spPr bwMode="auto">
          <a:xfrm>
            <a:off x="381000" y="6400800"/>
            <a:ext cx="2619375"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lnSpc>
                <a:spcPct val="90000"/>
              </a:lnSpc>
              <a:defRPr sz="1400">
                <a:latin typeface="+mn-lt"/>
                <a:cs typeface="+mn-cs"/>
              </a:defRPr>
            </a:lvl1pPr>
          </a:lstStyle>
          <a:p>
            <a:pPr>
              <a:defRPr/>
            </a:pPr>
            <a:r>
              <a:rPr lang="en-US"/>
              <a:t>21-13-0090-00-MuGM</a:t>
            </a:r>
          </a:p>
        </p:txBody>
      </p:sp>
      <p:sp>
        <p:nvSpPr>
          <p:cNvPr id="160773" name="Rectangle 5"/>
          <p:cNvSpPr>
            <a:spLocks noGrp="1" noChangeArrowheads="1"/>
          </p:cNvSpPr>
          <p:nvPr>
            <p:ph type="sldNum" sz="quarter" idx="4"/>
          </p:nvPr>
        </p:nvSpPr>
        <p:spPr bwMode="auto">
          <a:xfrm>
            <a:off x="7772400" y="6400800"/>
            <a:ext cx="685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90000"/>
              </a:lnSpc>
              <a:defRPr sz="1400">
                <a:latin typeface="Times" charset="0"/>
                <a:ea typeface="MS PGothic" pitchFamily="34" charset="-128"/>
                <a:cs typeface="+mn-cs"/>
              </a:defRPr>
            </a:lvl1pPr>
          </a:lstStyle>
          <a:p>
            <a:pPr>
              <a:defRPr/>
            </a:pPr>
            <a:fld id="{D22B7649-C684-4EBD-B16F-5C47DC44F504}" type="slidenum">
              <a:rPr lang="en-US" altLang="ja-JP"/>
              <a:pPr>
                <a:defRPr/>
              </a:pPr>
              <a:t>‹#›</a:t>
            </a:fld>
            <a:endParaRPr lang="en-US" altLang="ja-JP"/>
          </a:p>
        </p:txBody>
      </p:sp>
      <p:pic>
        <p:nvPicPr>
          <p:cNvPr id="1030" name="Picture 6" descr="smllieee"/>
          <p:cNvPicPr>
            <a:picLocks noChangeAspect="1" noChangeArrowheads="1"/>
          </p:cNvPicPr>
          <p:nvPr userDrawn="1"/>
        </p:nvPicPr>
        <p:blipFill>
          <a:blip r:embed="rId14" cstate="print"/>
          <a:srcRect/>
          <a:stretch>
            <a:fillRect/>
          </a:stretch>
        </p:blipFill>
        <p:spPr bwMode="auto">
          <a:xfrm>
            <a:off x="228600" y="57150"/>
            <a:ext cx="754063" cy="857250"/>
          </a:xfrm>
          <a:prstGeom prst="rect">
            <a:avLst/>
          </a:prstGeom>
          <a:noFill/>
          <a:ln w="9525">
            <a:noFill/>
            <a:miter lim="800000"/>
            <a:headEnd/>
            <a:tailEnd/>
          </a:ln>
        </p:spPr>
      </p:pic>
      <p:pic>
        <p:nvPicPr>
          <p:cNvPr id="1031" name="Picture 7" descr="802logo"/>
          <p:cNvPicPr>
            <a:picLocks noChangeAspect="1" noChangeArrowheads="1"/>
          </p:cNvPicPr>
          <p:nvPr userDrawn="1"/>
        </p:nvPicPr>
        <p:blipFill>
          <a:blip r:embed="rId15" cstate="print"/>
          <a:srcRect/>
          <a:stretch>
            <a:fillRect/>
          </a:stretch>
        </p:blipFill>
        <p:spPr bwMode="auto">
          <a:xfrm>
            <a:off x="8237538" y="76200"/>
            <a:ext cx="754062" cy="777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fontAlgn="base">
        <a:lnSpc>
          <a:spcPct val="90000"/>
        </a:lnSpc>
        <a:spcBef>
          <a:spcPct val="0"/>
        </a:spcBef>
        <a:spcAft>
          <a:spcPct val="0"/>
        </a:spcAft>
        <a:defRPr sz="3600" b="1">
          <a:solidFill>
            <a:schemeClr val="tx1"/>
          </a:solidFill>
          <a:latin typeface="Times New Roman" pitchFamily="18" charset="0"/>
        </a:defRPr>
      </a:lvl6pPr>
      <a:lvl7pPr marL="914400" algn="ctr" defTabSz="762000" rtl="0" fontAlgn="base">
        <a:lnSpc>
          <a:spcPct val="90000"/>
        </a:lnSpc>
        <a:spcBef>
          <a:spcPct val="0"/>
        </a:spcBef>
        <a:spcAft>
          <a:spcPct val="0"/>
        </a:spcAft>
        <a:defRPr sz="3600" b="1">
          <a:solidFill>
            <a:schemeClr val="tx1"/>
          </a:solidFill>
          <a:latin typeface="Times New Roman" pitchFamily="18" charset="0"/>
        </a:defRPr>
      </a:lvl7pPr>
      <a:lvl8pPr marL="1371600" algn="ctr" defTabSz="762000" rtl="0" fontAlgn="base">
        <a:lnSpc>
          <a:spcPct val="90000"/>
        </a:lnSpc>
        <a:spcBef>
          <a:spcPct val="0"/>
        </a:spcBef>
        <a:spcAft>
          <a:spcPct val="0"/>
        </a:spcAft>
        <a:defRPr sz="3600" b="1">
          <a:solidFill>
            <a:schemeClr val="tx1"/>
          </a:solidFill>
          <a:latin typeface="Times New Roman" pitchFamily="18" charset="0"/>
        </a:defRPr>
      </a:lvl8pPr>
      <a:lvl9pPr marL="1828800" algn="ctr" defTabSz="762000" rtl="0" fontAlgn="base">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fontAlgn="base">
        <a:spcBef>
          <a:spcPct val="20000"/>
        </a:spcBef>
        <a:spcAft>
          <a:spcPct val="0"/>
        </a:spcAft>
        <a:buChar char="»"/>
        <a:defRPr sz="2000">
          <a:solidFill>
            <a:schemeClr val="tx1"/>
          </a:solidFill>
          <a:latin typeface="Rotis Sans Serif for Nokia" pitchFamily="34" charset="0"/>
        </a:defRPr>
      </a:lvl6pPr>
      <a:lvl7pPr marL="3200400" indent="-280988" algn="l" defTabSz="762000" rtl="0" fontAlgn="base">
        <a:spcBef>
          <a:spcPct val="20000"/>
        </a:spcBef>
        <a:spcAft>
          <a:spcPct val="0"/>
        </a:spcAft>
        <a:buChar char="»"/>
        <a:defRPr sz="2000">
          <a:solidFill>
            <a:schemeClr val="tx1"/>
          </a:solidFill>
          <a:latin typeface="Rotis Sans Serif for Nokia" pitchFamily="34" charset="0"/>
        </a:defRPr>
      </a:lvl7pPr>
      <a:lvl8pPr marL="3657600" indent="-280988" algn="l" defTabSz="762000" rtl="0" fontAlgn="base">
        <a:spcBef>
          <a:spcPct val="20000"/>
        </a:spcBef>
        <a:spcAft>
          <a:spcPct val="0"/>
        </a:spcAft>
        <a:buChar char="»"/>
        <a:defRPr sz="2000">
          <a:solidFill>
            <a:schemeClr val="tx1"/>
          </a:solidFill>
          <a:latin typeface="Rotis Sans Serif for Nokia" pitchFamily="34" charset="0"/>
        </a:defRPr>
      </a:lvl8pPr>
      <a:lvl9pPr marL="4114800" indent="-280988" algn="l" defTabSz="762000" rtl="0" fontAlgn="base">
        <a:spcBef>
          <a:spcPct val="20000"/>
        </a:spcBef>
        <a:spcAft>
          <a:spcPct val="0"/>
        </a:spcAft>
        <a:buChar char="»"/>
        <a:defRPr sz="2000">
          <a:solidFill>
            <a:schemeClr val="tx1"/>
          </a:solidFill>
          <a:latin typeface="Rotis Sans Serif for Noki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Visio_2003-2010_Drawing11.vsd"/><Relationship Id="rId5"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Visio_2003-2010_Drawing22.vsd"/><Relationship Id="rId5" Type="http://schemas.openxmlformats.org/officeDocument/2006/relationships/image" Target="../media/image9.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 TargetMode="External"/><Relationship Id="rId4" Type="http://schemas.openxmlformats.org/officeDocument/2006/relationships/hyperlink" Target="http://127.0.0.1:4664/cache?event_id=757737&amp;schema_id=1&amp;s=5X0vID10lu_E6yrIkWkNd4Wz2H8&amp;q=hancock" TargetMode="External"/><Relationship Id="rId5" Type="http://schemas.openxmlformats.org/officeDocument/2006/relationships/hyperlink" Target="http://standards.ieee.org/board/pat/faq.pdf"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txBox="1">
            <a:spLocks noChangeArrowheads="1"/>
          </p:cNvSpPr>
          <p:nvPr/>
        </p:nvSpPr>
        <p:spPr bwMode="auto">
          <a:xfrm>
            <a:off x="439738" y="908050"/>
            <a:ext cx="8399462" cy="5334000"/>
          </a:xfrm>
          <a:prstGeom prst="rect">
            <a:avLst/>
          </a:prstGeom>
          <a:solidFill>
            <a:srgbClr val="66CCFF"/>
          </a:solidFill>
          <a:ln w="12700">
            <a:noFill/>
            <a:miter lim="800000"/>
            <a:headEnd/>
            <a:tailEnd/>
          </a:ln>
        </p:spPr>
        <p:txBody>
          <a:bodyPr lIns="90488" tIns="44450" rIns="90488" bIns="44450"/>
          <a:lstStyle/>
          <a:p>
            <a:pPr marL="280988" indent="-280988" defTabSz="762000">
              <a:lnSpc>
                <a:spcPct val="90000"/>
              </a:lnSpc>
              <a:spcBef>
                <a:spcPct val="40000"/>
              </a:spcBef>
              <a:buClr>
                <a:srgbClr val="FAFD00"/>
              </a:buClr>
            </a:pPr>
            <a:r>
              <a:rPr lang="en-US" altLang="ja-JP" b="1" dirty="0">
                <a:latin typeface="Times" pitchFamily="18" charset="0"/>
                <a:ea typeface="MS PGothic" pitchFamily="34" charset="-128"/>
                <a:cs typeface="Times New Roman" pitchFamily="18" charset="0"/>
              </a:rPr>
              <a:t>IEEE 802.1 OmniRAN			</a:t>
            </a:r>
            <a:r>
              <a:rPr lang="hr-HR" b="1"/>
              <a:t>omniran-14-0067-00-CF00</a:t>
            </a:r>
            <a:endParaRPr lang="en-US" altLang="ja-JP" b="1" dirty="0">
              <a:latin typeface="Times" pitchFamily="18" charset="0"/>
              <a:ea typeface="MS PGothic" pitchFamily="34" charset="-128"/>
              <a:cs typeface="Times New Roman" pitchFamily="18" charset="0"/>
            </a:endParaRP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a</a:t>
            </a:r>
            <a:r>
              <a:rPr lang="en-US" altLang="ja-JP" dirty="0">
                <a:latin typeface="Times" pitchFamily="18" charset="0"/>
                <a:ea typeface="MS PGothic" pitchFamily="34" charset="-128"/>
                <a:cs typeface="Times New Roman" pitchFamily="18" charset="0"/>
              </a:rPr>
              <a:t>lso DCN: </a:t>
            </a:r>
            <a:r>
              <a:rPr lang="en-US" altLang="ja-JP" dirty="0" smtClean="0">
                <a:latin typeface="Times" pitchFamily="18" charset="0"/>
                <a:ea typeface="MS PGothic" pitchFamily="34" charset="-128"/>
                <a:cs typeface="Times New Roman" pitchFamily="18" charset="0"/>
              </a:rPr>
              <a:t>21-14-0125-00</a:t>
            </a:r>
            <a:endParaRPr lang="en-US" altLang="ja-JP" dirty="0">
              <a:latin typeface="Times" pitchFamily="18" charset="0"/>
              <a:ea typeface="MS PGothic" pitchFamily="34" charset="-128"/>
              <a:cs typeface="Times New Roman" pitchFamily="18" charset="0"/>
            </a:endParaRP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Title: </a:t>
            </a:r>
            <a:r>
              <a:rPr lang="en-US" altLang="ja-JP" b="1" dirty="0">
                <a:latin typeface="Times" pitchFamily="18" charset="0"/>
                <a:ea typeface="MS PGothic" pitchFamily="34" charset="-128"/>
                <a:cs typeface="Times New Roman" pitchFamily="18" charset="0"/>
              </a:rPr>
              <a:t> ITS use cases for MIH</a:t>
            </a: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Date Submitted:  July17, 2014</a:t>
            </a: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IEEE 802.21 session #63 in San Diego,  CA, USA</a:t>
            </a: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Authors or Source(s):</a:t>
            </a: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 </a:t>
            </a:r>
            <a:r>
              <a:rPr lang="en-US" altLang="ja-JP" b="1" dirty="0">
                <a:latin typeface="Times" pitchFamily="18" charset="0"/>
                <a:ea typeface="MS PGothic" pitchFamily="34" charset="-128"/>
                <a:cs typeface="Times New Roman" pitchFamily="18" charset="0"/>
              </a:rPr>
              <a:t>Dick Roy (SRA)</a:t>
            </a:r>
          </a:p>
          <a:p>
            <a:pPr marL="280988" indent="-280988" algn="just"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Abstract: Intelligent transport systems use cases for media independent handover</a:t>
            </a:r>
          </a:p>
        </p:txBody>
      </p:sp>
      <p:sp>
        <p:nvSpPr>
          <p:cNvPr id="16386" name="Slide Number Placeholder 6"/>
          <p:cNvSpPr>
            <a:spLocks noGrp="1"/>
          </p:cNvSpPr>
          <p:nvPr>
            <p:ph type="sldNum" sz="quarter" idx="11"/>
          </p:nvPr>
        </p:nvSpPr>
        <p:spPr>
          <a:noFill/>
        </p:spPr>
        <p:txBody>
          <a:bodyPr/>
          <a:lstStyle/>
          <a:p>
            <a:fld id="{5C21D402-A758-470A-B185-A829533B1D8B}" type="slidenum">
              <a:rPr lang="en-US" altLang="ja-JP" smtClean="0">
                <a:latin typeface="Times" pitchFamily="18" charset="0"/>
                <a:cs typeface="Arial" charset="0"/>
              </a:rPr>
              <a:pPr/>
              <a:t>1</a:t>
            </a:fld>
            <a:endParaRPr lang="en-US" altLang="ja-JP" smtClean="0">
              <a:latin typeface="Times" pitchFamily="18"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57200" y="76200"/>
            <a:ext cx="8229600" cy="1143000"/>
          </a:xfrm>
        </p:spPr>
        <p:txBody>
          <a:bodyPr/>
          <a:lstStyle/>
          <a:p>
            <a:r>
              <a:rPr lang="en-US" smtClean="0"/>
              <a:t>ITS stations</a:t>
            </a:r>
          </a:p>
        </p:txBody>
      </p:sp>
      <p:graphicFrame>
        <p:nvGraphicFramePr>
          <p:cNvPr id="33795" name="Object 3"/>
          <p:cNvGraphicFramePr>
            <a:graphicFrameLocks noGrp="1" noChangeAspect="1"/>
          </p:cNvGraphicFramePr>
          <p:nvPr>
            <p:ph idx="4294967295"/>
          </p:nvPr>
        </p:nvGraphicFramePr>
        <p:xfrm>
          <a:off x="1828800" y="1143000"/>
          <a:ext cx="5638800" cy="5459413"/>
        </p:xfrm>
        <a:graphic>
          <a:graphicData uri="http://schemas.openxmlformats.org/presentationml/2006/ole">
            <mc:AlternateContent xmlns:mc="http://schemas.openxmlformats.org/markup-compatibility/2006">
              <mc:Choice xmlns:v="urn:schemas-microsoft-com:vml" Requires="v">
                <p:oleObj spid="_x0000_s33797" name="Visio" r:id="rId4" imgW="8671700" imgH="8386632" progId="Visio.Drawing.11">
                  <p:embed/>
                </p:oleObj>
              </mc:Choice>
              <mc:Fallback>
                <p:oleObj name="Visio" r:id="rId4" imgW="8671700" imgH="8386632" progId="Visio.Drawing.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143000"/>
                        <a:ext cx="5638800" cy="545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457200" y="76200"/>
            <a:ext cx="8229600" cy="1143000"/>
          </a:xfrm>
        </p:spPr>
        <p:txBody>
          <a:bodyPr/>
          <a:lstStyle/>
          <a:p>
            <a:r>
              <a:rPr lang="en-US" smtClean="0"/>
              <a:t>ITS stations</a:t>
            </a:r>
          </a:p>
        </p:txBody>
      </p:sp>
      <p:graphicFrame>
        <p:nvGraphicFramePr>
          <p:cNvPr id="34819" name="Object 3"/>
          <p:cNvGraphicFramePr>
            <a:graphicFrameLocks noGrp="1" noChangeAspect="1"/>
          </p:cNvGraphicFramePr>
          <p:nvPr>
            <p:ph idx="4294967295"/>
          </p:nvPr>
        </p:nvGraphicFramePr>
        <p:xfrm>
          <a:off x="1022350" y="1000125"/>
          <a:ext cx="6657975" cy="5181600"/>
        </p:xfrm>
        <a:graphic>
          <a:graphicData uri="http://schemas.openxmlformats.org/presentationml/2006/ole">
            <mc:AlternateContent xmlns:mc="http://schemas.openxmlformats.org/markup-compatibility/2006">
              <mc:Choice xmlns:v="urn:schemas-microsoft-com:vml" Requires="v">
                <p:oleObj spid="_x0000_s34821" name="Visio" r:id="rId4" imgW="6346800" imgH="4351680" progId="Visio.Drawing.11">
                  <p:embed/>
                </p:oleObj>
              </mc:Choice>
              <mc:Fallback>
                <p:oleObj name="Visio" r:id="rId4" imgW="6346800" imgH="4351680" progId="Visio.Drawing.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350" y="1000125"/>
                        <a:ext cx="6657975"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smtClean="0"/>
              <a:t>ITS Applications / Use Cases</a:t>
            </a:r>
          </a:p>
        </p:txBody>
      </p:sp>
      <p:sp>
        <p:nvSpPr>
          <p:cNvPr id="35843" name="Rectangle 3"/>
          <p:cNvSpPr>
            <a:spLocks noGrp="1" noChangeArrowheads="1"/>
          </p:cNvSpPr>
          <p:nvPr>
            <p:ph type="body" idx="4294967295"/>
          </p:nvPr>
        </p:nvSpPr>
        <p:spPr>
          <a:xfrm>
            <a:off x="179388" y="1412875"/>
            <a:ext cx="8299450" cy="5181600"/>
          </a:xfrm>
        </p:spPr>
        <p:txBody>
          <a:bodyPr/>
          <a:lstStyle/>
          <a:p>
            <a:r>
              <a:rPr lang="en-US" smtClean="0"/>
              <a:t>The US DoT has sponsored the development of the “Connected Vehicle Reference Implementation Architecture” (CVRIA)</a:t>
            </a:r>
          </a:p>
          <a:p>
            <a:r>
              <a:rPr lang="en-US" smtClean="0"/>
              <a:t>The CVRIA has been developed based on a set of use cases documented at:</a:t>
            </a:r>
          </a:p>
          <a:p>
            <a:pPr>
              <a:buFontTx/>
              <a:buNone/>
            </a:pPr>
            <a:r>
              <a:rPr lang="en-US" smtClean="0"/>
              <a:t>		http://www.iteris.com/cvria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lIns="91440" tIns="45720" rIns="91440" bIns="45720"/>
          <a:lstStyle/>
          <a:p>
            <a:pPr eaLnBrk="1" hangingPunct="1"/>
            <a:r>
              <a:rPr lang="en-US" sz="2800" smtClean="0"/>
              <a:t>Some Relevant ISO/IEEE/SAE Standards (not exhaustive!)</a:t>
            </a:r>
          </a:p>
        </p:txBody>
      </p:sp>
      <p:sp>
        <p:nvSpPr>
          <p:cNvPr id="31747" name="Rectangle 3"/>
          <p:cNvSpPr>
            <a:spLocks noGrp="1" noChangeArrowheads="1"/>
          </p:cNvSpPr>
          <p:nvPr>
            <p:ph type="body" idx="4294967295"/>
          </p:nvPr>
        </p:nvSpPr>
        <p:spPr/>
        <p:txBody>
          <a:bodyPr lIns="91440" tIns="45720" rIns="91440" bIns="45720"/>
          <a:lstStyle/>
          <a:p>
            <a:pPr eaLnBrk="1" hangingPunct="1">
              <a:lnSpc>
                <a:spcPct val="80000"/>
              </a:lnSpc>
            </a:pPr>
            <a:r>
              <a:rPr lang="en-US" sz="2000" smtClean="0">
                <a:solidFill>
                  <a:srgbClr val="FF0000"/>
                </a:solidFill>
              </a:rPr>
              <a:t>ISO 21217 - CALM Architecture (ITS station)</a:t>
            </a:r>
          </a:p>
          <a:p>
            <a:pPr eaLnBrk="1" hangingPunct="1">
              <a:lnSpc>
                <a:spcPct val="80000"/>
              </a:lnSpc>
            </a:pPr>
            <a:r>
              <a:rPr lang="en-US" sz="2000" smtClean="0"/>
              <a:t>ISO 24102-x ITS station management </a:t>
            </a:r>
          </a:p>
          <a:p>
            <a:pPr lvl="1" eaLnBrk="1" hangingPunct="1">
              <a:lnSpc>
                <a:spcPct val="80000"/>
              </a:lnSpc>
            </a:pPr>
            <a:r>
              <a:rPr lang="en-US" sz="2000" smtClean="0"/>
              <a:t>(ISO 24102-5 Fast Service Advertisement Protocol)</a:t>
            </a:r>
          </a:p>
          <a:p>
            <a:pPr lvl="1" eaLnBrk="1" hangingPunct="1">
              <a:lnSpc>
                <a:spcPct val="80000"/>
              </a:lnSpc>
            </a:pPr>
            <a:r>
              <a:rPr lang="en-US" sz="2000" smtClean="0">
                <a:solidFill>
                  <a:srgbClr val="FF0000"/>
                </a:solidFill>
              </a:rPr>
              <a:t>(ISO 24102-6 Flow and Path Management)</a:t>
            </a:r>
          </a:p>
          <a:p>
            <a:pPr eaLnBrk="1" hangingPunct="1">
              <a:lnSpc>
                <a:spcPct val="80000"/>
              </a:lnSpc>
            </a:pPr>
            <a:r>
              <a:rPr lang="en-US" sz="2000" smtClean="0"/>
              <a:t>ISO 29281-1 - Fast Networking Protocol</a:t>
            </a:r>
          </a:p>
          <a:p>
            <a:pPr eaLnBrk="1" hangingPunct="1">
              <a:lnSpc>
                <a:spcPct val="80000"/>
              </a:lnSpc>
            </a:pPr>
            <a:r>
              <a:rPr lang="en-US" sz="2000" smtClean="0"/>
              <a:t>ISO 17419 - ITS-S application identifiers, registries and certification			(Message sets and IDs)	</a:t>
            </a:r>
          </a:p>
          <a:p>
            <a:pPr eaLnBrk="1" hangingPunct="1">
              <a:lnSpc>
                <a:spcPct val="80000"/>
              </a:lnSpc>
            </a:pPr>
            <a:r>
              <a:rPr lang="en-US" sz="2000" smtClean="0">
                <a:solidFill>
                  <a:srgbClr val="FF0000"/>
                </a:solidFill>
              </a:rPr>
              <a:t>ISO 17423 - ITS-S application management</a:t>
            </a:r>
          </a:p>
          <a:p>
            <a:pPr eaLnBrk="1" hangingPunct="1">
              <a:lnSpc>
                <a:spcPct val="80000"/>
              </a:lnSpc>
            </a:pPr>
            <a:r>
              <a:rPr lang="en-US" sz="2000" smtClean="0"/>
              <a:t>ISO 17429 - Generic Message Handling Services</a:t>
            </a:r>
          </a:p>
          <a:p>
            <a:pPr eaLnBrk="1" hangingPunct="1">
              <a:lnSpc>
                <a:spcPct val="80000"/>
              </a:lnSpc>
            </a:pPr>
            <a:r>
              <a:rPr lang="en-US" sz="2000" smtClean="0"/>
              <a:t>ISO 18750 - Local Dynamic Map</a:t>
            </a:r>
          </a:p>
          <a:p>
            <a:pPr eaLnBrk="1" hangingPunct="1">
              <a:lnSpc>
                <a:spcPct val="80000"/>
              </a:lnSpc>
            </a:pPr>
            <a:r>
              <a:rPr lang="en-US" sz="2000" smtClean="0"/>
              <a:t>IEEE 1609.2 - WAVE Security Services</a:t>
            </a:r>
          </a:p>
          <a:p>
            <a:pPr eaLnBrk="1" hangingPunct="1">
              <a:lnSpc>
                <a:spcPct val="80000"/>
              </a:lnSpc>
            </a:pPr>
            <a:r>
              <a:rPr lang="en-US" sz="2000" smtClean="0"/>
              <a:t>SAE J2735 – DSRC Message Set Dictionary (incl. probe 		vehicle data) </a:t>
            </a:r>
          </a:p>
          <a:p>
            <a:pPr eaLnBrk="1" hangingPunct="1">
              <a:lnSpc>
                <a:spcPct val="80000"/>
              </a:lnSpc>
            </a:pPr>
            <a:r>
              <a:rPr lang="en-US" sz="2000" smtClean="0"/>
              <a:t>IEEE 802.11 / 1609.3 / 1609.4 (5.9 GHz safety communications) </a:t>
            </a:r>
          </a:p>
          <a:p>
            <a:pPr eaLnBrk="1" hangingPunct="1">
              <a:lnSpc>
                <a:spcPct val="80000"/>
              </a:lnSpc>
            </a:pPr>
            <a:r>
              <a:rPr lang="en-US" sz="2000" smtClean="0"/>
              <a:t>ISO 21215 / EN 302 665 (5.9 GHz safety communications) </a:t>
            </a:r>
          </a:p>
          <a:p>
            <a:pPr eaLnBrk="1" hangingPunct="1">
              <a:lnSpc>
                <a:spcPct val="80000"/>
              </a:lnSpc>
              <a:buFontTx/>
              <a:buNone/>
            </a:pPr>
            <a:endParaRPr lang="en-US" sz="2000" smtClean="0"/>
          </a:p>
        </p:txBody>
      </p:sp>
      <p:sp>
        <p:nvSpPr>
          <p:cNvPr id="31748" name="TextBox 4"/>
          <p:cNvSpPr txBox="1">
            <a:spLocks noChangeArrowheads="1"/>
          </p:cNvSpPr>
          <p:nvPr/>
        </p:nvSpPr>
        <p:spPr bwMode="auto">
          <a:xfrm>
            <a:off x="152400" y="6477000"/>
            <a:ext cx="2200275" cy="260350"/>
          </a:xfrm>
          <a:prstGeom prst="rect">
            <a:avLst/>
          </a:prstGeom>
          <a:noFill/>
          <a:ln w="9525">
            <a:noFill/>
            <a:miter lim="800000"/>
            <a:headEnd/>
            <a:tailEnd/>
          </a:ln>
        </p:spPr>
        <p:txBody>
          <a:bodyPr wrap="none">
            <a:spAutoFit/>
          </a:bodyPr>
          <a:lstStyle/>
          <a:p>
            <a:r>
              <a:rPr lang="en-US" sz="1100">
                <a:latin typeface="Arial" charset="0"/>
              </a:rPr>
              <a:t>2014  SRA, Inc. – ITS consulting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4"/>
          <p:cNvSpPr>
            <a:spLocks noGrp="1"/>
          </p:cNvSpPr>
          <p:nvPr>
            <p:ph type="sldNum" sz="quarter" idx="11"/>
          </p:nvPr>
        </p:nvSpPr>
        <p:spPr>
          <a:noFill/>
        </p:spPr>
        <p:txBody>
          <a:bodyPr/>
          <a:lstStyle/>
          <a:p>
            <a:fld id="{E5482C90-9E25-4C12-A0FF-E3AC56BC4F14}" type="slidenum">
              <a:rPr lang="en-US" altLang="ja-JP" smtClean="0">
                <a:latin typeface="Times" pitchFamily="18" charset="0"/>
                <a:cs typeface="Arial" charset="0"/>
              </a:rPr>
              <a:pPr/>
              <a:t>2</a:t>
            </a:fld>
            <a:endParaRPr lang="en-US" altLang="ja-JP" smtClean="0">
              <a:latin typeface="Times" pitchFamily="18" charset="0"/>
              <a:cs typeface="Arial" charset="0"/>
            </a:endParaRPr>
          </a:p>
        </p:txBody>
      </p:sp>
      <p:sp>
        <p:nvSpPr>
          <p:cNvPr id="18434" name="Rectangle 3"/>
          <p:cNvSpPr>
            <a:spLocks noChangeArrowheads="1"/>
          </p:cNvSpPr>
          <p:nvPr/>
        </p:nvSpPr>
        <p:spPr bwMode="auto">
          <a:xfrm>
            <a:off x="381000" y="990600"/>
            <a:ext cx="8493125" cy="5334000"/>
          </a:xfrm>
          <a:prstGeom prst="rect">
            <a:avLst/>
          </a:prstGeom>
          <a:solidFill>
            <a:srgbClr val="66CCFF"/>
          </a:solidFill>
          <a:ln w="12700">
            <a:noFill/>
            <a:miter lim="800000"/>
            <a:headEnd/>
            <a:tailEnd/>
          </a:ln>
        </p:spPr>
        <p:txBody>
          <a:bodyPr lIns="90488" tIns="44450" rIns="90488" bIns="44450"/>
          <a:lstStyle/>
          <a:p>
            <a:pPr marL="666750" lvl="1" indent="-195263" defTabSz="762000">
              <a:lnSpc>
                <a:spcPct val="80000"/>
              </a:lnSpc>
              <a:buClr>
                <a:schemeClr val="accent1"/>
              </a:buClr>
              <a:buSzPct val="75000"/>
            </a:pPr>
            <a:r>
              <a:rPr lang="en-US" altLang="ja-JP" sz="1800" b="1">
                <a:latin typeface="Times" pitchFamily="18" charset="0"/>
                <a:ea typeface="MS PGothic" pitchFamily="34" charset="-128"/>
                <a:cs typeface="Times New Roman" pitchFamily="18" charset="0"/>
              </a:rPr>
              <a:t>IEEE 802.21 presentation release statements</a:t>
            </a:r>
            <a:endParaRPr lang="en-US" altLang="ja-JP" sz="1800">
              <a:latin typeface="Times" pitchFamily="18" charset="0"/>
              <a:ea typeface="MS PGothic" pitchFamily="34" charset="-128"/>
              <a:cs typeface="Times New Roman" pitchFamily="18" charset="0"/>
            </a:endParaRPr>
          </a:p>
          <a:p>
            <a:pPr marL="280988" indent="-280988" algn="just" defTabSz="762000">
              <a:lnSpc>
                <a:spcPct val="80000"/>
              </a:lnSpc>
              <a:spcBef>
                <a:spcPct val="40000"/>
              </a:spcBef>
              <a:buClr>
                <a:srgbClr val="FAFD00"/>
              </a:buClr>
              <a:buSzPct val="200000"/>
            </a:pPr>
            <a:r>
              <a:rPr lang="en-US" altLang="ja-JP" sz="1600">
                <a:latin typeface="Times" pitchFamily="18" charset="0"/>
                <a:ea typeface="MS PGothic" pitchFamily="34" charset="-128"/>
                <a:cs typeface="Times New Roman"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80988" indent="-280988" algn="just" defTabSz="762000">
              <a:lnSpc>
                <a:spcPct val="80000"/>
              </a:lnSpc>
              <a:spcBef>
                <a:spcPct val="40000"/>
              </a:spcBef>
              <a:buClr>
                <a:srgbClr val="FAFD00"/>
              </a:buClr>
              <a:buSzPct val="200000"/>
            </a:pPr>
            <a:r>
              <a:rPr lang="en-US" altLang="ja-JP" sz="1600">
                <a:latin typeface="Times" pitchFamily="18" charset="0"/>
                <a:ea typeface="MS PGothic" pitchFamily="34" charset="-128"/>
                <a:cs typeface="Times New Roman"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ja-JP" sz="1600">
                <a:ea typeface="MS PGothic" pitchFamily="34" charset="-128"/>
                <a:cs typeface="Times New Roman" pitchFamily="18" charset="0"/>
              </a:rPr>
              <a:t>’</a:t>
            </a:r>
            <a:r>
              <a:rPr lang="en-US" altLang="ja-JP" sz="1600">
                <a:latin typeface="Times" pitchFamily="18" charset="0"/>
                <a:ea typeface="MS PGothic" pitchFamily="34" charset="-128"/>
                <a:cs typeface="Times New Roman" pitchFamily="18" charset="0"/>
              </a:rPr>
              <a:t>s name any IEEE Standards publication even though it may include portions of this contribution; and at the IEEE</a:t>
            </a:r>
            <a:r>
              <a:rPr lang="en-US" altLang="ja-JP" sz="1600">
                <a:ea typeface="MS PGothic" pitchFamily="34" charset="-128"/>
                <a:cs typeface="Times New Roman" pitchFamily="18" charset="0"/>
              </a:rPr>
              <a:t>’</a:t>
            </a:r>
            <a:r>
              <a:rPr lang="en-US" altLang="ja-JP" sz="1600">
                <a:latin typeface="Times" pitchFamily="18" charset="0"/>
                <a:ea typeface="MS PGothic" pitchFamily="34" charset="-128"/>
                <a:cs typeface="Times New Roman" pitchFamily="18" charset="0"/>
              </a:rPr>
              <a:t>s sole discretion to permit others to reproduce in whole or in part the resulting IEEE Standards publication. The contributor also acknowledges and accepts that this contribution may be made public by IEEE 802.21.</a:t>
            </a:r>
          </a:p>
          <a:p>
            <a:pPr marL="280988" indent="-280988" defTabSz="762000">
              <a:lnSpc>
                <a:spcPct val="80000"/>
              </a:lnSpc>
              <a:spcBef>
                <a:spcPct val="40000"/>
              </a:spcBef>
              <a:buClr>
                <a:srgbClr val="FAFD00"/>
              </a:buClr>
              <a:buSzPct val="200000"/>
            </a:pPr>
            <a:r>
              <a:rPr lang="en-US" altLang="ja-JP" sz="1600">
                <a:latin typeface="Times" pitchFamily="18" charset="0"/>
                <a:ea typeface="MS PGothic" pitchFamily="34" charset="-128"/>
                <a:cs typeface="Times New Roman" pitchFamily="18" charset="0"/>
              </a:rPr>
              <a:t>The contributor is familiar with IEEE patent policy, as stated in </a:t>
            </a:r>
            <a:r>
              <a:rPr lang="en-US" altLang="ja-JP" sz="1600">
                <a:latin typeface="Times" pitchFamily="18" charset="0"/>
                <a:ea typeface="MS PGothic" pitchFamily="34" charset="-128"/>
                <a:cs typeface="Times New Roman" pitchFamily="18" charset="0"/>
                <a:hlinkClick r:id="rId3"/>
              </a:rPr>
              <a:t>Section 6 of the IEEE-SA Standards Board bylaws</a:t>
            </a:r>
            <a:r>
              <a:rPr lang="en-US" altLang="ja-JP" sz="1600">
                <a:solidFill>
                  <a:srgbClr val="000099"/>
                </a:solidFill>
                <a:latin typeface="Times" pitchFamily="18" charset="0"/>
                <a:ea typeface="MS PGothic" pitchFamily="34" charset="-128"/>
                <a:cs typeface="Times New Roman" pitchFamily="18" charset="0"/>
              </a:rPr>
              <a:t> </a:t>
            </a:r>
            <a:r>
              <a:rPr lang="en-US" altLang="ja-JP" sz="1600">
                <a:latin typeface="Times" pitchFamily="18" charset="0"/>
                <a:ea typeface="MS PGothic" pitchFamily="34" charset="-128"/>
                <a:cs typeface="Times New Roman" pitchFamily="18" charset="0"/>
              </a:rPr>
              <a:t>&lt;</a:t>
            </a:r>
            <a:r>
              <a:rPr lang="en-US" altLang="ja-JP" sz="1600">
                <a:latin typeface="Times" pitchFamily="18" charset="0"/>
                <a:ea typeface="MS PGothic" pitchFamily="34" charset="-128"/>
                <a:cs typeface="Times New Roman" pitchFamily="18" charset="0"/>
                <a:hlinkClick r:id="rId4"/>
              </a:rPr>
              <a:t>http://standards.ieee.org/guides/bylaws/sect6-7.html#6</a:t>
            </a:r>
            <a:r>
              <a:rPr lang="en-US" altLang="ja-JP" sz="1600">
                <a:latin typeface="Times" pitchFamily="18" charset="0"/>
                <a:ea typeface="MS PGothic" pitchFamily="34" charset="-128"/>
                <a:cs typeface="Times New Roman" pitchFamily="18" charset="0"/>
              </a:rPr>
              <a:t>&gt; and in </a:t>
            </a:r>
            <a:r>
              <a:rPr lang="en-US" altLang="ja-JP" sz="1600" i="1">
                <a:latin typeface="Times" pitchFamily="18" charset="0"/>
                <a:ea typeface="MS PGothic" pitchFamily="34" charset="-128"/>
                <a:cs typeface="Times New Roman" pitchFamily="18" charset="0"/>
              </a:rPr>
              <a:t>Understanding Patent Issues During IEEE Standards Development</a:t>
            </a:r>
            <a:r>
              <a:rPr lang="en-US" altLang="ja-JP" sz="1600">
                <a:latin typeface="Times" pitchFamily="18" charset="0"/>
                <a:ea typeface="MS PGothic" pitchFamily="34" charset="-128"/>
                <a:cs typeface="Times New Roman" pitchFamily="18" charset="0"/>
              </a:rPr>
              <a:t> </a:t>
            </a:r>
            <a:r>
              <a:rPr lang="en-US" altLang="ja-JP" sz="1600">
                <a:latin typeface="Times" pitchFamily="18" charset="0"/>
                <a:ea typeface="MS PGothic" pitchFamily="34" charset="-128"/>
                <a:cs typeface="Times New Roman" pitchFamily="18" charset="0"/>
                <a:hlinkClick r:id="rId5"/>
              </a:rPr>
              <a:t>http://standards.ieee.org/board/pat/faq.pdf</a:t>
            </a:r>
            <a:r>
              <a:rPr lang="en-US" altLang="ja-JP" sz="1600">
                <a:latin typeface="Times" pitchFamily="18" charset="0"/>
                <a:ea typeface="MS PGothic" pitchFamily="34" charset="-128"/>
                <a:cs typeface="Times New Roman" pitchFamily="18" charset="0"/>
              </a:rPr>
              <a:t>&gt;</a:t>
            </a:r>
            <a:r>
              <a:rPr lang="en-US" altLang="ja-JP" sz="1600">
                <a:ea typeface="MS PGothic" pitchFamily="34" charset="-128"/>
                <a:cs typeface="Times New Roman" pitchFamily="18" charset="0"/>
              </a:rPr>
              <a:t> </a:t>
            </a:r>
            <a:endParaRPr lang="en-US" altLang="ja-JP" sz="1600">
              <a:latin typeface="Times" pitchFamily="18" charset="0"/>
              <a:ea typeface="MS PGothic"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lIns="91440" tIns="45720" rIns="91440" bIns="45720"/>
          <a:lstStyle/>
          <a:p>
            <a:pPr eaLnBrk="1" hangingPunct="1"/>
            <a:r>
              <a:rPr lang="de-DE" smtClean="0"/>
              <a:t>Intelligent Transportation Systems</a:t>
            </a:r>
            <a:endParaRPr lang="en-US" smtClean="0"/>
          </a:p>
        </p:txBody>
      </p:sp>
      <p:sp>
        <p:nvSpPr>
          <p:cNvPr id="23555" name="Slide Number Placeholder 3"/>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6965F640-39E4-4A38-94E1-63A795D702F2}" type="slidenum">
              <a:rPr lang="en-US" sz="1000">
                <a:solidFill>
                  <a:srgbClr val="000000"/>
                </a:solidFill>
                <a:latin typeface="Arial" charset="0"/>
              </a:rPr>
              <a:pPr algn="r"/>
              <a:t>3</a:t>
            </a:fld>
            <a:endParaRPr lang="en-US" sz="1000">
              <a:solidFill>
                <a:srgbClr val="000000"/>
              </a:solidFill>
              <a:latin typeface="Arial" charset="0"/>
            </a:endParaRPr>
          </a:p>
        </p:txBody>
      </p:sp>
      <p:sp>
        <p:nvSpPr>
          <p:cNvPr id="23556" name="TextBox 4"/>
          <p:cNvSpPr txBox="1">
            <a:spLocks noChangeArrowheads="1"/>
          </p:cNvSpPr>
          <p:nvPr/>
        </p:nvSpPr>
        <p:spPr bwMode="auto">
          <a:xfrm>
            <a:off x="152400" y="6477000"/>
            <a:ext cx="2200275" cy="260350"/>
          </a:xfrm>
          <a:prstGeom prst="rect">
            <a:avLst/>
          </a:prstGeom>
          <a:noFill/>
          <a:ln w="9525">
            <a:noFill/>
            <a:miter lim="800000"/>
            <a:headEnd/>
            <a:tailEnd/>
          </a:ln>
        </p:spPr>
        <p:txBody>
          <a:bodyPr wrap="none">
            <a:spAutoFit/>
          </a:bodyPr>
          <a:lstStyle/>
          <a:p>
            <a:r>
              <a:rPr lang="en-US" sz="1100">
                <a:latin typeface="Arial" charset="0"/>
              </a:rPr>
              <a:t>2014  SRA, Inc. – ITS consulting</a:t>
            </a:r>
          </a:p>
        </p:txBody>
      </p:sp>
      <p:sp>
        <p:nvSpPr>
          <p:cNvPr id="23557" name="Text Box 5"/>
          <p:cNvSpPr txBox="1">
            <a:spLocks noChangeArrowheads="1"/>
          </p:cNvSpPr>
          <p:nvPr/>
        </p:nvSpPr>
        <p:spPr bwMode="auto">
          <a:xfrm>
            <a:off x="685800" y="1219200"/>
            <a:ext cx="7848600" cy="366713"/>
          </a:xfrm>
          <a:prstGeom prst="rect">
            <a:avLst/>
          </a:prstGeom>
          <a:noFill/>
          <a:ln w="9525">
            <a:noFill/>
            <a:miter lim="800000"/>
            <a:headEnd/>
            <a:tailEnd/>
          </a:ln>
        </p:spPr>
        <p:txBody>
          <a:bodyPr>
            <a:spAutoFit/>
          </a:bodyPr>
          <a:lstStyle/>
          <a:p>
            <a:pPr fontAlgn="ctr">
              <a:buFontTx/>
              <a:buChar char="•"/>
            </a:pPr>
            <a:r>
              <a:rPr lang="en-US" sz="1800">
                <a:latin typeface="Arial" charset="0"/>
              </a:rPr>
              <a:t>  ITS stations communicate anywhere, anytime, safely and securely </a:t>
            </a:r>
          </a:p>
        </p:txBody>
      </p:sp>
      <p:pic>
        <p:nvPicPr>
          <p:cNvPr id="23558" name="Picture 2"/>
          <p:cNvPicPr>
            <a:picLocks noChangeAspect="1" noChangeArrowheads="1"/>
          </p:cNvPicPr>
          <p:nvPr/>
        </p:nvPicPr>
        <p:blipFill>
          <a:blip r:embed="rId2" cstate="print"/>
          <a:srcRect t="11653"/>
          <a:stretch>
            <a:fillRect/>
          </a:stretch>
        </p:blipFill>
        <p:spPr bwMode="auto">
          <a:xfrm>
            <a:off x="250825" y="1557338"/>
            <a:ext cx="8615363" cy="4281487"/>
          </a:xfrm>
          <a:prstGeom prst="rect">
            <a:avLst/>
          </a:prstGeom>
          <a:noFill/>
          <a:ln w="9525">
            <a:noFill/>
            <a:miter lim="800000"/>
            <a:headEnd/>
            <a:tailEnd/>
          </a:ln>
        </p:spPr>
      </p:pic>
      <p:sp>
        <p:nvSpPr>
          <p:cNvPr id="23559" name="Rectangle 7"/>
          <p:cNvSpPr>
            <a:spLocks noChangeArrowheads="1"/>
          </p:cNvSpPr>
          <p:nvPr/>
        </p:nvSpPr>
        <p:spPr bwMode="auto">
          <a:xfrm>
            <a:off x="7308850" y="5662613"/>
            <a:ext cx="865188" cy="1428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lIns="91440" tIns="45720" rIns="91440" bIns="45720"/>
          <a:lstStyle/>
          <a:p>
            <a:pPr eaLnBrk="1" hangingPunct="1"/>
            <a:r>
              <a:rPr lang="de-DE" smtClean="0"/>
              <a:t>Intelligent Transportation Systems</a:t>
            </a:r>
            <a:endParaRPr lang="en-US" smtClean="0"/>
          </a:p>
        </p:txBody>
      </p:sp>
      <p:sp>
        <p:nvSpPr>
          <p:cNvPr id="24579" name="Slide Number Placeholder 3"/>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98265059-5F2D-4573-8B64-C13BE04C143B}" type="slidenum">
              <a:rPr lang="en-US" sz="1000">
                <a:solidFill>
                  <a:srgbClr val="000000"/>
                </a:solidFill>
                <a:latin typeface="Arial" charset="0"/>
              </a:rPr>
              <a:pPr algn="r"/>
              <a:t>4</a:t>
            </a:fld>
            <a:endParaRPr lang="en-US" sz="1000">
              <a:solidFill>
                <a:srgbClr val="000000"/>
              </a:solidFill>
              <a:latin typeface="Arial" charset="0"/>
            </a:endParaRPr>
          </a:p>
        </p:txBody>
      </p:sp>
      <p:sp>
        <p:nvSpPr>
          <p:cNvPr id="24580" name="TextBox 4"/>
          <p:cNvSpPr txBox="1">
            <a:spLocks noChangeArrowheads="1"/>
          </p:cNvSpPr>
          <p:nvPr/>
        </p:nvSpPr>
        <p:spPr bwMode="auto">
          <a:xfrm>
            <a:off x="152400" y="6477000"/>
            <a:ext cx="2200275" cy="260350"/>
          </a:xfrm>
          <a:prstGeom prst="rect">
            <a:avLst/>
          </a:prstGeom>
          <a:noFill/>
          <a:ln w="9525">
            <a:noFill/>
            <a:miter lim="800000"/>
            <a:headEnd/>
            <a:tailEnd/>
          </a:ln>
        </p:spPr>
        <p:txBody>
          <a:bodyPr wrap="none">
            <a:spAutoFit/>
          </a:bodyPr>
          <a:lstStyle/>
          <a:p>
            <a:r>
              <a:rPr lang="en-US" sz="1100">
                <a:latin typeface="Arial" charset="0"/>
              </a:rPr>
              <a:t>2014  SRA, Inc. – ITS consulting</a:t>
            </a:r>
          </a:p>
        </p:txBody>
      </p:sp>
      <p:sp>
        <p:nvSpPr>
          <p:cNvPr id="24581" name="Text Box 5"/>
          <p:cNvSpPr txBox="1">
            <a:spLocks noChangeArrowheads="1"/>
          </p:cNvSpPr>
          <p:nvPr/>
        </p:nvSpPr>
        <p:spPr bwMode="auto">
          <a:xfrm>
            <a:off x="685800" y="1219200"/>
            <a:ext cx="7848600" cy="641350"/>
          </a:xfrm>
          <a:prstGeom prst="rect">
            <a:avLst/>
          </a:prstGeom>
          <a:noFill/>
          <a:ln w="9525">
            <a:noFill/>
            <a:miter lim="800000"/>
            <a:headEnd/>
            <a:tailEnd/>
          </a:ln>
        </p:spPr>
        <p:txBody>
          <a:bodyPr>
            <a:spAutoFit/>
          </a:bodyPr>
          <a:lstStyle/>
          <a:p>
            <a:pPr fontAlgn="ctr">
              <a:buFontTx/>
              <a:buChar char="•"/>
            </a:pPr>
            <a:r>
              <a:rPr lang="en-US" sz="1800">
                <a:latin typeface="Arial" charset="0"/>
              </a:rPr>
              <a:t>  Instrumented intersections provide valuable information to vehicles and pedestrians for collision avoidance and other applications </a:t>
            </a:r>
          </a:p>
        </p:txBody>
      </p:sp>
      <p:pic>
        <p:nvPicPr>
          <p:cNvPr id="24582" name="Picture 2"/>
          <p:cNvPicPr>
            <a:picLocks noChangeAspect="1" noChangeArrowheads="1"/>
          </p:cNvPicPr>
          <p:nvPr/>
        </p:nvPicPr>
        <p:blipFill>
          <a:blip r:embed="rId2" cstate="print"/>
          <a:srcRect t="11981"/>
          <a:stretch>
            <a:fillRect/>
          </a:stretch>
        </p:blipFill>
        <p:spPr bwMode="auto">
          <a:xfrm>
            <a:off x="250825" y="1989138"/>
            <a:ext cx="8763000" cy="4340225"/>
          </a:xfrm>
          <a:prstGeom prst="rect">
            <a:avLst/>
          </a:prstGeom>
          <a:noFill/>
          <a:ln w="9525">
            <a:noFill/>
            <a:miter lim="800000"/>
            <a:headEnd/>
            <a:tailEnd/>
          </a:ln>
        </p:spPr>
      </p:pic>
      <p:sp>
        <p:nvSpPr>
          <p:cNvPr id="24583" name="Rectangle 7"/>
          <p:cNvSpPr>
            <a:spLocks noChangeArrowheads="1"/>
          </p:cNvSpPr>
          <p:nvPr/>
        </p:nvSpPr>
        <p:spPr bwMode="auto">
          <a:xfrm>
            <a:off x="7380288" y="6165850"/>
            <a:ext cx="865187" cy="1428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lIns="91440" tIns="45720" rIns="91440" bIns="45720"/>
          <a:lstStyle/>
          <a:p>
            <a:pPr eaLnBrk="1" hangingPunct="1"/>
            <a:r>
              <a:rPr lang="de-DE" smtClean="0"/>
              <a:t>Intelligent Transportation Systems</a:t>
            </a:r>
            <a:endParaRPr lang="en-US" smtClean="0"/>
          </a:p>
        </p:txBody>
      </p:sp>
      <p:sp>
        <p:nvSpPr>
          <p:cNvPr id="25603" name="Slide Number Placeholder 3"/>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95BDDD5E-78D8-4356-A5D7-3542FE348629}" type="slidenum">
              <a:rPr lang="en-US" sz="1000">
                <a:solidFill>
                  <a:srgbClr val="000000"/>
                </a:solidFill>
                <a:latin typeface="Arial" charset="0"/>
              </a:rPr>
              <a:pPr algn="r"/>
              <a:t>5</a:t>
            </a:fld>
            <a:endParaRPr lang="en-US" sz="1000">
              <a:solidFill>
                <a:srgbClr val="000000"/>
              </a:solidFill>
              <a:latin typeface="Arial" charset="0"/>
            </a:endParaRPr>
          </a:p>
        </p:txBody>
      </p:sp>
      <p:sp>
        <p:nvSpPr>
          <p:cNvPr id="25604" name="TextBox 4"/>
          <p:cNvSpPr txBox="1">
            <a:spLocks noChangeArrowheads="1"/>
          </p:cNvSpPr>
          <p:nvPr/>
        </p:nvSpPr>
        <p:spPr bwMode="auto">
          <a:xfrm>
            <a:off x="152400" y="6477000"/>
            <a:ext cx="2200275" cy="260350"/>
          </a:xfrm>
          <a:prstGeom prst="rect">
            <a:avLst/>
          </a:prstGeom>
          <a:noFill/>
          <a:ln w="9525">
            <a:noFill/>
            <a:miter lim="800000"/>
            <a:headEnd/>
            <a:tailEnd/>
          </a:ln>
        </p:spPr>
        <p:txBody>
          <a:bodyPr wrap="none">
            <a:spAutoFit/>
          </a:bodyPr>
          <a:lstStyle/>
          <a:p>
            <a:r>
              <a:rPr lang="en-US" sz="1100">
                <a:latin typeface="Arial" charset="0"/>
              </a:rPr>
              <a:t>2014  SRA, Inc. – ITS consulting</a:t>
            </a:r>
          </a:p>
        </p:txBody>
      </p:sp>
      <p:sp>
        <p:nvSpPr>
          <p:cNvPr id="25605" name="Text Box 5"/>
          <p:cNvSpPr txBox="1">
            <a:spLocks noChangeArrowheads="1"/>
          </p:cNvSpPr>
          <p:nvPr/>
        </p:nvSpPr>
        <p:spPr bwMode="auto">
          <a:xfrm>
            <a:off x="685800" y="1219200"/>
            <a:ext cx="7848600" cy="641350"/>
          </a:xfrm>
          <a:prstGeom prst="rect">
            <a:avLst/>
          </a:prstGeom>
          <a:noFill/>
          <a:ln w="9525">
            <a:noFill/>
            <a:miter lim="800000"/>
            <a:headEnd/>
            <a:tailEnd/>
          </a:ln>
        </p:spPr>
        <p:txBody>
          <a:bodyPr>
            <a:spAutoFit/>
          </a:bodyPr>
          <a:lstStyle/>
          <a:p>
            <a:pPr fontAlgn="ctr">
              <a:buFontTx/>
              <a:buChar char="•"/>
            </a:pPr>
            <a:r>
              <a:rPr lang="en-US" sz="1800">
                <a:latin typeface="Arial" charset="0"/>
              </a:rPr>
              <a:t>  Instrumented intersections provide valuable information to vehicles and pedestrians for collision avoidance and other applications </a:t>
            </a:r>
          </a:p>
        </p:txBody>
      </p:sp>
      <p:pic>
        <p:nvPicPr>
          <p:cNvPr id="25606" name="Picture 2"/>
          <p:cNvPicPr>
            <a:picLocks noChangeAspect="1" noChangeArrowheads="1"/>
          </p:cNvPicPr>
          <p:nvPr/>
        </p:nvPicPr>
        <p:blipFill>
          <a:blip r:embed="rId2" cstate="print"/>
          <a:srcRect t="11916"/>
          <a:stretch>
            <a:fillRect/>
          </a:stretch>
        </p:blipFill>
        <p:spPr bwMode="auto">
          <a:xfrm>
            <a:off x="179388" y="1989138"/>
            <a:ext cx="8831262" cy="4375150"/>
          </a:xfrm>
          <a:prstGeom prst="rect">
            <a:avLst/>
          </a:prstGeom>
          <a:noFill/>
          <a:ln w="9525">
            <a:noFill/>
            <a:miter lim="800000"/>
            <a:headEnd/>
            <a:tailEnd/>
          </a:ln>
        </p:spPr>
      </p:pic>
      <p:sp>
        <p:nvSpPr>
          <p:cNvPr id="25607" name="Rectangle 7"/>
          <p:cNvSpPr>
            <a:spLocks noChangeArrowheads="1"/>
          </p:cNvSpPr>
          <p:nvPr/>
        </p:nvSpPr>
        <p:spPr bwMode="auto">
          <a:xfrm>
            <a:off x="7451725" y="6165850"/>
            <a:ext cx="865188" cy="1428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lIns="91440" tIns="45720" rIns="91440" bIns="45720"/>
          <a:lstStyle/>
          <a:p>
            <a:pPr eaLnBrk="1" hangingPunct="1"/>
            <a:r>
              <a:rPr lang="de-DE" smtClean="0"/>
              <a:t>Intelligent Transportation Systems</a:t>
            </a:r>
            <a:endParaRPr lang="en-US" smtClean="0"/>
          </a:p>
        </p:txBody>
      </p:sp>
      <p:sp>
        <p:nvSpPr>
          <p:cNvPr id="26627" name="Slide Number Placeholder 3"/>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D07C40F3-3C83-4A0B-B254-C80700391A57}" type="slidenum">
              <a:rPr lang="en-US" sz="1000">
                <a:solidFill>
                  <a:srgbClr val="000000"/>
                </a:solidFill>
                <a:latin typeface="Arial" charset="0"/>
              </a:rPr>
              <a:pPr algn="r"/>
              <a:t>6</a:t>
            </a:fld>
            <a:endParaRPr lang="en-US" sz="1000">
              <a:solidFill>
                <a:srgbClr val="000000"/>
              </a:solidFill>
              <a:latin typeface="Arial" charset="0"/>
            </a:endParaRPr>
          </a:p>
        </p:txBody>
      </p:sp>
      <p:sp>
        <p:nvSpPr>
          <p:cNvPr id="26628" name="TextBox 4"/>
          <p:cNvSpPr txBox="1">
            <a:spLocks noChangeArrowheads="1"/>
          </p:cNvSpPr>
          <p:nvPr/>
        </p:nvSpPr>
        <p:spPr bwMode="auto">
          <a:xfrm>
            <a:off x="152400" y="6477000"/>
            <a:ext cx="2200275" cy="260350"/>
          </a:xfrm>
          <a:prstGeom prst="rect">
            <a:avLst/>
          </a:prstGeom>
          <a:noFill/>
          <a:ln w="9525">
            <a:noFill/>
            <a:miter lim="800000"/>
            <a:headEnd/>
            <a:tailEnd/>
          </a:ln>
        </p:spPr>
        <p:txBody>
          <a:bodyPr wrap="none">
            <a:spAutoFit/>
          </a:bodyPr>
          <a:lstStyle/>
          <a:p>
            <a:r>
              <a:rPr lang="en-US" sz="1100">
                <a:latin typeface="Arial" charset="0"/>
              </a:rPr>
              <a:t>2014  SRA, Inc. – ITS consulting</a:t>
            </a:r>
          </a:p>
        </p:txBody>
      </p:sp>
      <p:sp>
        <p:nvSpPr>
          <p:cNvPr id="26629" name="Text Box 6"/>
          <p:cNvSpPr txBox="1">
            <a:spLocks noChangeArrowheads="1"/>
          </p:cNvSpPr>
          <p:nvPr/>
        </p:nvSpPr>
        <p:spPr bwMode="auto">
          <a:xfrm>
            <a:off x="685800" y="1371600"/>
            <a:ext cx="7848600" cy="641350"/>
          </a:xfrm>
          <a:prstGeom prst="rect">
            <a:avLst/>
          </a:prstGeom>
          <a:noFill/>
          <a:ln w="9525">
            <a:noFill/>
            <a:miter lim="800000"/>
            <a:headEnd/>
            <a:tailEnd/>
          </a:ln>
        </p:spPr>
        <p:txBody>
          <a:bodyPr>
            <a:spAutoFit/>
          </a:bodyPr>
          <a:lstStyle/>
          <a:p>
            <a:pPr fontAlgn="ctr">
              <a:buFontTx/>
              <a:buChar char="•"/>
            </a:pPr>
            <a:r>
              <a:rPr lang="en-US" sz="1800">
                <a:latin typeface="Arial" charset="0"/>
              </a:rPr>
              <a:t>  Control centers integrate incoming information and provide value-        added services </a:t>
            </a:r>
          </a:p>
        </p:txBody>
      </p:sp>
      <p:pic>
        <p:nvPicPr>
          <p:cNvPr id="26630" name="Picture 2"/>
          <p:cNvPicPr>
            <a:picLocks noChangeAspect="1" noChangeArrowheads="1"/>
          </p:cNvPicPr>
          <p:nvPr/>
        </p:nvPicPr>
        <p:blipFill>
          <a:blip r:embed="rId2" cstate="print"/>
          <a:srcRect t="11757"/>
          <a:stretch>
            <a:fillRect/>
          </a:stretch>
        </p:blipFill>
        <p:spPr bwMode="auto">
          <a:xfrm>
            <a:off x="684213" y="2276475"/>
            <a:ext cx="7750175" cy="3846513"/>
          </a:xfrm>
          <a:prstGeom prst="rect">
            <a:avLst/>
          </a:prstGeom>
          <a:noFill/>
          <a:ln w="9525">
            <a:noFill/>
            <a:miter lim="800000"/>
            <a:headEnd/>
            <a:tailEnd/>
          </a:ln>
        </p:spPr>
      </p:pic>
      <p:sp>
        <p:nvSpPr>
          <p:cNvPr id="26631" name="Rectangle 7"/>
          <p:cNvSpPr>
            <a:spLocks noChangeArrowheads="1"/>
          </p:cNvSpPr>
          <p:nvPr/>
        </p:nvSpPr>
        <p:spPr bwMode="auto">
          <a:xfrm>
            <a:off x="6948488" y="5949950"/>
            <a:ext cx="865187" cy="1428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2"/>
          <p:cNvSpPr>
            <a:spLocks noGrp="1"/>
          </p:cNvSpPr>
          <p:nvPr>
            <p:ph type="title" idx="4294967295"/>
          </p:nvPr>
        </p:nvSpPr>
        <p:spPr>
          <a:xfrm>
            <a:off x="827088" y="152400"/>
            <a:ext cx="7416800" cy="936625"/>
          </a:xfrm>
        </p:spPr>
        <p:txBody>
          <a:bodyPr lIns="91440" tIns="45720" rIns="91440" bIns="45720"/>
          <a:lstStyle/>
          <a:p>
            <a:pPr eaLnBrk="1" hangingPunct="1"/>
            <a:r>
              <a:rPr lang="en-US" sz="3200" smtClean="0"/>
              <a:t>“Silo” approach to multiple applications</a:t>
            </a:r>
          </a:p>
        </p:txBody>
      </p:sp>
      <p:sp>
        <p:nvSpPr>
          <p:cNvPr id="4" name="Foliennummernplatzhalter 3"/>
          <p:cNvSpPr txBox="1">
            <a:spLocks noGrp="1"/>
          </p:cNvSpPr>
          <p:nvPr/>
        </p:nvSpPr>
        <p:spPr>
          <a:xfrm>
            <a:off x="8172450" y="6356350"/>
            <a:ext cx="514350" cy="365125"/>
          </a:xfrm>
          <a:prstGeom prst="rect">
            <a:avLst/>
          </a:prstGeom>
          <a:noFill/>
        </p:spPr>
        <p:txBody>
          <a:bodyPr anchor="ctr"/>
          <a:lstStyle/>
          <a:p>
            <a:pPr algn="r" fontAlgn="auto">
              <a:spcBef>
                <a:spcPts val="0"/>
              </a:spcBef>
              <a:spcAft>
                <a:spcPts val="0"/>
              </a:spcAft>
              <a:defRPr/>
            </a:pPr>
            <a:fld id="{0E2FC7C8-4852-4C64-9E08-9E4DFB6EA593}" type="slidenum">
              <a:rPr lang="de-DE" sz="1200">
                <a:solidFill>
                  <a:schemeClr val="tx1">
                    <a:tint val="75000"/>
                  </a:schemeClr>
                </a:solidFill>
                <a:latin typeface="+mn-lt"/>
                <a:cs typeface="+mn-cs"/>
              </a:rPr>
              <a:pPr algn="r" fontAlgn="auto">
                <a:spcBef>
                  <a:spcPts val="0"/>
                </a:spcBef>
                <a:spcAft>
                  <a:spcPts val="0"/>
                </a:spcAft>
                <a:defRPr/>
              </a:pPr>
              <a:t>7</a:t>
            </a:fld>
            <a:endParaRPr lang="de-DE" sz="1200">
              <a:solidFill>
                <a:schemeClr val="tx1">
                  <a:tint val="75000"/>
                </a:schemeClr>
              </a:solidFill>
              <a:latin typeface="+mn-lt"/>
              <a:cs typeface="+mn-cs"/>
            </a:endParaRPr>
          </a:p>
        </p:txBody>
      </p:sp>
      <p:sp>
        <p:nvSpPr>
          <p:cNvPr id="7" name="Rounded Rectangle 3"/>
          <p:cNvSpPr/>
          <p:nvPr/>
        </p:nvSpPr>
        <p:spPr>
          <a:xfrm>
            <a:off x="334963" y="1956222"/>
            <a:ext cx="2176462" cy="1366837"/>
          </a:xfrm>
          <a:prstGeom prst="roundRect">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chemeClr val="bg1"/>
                </a:solidFill>
                <a:cs typeface="Arial" charset="0"/>
              </a:rPr>
              <a:t>VM Proprietary</a:t>
            </a:r>
          </a:p>
          <a:p>
            <a:pPr algn="ctr">
              <a:defRPr/>
            </a:pPr>
            <a:r>
              <a:rPr lang="en-GB" sz="2000" b="1">
                <a:solidFill>
                  <a:schemeClr val="bg1"/>
                </a:solidFill>
                <a:cs typeface="Arial" charset="0"/>
              </a:rPr>
              <a:t>System</a:t>
            </a:r>
          </a:p>
        </p:txBody>
      </p:sp>
      <p:sp>
        <p:nvSpPr>
          <p:cNvPr id="9" name="Rounded Rectangle 4"/>
          <p:cNvSpPr/>
          <p:nvPr/>
        </p:nvSpPr>
        <p:spPr>
          <a:xfrm>
            <a:off x="7069138" y="1956222"/>
            <a:ext cx="1751012" cy="1366837"/>
          </a:xfrm>
          <a:prstGeom prst="roundRect">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rPr>
              <a:t>Active </a:t>
            </a:r>
          </a:p>
          <a:p>
            <a:pPr algn="ctr" fontAlgn="auto">
              <a:spcBef>
                <a:spcPts val="0"/>
              </a:spcBef>
              <a:spcAft>
                <a:spcPts val="0"/>
              </a:spcAft>
              <a:defRPr/>
            </a:pPr>
            <a:r>
              <a:rPr lang="en-GB" sz="2000" b="1" dirty="0">
                <a:solidFill>
                  <a:schemeClr val="bg1"/>
                </a:solidFill>
              </a:rPr>
              <a:t>Safety</a:t>
            </a:r>
          </a:p>
          <a:p>
            <a:pPr algn="ctr" fontAlgn="auto">
              <a:spcBef>
                <a:spcPts val="0"/>
              </a:spcBef>
              <a:spcAft>
                <a:spcPts val="0"/>
              </a:spcAft>
              <a:defRPr/>
            </a:pPr>
            <a:r>
              <a:rPr lang="en-GB" sz="2000" b="1" dirty="0">
                <a:solidFill>
                  <a:schemeClr val="bg1"/>
                </a:solidFill>
              </a:rPr>
              <a:t>system</a:t>
            </a:r>
          </a:p>
        </p:txBody>
      </p:sp>
      <p:sp>
        <p:nvSpPr>
          <p:cNvPr id="10" name="Rounded Rectangle 5"/>
          <p:cNvSpPr/>
          <p:nvPr/>
        </p:nvSpPr>
        <p:spPr>
          <a:xfrm>
            <a:off x="334963" y="3396084"/>
            <a:ext cx="2154237"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chemeClr val="tx1"/>
                </a:solidFill>
              </a:rPr>
              <a:t>Radio box</a:t>
            </a:r>
          </a:p>
          <a:p>
            <a:pPr algn="ctr" fontAlgn="auto">
              <a:spcBef>
                <a:spcPts val="0"/>
              </a:spcBef>
              <a:spcAft>
                <a:spcPts val="0"/>
              </a:spcAft>
              <a:defRPr/>
            </a:pPr>
            <a:r>
              <a:rPr lang="en-GB" sz="1600" dirty="0">
                <a:solidFill>
                  <a:schemeClr val="tx1"/>
                </a:solidFill>
              </a:rPr>
              <a:t>(3G/LTE, </a:t>
            </a:r>
            <a:r>
              <a:rPr lang="en-GB" sz="1600" dirty="0" err="1">
                <a:solidFill>
                  <a:schemeClr val="tx1"/>
                </a:solidFill>
              </a:rPr>
              <a:t>WiFi</a:t>
            </a:r>
            <a:r>
              <a:rPr lang="en-GB" sz="1600" dirty="0">
                <a:solidFill>
                  <a:schemeClr val="tx1"/>
                </a:solidFill>
              </a:rPr>
              <a:t>, Bluetooth, GPS,…)</a:t>
            </a:r>
          </a:p>
        </p:txBody>
      </p:sp>
      <p:sp>
        <p:nvSpPr>
          <p:cNvPr id="11" name="Rounded Rectangle 6"/>
          <p:cNvSpPr/>
          <p:nvPr/>
        </p:nvSpPr>
        <p:spPr>
          <a:xfrm>
            <a:off x="7086600" y="3396084"/>
            <a:ext cx="1698625"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chemeClr val="tx1"/>
                </a:solidFill>
              </a:rPr>
              <a:t>Radio box</a:t>
            </a:r>
          </a:p>
          <a:p>
            <a:pPr algn="ctr" fontAlgn="auto">
              <a:spcBef>
                <a:spcPts val="0"/>
              </a:spcBef>
              <a:spcAft>
                <a:spcPts val="0"/>
              </a:spcAft>
              <a:defRPr/>
            </a:pPr>
            <a:r>
              <a:rPr lang="en-GB" sz="1600" dirty="0">
                <a:solidFill>
                  <a:schemeClr val="tx1"/>
                </a:solidFill>
              </a:rPr>
              <a:t>(GPS, 5.9GHz,…)</a:t>
            </a:r>
          </a:p>
        </p:txBody>
      </p:sp>
      <p:sp>
        <p:nvSpPr>
          <p:cNvPr id="12" name="Rounded Rectangle 7"/>
          <p:cNvSpPr/>
          <p:nvPr/>
        </p:nvSpPr>
        <p:spPr>
          <a:xfrm>
            <a:off x="5059363" y="1956222"/>
            <a:ext cx="1600200" cy="1366837"/>
          </a:xfrm>
          <a:prstGeom prst="roundRect">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rPr>
              <a:t>eCall</a:t>
            </a:r>
          </a:p>
          <a:p>
            <a:pPr algn="ctr" fontAlgn="auto">
              <a:spcBef>
                <a:spcPts val="0"/>
              </a:spcBef>
              <a:spcAft>
                <a:spcPts val="0"/>
              </a:spcAft>
              <a:defRPr/>
            </a:pPr>
            <a:r>
              <a:rPr lang="en-GB" sz="2000" b="1" dirty="0">
                <a:solidFill>
                  <a:schemeClr val="bg1"/>
                </a:solidFill>
              </a:rPr>
              <a:t>system</a:t>
            </a:r>
          </a:p>
        </p:txBody>
      </p:sp>
      <p:sp>
        <p:nvSpPr>
          <p:cNvPr id="13" name="Rounded Rectangle 8"/>
          <p:cNvSpPr/>
          <p:nvPr/>
        </p:nvSpPr>
        <p:spPr>
          <a:xfrm>
            <a:off x="5072063" y="3396084"/>
            <a:ext cx="1552575"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chemeClr val="tx1"/>
                </a:solidFill>
              </a:rPr>
              <a:t>Radio box</a:t>
            </a:r>
          </a:p>
          <a:p>
            <a:pPr algn="ctr" fontAlgn="auto">
              <a:spcBef>
                <a:spcPts val="0"/>
              </a:spcBef>
              <a:spcAft>
                <a:spcPts val="0"/>
              </a:spcAft>
              <a:defRPr/>
            </a:pPr>
            <a:r>
              <a:rPr lang="en-GB" sz="1600" dirty="0">
                <a:solidFill>
                  <a:schemeClr val="tx1"/>
                </a:solidFill>
              </a:rPr>
              <a:t>(2G/3G, GPS,…)</a:t>
            </a:r>
          </a:p>
        </p:txBody>
      </p:sp>
      <p:sp>
        <p:nvSpPr>
          <p:cNvPr id="14" name="Rectangle 9"/>
          <p:cNvSpPr/>
          <p:nvPr/>
        </p:nvSpPr>
        <p:spPr>
          <a:xfrm>
            <a:off x="2700338" y="1667297"/>
            <a:ext cx="179387" cy="2814637"/>
          </a:xfrm>
          <a:prstGeom prst="rect">
            <a:avLst/>
          </a:prstGeom>
          <a:blipFill>
            <a:blip r:embed="rId3" cstate="print"/>
            <a:tile tx="0" ty="0" sx="100000" sy="100000" flip="none" algn="tl"/>
          </a:blip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15" name="Rounded Rectangle 160"/>
          <p:cNvSpPr/>
          <p:nvPr/>
        </p:nvSpPr>
        <p:spPr>
          <a:xfrm>
            <a:off x="3059113" y="1956222"/>
            <a:ext cx="1600200" cy="1366837"/>
          </a:xfrm>
          <a:prstGeom prst="roundRect">
            <a:avLst/>
          </a:prstGeom>
          <a:solidFill>
            <a:srgbClr val="00B0F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rPr>
              <a:t>EETS</a:t>
            </a:r>
          </a:p>
          <a:p>
            <a:pPr algn="ctr" fontAlgn="auto">
              <a:spcBef>
                <a:spcPts val="0"/>
              </a:spcBef>
              <a:spcAft>
                <a:spcPts val="0"/>
              </a:spcAft>
              <a:defRPr/>
            </a:pPr>
            <a:r>
              <a:rPr lang="en-GB" sz="2000" b="1" dirty="0">
                <a:solidFill>
                  <a:schemeClr val="bg1"/>
                </a:solidFill>
              </a:rPr>
              <a:t>system</a:t>
            </a:r>
          </a:p>
        </p:txBody>
      </p:sp>
      <p:sp>
        <p:nvSpPr>
          <p:cNvPr id="16" name="Rounded Rectangle 161"/>
          <p:cNvSpPr/>
          <p:nvPr/>
        </p:nvSpPr>
        <p:spPr>
          <a:xfrm>
            <a:off x="3071813" y="3396084"/>
            <a:ext cx="1552575"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chemeClr val="tx1"/>
                </a:solidFill>
              </a:rPr>
              <a:t>Radio box</a:t>
            </a:r>
          </a:p>
          <a:p>
            <a:pPr algn="ctr" fontAlgn="auto">
              <a:spcBef>
                <a:spcPts val="0"/>
              </a:spcBef>
              <a:spcAft>
                <a:spcPts val="0"/>
              </a:spcAft>
              <a:defRPr/>
            </a:pPr>
            <a:r>
              <a:rPr lang="en-GB" sz="1600" dirty="0">
                <a:solidFill>
                  <a:schemeClr val="tx1"/>
                </a:solidFill>
              </a:rPr>
              <a:t>(2G/3G, GPS, 5.8GHz,…)</a:t>
            </a:r>
          </a:p>
        </p:txBody>
      </p:sp>
      <p:sp>
        <p:nvSpPr>
          <p:cNvPr id="17" name="Rectangle 162"/>
          <p:cNvSpPr/>
          <p:nvPr/>
        </p:nvSpPr>
        <p:spPr>
          <a:xfrm>
            <a:off x="4751388" y="1667297"/>
            <a:ext cx="180975" cy="2814637"/>
          </a:xfrm>
          <a:prstGeom prst="rect">
            <a:avLst/>
          </a:prstGeom>
          <a:blipFill>
            <a:blip r:embed="rId3" cstate="print"/>
            <a:tile tx="0" ty="0" sx="100000" sy="100000" flip="none" algn="tl"/>
          </a:blip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18" name="Rectangle 163"/>
          <p:cNvSpPr/>
          <p:nvPr/>
        </p:nvSpPr>
        <p:spPr>
          <a:xfrm>
            <a:off x="6767513" y="1667297"/>
            <a:ext cx="180975" cy="2814637"/>
          </a:xfrm>
          <a:prstGeom prst="rect">
            <a:avLst/>
          </a:prstGeom>
          <a:blipFill>
            <a:blip r:embed="rId3" cstate="print"/>
            <a:tile tx="0" ty="0" sx="100000" sy="100000" flip="none" algn="tl"/>
          </a:blip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nvGrpSpPr>
          <p:cNvPr id="27685" name="Group 14"/>
          <p:cNvGrpSpPr>
            <a:grpSpLocks/>
          </p:cNvGrpSpPr>
          <p:nvPr/>
        </p:nvGrpSpPr>
        <p:grpSpPr bwMode="auto">
          <a:xfrm>
            <a:off x="363538" y="4259263"/>
            <a:ext cx="592137" cy="825500"/>
            <a:chOff x="1763688" y="5303790"/>
            <a:chExt cx="591675" cy="825664"/>
          </a:xfrm>
        </p:grpSpPr>
        <p:grpSp>
          <p:nvGrpSpPr>
            <p:cNvPr id="27686" name="Group 12"/>
            <p:cNvGrpSpPr>
              <a:grpSpLocks/>
            </p:cNvGrpSpPr>
            <p:nvPr/>
          </p:nvGrpSpPr>
          <p:grpSpPr bwMode="auto">
            <a:xfrm>
              <a:off x="1763688" y="5667643"/>
              <a:ext cx="591675" cy="460407"/>
              <a:chOff x="1763688" y="5667643"/>
              <a:chExt cx="591675" cy="460407"/>
            </a:xfrm>
          </p:grpSpPr>
          <p:grpSp>
            <p:nvGrpSpPr>
              <p:cNvPr id="27687" name="Group 257"/>
              <p:cNvGrpSpPr>
                <a:grpSpLocks/>
              </p:cNvGrpSpPr>
              <p:nvPr/>
            </p:nvGrpSpPr>
            <p:grpSpPr bwMode="auto">
              <a:xfrm>
                <a:off x="1966868" y="5780096"/>
                <a:ext cx="114928" cy="347954"/>
                <a:chOff x="1259632" y="5157192"/>
                <a:chExt cx="288032" cy="576064"/>
              </a:xfrm>
            </p:grpSpPr>
            <p:cxnSp>
              <p:nvCxnSpPr>
                <p:cNvPr id="26" name="Straight Connector 26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6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Arc 25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24" name="Arc 25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25" name="Arc 26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21" name="Freeform 25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695" name="Group 264"/>
          <p:cNvGrpSpPr>
            <a:grpSpLocks/>
          </p:cNvGrpSpPr>
          <p:nvPr/>
        </p:nvGrpSpPr>
        <p:grpSpPr bwMode="auto">
          <a:xfrm>
            <a:off x="811213" y="4259263"/>
            <a:ext cx="592137" cy="825500"/>
            <a:chOff x="1763688" y="5303790"/>
            <a:chExt cx="591675" cy="825664"/>
          </a:xfrm>
        </p:grpSpPr>
        <p:grpSp>
          <p:nvGrpSpPr>
            <p:cNvPr id="27696" name="Group 265"/>
            <p:cNvGrpSpPr>
              <a:grpSpLocks/>
            </p:cNvGrpSpPr>
            <p:nvPr/>
          </p:nvGrpSpPr>
          <p:grpSpPr bwMode="auto">
            <a:xfrm>
              <a:off x="1763688" y="5667643"/>
              <a:ext cx="591675" cy="460407"/>
              <a:chOff x="1763688" y="5667643"/>
              <a:chExt cx="591675" cy="460407"/>
            </a:xfrm>
          </p:grpSpPr>
          <p:grpSp>
            <p:nvGrpSpPr>
              <p:cNvPr id="27697" name="Group 267"/>
              <p:cNvGrpSpPr>
                <a:grpSpLocks/>
              </p:cNvGrpSpPr>
              <p:nvPr/>
            </p:nvGrpSpPr>
            <p:grpSpPr bwMode="auto">
              <a:xfrm>
                <a:off x="1966868" y="5780096"/>
                <a:ext cx="114928" cy="347954"/>
                <a:chOff x="1259632" y="5157192"/>
                <a:chExt cx="288032" cy="576064"/>
              </a:xfrm>
            </p:grpSpPr>
            <p:cxnSp>
              <p:nvCxnSpPr>
                <p:cNvPr id="36" name="Straight Connector 27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7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27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Arc 26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34" name="Arc 26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35" name="Arc 27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31" name="Freeform 26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05" name="Group 274"/>
          <p:cNvGrpSpPr>
            <a:grpSpLocks/>
          </p:cNvGrpSpPr>
          <p:nvPr/>
        </p:nvGrpSpPr>
        <p:grpSpPr bwMode="auto">
          <a:xfrm>
            <a:off x="1244600" y="4259263"/>
            <a:ext cx="590550" cy="825500"/>
            <a:chOff x="1763688" y="5303790"/>
            <a:chExt cx="591675" cy="825664"/>
          </a:xfrm>
        </p:grpSpPr>
        <p:grpSp>
          <p:nvGrpSpPr>
            <p:cNvPr id="27706" name="Group 275"/>
            <p:cNvGrpSpPr>
              <a:grpSpLocks/>
            </p:cNvGrpSpPr>
            <p:nvPr/>
          </p:nvGrpSpPr>
          <p:grpSpPr bwMode="auto">
            <a:xfrm>
              <a:off x="1763688" y="5667643"/>
              <a:ext cx="591675" cy="460407"/>
              <a:chOff x="1763688" y="5667643"/>
              <a:chExt cx="591675" cy="460407"/>
            </a:xfrm>
          </p:grpSpPr>
          <p:grpSp>
            <p:nvGrpSpPr>
              <p:cNvPr id="27707" name="Group 277"/>
              <p:cNvGrpSpPr>
                <a:grpSpLocks/>
              </p:cNvGrpSpPr>
              <p:nvPr/>
            </p:nvGrpSpPr>
            <p:grpSpPr bwMode="auto">
              <a:xfrm>
                <a:off x="1966868" y="5780096"/>
                <a:ext cx="114928" cy="347954"/>
                <a:chOff x="1259632" y="5157192"/>
                <a:chExt cx="288032" cy="576064"/>
              </a:xfrm>
            </p:grpSpPr>
            <p:cxnSp>
              <p:nvCxnSpPr>
                <p:cNvPr id="46" name="Straight Connector 28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8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8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3" name="Arc 278"/>
              <p:cNvSpPr/>
              <p:nvPr/>
            </p:nvSpPr>
            <p:spPr>
              <a:xfrm rot="18314974">
                <a:off x="1867387"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44" name="Arc 279"/>
              <p:cNvSpPr/>
              <p:nvPr/>
            </p:nvSpPr>
            <p:spPr>
              <a:xfrm rot="18314974">
                <a:off x="1899932"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45" name="Arc 28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41" name="Freeform 276"/>
            <p:cNvSpPr/>
            <p:nvPr/>
          </p:nvSpPr>
          <p:spPr>
            <a:xfrm>
              <a:off x="2010220"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15" name="Group 284"/>
          <p:cNvGrpSpPr>
            <a:grpSpLocks/>
          </p:cNvGrpSpPr>
          <p:nvPr/>
        </p:nvGrpSpPr>
        <p:grpSpPr bwMode="auto">
          <a:xfrm>
            <a:off x="1676400" y="4259263"/>
            <a:ext cx="592138" cy="825500"/>
            <a:chOff x="1763688" y="5303790"/>
            <a:chExt cx="591675" cy="825664"/>
          </a:xfrm>
        </p:grpSpPr>
        <p:grpSp>
          <p:nvGrpSpPr>
            <p:cNvPr id="27716" name="Group 285"/>
            <p:cNvGrpSpPr>
              <a:grpSpLocks/>
            </p:cNvGrpSpPr>
            <p:nvPr/>
          </p:nvGrpSpPr>
          <p:grpSpPr bwMode="auto">
            <a:xfrm>
              <a:off x="1763688" y="5667643"/>
              <a:ext cx="591675" cy="460407"/>
              <a:chOff x="1763688" y="5667643"/>
              <a:chExt cx="591675" cy="460407"/>
            </a:xfrm>
          </p:grpSpPr>
          <p:grpSp>
            <p:nvGrpSpPr>
              <p:cNvPr id="27717" name="Group 287"/>
              <p:cNvGrpSpPr>
                <a:grpSpLocks/>
              </p:cNvGrpSpPr>
              <p:nvPr/>
            </p:nvGrpSpPr>
            <p:grpSpPr bwMode="auto">
              <a:xfrm>
                <a:off x="1966868" y="5780096"/>
                <a:ext cx="114928" cy="347954"/>
                <a:chOff x="1259632" y="5157192"/>
                <a:chExt cx="288032" cy="576064"/>
              </a:xfrm>
            </p:grpSpPr>
            <p:cxnSp>
              <p:nvCxnSpPr>
                <p:cNvPr id="56" name="Straight Connector 291"/>
                <p:cNvCxnSpPr/>
                <p:nvPr/>
              </p:nvCxnSpPr>
              <p:spPr>
                <a:xfrm>
                  <a:off x="1406378"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292"/>
                <p:cNvCxnSpPr/>
                <p:nvPr/>
              </p:nvCxnSpPr>
              <p:spPr>
                <a:xfrm flipV="1">
                  <a:off x="1406378"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293"/>
                <p:cNvCxnSpPr/>
                <p:nvPr/>
              </p:nvCxnSpPr>
              <p:spPr>
                <a:xfrm>
                  <a:off x="1259284" y="5228230"/>
                  <a:ext cx="147094"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 name="Arc 288"/>
              <p:cNvSpPr/>
              <p:nvPr/>
            </p:nvSpPr>
            <p:spPr>
              <a:xfrm rot="18314974">
                <a:off x="1867408" y="5647794"/>
                <a:ext cx="368373" cy="496498"/>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54" name="Arc 289"/>
              <p:cNvSpPr/>
              <p:nvPr/>
            </p:nvSpPr>
            <p:spPr>
              <a:xfrm rot="18314974">
                <a:off x="1899962" y="5721569"/>
                <a:ext cx="296921" cy="375943"/>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55" name="Arc 29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51" name="Freeform 286"/>
            <p:cNvSpPr/>
            <p:nvPr/>
          </p:nvSpPr>
          <p:spPr>
            <a:xfrm>
              <a:off x="2009559" y="5303790"/>
              <a:ext cx="198282"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25" name="Group 294"/>
          <p:cNvGrpSpPr>
            <a:grpSpLocks/>
          </p:cNvGrpSpPr>
          <p:nvPr/>
        </p:nvGrpSpPr>
        <p:grpSpPr bwMode="auto">
          <a:xfrm>
            <a:off x="3059113" y="4259263"/>
            <a:ext cx="592137" cy="825500"/>
            <a:chOff x="1763688" y="5303790"/>
            <a:chExt cx="591675" cy="825664"/>
          </a:xfrm>
        </p:grpSpPr>
        <p:grpSp>
          <p:nvGrpSpPr>
            <p:cNvPr id="27726" name="Group 295"/>
            <p:cNvGrpSpPr>
              <a:grpSpLocks/>
            </p:cNvGrpSpPr>
            <p:nvPr/>
          </p:nvGrpSpPr>
          <p:grpSpPr bwMode="auto">
            <a:xfrm>
              <a:off x="1763688" y="5667643"/>
              <a:ext cx="591675" cy="460407"/>
              <a:chOff x="1763688" y="5667643"/>
              <a:chExt cx="591675" cy="460407"/>
            </a:xfrm>
          </p:grpSpPr>
          <p:grpSp>
            <p:nvGrpSpPr>
              <p:cNvPr id="27727" name="Group 297"/>
              <p:cNvGrpSpPr>
                <a:grpSpLocks/>
              </p:cNvGrpSpPr>
              <p:nvPr/>
            </p:nvGrpSpPr>
            <p:grpSpPr bwMode="auto">
              <a:xfrm>
                <a:off x="1966868" y="5780096"/>
                <a:ext cx="114928" cy="347954"/>
                <a:chOff x="1259632" y="5157192"/>
                <a:chExt cx="288032" cy="576064"/>
              </a:xfrm>
            </p:grpSpPr>
            <p:cxnSp>
              <p:nvCxnSpPr>
                <p:cNvPr id="66" name="Straight Connector 30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30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30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3" name="Arc 29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64" name="Arc 29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65" name="Arc 30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61" name="Freeform 29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35" name="Group 304"/>
          <p:cNvGrpSpPr>
            <a:grpSpLocks/>
          </p:cNvGrpSpPr>
          <p:nvPr/>
        </p:nvGrpSpPr>
        <p:grpSpPr bwMode="auto">
          <a:xfrm>
            <a:off x="3492500" y="4259263"/>
            <a:ext cx="590550" cy="825500"/>
            <a:chOff x="1763688" y="5303790"/>
            <a:chExt cx="591675" cy="825664"/>
          </a:xfrm>
        </p:grpSpPr>
        <p:grpSp>
          <p:nvGrpSpPr>
            <p:cNvPr id="27736" name="Group 305"/>
            <p:cNvGrpSpPr>
              <a:grpSpLocks/>
            </p:cNvGrpSpPr>
            <p:nvPr/>
          </p:nvGrpSpPr>
          <p:grpSpPr bwMode="auto">
            <a:xfrm>
              <a:off x="1763688" y="5667643"/>
              <a:ext cx="591675" cy="460407"/>
              <a:chOff x="1763688" y="5667643"/>
              <a:chExt cx="591675" cy="460407"/>
            </a:xfrm>
          </p:grpSpPr>
          <p:grpSp>
            <p:nvGrpSpPr>
              <p:cNvPr id="27737" name="Group 307"/>
              <p:cNvGrpSpPr>
                <a:grpSpLocks/>
              </p:cNvGrpSpPr>
              <p:nvPr/>
            </p:nvGrpSpPr>
            <p:grpSpPr bwMode="auto">
              <a:xfrm>
                <a:off x="1966868" y="5780096"/>
                <a:ext cx="114928" cy="347954"/>
                <a:chOff x="1259632" y="5157192"/>
                <a:chExt cx="288032" cy="576064"/>
              </a:xfrm>
            </p:grpSpPr>
            <p:cxnSp>
              <p:nvCxnSpPr>
                <p:cNvPr id="76" name="Straight Connector 31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31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31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3" name="Arc 308"/>
              <p:cNvSpPr/>
              <p:nvPr/>
            </p:nvSpPr>
            <p:spPr>
              <a:xfrm rot="18314974">
                <a:off x="1867387"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74" name="Arc 309"/>
              <p:cNvSpPr/>
              <p:nvPr/>
            </p:nvSpPr>
            <p:spPr>
              <a:xfrm rot="18314974">
                <a:off x="1899932"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75" name="Arc 31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71" name="Freeform 306"/>
            <p:cNvSpPr/>
            <p:nvPr/>
          </p:nvSpPr>
          <p:spPr>
            <a:xfrm>
              <a:off x="2010220"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45" name="Group 314"/>
          <p:cNvGrpSpPr>
            <a:grpSpLocks/>
          </p:cNvGrpSpPr>
          <p:nvPr/>
        </p:nvGrpSpPr>
        <p:grpSpPr bwMode="auto">
          <a:xfrm>
            <a:off x="3924300" y="4259263"/>
            <a:ext cx="590550" cy="825500"/>
            <a:chOff x="1763688" y="5303790"/>
            <a:chExt cx="591675" cy="825664"/>
          </a:xfrm>
        </p:grpSpPr>
        <p:grpSp>
          <p:nvGrpSpPr>
            <p:cNvPr id="27746" name="Group 315"/>
            <p:cNvGrpSpPr>
              <a:grpSpLocks/>
            </p:cNvGrpSpPr>
            <p:nvPr/>
          </p:nvGrpSpPr>
          <p:grpSpPr bwMode="auto">
            <a:xfrm>
              <a:off x="1763688" y="5667643"/>
              <a:ext cx="591675" cy="460407"/>
              <a:chOff x="1763688" y="5667643"/>
              <a:chExt cx="591675" cy="460407"/>
            </a:xfrm>
          </p:grpSpPr>
          <p:grpSp>
            <p:nvGrpSpPr>
              <p:cNvPr id="27747" name="Group 317"/>
              <p:cNvGrpSpPr>
                <a:grpSpLocks/>
              </p:cNvGrpSpPr>
              <p:nvPr/>
            </p:nvGrpSpPr>
            <p:grpSpPr bwMode="auto">
              <a:xfrm>
                <a:off x="1966868" y="5780096"/>
                <a:ext cx="114928" cy="347954"/>
                <a:chOff x="1259632" y="5157192"/>
                <a:chExt cx="288032" cy="576064"/>
              </a:xfrm>
            </p:grpSpPr>
            <p:cxnSp>
              <p:nvCxnSpPr>
                <p:cNvPr id="86" name="Straight Connector 32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32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32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3" name="Arc 318"/>
              <p:cNvSpPr/>
              <p:nvPr/>
            </p:nvSpPr>
            <p:spPr>
              <a:xfrm rot="18314974">
                <a:off x="1867387"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84" name="Arc 319"/>
              <p:cNvSpPr/>
              <p:nvPr/>
            </p:nvSpPr>
            <p:spPr>
              <a:xfrm rot="18314974">
                <a:off x="1899932"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85" name="Arc 32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81" name="Freeform 316"/>
            <p:cNvSpPr/>
            <p:nvPr/>
          </p:nvSpPr>
          <p:spPr>
            <a:xfrm>
              <a:off x="2010220"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55" name="Group 334"/>
          <p:cNvGrpSpPr>
            <a:grpSpLocks/>
          </p:cNvGrpSpPr>
          <p:nvPr/>
        </p:nvGrpSpPr>
        <p:grpSpPr bwMode="auto">
          <a:xfrm>
            <a:off x="7451725" y="4259263"/>
            <a:ext cx="592138" cy="825500"/>
            <a:chOff x="1763688" y="5303790"/>
            <a:chExt cx="591675" cy="825664"/>
          </a:xfrm>
        </p:grpSpPr>
        <p:grpSp>
          <p:nvGrpSpPr>
            <p:cNvPr id="27756" name="Group 335"/>
            <p:cNvGrpSpPr>
              <a:grpSpLocks/>
            </p:cNvGrpSpPr>
            <p:nvPr/>
          </p:nvGrpSpPr>
          <p:grpSpPr bwMode="auto">
            <a:xfrm>
              <a:off x="1763688" y="5667643"/>
              <a:ext cx="591675" cy="460407"/>
              <a:chOff x="1763688" y="5667643"/>
              <a:chExt cx="591675" cy="460407"/>
            </a:xfrm>
          </p:grpSpPr>
          <p:grpSp>
            <p:nvGrpSpPr>
              <p:cNvPr id="27757" name="Group 337"/>
              <p:cNvGrpSpPr>
                <a:grpSpLocks/>
              </p:cNvGrpSpPr>
              <p:nvPr/>
            </p:nvGrpSpPr>
            <p:grpSpPr bwMode="auto">
              <a:xfrm>
                <a:off x="1966868" y="5780096"/>
                <a:ext cx="114928" cy="347954"/>
                <a:chOff x="1259632" y="5157192"/>
                <a:chExt cx="288032" cy="576064"/>
              </a:xfrm>
            </p:grpSpPr>
            <p:cxnSp>
              <p:nvCxnSpPr>
                <p:cNvPr id="96" name="Straight Connector 341"/>
                <p:cNvCxnSpPr/>
                <p:nvPr/>
              </p:nvCxnSpPr>
              <p:spPr>
                <a:xfrm>
                  <a:off x="1406378"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342"/>
                <p:cNvCxnSpPr/>
                <p:nvPr/>
              </p:nvCxnSpPr>
              <p:spPr>
                <a:xfrm flipV="1">
                  <a:off x="1406378"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343"/>
                <p:cNvCxnSpPr/>
                <p:nvPr/>
              </p:nvCxnSpPr>
              <p:spPr>
                <a:xfrm>
                  <a:off x="1259284" y="5228230"/>
                  <a:ext cx="147094"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3" name="Arc 338"/>
              <p:cNvSpPr/>
              <p:nvPr/>
            </p:nvSpPr>
            <p:spPr>
              <a:xfrm rot="18314974">
                <a:off x="1867408" y="5647794"/>
                <a:ext cx="368373" cy="496498"/>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94" name="Arc 339"/>
              <p:cNvSpPr/>
              <p:nvPr/>
            </p:nvSpPr>
            <p:spPr>
              <a:xfrm rot="18314974">
                <a:off x="1899962" y="5721569"/>
                <a:ext cx="296921" cy="375943"/>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95" name="Arc 34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91" name="Freeform 336"/>
            <p:cNvSpPr/>
            <p:nvPr/>
          </p:nvSpPr>
          <p:spPr>
            <a:xfrm>
              <a:off x="2009559" y="5303790"/>
              <a:ext cx="198282"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65" name="Group 344"/>
          <p:cNvGrpSpPr>
            <a:grpSpLocks/>
          </p:cNvGrpSpPr>
          <p:nvPr/>
        </p:nvGrpSpPr>
        <p:grpSpPr bwMode="auto">
          <a:xfrm>
            <a:off x="7885113" y="4259263"/>
            <a:ext cx="590550" cy="825500"/>
            <a:chOff x="1763688" y="5303790"/>
            <a:chExt cx="591675" cy="825664"/>
          </a:xfrm>
        </p:grpSpPr>
        <p:grpSp>
          <p:nvGrpSpPr>
            <p:cNvPr id="27766" name="Group 345"/>
            <p:cNvGrpSpPr>
              <a:grpSpLocks/>
            </p:cNvGrpSpPr>
            <p:nvPr/>
          </p:nvGrpSpPr>
          <p:grpSpPr bwMode="auto">
            <a:xfrm>
              <a:off x="1763688" y="5667643"/>
              <a:ext cx="591675" cy="460407"/>
              <a:chOff x="1763688" y="5667643"/>
              <a:chExt cx="591675" cy="460407"/>
            </a:xfrm>
          </p:grpSpPr>
          <p:grpSp>
            <p:nvGrpSpPr>
              <p:cNvPr id="27767" name="Group 347"/>
              <p:cNvGrpSpPr>
                <a:grpSpLocks/>
              </p:cNvGrpSpPr>
              <p:nvPr/>
            </p:nvGrpSpPr>
            <p:grpSpPr bwMode="auto">
              <a:xfrm>
                <a:off x="1966868" y="5780096"/>
                <a:ext cx="114928" cy="347954"/>
                <a:chOff x="1259632" y="5157192"/>
                <a:chExt cx="288032" cy="576064"/>
              </a:xfrm>
            </p:grpSpPr>
            <p:cxnSp>
              <p:nvCxnSpPr>
                <p:cNvPr id="106" name="Straight Connector 35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35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35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3" name="Arc 348"/>
              <p:cNvSpPr/>
              <p:nvPr/>
            </p:nvSpPr>
            <p:spPr>
              <a:xfrm rot="18314974">
                <a:off x="1867386"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04" name="Arc 349"/>
              <p:cNvSpPr/>
              <p:nvPr/>
            </p:nvSpPr>
            <p:spPr>
              <a:xfrm rot="18314974">
                <a:off x="1899931"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05" name="Arc 35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01" name="Freeform 346"/>
            <p:cNvSpPr/>
            <p:nvPr/>
          </p:nvSpPr>
          <p:spPr>
            <a:xfrm>
              <a:off x="2010219"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75" name="Group 354"/>
          <p:cNvGrpSpPr>
            <a:grpSpLocks/>
          </p:cNvGrpSpPr>
          <p:nvPr/>
        </p:nvGrpSpPr>
        <p:grpSpPr bwMode="auto">
          <a:xfrm>
            <a:off x="5132388" y="4259263"/>
            <a:ext cx="592137" cy="825500"/>
            <a:chOff x="1763688" y="5303790"/>
            <a:chExt cx="591675" cy="825664"/>
          </a:xfrm>
        </p:grpSpPr>
        <p:grpSp>
          <p:nvGrpSpPr>
            <p:cNvPr id="27776" name="Group 355"/>
            <p:cNvGrpSpPr>
              <a:grpSpLocks/>
            </p:cNvGrpSpPr>
            <p:nvPr/>
          </p:nvGrpSpPr>
          <p:grpSpPr bwMode="auto">
            <a:xfrm>
              <a:off x="1763688" y="5667643"/>
              <a:ext cx="591675" cy="460407"/>
              <a:chOff x="1763688" y="5667643"/>
              <a:chExt cx="591675" cy="460407"/>
            </a:xfrm>
          </p:grpSpPr>
          <p:grpSp>
            <p:nvGrpSpPr>
              <p:cNvPr id="27777" name="Group 357"/>
              <p:cNvGrpSpPr>
                <a:grpSpLocks/>
              </p:cNvGrpSpPr>
              <p:nvPr/>
            </p:nvGrpSpPr>
            <p:grpSpPr bwMode="auto">
              <a:xfrm>
                <a:off x="1966868" y="5780096"/>
                <a:ext cx="114928" cy="347954"/>
                <a:chOff x="1259632" y="5157192"/>
                <a:chExt cx="288032" cy="576064"/>
              </a:xfrm>
            </p:grpSpPr>
            <p:cxnSp>
              <p:nvCxnSpPr>
                <p:cNvPr id="116" name="Straight Connector 36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36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36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3" name="Arc 35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14" name="Arc 35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15" name="Arc 36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11" name="Freeform 35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85" name="Group 364"/>
          <p:cNvGrpSpPr>
            <a:grpSpLocks/>
          </p:cNvGrpSpPr>
          <p:nvPr/>
        </p:nvGrpSpPr>
        <p:grpSpPr bwMode="auto">
          <a:xfrm>
            <a:off x="5564188" y="4259263"/>
            <a:ext cx="592137" cy="825500"/>
            <a:chOff x="1763688" y="5303790"/>
            <a:chExt cx="591675" cy="825664"/>
          </a:xfrm>
        </p:grpSpPr>
        <p:grpSp>
          <p:nvGrpSpPr>
            <p:cNvPr id="27786" name="Group 365"/>
            <p:cNvGrpSpPr>
              <a:grpSpLocks/>
            </p:cNvGrpSpPr>
            <p:nvPr/>
          </p:nvGrpSpPr>
          <p:grpSpPr bwMode="auto">
            <a:xfrm>
              <a:off x="1763688" y="5667643"/>
              <a:ext cx="591675" cy="460407"/>
              <a:chOff x="1763688" y="5667643"/>
              <a:chExt cx="591675" cy="460407"/>
            </a:xfrm>
          </p:grpSpPr>
          <p:grpSp>
            <p:nvGrpSpPr>
              <p:cNvPr id="27787" name="Group 367"/>
              <p:cNvGrpSpPr>
                <a:grpSpLocks/>
              </p:cNvGrpSpPr>
              <p:nvPr/>
            </p:nvGrpSpPr>
            <p:grpSpPr bwMode="auto">
              <a:xfrm>
                <a:off x="1966868" y="5780096"/>
                <a:ext cx="114928" cy="347954"/>
                <a:chOff x="1259632" y="5157192"/>
                <a:chExt cx="288032" cy="576064"/>
              </a:xfrm>
            </p:grpSpPr>
            <p:cxnSp>
              <p:nvCxnSpPr>
                <p:cNvPr id="126" name="Straight Connector 37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37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37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3" name="Arc 36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24" name="Arc 36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25" name="Arc 37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21" name="Freeform 36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95" name="Group 374"/>
          <p:cNvGrpSpPr>
            <a:grpSpLocks/>
          </p:cNvGrpSpPr>
          <p:nvPr/>
        </p:nvGrpSpPr>
        <p:grpSpPr bwMode="auto">
          <a:xfrm>
            <a:off x="5995988" y="4259263"/>
            <a:ext cx="592137" cy="825500"/>
            <a:chOff x="1763688" y="5303790"/>
            <a:chExt cx="591675" cy="825664"/>
          </a:xfrm>
        </p:grpSpPr>
        <p:grpSp>
          <p:nvGrpSpPr>
            <p:cNvPr id="27796" name="Group 375"/>
            <p:cNvGrpSpPr>
              <a:grpSpLocks/>
            </p:cNvGrpSpPr>
            <p:nvPr/>
          </p:nvGrpSpPr>
          <p:grpSpPr bwMode="auto">
            <a:xfrm>
              <a:off x="1763688" y="5667643"/>
              <a:ext cx="591675" cy="460407"/>
              <a:chOff x="1763688" y="5667643"/>
              <a:chExt cx="591675" cy="460407"/>
            </a:xfrm>
          </p:grpSpPr>
          <p:grpSp>
            <p:nvGrpSpPr>
              <p:cNvPr id="27797" name="Group 377"/>
              <p:cNvGrpSpPr>
                <a:grpSpLocks/>
              </p:cNvGrpSpPr>
              <p:nvPr/>
            </p:nvGrpSpPr>
            <p:grpSpPr bwMode="auto">
              <a:xfrm>
                <a:off x="1966868" y="5780096"/>
                <a:ext cx="114928" cy="347954"/>
                <a:chOff x="1259632" y="5157192"/>
                <a:chExt cx="288032" cy="576064"/>
              </a:xfrm>
            </p:grpSpPr>
            <p:cxnSp>
              <p:nvCxnSpPr>
                <p:cNvPr id="136" name="Straight Connector 38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38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38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3" name="Arc 37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34" name="Arc 37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35" name="Arc 38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31" name="Freeform 37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sp>
        <p:nvSpPr>
          <p:cNvPr id="27805" name="Textfeld 138"/>
          <p:cNvSpPr txBox="1">
            <a:spLocks noChangeArrowheads="1"/>
          </p:cNvSpPr>
          <p:nvPr/>
        </p:nvSpPr>
        <p:spPr bwMode="auto">
          <a:xfrm>
            <a:off x="161925" y="5181600"/>
            <a:ext cx="8569325" cy="1187450"/>
          </a:xfrm>
          <a:prstGeom prst="rect">
            <a:avLst/>
          </a:prstGeom>
          <a:noFill/>
          <a:ln w="9525">
            <a:noFill/>
            <a:miter lim="800000"/>
            <a:headEnd/>
            <a:tailEnd/>
          </a:ln>
        </p:spPr>
        <p:txBody>
          <a:bodyPr>
            <a:spAutoFit/>
          </a:bodyPr>
          <a:lstStyle/>
          <a:p>
            <a:r>
              <a:rPr lang="en-US">
                <a:latin typeface="Arial" charset="0"/>
              </a:rPr>
              <a:t>Mandated and value-added applications implemented in "silos“ … duplication of equipment and no sharing of data and resources … </a:t>
            </a:r>
            <a:r>
              <a:rPr lang="en-US" b="1" i="1">
                <a:solidFill>
                  <a:srgbClr val="FF0000"/>
                </a:solidFill>
                <a:latin typeface="Arial" charset="0"/>
              </a:rPr>
              <a:t>SUBOPTIMAL &amp; EXPENSIVE!</a:t>
            </a:r>
          </a:p>
        </p:txBody>
      </p:sp>
      <p:sp>
        <p:nvSpPr>
          <p:cNvPr id="27806" name="TextBox 4"/>
          <p:cNvSpPr txBox="1">
            <a:spLocks noChangeArrowheads="1"/>
          </p:cNvSpPr>
          <p:nvPr/>
        </p:nvSpPr>
        <p:spPr bwMode="auto">
          <a:xfrm>
            <a:off x="152400" y="6477000"/>
            <a:ext cx="2200275" cy="260350"/>
          </a:xfrm>
          <a:prstGeom prst="rect">
            <a:avLst/>
          </a:prstGeom>
          <a:noFill/>
          <a:ln w="9525">
            <a:noFill/>
            <a:miter lim="800000"/>
            <a:headEnd/>
            <a:tailEnd/>
          </a:ln>
        </p:spPr>
        <p:txBody>
          <a:bodyPr wrap="none">
            <a:spAutoFit/>
          </a:bodyPr>
          <a:lstStyle/>
          <a:p>
            <a:r>
              <a:rPr lang="en-US" sz="1100">
                <a:latin typeface="Arial" charset="0"/>
              </a:rPr>
              <a:t>2014  SRA, Inc. – ITS consulting</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2"/>
          <p:cNvSpPr>
            <a:spLocks noGrp="1"/>
          </p:cNvSpPr>
          <p:nvPr>
            <p:ph type="title" idx="4294967295"/>
          </p:nvPr>
        </p:nvSpPr>
        <p:spPr>
          <a:xfrm>
            <a:off x="727075" y="231775"/>
            <a:ext cx="7805738" cy="587375"/>
          </a:xfrm>
        </p:spPr>
        <p:txBody>
          <a:bodyPr lIns="91440" tIns="45720" rIns="91440" bIns="45720"/>
          <a:lstStyle/>
          <a:p>
            <a:pPr eaLnBrk="1" hangingPunct="1"/>
            <a:r>
              <a:rPr lang="en-US" sz="3200" smtClean="0"/>
              <a:t>Sensible approach to multiple applications</a:t>
            </a:r>
          </a:p>
        </p:txBody>
      </p:sp>
      <p:sp>
        <p:nvSpPr>
          <p:cNvPr id="4" name="Foliennummernplatzhalter 3"/>
          <p:cNvSpPr txBox="1">
            <a:spLocks noGrp="1"/>
          </p:cNvSpPr>
          <p:nvPr/>
        </p:nvSpPr>
        <p:spPr>
          <a:xfrm>
            <a:off x="8172450" y="6356350"/>
            <a:ext cx="514350" cy="365125"/>
          </a:xfrm>
          <a:prstGeom prst="rect">
            <a:avLst/>
          </a:prstGeom>
          <a:noFill/>
        </p:spPr>
        <p:txBody>
          <a:bodyPr anchor="ctr"/>
          <a:lstStyle/>
          <a:p>
            <a:pPr algn="r" fontAlgn="auto">
              <a:spcBef>
                <a:spcPts val="0"/>
              </a:spcBef>
              <a:spcAft>
                <a:spcPts val="0"/>
              </a:spcAft>
              <a:defRPr/>
            </a:pPr>
            <a:fld id="{7F45BB38-2C3A-42AD-B376-773449FD7B8A}" type="slidenum">
              <a:rPr lang="de-DE" sz="1200">
                <a:solidFill>
                  <a:schemeClr val="tx1">
                    <a:tint val="75000"/>
                  </a:schemeClr>
                </a:solidFill>
                <a:latin typeface="+mn-lt"/>
                <a:cs typeface="+mn-cs"/>
              </a:rPr>
              <a:pPr algn="r" fontAlgn="auto">
                <a:spcBef>
                  <a:spcPts val="0"/>
                </a:spcBef>
                <a:spcAft>
                  <a:spcPts val="0"/>
                </a:spcAft>
                <a:defRPr/>
              </a:pPr>
              <a:t>8</a:t>
            </a:fld>
            <a:endParaRPr lang="de-DE" sz="1200">
              <a:solidFill>
                <a:schemeClr val="tx1">
                  <a:tint val="75000"/>
                </a:schemeClr>
              </a:solidFill>
              <a:latin typeface="+mn-lt"/>
              <a:cs typeface="+mn-cs"/>
            </a:endParaRPr>
          </a:p>
        </p:txBody>
      </p:sp>
      <p:cxnSp>
        <p:nvCxnSpPr>
          <p:cNvPr id="139" name="Straight Connector 277"/>
          <p:cNvCxnSpPr/>
          <p:nvPr/>
        </p:nvCxnSpPr>
        <p:spPr>
          <a:xfrm>
            <a:off x="2144713" y="4135438"/>
            <a:ext cx="0" cy="5842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9701" name="Group 136"/>
          <p:cNvGrpSpPr>
            <a:grpSpLocks/>
          </p:cNvGrpSpPr>
          <p:nvPr/>
        </p:nvGrpSpPr>
        <p:grpSpPr bwMode="auto">
          <a:xfrm>
            <a:off x="228600" y="4689475"/>
            <a:ext cx="663575" cy="871538"/>
            <a:chOff x="239101" y="4075611"/>
            <a:chExt cx="662236" cy="870251"/>
          </a:xfrm>
        </p:grpSpPr>
        <p:grpSp>
          <p:nvGrpSpPr>
            <p:cNvPr id="29702" name="Group 137"/>
            <p:cNvGrpSpPr>
              <a:grpSpLocks/>
            </p:cNvGrpSpPr>
            <p:nvPr/>
          </p:nvGrpSpPr>
          <p:grpSpPr bwMode="auto">
            <a:xfrm>
              <a:off x="239101" y="4353829"/>
              <a:ext cx="660491" cy="592033"/>
              <a:chOff x="819671" y="4824968"/>
              <a:chExt cx="1040674" cy="980156"/>
            </a:xfrm>
          </p:grpSpPr>
          <p:grpSp>
            <p:nvGrpSpPr>
              <p:cNvPr id="29703" name="Group 139"/>
              <p:cNvGrpSpPr>
                <a:grpSpLocks/>
              </p:cNvGrpSpPr>
              <p:nvPr/>
            </p:nvGrpSpPr>
            <p:grpSpPr bwMode="auto">
              <a:xfrm>
                <a:off x="1259632" y="5157192"/>
                <a:ext cx="288032" cy="576064"/>
                <a:chOff x="1259632" y="5157192"/>
                <a:chExt cx="288032" cy="576064"/>
              </a:xfrm>
            </p:grpSpPr>
            <p:cxnSp>
              <p:nvCxnSpPr>
                <p:cNvPr id="147" name="Straight Connector 143"/>
                <p:cNvCxnSpPr/>
                <p:nvPr/>
              </p:nvCxnSpPr>
              <p:spPr>
                <a:xfrm>
                  <a:off x="1403789" y="5156909"/>
                  <a:ext cx="0" cy="5773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8" name="Straight Connector 144"/>
                <p:cNvCxnSpPr/>
                <p:nvPr/>
              </p:nvCxnSpPr>
              <p:spPr>
                <a:xfrm flipV="1">
                  <a:off x="1403789" y="5230391"/>
                  <a:ext cx="144781"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9" name="Straight Connector 194"/>
                <p:cNvCxnSpPr/>
                <p:nvPr/>
              </p:nvCxnSpPr>
              <p:spPr>
                <a:xfrm>
                  <a:off x="1259008" y="5230391"/>
                  <a:ext cx="144781"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44" name="Arc 140"/>
              <p:cNvSpPr/>
              <p:nvPr/>
            </p:nvSpPr>
            <p:spPr>
              <a:xfrm rot="19312536">
                <a:off x="869596" y="4936465"/>
                <a:ext cx="926102"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45" name="Arc 141"/>
              <p:cNvSpPr/>
              <p:nvPr/>
            </p:nvSpPr>
            <p:spPr>
              <a:xfrm rot="19312536">
                <a:off x="939490" y="5062434"/>
                <a:ext cx="746374" cy="61934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46" name="Arc 142"/>
              <p:cNvSpPr/>
              <p:nvPr/>
            </p:nvSpPr>
            <p:spPr>
              <a:xfrm rot="19312536">
                <a:off x="819671" y="4826243"/>
                <a:ext cx="1040929"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42" name="Freeform 138"/>
            <p:cNvSpPr/>
            <p:nvPr/>
          </p:nvSpPr>
          <p:spPr>
            <a:xfrm>
              <a:off x="609826" y="4075611"/>
              <a:ext cx="291511"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9711" name="Group 195"/>
          <p:cNvGrpSpPr>
            <a:grpSpLocks/>
          </p:cNvGrpSpPr>
          <p:nvPr/>
        </p:nvGrpSpPr>
        <p:grpSpPr bwMode="auto">
          <a:xfrm>
            <a:off x="803275" y="4691063"/>
            <a:ext cx="661988" cy="871537"/>
            <a:chOff x="239101" y="4075611"/>
            <a:chExt cx="662236" cy="870251"/>
          </a:xfrm>
        </p:grpSpPr>
        <p:grpSp>
          <p:nvGrpSpPr>
            <p:cNvPr id="29712" name="Group 196"/>
            <p:cNvGrpSpPr>
              <a:grpSpLocks/>
            </p:cNvGrpSpPr>
            <p:nvPr/>
          </p:nvGrpSpPr>
          <p:grpSpPr bwMode="auto">
            <a:xfrm>
              <a:off x="239101" y="4353829"/>
              <a:ext cx="660491" cy="592033"/>
              <a:chOff x="819671" y="4824968"/>
              <a:chExt cx="1040674" cy="980156"/>
            </a:xfrm>
          </p:grpSpPr>
          <p:grpSp>
            <p:nvGrpSpPr>
              <p:cNvPr id="29713" name="Group 198"/>
              <p:cNvGrpSpPr>
                <a:grpSpLocks/>
              </p:cNvGrpSpPr>
              <p:nvPr/>
            </p:nvGrpSpPr>
            <p:grpSpPr bwMode="auto">
              <a:xfrm>
                <a:off x="1259632" y="5157192"/>
                <a:ext cx="288032" cy="576064"/>
                <a:chOff x="1259632" y="5157192"/>
                <a:chExt cx="288032" cy="576064"/>
              </a:xfrm>
            </p:grpSpPr>
            <p:cxnSp>
              <p:nvCxnSpPr>
                <p:cNvPr id="157" name="Straight Connector 202"/>
                <p:cNvCxnSpPr/>
                <p:nvPr/>
              </p:nvCxnSpPr>
              <p:spPr>
                <a:xfrm>
                  <a:off x="1405189" y="5156911"/>
                  <a:ext cx="0" cy="577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8" name="Straight Connector 203"/>
                <p:cNvCxnSpPr/>
                <p:nvPr/>
              </p:nvCxnSpPr>
              <p:spPr>
                <a:xfrm flipV="1">
                  <a:off x="1405189" y="5230393"/>
                  <a:ext cx="142627"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9" name="Straight Connector 254"/>
                <p:cNvCxnSpPr/>
                <p:nvPr/>
              </p:nvCxnSpPr>
              <p:spPr>
                <a:xfrm>
                  <a:off x="1260061" y="5230393"/>
                  <a:ext cx="145128"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4" name="Arc 199"/>
              <p:cNvSpPr/>
              <p:nvPr/>
            </p:nvSpPr>
            <p:spPr>
              <a:xfrm rot="19312536">
                <a:off x="869715" y="4936465"/>
                <a:ext cx="925818"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55" name="Arc 200"/>
              <p:cNvSpPr/>
              <p:nvPr/>
            </p:nvSpPr>
            <p:spPr>
              <a:xfrm rot="19312536">
                <a:off x="939777" y="5062434"/>
                <a:ext cx="745659" cy="619346"/>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56" name="Arc 201"/>
              <p:cNvSpPr/>
              <p:nvPr/>
            </p:nvSpPr>
            <p:spPr>
              <a:xfrm rot="19312536">
                <a:off x="819671" y="4826243"/>
                <a:ext cx="1040920"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52" name="Freeform 197"/>
            <p:cNvSpPr/>
            <p:nvPr/>
          </p:nvSpPr>
          <p:spPr>
            <a:xfrm>
              <a:off x="609128" y="4075611"/>
              <a:ext cx="292209"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9721" name="Group 255"/>
          <p:cNvGrpSpPr>
            <a:grpSpLocks/>
          </p:cNvGrpSpPr>
          <p:nvPr/>
        </p:nvGrpSpPr>
        <p:grpSpPr bwMode="auto">
          <a:xfrm>
            <a:off x="1379538" y="4691063"/>
            <a:ext cx="661987" cy="871537"/>
            <a:chOff x="239101" y="4075611"/>
            <a:chExt cx="662236" cy="870251"/>
          </a:xfrm>
        </p:grpSpPr>
        <p:grpSp>
          <p:nvGrpSpPr>
            <p:cNvPr id="29722" name="Group 256"/>
            <p:cNvGrpSpPr>
              <a:grpSpLocks/>
            </p:cNvGrpSpPr>
            <p:nvPr/>
          </p:nvGrpSpPr>
          <p:grpSpPr bwMode="auto">
            <a:xfrm>
              <a:off x="239101" y="4353829"/>
              <a:ext cx="660491" cy="592033"/>
              <a:chOff x="819671" y="4824968"/>
              <a:chExt cx="1040674" cy="980156"/>
            </a:xfrm>
          </p:grpSpPr>
          <p:grpSp>
            <p:nvGrpSpPr>
              <p:cNvPr id="29723" name="Group 258"/>
              <p:cNvGrpSpPr>
                <a:grpSpLocks/>
              </p:cNvGrpSpPr>
              <p:nvPr/>
            </p:nvGrpSpPr>
            <p:grpSpPr bwMode="auto">
              <a:xfrm>
                <a:off x="1259632" y="5157192"/>
                <a:ext cx="288032" cy="576064"/>
                <a:chOff x="1259632" y="5157192"/>
                <a:chExt cx="288032" cy="576064"/>
              </a:xfrm>
            </p:grpSpPr>
            <p:cxnSp>
              <p:nvCxnSpPr>
                <p:cNvPr id="167" name="Straight Connector 262"/>
                <p:cNvCxnSpPr/>
                <p:nvPr/>
              </p:nvCxnSpPr>
              <p:spPr>
                <a:xfrm>
                  <a:off x="1405190" y="5156911"/>
                  <a:ext cx="0" cy="577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8" name="Straight Connector 263"/>
                <p:cNvCxnSpPr/>
                <p:nvPr/>
              </p:nvCxnSpPr>
              <p:spPr>
                <a:xfrm flipV="1">
                  <a:off x="1405190" y="5230393"/>
                  <a:ext cx="142626"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9" name="Straight Connector 264"/>
                <p:cNvCxnSpPr/>
                <p:nvPr/>
              </p:nvCxnSpPr>
              <p:spPr>
                <a:xfrm>
                  <a:off x="1260061" y="5230393"/>
                  <a:ext cx="145129"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64" name="Arc 259"/>
              <p:cNvSpPr/>
              <p:nvPr/>
            </p:nvSpPr>
            <p:spPr>
              <a:xfrm rot="19312536">
                <a:off x="869715" y="4936465"/>
                <a:ext cx="925820"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65" name="Arc 260"/>
              <p:cNvSpPr/>
              <p:nvPr/>
            </p:nvSpPr>
            <p:spPr>
              <a:xfrm rot="19312536">
                <a:off x="939777" y="5062434"/>
                <a:ext cx="745660" cy="619346"/>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66" name="Arc 261"/>
              <p:cNvSpPr/>
              <p:nvPr/>
            </p:nvSpPr>
            <p:spPr>
              <a:xfrm rot="19312536">
                <a:off x="819671" y="4826243"/>
                <a:ext cx="1040921"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62" name="Freeform 257"/>
            <p:cNvSpPr/>
            <p:nvPr/>
          </p:nvSpPr>
          <p:spPr>
            <a:xfrm>
              <a:off x="609127" y="4075611"/>
              <a:ext cx="292210"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9731" name="Group 265"/>
          <p:cNvGrpSpPr>
            <a:grpSpLocks/>
          </p:cNvGrpSpPr>
          <p:nvPr/>
        </p:nvGrpSpPr>
        <p:grpSpPr bwMode="auto">
          <a:xfrm>
            <a:off x="1955800" y="4691063"/>
            <a:ext cx="661988" cy="871537"/>
            <a:chOff x="239101" y="4075611"/>
            <a:chExt cx="662236" cy="870251"/>
          </a:xfrm>
        </p:grpSpPr>
        <p:grpSp>
          <p:nvGrpSpPr>
            <p:cNvPr id="29732" name="Group 266"/>
            <p:cNvGrpSpPr>
              <a:grpSpLocks/>
            </p:cNvGrpSpPr>
            <p:nvPr/>
          </p:nvGrpSpPr>
          <p:grpSpPr bwMode="auto">
            <a:xfrm>
              <a:off x="239101" y="4353829"/>
              <a:ext cx="660491" cy="592033"/>
              <a:chOff x="819671" y="4824968"/>
              <a:chExt cx="1040674" cy="980156"/>
            </a:xfrm>
          </p:grpSpPr>
          <p:grpSp>
            <p:nvGrpSpPr>
              <p:cNvPr id="29733" name="Group 268"/>
              <p:cNvGrpSpPr>
                <a:grpSpLocks/>
              </p:cNvGrpSpPr>
              <p:nvPr/>
            </p:nvGrpSpPr>
            <p:grpSpPr bwMode="auto">
              <a:xfrm>
                <a:off x="1259632" y="5157192"/>
                <a:ext cx="288032" cy="576064"/>
                <a:chOff x="1259632" y="5157192"/>
                <a:chExt cx="288032" cy="576064"/>
              </a:xfrm>
            </p:grpSpPr>
            <p:cxnSp>
              <p:nvCxnSpPr>
                <p:cNvPr id="177" name="Straight Connector 272"/>
                <p:cNvCxnSpPr/>
                <p:nvPr/>
              </p:nvCxnSpPr>
              <p:spPr>
                <a:xfrm>
                  <a:off x="1405189" y="5156911"/>
                  <a:ext cx="0" cy="577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8" name="Straight Connector 273"/>
                <p:cNvCxnSpPr/>
                <p:nvPr/>
              </p:nvCxnSpPr>
              <p:spPr>
                <a:xfrm flipV="1">
                  <a:off x="1405189" y="5230393"/>
                  <a:ext cx="142627"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9" name="Straight Connector 274"/>
                <p:cNvCxnSpPr/>
                <p:nvPr/>
              </p:nvCxnSpPr>
              <p:spPr>
                <a:xfrm>
                  <a:off x="1260061" y="5230393"/>
                  <a:ext cx="145128"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74" name="Arc 269"/>
              <p:cNvSpPr/>
              <p:nvPr/>
            </p:nvSpPr>
            <p:spPr>
              <a:xfrm rot="19312536">
                <a:off x="869715" y="4936465"/>
                <a:ext cx="925818"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75" name="Arc 270"/>
              <p:cNvSpPr/>
              <p:nvPr/>
            </p:nvSpPr>
            <p:spPr>
              <a:xfrm rot="19312536">
                <a:off x="939777" y="5062434"/>
                <a:ext cx="745659" cy="619346"/>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76" name="Arc 271"/>
              <p:cNvSpPr/>
              <p:nvPr/>
            </p:nvSpPr>
            <p:spPr>
              <a:xfrm rot="19312536">
                <a:off x="819671" y="4826243"/>
                <a:ext cx="1040920"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72" name="Freeform 267"/>
            <p:cNvSpPr/>
            <p:nvPr/>
          </p:nvSpPr>
          <p:spPr>
            <a:xfrm>
              <a:off x="609128" y="4075611"/>
              <a:ext cx="292209"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sp>
        <p:nvSpPr>
          <p:cNvPr id="181" name="Rounded Rectangle 4"/>
          <p:cNvSpPr/>
          <p:nvPr/>
        </p:nvSpPr>
        <p:spPr>
          <a:xfrm>
            <a:off x="7069138" y="2343151"/>
            <a:ext cx="1751012" cy="1366836"/>
          </a:xfrm>
          <a:prstGeom prst="roundRect">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chemeClr val="bg1"/>
                </a:solidFill>
                <a:cs typeface="Arial" charset="0"/>
              </a:rPr>
              <a:t>“Hard” </a:t>
            </a:r>
          </a:p>
          <a:p>
            <a:pPr algn="ctr">
              <a:defRPr/>
            </a:pPr>
            <a:r>
              <a:rPr lang="en-GB" sz="2000" b="1">
                <a:solidFill>
                  <a:schemeClr val="bg1"/>
                </a:solidFill>
                <a:cs typeface="Arial" charset="0"/>
              </a:rPr>
              <a:t>Safety</a:t>
            </a:r>
          </a:p>
          <a:p>
            <a:pPr algn="ctr">
              <a:defRPr/>
            </a:pPr>
            <a:r>
              <a:rPr lang="en-GB" sz="2000" b="1">
                <a:solidFill>
                  <a:schemeClr val="bg1"/>
                </a:solidFill>
                <a:cs typeface="Arial" charset="0"/>
              </a:rPr>
              <a:t>System</a:t>
            </a:r>
          </a:p>
        </p:txBody>
      </p:sp>
      <p:sp>
        <p:nvSpPr>
          <p:cNvPr id="182" name="Rounded Rectangle 133"/>
          <p:cNvSpPr/>
          <p:nvPr/>
        </p:nvSpPr>
        <p:spPr>
          <a:xfrm>
            <a:off x="498475" y="3317677"/>
            <a:ext cx="2303463" cy="1364091"/>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a:solidFill>
                  <a:schemeClr val="tx1"/>
                </a:solidFill>
                <a:cs typeface="Arial" charset="0"/>
              </a:rPr>
              <a:t>Comm System</a:t>
            </a:r>
            <a:br>
              <a:rPr lang="en-GB" sz="2000">
                <a:solidFill>
                  <a:schemeClr val="tx1"/>
                </a:solidFill>
                <a:cs typeface="Arial" charset="0"/>
              </a:rPr>
            </a:br>
            <a:r>
              <a:rPr lang="en-GB" sz="1600">
                <a:solidFill>
                  <a:schemeClr val="tx1"/>
                </a:solidFill>
                <a:cs typeface="Arial" charset="0"/>
              </a:rPr>
              <a:t>(3G, LTE, WiFi, 5.9GHz, Bluetooth, GPS, …)</a:t>
            </a:r>
          </a:p>
        </p:txBody>
      </p:sp>
      <p:sp>
        <p:nvSpPr>
          <p:cNvPr id="183" name="Rectangle 134"/>
          <p:cNvSpPr/>
          <p:nvPr/>
        </p:nvSpPr>
        <p:spPr>
          <a:xfrm>
            <a:off x="7201972" y="3738314"/>
            <a:ext cx="1512167" cy="504056"/>
          </a:xfrm>
          <a:prstGeom prst="rect">
            <a:avLst/>
          </a:prstGeom>
          <a:blipFill>
            <a:blip r:embed="rId3" cstate="print"/>
            <a:tile tx="0" ty="0" sx="100000" sy="100000" flip="none" algn="tl"/>
          </a:bli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ln w="18415" cmpd="sng">
                  <a:solidFill>
                    <a:srgbClr val="FFFFFF"/>
                  </a:solidFill>
                  <a:prstDash val="solid"/>
                </a:ln>
                <a:solidFill>
                  <a:schemeClr val="tx1"/>
                </a:solidFill>
                <a:latin typeface="Berlin Sans FB" pitchFamily="34" charset="0"/>
                <a:cs typeface="Aharoni" pitchFamily="2" charset="-79"/>
              </a:rPr>
              <a:t>Firewall</a:t>
            </a:r>
            <a:endParaRPr lang="en-GB" sz="1600" b="1" dirty="0">
              <a:ln w="18415" cmpd="sng">
                <a:solidFill>
                  <a:srgbClr val="FFFFFF"/>
                </a:solidFill>
                <a:prstDash val="solid"/>
              </a:ln>
              <a:solidFill>
                <a:schemeClr val="tx1"/>
              </a:solidFill>
              <a:latin typeface="Berlin Sans FB" pitchFamily="34" charset="0"/>
              <a:cs typeface="Aharoni" pitchFamily="2" charset="-79"/>
            </a:endParaRPr>
          </a:p>
        </p:txBody>
      </p:sp>
      <p:cxnSp>
        <p:nvCxnSpPr>
          <p:cNvPr id="184" name="Straight Connector 275"/>
          <p:cNvCxnSpPr/>
          <p:nvPr/>
        </p:nvCxnSpPr>
        <p:spPr>
          <a:xfrm>
            <a:off x="2819400" y="3962400"/>
            <a:ext cx="27463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5" name="Straight Connector 276"/>
          <p:cNvCxnSpPr>
            <a:stCxn id="183" idx="2"/>
          </p:cNvCxnSpPr>
          <p:nvPr/>
        </p:nvCxnSpPr>
        <p:spPr>
          <a:xfrm>
            <a:off x="6705600" y="39624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6" name="Straight Connector 278"/>
          <p:cNvCxnSpPr>
            <a:endCxn id="0" idx="0"/>
          </p:cNvCxnSpPr>
          <p:nvPr/>
        </p:nvCxnSpPr>
        <p:spPr>
          <a:xfrm>
            <a:off x="4633913" y="3789363"/>
            <a:ext cx="11112" cy="2159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9751" name="Group 67"/>
          <p:cNvGrpSpPr>
            <a:grpSpLocks/>
          </p:cNvGrpSpPr>
          <p:nvPr/>
        </p:nvGrpSpPr>
        <p:grpSpPr bwMode="auto">
          <a:xfrm>
            <a:off x="3048000" y="2819400"/>
            <a:ext cx="3700463" cy="2281238"/>
            <a:chOff x="144" y="768"/>
            <a:chExt cx="2331" cy="1437"/>
          </a:xfrm>
        </p:grpSpPr>
        <p:sp>
          <p:nvSpPr>
            <p:cNvPr id="180" name="Rounded Rectangle 3"/>
            <p:cNvSpPr/>
            <p:nvPr/>
          </p:nvSpPr>
          <p:spPr>
            <a:xfrm>
              <a:off x="164" y="790"/>
              <a:ext cx="2294" cy="1400"/>
            </a:xfrm>
            <a:prstGeom prst="roundRect">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b="1">
                <a:solidFill>
                  <a:schemeClr val="bg1"/>
                </a:solidFill>
                <a:cs typeface="Arial" charset="0"/>
              </a:endParaRPr>
            </a:p>
            <a:p>
              <a:pPr algn="ctr">
                <a:defRPr/>
              </a:pPr>
              <a:endParaRPr lang="en-GB" sz="1600" b="1">
                <a:solidFill>
                  <a:schemeClr val="bg1"/>
                </a:solidFill>
                <a:cs typeface="Arial" charset="0"/>
              </a:endParaRPr>
            </a:p>
            <a:p>
              <a:pPr algn="ctr">
                <a:defRPr/>
              </a:pPr>
              <a:endParaRPr lang="en-GB" sz="1600" b="1">
                <a:solidFill>
                  <a:schemeClr val="bg1"/>
                </a:solidFill>
                <a:cs typeface="Arial" charset="0"/>
              </a:endParaRPr>
            </a:p>
            <a:p>
              <a:pPr algn="ctr">
                <a:defRPr/>
              </a:pPr>
              <a:r>
                <a:rPr lang="en-GB" sz="1800" b="1">
                  <a:solidFill>
                    <a:schemeClr val="bg1"/>
                  </a:solidFill>
                  <a:cs typeface="Arial" charset="0"/>
                </a:rPr>
                <a:t> ITS Station</a:t>
              </a:r>
            </a:p>
          </p:txBody>
        </p:sp>
        <p:sp>
          <p:nvSpPr>
            <p:cNvPr id="187" name="Rounded Rectangle 279"/>
            <p:cNvSpPr/>
            <p:nvPr/>
          </p:nvSpPr>
          <p:spPr>
            <a:xfrm>
              <a:off x="1202" y="960"/>
              <a:ext cx="589" cy="25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bg1"/>
                  </a:solidFill>
                  <a:cs typeface="Arial" charset="0"/>
                </a:rPr>
                <a:t>EETS</a:t>
              </a:r>
            </a:p>
          </p:txBody>
        </p:sp>
        <p:sp>
          <p:nvSpPr>
            <p:cNvPr id="188" name="Rounded Rectangle 53"/>
            <p:cNvSpPr/>
            <p:nvPr/>
          </p:nvSpPr>
          <p:spPr>
            <a:xfrm>
              <a:off x="351" y="969"/>
              <a:ext cx="751" cy="23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bg1"/>
                  </a:solidFill>
                  <a:cs typeface="Arial" charset="0"/>
                </a:rPr>
                <a:t>Parking</a:t>
              </a:r>
            </a:p>
          </p:txBody>
        </p:sp>
        <p:sp>
          <p:nvSpPr>
            <p:cNvPr id="189" name="Rounded Rectangle 53"/>
            <p:cNvSpPr/>
            <p:nvPr/>
          </p:nvSpPr>
          <p:spPr>
            <a:xfrm>
              <a:off x="1548" y="1304"/>
              <a:ext cx="652" cy="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rgbClr val="FF0000"/>
                  </a:solidFill>
                  <a:cs typeface="Arial" charset="0"/>
                </a:rPr>
                <a:t>VM Proprietary</a:t>
              </a:r>
              <a:r>
                <a:rPr lang="en-GB" sz="1000">
                  <a:solidFill>
                    <a:srgbClr val="FF0000"/>
                  </a:solidFill>
                  <a:cs typeface="Arial" charset="0"/>
                </a:rPr>
                <a:t> </a:t>
              </a:r>
            </a:p>
          </p:txBody>
        </p:sp>
        <p:sp>
          <p:nvSpPr>
            <p:cNvPr id="190" name="Rounded Rectangle 57"/>
            <p:cNvSpPr/>
            <p:nvPr/>
          </p:nvSpPr>
          <p:spPr>
            <a:xfrm>
              <a:off x="1828" y="960"/>
              <a:ext cx="600" cy="2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rgbClr val="FF0000"/>
                  </a:solidFill>
                </a:rPr>
                <a:t>eCall</a:t>
              </a:r>
            </a:p>
          </p:txBody>
        </p:sp>
        <p:sp>
          <p:nvSpPr>
            <p:cNvPr id="191" name="Rounded Rectangle 53"/>
            <p:cNvSpPr/>
            <p:nvPr/>
          </p:nvSpPr>
          <p:spPr>
            <a:xfrm>
              <a:off x="351" y="1299"/>
              <a:ext cx="840" cy="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a:solidFill>
                    <a:schemeClr val="tx1"/>
                  </a:solidFill>
                  <a:cs typeface="Arial" charset="0"/>
                </a:rPr>
                <a:t>Infotainment</a:t>
              </a:r>
            </a:p>
          </p:txBody>
        </p:sp>
        <p:sp>
          <p:nvSpPr>
            <p:cNvPr id="192" name="Rounded Rectangle 53"/>
            <p:cNvSpPr/>
            <p:nvPr/>
          </p:nvSpPr>
          <p:spPr>
            <a:xfrm>
              <a:off x="657" y="1929"/>
              <a:ext cx="1310" cy="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rgbClr val="FF0000"/>
                  </a:solidFill>
                  <a:cs typeface="Arial" charset="0"/>
                </a:rPr>
                <a:t>Vehicle HMI</a:t>
              </a:r>
            </a:p>
          </p:txBody>
        </p:sp>
      </p:grpSp>
      <p:sp>
        <p:nvSpPr>
          <p:cNvPr id="29761" name="Textfeld 192"/>
          <p:cNvSpPr txBox="1">
            <a:spLocks noChangeArrowheads="1"/>
          </p:cNvSpPr>
          <p:nvPr/>
        </p:nvSpPr>
        <p:spPr bwMode="auto">
          <a:xfrm>
            <a:off x="76200" y="1447800"/>
            <a:ext cx="9067800" cy="1187450"/>
          </a:xfrm>
          <a:prstGeom prst="rect">
            <a:avLst/>
          </a:prstGeom>
          <a:noFill/>
          <a:ln w="9525">
            <a:noFill/>
            <a:miter lim="800000"/>
            <a:headEnd/>
            <a:tailEnd/>
          </a:ln>
        </p:spPr>
        <p:txBody>
          <a:bodyPr>
            <a:spAutoFit/>
          </a:bodyPr>
          <a:lstStyle/>
          <a:p>
            <a:pPr>
              <a:buFontTx/>
              <a:buChar char="•"/>
            </a:pPr>
            <a:r>
              <a:rPr lang="en-US">
                <a:latin typeface="Arial" charset="0"/>
              </a:rPr>
              <a:t>  Sharing of equipment and data … it’s </a:t>
            </a:r>
            <a:r>
              <a:rPr lang="en-US" b="1" i="1">
                <a:solidFill>
                  <a:srgbClr val="FF0000"/>
                </a:solidFill>
                <a:latin typeface="Arial" charset="0"/>
              </a:rPr>
              <a:t>OPTIMAL &amp; CHEAPER!</a:t>
            </a:r>
            <a:r>
              <a:rPr lang="en-US">
                <a:solidFill>
                  <a:srgbClr val="FF0000"/>
                </a:solidFill>
                <a:latin typeface="Arial" charset="0"/>
              </a:rPr>
              <a:t> </a:t>
            </a:r>
            <a:endParaRPr lang="en-US">
              <a:latin typeface="Arial" charset="0"/>
            </a:endParaRPr>
          </a:p>
          <a:p>
            <a:pPr>
              <a:buFontTx/>
              <a:buChar char="•"/>
            </a:pPr>
            <a:r>
              <a:rPr lang="en-US">
                <a:latin typeface="Arial" charset="0"/>
              </a:rPr>
              <a:t>  and </a:t>
            </a:r>
            <a:r>
              <a:rPr lang="en-US" b="1" i="1">
                <a:solidFill>
                  <a:srgbClr val="FF0000"/>
                </a:solidFill>
                <a:latin typeface="Arial" charset="0"/>
              </a:rPr>
              <a:t>SAFER!</a:t>
            </a:r>
          </a:p>
          <a:p>
            <a:pPr>
              <a:buFontTx/>
              <a:buChar char="•"/>
            </a:pPr>
            <a:r>
              <a:rPr lang="en-US">
                <a:latin typeface="Arial" charset="0"/>
              </a:rPr>
              <a:t>  and</a:t>
            </a:r>
            <a:r>
              <a:rPr lang="en-US" b="1" i="1">
                <a:solidFill>
                  <a:srgbClr val="FF0000"/>
                </a:solidFill>
                <a:latin typeface="Arial" charset="0"/>
              </a:rPr>
              <a:t> FUTURE PROOF!</a:t>
            </a:r>
          </a:p>
        </p:txBody>
      </p:sp>
      <p:sp>
        <p:nvSpPr>
          <p:cNvPr id="29762" name="TextBox 4"/>
          <p:cNvSpPr txBox="1">
            <a:spLocks noChangeArrowheads="1"/>
          </p:cNvSpPr>
          <p:nvPr/>
        </p:nvSpPr>
        <p:spPr bwMode="auto">
          <a:xfrm>
            <a:off x="152400" y="6477000"/>
            <a:ext cx="2200275" cy="260350"/>
          </a:xfrm>
          <a:prstGeom prst="rect">
            <a:avLst/>
          </a:prstGeom>
          <a:noFill/>
          <a:ln w="9525">
            <a:noFill/>
            <a:miter lim="800000"/>
            <a:headEnd/>
            <a:tailEnd/>
          </a:ln>
        </p:spPr>
        <p:txBody>
          <a:bodyPr wrap="none">
            <a:spAutoFit/>
          </a:bodyPr>
          <a:lstStyle/>
          <a:p>
            <a:r>
              <a:rPr lang="en-US" sz="1100">
                <a:latin typeface="Arial" charset="0"/>
              </a:rPr>
              <a:t>2014  SRA, Inc. – ITS consulting</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smtClean="0"/>
              <a:t>ITS stations</a:t>
            </a:r>
          </a:p>
        </p:txBody>
      </p:sp>
      <p:sp>
        <p:nvSpPr>
          <p:cNvPr id="32771" name="Rectangle 3"/>
          <p:cNvSpPr>
            <a:spLocks noGrp="1" noChangeArrowheads="1"/>
          </p:cNvSpPr>
          <p:nvPr>
            <p:ph type="body" idx="4294967295"/>
          </p:nvPr>
        </p:nvSpPr>
        <p:spPr/>
        <p:txBody>
          <a:bodyPr/>
          <a:lstStyle/>
          <a:p>
            <a:pPr>
              <a:lnSpc>
                <a:spcPct val="80000"/>
              </a:lnSpc>
            </a:pPr>
            <a:endParaRPr lang="en-US" smtClean="0">
              <a:latin typeface="Arial" charset="0"/>
            </a:endParaRPr>
          </a:p>
          <a:p>
            <a:pPr>
              <a:lnSpc>
                <a:spcPct val="80000"/>
              </a:lnSpc>
            </a:pPr>
            <a:r>
              <a:rPr lang="en-US" smtClean="0">
                <a:latin typeface="Arial" charset="0"/>
              </a:rPr>
              <a:t>•A “Trusted” ITS station (ITS-S) is a functional entity consisting of ITS-S application processes running inside a bounded, SECURED, managed domain (cf. ISO 21217). </a:t>
            </a:r>
          </a:p>
          <a:p>
            <a:pPr>
              <a:lnSpc>
                <a:spcPct val="80000"/>
              </a:lnSpc>
            </a:pPr>
            <a:r>
              <a:rPr lang="en-US" smtClean="0">
                <a:latin typeface="Arial" charset="0"/>
              </a:rPr>
              <a:t>•SECURED means “ITS trusted/trustable” </a:t>
            </a:r>
          </a:p>
          <a:p>
            <a:pPr>
              <a:lnSpc>
                <a:spcPct val="80000"/>
              </a:lnSpc>
            </a:pPr>
            <a:r>
              <a:rPr lang="en-US" smtClean="0">
                <a:latin typeface="Arial" charset="0"/>
              </a:rPr>
              <a:t>•MANAGED means “someone is watching the store” </a:t>
            </a:r>
          </a:p>
          <a:p>
            <a:pPr>
              <a:lnSpc>
                <a:spcPct val="80000"/>
              </a:lnSpc>
            </a:pPr>
            <a:r>
              <a:rPr lang="en-US" smtClean="0">
                <a:latin typeface="Arial" charset="0"/>
              </a:rPr>
              <a:t>•The ITS-S architecture is designed around the abstraction of ITS-S application processes from the communication means used to connect to peer entities. </a:t>
            </a:r>
          </a:p>
          <a:p>
            <a:pPr>
              <a:lnSpc>
                <a:spcPct val="80000"/>
              </a:lnSpc>
            </a:pPr>
            <a:r>
              <a:rPr lang="en-US" smtClean="0">
                <a:latin typeface="Arial" charset="0"/>
              </a:rPr>
              <a:t>•Instantiations of ITS-Ss are called ITS station units (ITS-SUs). </a:t>
            </a:r>
          </a:p>
          <a:p>
            <a:pPr>
              <a:lnSpc>
                <a:spcPct val="80000"/>
              </a:lnSpc>
            </a:pPr>
            <a:r>
              <a:rPr lang="en-US" smtClean="0">
                <a:latin typeface="Arial" charset="0"/>
              </a:rPr>
              <a:t>•ITS-SUs communicate with peer entities using the “optimal” means available (cf. ISO 17419/17423/ 17429/24102-6). </a:t>
            </a:r>
          </a:p>
          <a:p>
            <a:pPr>
              <a:lnSpc>
                <a:spcPct val="80000"/>
              </a:lnSpc>
            </a:pPr>
            <a:endParaRPr lang="en-US" smtClean="0">
              <a:latin typeface="Arial" charset="0"/>
            </a:endParaRPr>
          </a:p>
        </p:txBody>
      </p:sp>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16030</TotalTime>
  <Words>757</Words>
  <Application>Microsoft Macintosh PowerPoint</Application>
  <PresentationFormat>On-screen Show (4:3)</PresentationFormat>
  <Paragraphs>105</Paragraphs>
  <Slides>13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blank presentation</vt:lpstr>
      <vt:lpstr>Visio</vt:lpstr>
      <vt:lpstr>PowerPoint Presentation</vt:lpstr>
      <vt:lpstr>PowerPoint Presentation</vt:lpstr>
      <vt:lpstr>Intelligent Transportation Systems</vt:lpstr>
      <vt:lpstr>Intelligent Transportation Systems</vt:lpstr>
      <vt:lpstr>Intelligent Transportation Systems</vt:lpstr>
      <vt:lpstr>Intelligent Transportation Systems</vt:lpstr>
      <vt:lpstr>“Silo” approach to multiple applications</vt:lpstr>
      <vt:lpstr>Sensible approach to multiple applications</vt:lpstr>
      <vt:lpstr>ITS stations</vt:lpstr>
      <vt:lpstr>ITS stations</vt:lpstr>
      <vt:lpstr>ITS stations</vt:lpstr>
      <vt:lpstr>ITS Applications / Use Cases</vt:lpstr>
      <vt:lpstr>Some Relevant ISO/IEEE/SAE Standards (not exhaustive!)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subir</dc:creator>
  <cp:lastModifiedBy>Max Riegel</cp:lastModifiedBy>
  <cp:revision>1259</cp:revision>
  <dcterms:created xsi:type="dcterms:W3CDTF">1601-01-01T00:00:00Z</dcterms:created>
  <dcterms:modified xsi:type="dcterms:W3CDTF">2014-09-16T14:07:37Z</dcterms:modified>
</cp:coreProperties>
</file>