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2" r:id="rId2"/>
    <p:sldId id="262" r:id="rId3"/>
    <p:sldId id="287" r:id="rId4"/>
    <p:sldId id="294" r:id="rId5"/>
    <p:sldId id="293" r:id="rId6"/>
    <p:sldId id="291" r:id="rId7"/>
    <p:sldId id="295" r:id="rId8"/>
    <p:sldId id="300" r:id="rId9"/>
    <p:sldId id="301" r:id="rId10"/>
    <p:sldId id="299" r:id="rId11"/>
    <p:sldId id="302" r:id="rId12"/>
    <p:sldId id="303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33" autoAdjust="0"/>
    <p:restoredTop sz="99233" autoAdjust="0"/>
  </p:normalViewPr>
  <p:slideViewPr>
    <p:cSldViewPr>
      <p:cViewPr varScale="1">
        <p:scale>
          <a:sx n="111" d="100"/>
          <a:sy n="111" d="100"/>
        </p:scale>
        <p:origin x="-60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453656" y="8839200"/>
            <a:ext cx="76944" cy="184666"/>
          </a:xfrm>
        </p:spPr>
        <p:txBody>
          <a:bodyPr/>
          <a:lstStyle/>
          <a:p>
            <a:fld id="{C67139CA-5923-5E4A-8BEA-EBB24723E16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43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5528" y="76200"/>
            <a:ext cx="23698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omniran-14-0066-00-CF00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6" Type="http://schemas.openxmlformats.org/officeDocument/2006/relationships/image" Target="../media/image7.png"/><Relationship Id="rId7" Type="http://schemas.openxmlformats.org/officeDocument/2006/relationships/oleObject" Target="../embeddings/oleObject5.bin"/><Relationship Id="rId8" Type="http://schemas.openxmlformats.org/officeDocument/2006/relationships/oleObject" Target="../embeddings/oleObject6.bin"/><Relationship Id="rId9" Type="http://schemas.openxmlformats.org/officeDocument/2006/relationships/oleObject" Target="../embeddings/oleObject7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oleObject" Target="../embeddings/oleObject8.bin"/><Relationship Id="rId5" Type="http://schemas.openxmlformats.org/officeDocument/2006/relationships/image" Target="../media/image6.wmf"/><Relationship Id="rId6" Type="http://schemas.openxmlformats.org/officeDocument/2006/relationships/image" Target="../media/image7.png"/><Relationship Id="rId7" Type="http://schemas.openxmlformats.org/officeDocument/2006/relationships/oleObject" Target="../embeddings/oleObject9.bin"/><Relationship Id="rId8" Type="http://schemas.openxmlformats.org/officeDocument/2006/relationships/image" Target="../media/image3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emf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5" Type="http://schemas.openxmlformats.org/officeDocument/2006/relationships/image" Target="../media/image6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7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7.png"/><Relationship Id="rId5" Type="http://schemas.openxmlformats.org/officeDocument/2006/relationships/oleObject" Target="../embeddings/oleObject3.bin"/><Relationship Id="rId6" Type="http://schemas.openxmlformats.org/officeDocument/2006/relationships/image" Target="../media/image6.wmf"/><Relationship Id="rId7" Type="http://schemas.openxmlformats.org/officeDocument/2006/relationships/image" Target="../media/image2.wmf"/><Relationship Id="rId8" Type="http://schemas.openxmlformats.org/officeDocument/2006/relationships/image" Target="../media/image8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970531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VLANs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in relation to P802.1CF NRM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2014-09-15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 thoughts related to the consideration of VLANs in the context of the P802.1CF Network Reference Model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VLAN Deployment Example for</a:t>
            </a:r>
            <a:br>
              <a:rPr lang="en-US"/>
            </a:br>
            <a:r>
              <a:rPr lang="en-US"/>
              <a:t>Backhaul Provisioning </a:t>
            </a:r>
          </a:p>
        </p:txBody>
      </p:sp>
      <p:grpSp>
        <p:nvGrpSpPr>
          <p:cNvPr id="460" name="Group 459"/>
          <p:cNvGrpSpPr/>
          <p:nvPr/>
        </p:nvGrpSpPr>
        <p:grpSpPr>
          <a:xfrm>
            <a:off x="7002270" y="1947177"/>
            <a:ext cx="677178" cy="677178"/>
            <a:chOff x="7002270" y="1718810"/>
            <a:chExt cx="677178" cy="677178"/>
          </a:xfrm>
        </p:grpSpPr>
        <p:sp>
          <p:nvSpPr>
            <p:cNvPr id="35" name="AutoShape 154"/>
            <p:cNvSpPr>
              <a:spLocks noChangeArrowheads="1"/>
            </p:cNvSpPr>
            <p:nvPr/>
          </p:nvSpPr>
          <p:spPr bwMode="auto">
            <a:xfrm>
              <a:off x="7002270" y="1718810"/>
              <a:ext cx="677178" cy="677178"/>
            </a:xfrm>
            <a:prstGeom prst="flowChartAlternateProcess">
              <a:avLst/>
            </a:prstGeom>
            <a:solidFill>
              <a:srgbClr val="B9CDE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6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2190881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7" name="Rectangle 188"/>
            <p:cNvSpPr>
              <a:spLocks noChangeArrowheads="1"/>
            </p:cNvSpPr>
            <p:nvPr/>
          </p:nvSpPr>
          <p:spPr bwMode="auto">
            <a:xfrm>
              <a:off x="7042423" y="1751367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8" name="Group 107"/>
            <p:cNvGrpSpPr/>
            <p:nvPr/>
          </p:nvGrpSpPr>
          <p:grpSpPr>
            <a:xfrm>
              <a:off x="7142894" y="1907694"/>
              <a:ext cx="363976" cy="260453"/>
              <a:chOff x="7481888" y="3079208"/>
              <a:chExt cx="595312" cy="425992"/>
            </a:xfrm>
          </p:grpSpPr>
          <p:sp>
            <p:nvSpPr>
              <p:cNvPr id="3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4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4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4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4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5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5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5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4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4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240" name="Group 239"/>
          <p:cNvGrpSpPr/>
          <p:nvPr/>
        </p:nvGrpSpPr>
        <p:grpSpPr>
          <a:xfrm>
            <a:off x="7939902" y="1947177"/>
            <a:ext cx="677179" cy="677178"/>
            <a:chOff x="7939902" y="1538790"/>
            <a:chExt cx="677179" cy="677178"/>
          </a:xfrm>
        </p:grpSpPr>
        <p:sp>
          <p:nvSpPr>
            <p:cNvPr id="54" name="Rounded Rectangle 53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55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58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95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96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97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98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02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103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104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105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99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100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101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59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84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85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86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87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9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9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9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9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88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89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90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60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73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74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75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76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0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81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82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83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77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78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79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61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62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63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64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65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9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0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1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2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66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67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68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56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9" name="Clip" r:id="rId4" imgW="5757415" imgH="3221332" progId="">
                    <p:embed/>
                  </p:oleObj>
                </mc:Choice>
                <mc:Fallback>
                  <p:oleObj name="Clip" r:id="rId4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106" name="Straight Connector 105"/>
          <p:cNvCxnSpPr>
            <a:stCxn id="116" idx="3"/>
            <a:endCxn id="4" idx="1"/>
          </p:cNvCxnSpPr>
          <p:nvPr/>
        </p:nvCxnSpPr>
        <p:spPr bwMode="auto">
          <a:xfrm>
            <a:off x="1058178" y="2282424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7" name="Group 95"/>
          <p:cNvGrpSpPr/>
          <p:nvPr/>
        </p:nvGrpSpPr>
        <p:grpSpPr>
          <a:xfrm>
            <a:off x="1095933" y="2235075"/>
            <a:ext cx="364991" cy="321677"/>
            <a:chOff x="1524000" y="2209800"/>
            <a:chExt cx="533922" cy="470560"/>
          </a:xfrm>
        </p:grpSpPr>
        <p:sp>
          <p:nvSpPr>
            <p:cNvPr id="108" name="Oval 107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14" name="Straight Connector 113"/>
          <p:cNvCxnSpPr>
            <a:stCxn id="35" idx="3"/>
            <a:endCxn id="54" idx="1"/>
          </p:cNvCxnSpPr>
          <p:nvPr/>
        </p:nvCxnSpPr>
        <p:spPr bwMode="auto">
          <a:xfrm>
            <a:off x="7679449" y="2285766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15" name="Group 294"/>
          <p:cNvGrpSpPr/>
          <p:nvPr/>
        </p:nvGrpSpPr>
        <p:grpSpPr>
          <a:xfrm>
            <a:off x="381000" y="1943835"/>
            <a:ext cx="677178" cy="677178"/>
            <a:chOff x="381000" y="1962150"/>
            <a:chExt cx="990600" cy="990600"/>
          </a:xfrm>
          <a:pattFill prst="wdUpDiag">
            <a:fgClr>
              <a:schemeClr val="accent1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116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1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17" name="Picture 116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123" name="Group 122"/>
          <p:cNvGrpSpPr/>
          <p:nvPr/>
        </p:nvGrpSpPr>
        <p:grpSpPr>
          <a:xfrm>
            <a:off x="1466655" y="1943835"/>
            <a:ext cx="683690" cy="677178"/>
            <a:chOff x="1466655" y="1715468"/>
            <a:chExt cx="683690" cy="677178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Access</a:t>
              </a: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7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11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19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27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0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0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2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14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3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124" name="Straight Connector 123"/>
          <p:cNvCxnSpPr>
            <a:stCxn id="129" idx="3"/>
            <a:endCxn id="132" idx="1"/>
          </p:cNvCxnSpPr>
          <p:nvPr/>
        </p:nvCxnSpPr>
        <p:spPr bwMode="auto">
          <a:xfrm>
            <a:off x="1063713" y="3410891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25" name="Group 95"/>
          <p:cNvGrpSpPr/>
          <p:nvPr/>
        </p:nvGrpSpPr>
        <p:grpSpPr>
          <a:xfrm>
            <a:off x="1101468" y="3363542"/>
            <a:ext cx="364991" cy="321677"/>
            <a:chOff x="1524000" y="2209800"/>
            <a:chExt cx="533922" cy="470560"/>
          </a:xfrm>
        </p:grpSpPr>
        <p:sp>
          <p:nvSpPr>
            <p:cNvPr id="126" name="Oval 125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8" name="Group 294"/>
          <p:cNvGrpSpPr/>
          <p:nvPr/>
        </p:nvGrpSpPr>
        <p:grpSpPr>
          <a:xfrm>
            <a:off x="386535" y="3072302"/>
            <a:ext cx="677178" cy="677178"/>
            <a:chOff x="381000" y="1962150"/>
            <a:chExt cx="990600" cy="990600"/>
          </a:xfrm>
          <a:pattFill prst="wdUpDiag">
            <a:fgClr>
              <a:schemeClr val="accent2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129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30" name="Picture 129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131" name="Group 130"/>
          <p:cNvGrpSpPr/>
          <p:nvPr/>
        </p:nvGrpSpPr>
        <p:grpSpPr>
          <a:xfrm>
            <a:off x="1472190" y="3072302"/>
            <a:ext cx="683690" cy="677178"/>
            <a:chOff x="1466655" y="1715468"/>
            <a:chExt cx="683690" cy="677178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2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Access</a:t>
              </a:r>
            </a:p>
          </p:txBody>
        </p:sp>
        <p:grpSp>
          <p:nvGrpSpPr>
            <p:cNvPr id="133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134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138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146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154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5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6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7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8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9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0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47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8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9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0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1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2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3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39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141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2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3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4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5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40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5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6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7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161" name="Straight Connector 160"/>
          <p:cNvCxnSpPr>
            <a:stCxn id="166" idx="3"/>
            <a:endCxn id="169" idx="1"/>
          </p:cNvCxnSpPr>
          <p:nvPr/>
        </p:nvCxnSpPr>
        <p:spPr bwMode="auto">
          <a:xfrm>
            <a:off x="1063713" y="4446006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62" name="Group 95"/>
          <p:cNvGrpSpPr/>
          <p:nvPr/>
        </p:nvGrpSpPr>
        <p:grpSpPr>
          <a:xfrm>
            <a:off x="1101468" y="4398657"/>
            <a:ext cx="364991" cy="321677"/>
            <a:chOff x="1524000" y="2209800"/>
            <a:chExt cx="533922" cy="470560"/>
          </a:xfrm>
        </p:grpSpPr>
        <p:sp>
          <p:nvSpPr>
            <p:cNvPr id="163" name="Oval 162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5" name="Group 294"/>
          <p:cNvGrpSpPr/>
          <p:nvPr/>
        </p:nvGrpSpPr>
        <p:grpSpPr>
          <a:xfrm>
            <a:off x="386535" y="4107417"/>
            <a:ext cx="677178" cy="677178"/>
            <a:chOff x="381000" y="1962150"/>
            <a:chExt cx="990600" cy="990600"/>
          </a:xfrm>
          <a:pattFill prst="wdUpDiag">
            <a:fgClr>
              <a:schemeClr val="accent3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166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3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7" name="Picture 166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168" name="Group 167"/>
          <p:cNvGrpSpPr/>
          <p:nvPr/>
        </p:nvGrpSpPr>
        <p:grpSpPr>
          <a:xfrm>
            <a:off x="1472190" y="4107417"/>
            <a:ext cx="683690" cy="677178"/>
            <a:chOff x="1466655" y="1715468"/>
            <a:chExt cx="683690" cy="677178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69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Access</a:t>
              </a:r>
            </a:p>
          </p:txBody>
        </p:sp>
        <p:grpSp>
          <p:nvGrpSpPr>
            <p:cNvPr id="170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171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175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183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191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2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3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4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5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6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7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84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5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6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7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8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9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0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178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9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0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1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2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7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2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3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198" name="Straight Connector 197"/>
          <p:cNvCxnSpPr>
            <a:stCxn id="203" idx="3"/>
            <a:endCxn id="206" idx="1"/>
          </p:cNvCxnSpPr>
          <p:nvPr/>
        </p:nvCxnSpPr>
        <p:spPr bwMode="auto">
          <a:xfrm>
            <a:off x="1063713" y="5614033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99" name="Group 95"/>
          <p:cNvGrpSpPr/>
          <p:nvPr/>
        </p:nvGrpSpPr>
        <p:grpSpPr>
          <a:xfrm>
            <a:off x="1101468" y="5566684"/>
            <a:ext cx="364991" cy="321677"/>
            <a:chOff x="1524000" y="2209800"/>
            <a:chExt cx="533922" cy="470560"/>
          </a:xfrm>
        </p:grpSpPr>
        <p:sp>
          <p:nvSpPr>
            <p:cNvPr id="200" name="Oval 199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2" name="Group 294"/>
          <p:cNvGrpSpPr/>
          <p:nvPr/>
        </p:nvGrpSpPr>
        <p:grpSpPr>
          <a:xfrm>
            <a:off x="386535" y="5275444"/>
            <a:ext cx="677178" cy="677178"/>
            <a:chOff x="381000" y="1962150"/>
            <a:chExt cx="990600" cy="990600"/>
          </a:xfrm>
          <a:pattFill prst="wdUpDiag">
            <a:fgClr>
              <a:schemeClr val="accent4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203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4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4" name="Picture 203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205" name="Group 204"/>
          <p:cNvGrpSpPr/>
          <p:nvPr/>
        </p:nvGrpSpPr>
        <p:grpSpPr>
          <a:xfrm>
            <a:off x="1472190" y="5275444"/>
            <a:ext cx="683690" cy="677178"/>
            <a:chOff x="1466655" y="1715468"/>
            <a:chExt cx="683690" cy="677178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06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Access</a:t>
              </a:r>
            </a:p>
          </p:txBody>
        </p:sp>
        <p:grpSp>
          <p:nvGrpSpPr>
            <p:cNvPr id="207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20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212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22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228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9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0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1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2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3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4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21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2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3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4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5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6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7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13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215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6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7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8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9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14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9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0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61" name="Group 460"/>
          <p:cNvGrpSpPr/>
          <p:nvPr/>
        </p:nvGrpSpPr>
        <p:grpSpPr>
          <a:xfrm>
            <a:off x="7002270" y="3072302"/>
            <a:ext cx="677178" cy="677178"/>
            <a:chOff x="7002270" y="2843935"/>
            <a:chExt cx="677178" cy="677178"/>
          </a:xfrm>
        </p:grpSpPr>
        <p:sp>
          <p:nvSpPr>
            <p:cNvPr id="242" name="AutoShape 154"/>
            <p:cNvSpPr>
              <a:spLocks noChangeArrowheads="1"/>
            </p:cNvSpPr>
            <p:nvPr/>
          </p:nvSpPr>
          <p:spPr bwMode="auto">
            <a:xfrm>
              <a:off x="7002270" y="2843935"/>
              <a:ext cx="677178" cy="677178"/>
            </a:xfrm>
            <a:prstGeom prst="flowChartAlternateProcess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43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3316006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44" name="Rectangle 188"/>
            <p:cNvSpPr>
              <a:spLocks noChangeArrowheads="1"/>
            </p:cNvSpPr>
            <p:nvPr/>
          </p:nvSpPr>
          <p:spPr bwMode="auto">
            <a:xfrm>
              <a:off x="7042423" y="2876492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5" name="Group 107"/>
            <p:cNvGrpSpPr/>
            <p:nvPr/>
          </p:nvGrpSpPr>
          <p:grpSpPr>
            <a:xfrm>
              <a:off x="7142894" y="3032819"/>
              <a:ext cx="363976" cy="260453"/>
              <a:chOff x="7481888" y="3079208"/>
              <a:chExt cx="595312" cy="425992"/>
            </a:xfrm>
          </p:grpSpPr>
          <p:sp>
            <p:nvSpPr>
              <p:cNvPr id="246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247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248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49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250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251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252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56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7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8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9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253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254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255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260" name="Group 259"/>
          <p:cNvGrpSpPr/>
          <p:nvPr/>
        </p:nvGrpSpPr>
        <p:grpSpPr>
          <a:xfrm>
            <a:off x="7939902" y="3072302"/>
            <a:ext cx="677179" cy="677178"/>
            <a:chOff x="7939902" y="1538790"/>
            <a:chExt cx="677179" cy="677178"/>
          </a:xfrm>
        </p:grpSpPr>
        <p:sp>
          <p:nvSpPr>
            <p:cNvPr id="261" name="Rounded Rectangle 260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262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265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302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03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04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05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0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1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1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1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06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07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08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266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291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92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93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294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9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9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0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0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295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96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297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267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280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81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82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283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87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88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89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9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284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85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286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268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269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70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71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272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76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7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8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9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273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74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275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263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" name="Clip" r:id="rId7" imgW="5757415" imgH="3221332" progId="">
                    <p:embed/>
                  </p:oleObj>
                </mc:Choice>
                <mc:Fallback>
                  <p:oleObj name="Clip" r:id="rId7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4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313" name="Straight Connector 312"/>
          <p:cNvCxnSpPr>
            <a:stCxn id="242" idx="3"/>
            <a:endCxn id="261" idx="1"/>
          </p:cNvCxnSpPr>
          <p:nvPr/>
        </p:nvCxnSpPr>
        <p:spPr bwMode="auto">
          <a:xfrm>
            <a:off x="7679449" y="3410891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62" name="Group 461"/>
          <p:cNvGrpSpPr/>
          <p:nvPr/>
        </p:nvGrpSpPr>
        <p:grpSpPr>
          <a:xfrm>
            <a:off x="7002270" y="4107417"/>
            <a:ext cx="677178" cy="677178"/>
            <a:chOff x="7002270" y="3879050"/>
            <a:chExt cx="677178" cy="677178"/>
          </a:xfrm>
        </p:grpSpPr>
        <p:sp>
          <p:nvSpPr>
            <p:cNvPr id="315" name="AutoShape 154"/>
            <p:cNvSpPr>
              <a:spLocks noChangeArrowheads="1"/>
            </p:cNvSpPr>
            <p:nvPr/>
          </p:nvSpPr>
          <p:spPr bwMode="auto">
            <a:xfrm>
              <a:off x="7002270" y="3879050"/>
              <a:ext cx="677178" cy="677178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16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4351121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17" name="Rectangle 188"/>
            <p:cNvSpPr>
              <a:spLocks noChangeArrowheads="1"/>
            </p:cNvSpPr>
            <p:nvPr/>
          </p:nvSpPr>
          <p:spPr bwMode="auto">
            <a:xfrm>
              <a:off x="7042423" y="3911607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8" name="Group 107"/>
            <p:cNvGrpSpPr/>
            <p:nvPr/>
          </p:nvGrpSpPr>
          <p:grpSpPr>
            <a:xfrm>
              <a:off x="7142894" y="4067934"/>
              <a:ext cx="363976" cy="260453"/>
              <a:chOff x="7481888" y="3079208"/>
              <a:chExt cx="595312" cy="425992"/>
            </a:xfrm>
          </p:grpSpPr>
          <p:sp>
            <p:nvSpPr>
              <p:cNvPr id="31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32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32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2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2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2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32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2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3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3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3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32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2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32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333" name="Group 332"/>
          <p:cNvGrpSpPr/>
          <p:nvPr/>
        </p:nvGrpSpPr>
        <p:grpSpPr>
          <a:xfrm>
            <a:off x="7939902" y="4107417"/>
            <a:ext cx="677179" cy="677178"/>
            <a:chOff x="7939902" y="1538790"/>
            <a:chExt cx="677179" cy="677178"/>
          </a:xfrm>
        </p:grpSpPr>
        <p:sp>
          <p:nvSpPr>
            <p:cNvPr id="334" name="Rounded Rectangle 333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335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338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375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76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77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78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82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83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84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85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79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80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81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339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364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65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66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67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7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7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7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7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68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69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70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340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353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54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55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56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60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61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62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63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57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58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59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341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342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43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44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45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49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0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1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2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46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47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48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336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1" name="Clip" r:id="rId8" imgW="5757415" imgH="3221332" progId="">
                    <p:embed/>
                  </p:oleObj>
                </mc:Choice>
                <mc:Fallback>
                  <p:oleObj name="Clip" r:id="rId8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7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386" name="Straight Connector 385"/>
          <p:cNvCxnSpPr>
            <a:stCxn id="315" idx="3"/>
            <a:endCxn id="334" idx="1"/>
          </p:cNvCxnSpPr>
          <p:nvPr/>
        </p:nvCxnSpPr>
        <p:spPr bwMode="auto">
          <a:xfrm>
            <a:off x="7679449" y="4446006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63" name="Group 462"/>
          <p:cNvGrpSpPr/>
          <p:nvPr/>
        </p:nvGrpSpPr>
        <p:grpSpPr>
          <a:xfrm>
            <a:off x="7002270" y="5277547"/>
            <a:ext cx="677178" cy="677178"/>
            <a:chOff x="7002270" y="5049180"/>
            <a:chExt cx="677178" cy="677178"/>
          </a:xfrm>
        </p:grpSpPr>
        <p:sp>
          <p:nvSpPr>
            <p:cNvPr id="388" name="AutoShape 154"/>
            <p:cNvSpPr>
              <a:spLocks noChangeArrowheads="1"/>
            </p:cNvSpPr>
            <p:nvPr/>
          </p:nvSpPr>
          <p:spPr bwMode="auto">
            <a:xfrm>
              <a:off x="7002270" y="5049180"/>
              <a:ext cx="677178" cy="677178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89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5521251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90" name="Rectangle 188"/>
            <p:cNvSpPr>
              <a:spLocks noChangeArrowheads="1"/>
            </p:cNvSpPr>
            <p:nvPr/>
          </p:nvSpPr>
          <p:spPr bwMode="auto">
            <a:xfrm>
              <a:off x="7042423" y="5081737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91" name="Group 107"/>
            <p:cNvGrpSpPr/>
            <p:nvPr/>
          </p:nvGrpSpPr>
          <p:grpSpPr>
            <a:xfrm>
              <a:off x="7142894" y="5238064"/>
              <a:ext cx="363976" cy="260453"/>
              <a:chOff x="7481888" y="3079208"/>
              <a:chExt cx="595312" cy="425992"/>
            </a:xfrm>
          </p:grpSpPr>
          <p:sp>
            <p:nvSpPr>
              <p:cNvPr id="392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393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39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95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96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9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39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0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0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0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0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39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00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401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406" name="Group 405"/>
          <p:cNvGrpSpPr/>
          <p:nvPr/>
        </p:nvGrpSpPr>
        <p:grpSpPr>
          <a:xfrm>
            <a:off x="7939902" y="5277547"/>
            <a:ext cx="677179" cy="677178"/>
            <a:chOff x="7939902" y="1538790"/>
            <a:chExt cx="677179" cy="677178"/>
          </a:xfrm>
        </p:grpSpPr>
        <p:sp>
          <p:nvSpPr>
            <p:cNvPr id="407" name="Rounded Rectangle 406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08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411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448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49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50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51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55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56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5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58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52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53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54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412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437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38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39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40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44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45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46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47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41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42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43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413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426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27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28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29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33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4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5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6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30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31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32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414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415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16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17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18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22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3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4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5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19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20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21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409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2" name="Clip" r:id="rId9" imgW="5757415" imgH="3221332" progId="">
                    <p:embed/>
                  </p:oleObj>
                </mc:Choice>
                <mc:Fallback>
                  <p:oleObj name="Clip" r:id="rId9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459" name="Straight Connector 458"/>
          <p:cNvCxnSpPr>
            <a:stCxn id="388" idx="3"/>
            <a:endCxn id="407" idx="1"/>
          </p:cNvCxnSpPr>
          <p:nvPr/>
        </p:nvCxnSpPr>
        <p:spPr bwMode="auto">
          <a:xfrm>
            <a:off x="7679449" y="5616136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4" name="Straight Connector 463"/>
          <p:cNvCxnSpPr>
            <a:endCxn id="35" idx="1"/>
          </p:cNvCxnSpPr>
          <p:nvPr/>
        </p:nvCxnSpPr>
        <p:spPr bwMode="auto">
          <a:xfrm flipV="1">
            <a:off x="6462210" y="2285766"/>
            <a:ext cx="540060" cy="11146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11" name="Group 40"/>
          <p:cNvGrpSpPr/>
          <p:nvPr/>
        </p:nvGrpSpPr>
        <p:grpSpPr>
          <a:xfrm>
            <a:off x="6642230" y="2270679"/>
            <a:ext cx="364991" cy="324566"/>
            <a:chOff x="3276600" y="2156671"/>
            <a:chExt cx="533922" cy="474786"/>
          </a:xfrm>
        </p:grpSpPr>
        <p:sp>
          <p:nvSpPr>
            <p:cNvPr id="112" name="Oval 111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276600" y="2248764"/>
              <a:ext cx="533922" cy="3826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468" name="Straight Connector 467"/>
          <p:cNvCxnSpPr>
            <a:endCxn id="242" idx="1"/>
          </p:cNvCxnSpPr>
          <p:nvPr/>
        </p:nvCxnSpPr>
        <p:spPr bwMode="auto">
          <a:xfrm>
            <a:off x="6372200" y="3027297"/>
            <a:ext cx="630070" cy="38359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2" name="Straight Connector 471"/>
          <p:cNvCxnSpPr>
            <a:endCxn id="315" idx="1"/>
          </p:cNvCxnSpPr>
          <p:nvPr/>
        </p:nvCxnSpPr>
        <p:spPr bwMode="auto">
          <a:xfrm flipV="1">
            <a:off x="6552220" y="4446006"/>
            <a:ext cx="450050" cy="2145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3" name="Straight Connector 472"/>
          <p:cNvCxnSpPr>
            <a:endCxn id="388" idx="1"/>
          </p:cNvCxnSpPr>
          <p:nvPr/>
        </p:nvCxnSpPr>
        <p:spPr bwMode="auto">
          <a:xfrm>
            <a:off x="6417205" y="5187537"/>
            <a:ext cx="585065" cy="42859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4" name="Straight Connector 473"/>
          <p:cNvCxnSpPr/>
          <p:nvPr/>
        </p:nvCxnSpPr>
        <p:spPr bwMode="auto">
          <a:xfrm>
            <a:off x="4977045" y="4377447"/>
            <a:ext cx="495055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5" name="Straight Connector 474"/>
          <p:cNvCxnSpPr>
            <a:endCxn id="238" idx="2"/>
          </p:cNvCxnSpPr>
          <p:nvPr/>
        </p:nvCxnSpPr>
        <p:spPr bwMode="auto">
          <a:xfrm flipV="1">
            <a:off x="5067055" y="2725554"/>
            <a:ext cx="363530" cy="30174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6" name="Straight Connector 475"/>
          <p:cNvCxnSpPr/>
          <p:nvPr/>
        </p:nvCxnSpPr>
        <p:spPr bwMode="auto">
          <a:xfrm>
            <a:off x="3581890" y="2982292"/>
            <a:ext cx="405045" cy="22502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7" name="Straight Connector 476"/>
          <p:cNvCxnSpPr/>
          <p:nvPr/>
        </p:nvCxnSpPr>
        <p:spPr bwMode="auto">
          <a:xfrm flipV="1">
            <a:off x="3536885" y="4422452"/>
            <a:ext cx="360040" cy="31503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8" name="Straight Connector 477"/>
          <p:cNvCxnSpPr>
            <a:stCxn id="4" idx="3"/>
          </p:cNvCxnSpPr>
          <p:nvPr/>
        </p:nvCxnSpPr>
        <p:spPr bwMode="auto">
          <a:xfrm>
            <a:off x="2150345" y="2282424"/>
            <a:ext cx="441435" cy="2498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9" name="Straight Connector 478"/>
          <p:cNvCxnSpPr>
            <a:stCxn id="132" idx="3"/>
          </p:cNvCxnSpPr>
          <p:nvPr/>
        </p:nvCxnSpPr>
        <p:spPr bwMode="auto">
          <a:xfrm flipV="1">
            <a:off x="2155880" y="3207317"/>
            <a:ext cx="390895" cy="20357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0" name="Straight Connector 479"/>
          <p:cNvCxnSpPr>
            <a:stCxn id="169" idx="3"/>
          </p:cNvCxnSpPr>
          <p:nvPr/>
        </p:nvCxnSpPr>
        <p:spPr bwMode="auto">
          <a:xfrm>
            <a:off x="2155880" y="4446006"/>
            <a:ext cx="390895" cy="1564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1" name="Straight Connector 480"/>
          <p:cNvCxnSpPr>
            <a:stCxn id="206" idx="3"/>
          </p:cNvCxnSpPr>
          <p:nvPr/>
        </p:nvCxnSpPr>
        <p:spPr bwMode="auto">
          <a:xfrm flipV="1">
            <a:off x="2155880" y="5367557"/>
            <a:ext cx="390895" cy="24647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04" name="Group 40"/>
          <p:cNvGrpSpPr/>
          <p:nvPr/>
        </p:nvGrpSpPr>
        <p:grpSpPr>
          <a:xfrm>
            <a:off x="6642230" y="3252322"/>
            <a:ext cx="364991" cy="324566"/>
            <a:chOff x="3276600" y="2156671"/>
            <a:chExt cx="533922" cy="474786"/>
          </a:xfrm>
        </p:grpSpPr>
        <p:sp>
          <p:nvSpPr>
            <p:cNvPr id="505" name="Oval 504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06" name="TextBox 505"/>
            <p:cNvSpPr txBox="1"/>
            <p:nvPr/>
          </p:nvSpPr>
          <p:spPr>
            <a:xfrm>
              <a:off x="3276600" y="2248764"/>
              <a:ext cx="533922" cy="3826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7" name="Group 40"/>
          <p:cNvGrpSpPr/>
          <p:nvPr/>
        </p:nvGrpSpPr>
        <p:grpSpPr>
          <a:xfrm>
            <a:off x="6642230" y="4405518"/>
            <a:ext cx="364991" cy="324566"/>
            <a:chOff x="3276600" y="2156671"/>
            <a:chExt cx="533922" cy="474786"/>
          </a:xfrm>
        </p:grpSpPr>
        <p:sp>
          <p:nvSpPr>
            <p:cNvPr id="508" name="Oval 507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09" name="TextBox 508"/>
            <p:cNvSpPr txBox="1"/>
            <p:nvPr/>
          </p:nvSpPr>
          <p:spPr>
            <a:xfrm>
              <a:off x="3276600" y="2248764"/>
              <a:ext cx="533922" cy="3826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10" name="Group 40"/>
          <p:cNvGrpSpPr/>
          <p:nvPr/>
        </p:nvGrpSpPr>
        <p:grpSpPr>
          <a:xfrm>
            <a:off x="6642230" y="5415232"/>
            <a:ext cx="364991" cy="324566"/>
            <a:chOff x="3276600" y="2156671"/>
            <a:chExt cx="533922" cy="474786"/>
          </a:xfrm>
        </p:grpSpPr>
        <p:sp>
          <p:nvSpPr>
            <p:cNvPr id="511" name="Oval 510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12" name="TextBox 511"/>
            <p:cNvSpPr txBox="1"/>
            <p:nvPr/>
          </p:nvSpPr>
          <p:spPr>
            <a:xfrm>
              <a:off x="3276600" y="2248764"/>
              <a:ext cx="533922" cy="3826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5" name="Cloud 234"/>
          <p:cNvSpPr/>
          <p:nvPr/>
        </p:nvSpPr>
        <p:spPr bwMode="auto">
          <a:xfrm>
            <a:off x="2501770" y="2082192"/>
            <a:ext cx="1125125" cy="1466744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Service Provider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##A##</a:t>
            </a:r>
            <a:endParaRPr lang="en-US" sz="1050">
              <a:latin typeface="+mn-lt"/>
            </a:endParaRPr>
          </a:p>
        </p:txBody>
      </p:sp>
      <p:sp>
        <p:nvSpPr>
          <p:cNvPr id="236" name="Cloud 235"/>
          <p:cNvSpPr/>
          <p:nvPr/>
        </p:nvSpPr>
        <p:spPr bwMode="auto">
          <a:xfrm>
            <a:off x="2456765" y="4197427"/>
            <a:ext cx="1125125" cy="1466744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Service Provider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##B##</a:t>
            </a:r>
            <a:endParaRPr lang="en-US" sz="1050">
              <a:latin typeface="+mn-lt"/>
            </a:endParaRPr>
          </a:p>
        </p:txBody>
      </p:sp>
      <p:sp>
        <p:nvSpPr>
          <p:cNvPr id="237" name="Cloud 236"/>
          <p:cNvSpPr/>
          <p:nvPr/>
        </p:nvSpPr>
        <p:spPr bwMode="auto">
          <a:xfrm>
            <a:off x="3851920" y="2487237"/>
            <a:ext cx="1305145" cy="2700300"/>
          </a:xfrm>
          <a:prstGeom prst="clou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Backbone Provider</a:t>
            </a:r>
            <a:br>
              <a:rPr lang="en-US">
                <a:latin typeface="+mn-lt"/>
              </a:rPr>
            </a:br>
            <a:endParaRPr lang="en-US" sz="1050">
              <a:latin typeface="+mn-lt"/>
            </a:endParaRPr>
          </a:p>
        </p:txBody>
      </p:sp>
      <p:sp>
        <p:nvSpPr>
          <p:cNvPr id="238" name="Cloud 237"/>
          <p:cNvSpPr/>
          <p:nvPr/>
        </p:nvSpPr>
        <p:spPr bwMode="auto">
          <a:xfrm>
            <a:off x="5427095" y="1992182"/>
            <a:ext cx="1125125" cy="1466744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Service Provider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##A##</a:t>
            </a:r>
            <a:endParaRPr lang="en-US" sz="1050">
              <a:latin typeface="+mn-lt"/>
            </a:endParaRPr>
          </a:p>
        </p:txBody>
      </p:sp>
      <p:sp>
        <p:nvSpPr>
          <p:cNvPr id="239" name="Cloud 238"/>
          <p:cNvSpPr/>
          <p:nvPr/>
        </p:nvSpPr>
        <p:spPr bwMode="auto">
          <a:xfrm>
            <a:off x="5472100" y="4152422"/>
            <a:ext cx="1125125" cy="1466744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Service Provider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##C##</a:t>
            </a:r>
            <a:endParaRPr lang="en-US" sz="1050">
              <a:latin typeface="+mn-lt"/>
            </a:endParaRPr>
          </a:p>
        </p:txBody>
      </p:sp>
      <p:sp>
        <p:nvSpPr>
          <p:cNvPr id="513" name="Rectangle 512"/>
          <p:cNvSpPr/>
          <p:nvPr/>
        </p:nvSpPr>
        <p:spPr bwMode="auto">
          <a:xfrm>
            <a:off x="2366755" y="1943835"/>
            <a:ext cx="4320480" cy="40054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4" name="TextBox 513"/>
          <p:cNvSpPr txBox="1"/>
          <p:nvPr/>
        </p:nvSpPr>
        <p:spPr>
          <a:xfrm>
            <a:off x="4211960" y="5679250"/>
            <a:ext cx="9232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Backhaul</a:t>
            </a:r>
          </a:p>
        </p:txBody>
      </p:sp>
    </p:spTree>
    <p:extLst>
      <p:ext uri="{BB962C8B-B14F-4D97-AF65-F5344CB8AC3E}">
        <p14:creationId xmlns:p14="http://schemas.microsoft.com/office/powerpoint/2010/main" val="432768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Rounded Rectangle 263"/>
          <p:cNvSpPr/>
          <p:nvPr/>
        </p:nvSpPr>
        <p:spPr bwMode="auto">
          <a:xfrm>
            <a:off x="2411760" y="4149080"/>
            <a:ext cx="2115235" cy="1890210"/>
          </a:xfrm>
          <a:prstGeom prst="roundRect">
            <a:avLst>
              <a:gd name="adj" fmla="val 9041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Access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NRM Refinements</a:t>
            </a:r>
          </a:p>
        </p:txBody>
      </p:sp>
      <p:grpSp>
        <p:nvGrpSpPr>
          <p:cNvPr id="3" name="Group 123"/>
          <p:cNvGrpSpPr/>
          <p:nvPr/>
        </p:nvGrpSpPr>
        <p:grpSpPr>
          <a:xfrm>
            <a:off x="2354635" y="1875823"/>
            <a:ext cx="1000125" cy="990600"/>
            <a:chOff x="7315200" y="3886200"/>
            <a:chExt cx="1000125" cy="990600"/>
          </a:xfrm>
        </p:grpSpPr>
        <p:sp>
          <p:nvSpPr>
            <p:cNvPr id="4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7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1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9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27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0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0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2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4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3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122"/>
          <p:cNvGrpSpPr/>
          <p:nvPr/>
        </p:nvGrpSpPr>
        <p:grpSpPr>
          <a:xfrm>
            <a:off x="4116760" y="1875823"/>
            <a:ext cx="990600" cy="990600"/>
            <a:chOff x="7315200" y="2819400"/>
            <a:chExt cx="990600" cy="990600"/>
          </a:xfrm>
        </p:grpSpPr>
        <p:sp>
          <p:nvSpPr>
            <p:cNvPr id="35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6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7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8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3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dirty="0"/>
              </a:p>
            </p:txBody>
          </p:sp>
          <p:sp>
            <p:nvSpPr>
              <p:cNvPr id="4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 dirty="0">
                  <a:ea typeface="ＭＳ Ｐゴシック" pitchFamily="34" charset="-128"/>
                </a:endParaRPr>
              </a:p>
            </p:txBody>
          </p:sp>
          <p:grpSp>
            <p:nvGrpSpPr>
              <p:cNvPr id="4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4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grpSp>
              <p:nvGrpSpPr>
                <p:cNvPr id="4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5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5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5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53" name="Group 582"/>
          <p:cNvGrpSpPr/>
          <p:nvPr/>
        </p:nvGrpSpPr>
        <p:grpSpPr>
          <a:xfrm>
            <a:off x="5488360" y="1875823"/>
            <a:ext cx="990600" cy="990600"/>
            <a:chOff x="5257800" y="1733550"/>
            <a:chExt cx="990600" cy="990600"/>
          </a:xfrm>
        </p:grpSpPr>
        <p:sp>
          <p:nvSpPr>
            <p:cNvPr id="54" name="Rounded Rectangle 53"/>
            <p:cNvSpPr/>
            <p:nvPr/>
          </p:nvSpPr>
          <p:spPr bwMode="auto">
            <a:xfrm>
              <a:off x="5257800" y="173355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55" name="Group 61"/>
            <p:cNvGrpSpPr/>
            <p:nvPr/>
          </p:nvGrpSpPr>
          <p:grpSpPr>
            <a:xfrm>
              <a:off x="5410201" y="1816606"/>
              <a:ext cx="609600" cy="450344"/>
              <a:chOff x="6324600" y="1828800"/>
              <a:chExt cx="917575" cy="677862"/>
            </a:xfrm>
          </p:grpSpPr>
          <p:grpSp>
            <p:nvGrpSpPr>
              <p:cNvPr id="58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95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96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97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98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02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103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104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105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99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100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101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59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84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85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86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87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9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9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9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9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88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89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90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60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73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74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75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76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0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81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82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83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77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78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79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61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62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63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64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65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9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70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71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72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66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67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68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</p:grpSp>
        <p:graphicFrame>
          <p:nvGraphicFramePr>
            <p:cNvPr id="56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2253186"/>
            <a:ext cx="798445" cy="4299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8" name="Clip" r:id="rId4" imgW="5757415" imgH="3221332" progId="">
                    <p:embed/>
                  </p:oleObj>
                </mc:Choice>
                <mc:Fallback>
                  <p:oleObj name="Clip" r:id="rId4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1951" y="2253186"/>
                          <a:ext cx="798445" cy="4299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" name="Text Box 16"/>
            <p:cNvSpPr txBox="1">
              <a:spLocks noChangeArrowheads="1"/>
            </p:cNvSpPr>
            <p:nvPr/>
          </p:nvSpPr>
          <p:spPr bwMode="auto">
            <a:xfrm>
              <a:off x="5428250" y="231539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106" name="Straight Connector 105"/>
          <p:cNvCxnSpPr>
            <a:stCxn id="116" idx="3"/>
            <a:endCxn id="4" idx="1"/>
          </p:cNvCxnSpPr>
          <p:nvPr/>
        </p:nvCxnSpPr>
        <p:spPr bwMode="auto">
          <a:xfrm>
            <a:off x="1602160" y="2427004"/>
            <a:ext cx="75247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7" name="Group 95"/>
          <p:cNvGrpSpPr/>
          <p:nvPr/>
        </p:nvGrpSpPr>
        <p:grpSpPr>
          <a:xfrm>
            <a:off x="1781690" y="2352073"/>
            <a:ext cx="414171" cy="386226"/>
            <a:chOff x="1551130" y="2209800"/>
            <a:chExt cx="414171" cy="386226"/>
          </a:xfrm>
        </p:grpSpPr>
        <p:sp>
          <p:nvSpPr>
            <p:cNvPr id="108" name="Oval 107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551130" y="2288249"/>
              <a:ext cx="4141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10" name="Straight Connector 109"/>
          <p:cNvCxnSpPr/>
          <p:nvPr/>
        </p:nvCxnSpPr>
        <p:spPr bwMode="auto">
          <a:xfrm>
            <a:off x="3354760" y="2669959"/>
            <a:ext cx="762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11" name="Group 40"/>
          <p:cNvGrpSpPr/>
          <p:nvPr/>
        </p:nvGrpSpPr>
        <p:grpSpPr>
          <a:xfrm>
            <a:off x="3536885" y="2608783"/>
            <a:ext cx="523839" cy="370167"/>
            <a:chOff x="3306325" y="2122669"/>
            <a:chExt cx="523839" cy="370167"/>
          </a:xfrm>
        </p:grpSpPr>
        <p:sp>
          <p:nvSpPr>
            <p:cNvPr id="112" name="Oval 111"/>
            <p:cNvSpPr/>
            <p:nvPr/>
          </p:nvSpPr>
          <p:spPr bwMode="auto">
            <a:xfrm>
              <a:off x="3429000" y="2122669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306325" y="2185059"/>
              <a:ext cx="5238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14" name="Straight Connector 113"/>
          <p:cNvCxnSpPr>
            <a:stCxn id="35" idx="3"/>
            <a:endCxn id="54" idx="1"/>
          </p:cNvCxnSpPr>
          <p:nvPr/>
        </p:nvCxnSpPr>
        <p:spPr bwMode="auto">
          <a:xfrm>
            <a:off x="5107360" y="2371123"/>
            <a:ext cx="381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15" name="Group 294"/>
          <p:cNvGrpSpPr/>
          <p:nvPr/>
        </p:nvGrpSpPr>
        <p:grpSpPr>
          <a:xfrm>
            <a:off x="611560" y="1875823"/>
            <a:ext cx="990600" cy="990600"/>
            <a:chOff x="381000" y="1962150"/>
            <a:chExt cx="990600" cy="990600"/>
          </a:xfrm>
        </p:grpSpPr>
        <p:sp>
          <p:nvSpPr>
            <p:cNvPr id="116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17" name="Picture 116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118" name="Group 4"/>
          <p:cNvGrpSpPr/>
          <p:nvPr/>
        </p:nvGrpSpPr>
        <p:grpSpPr>
          <a:xfrm>
            <a:off x="1602160" y="1868341"/>
            <a:ext cx="2514600" cy="397787"/>
            <a:chOff x="1371600" y="1735813"/>
            <a:chExt cx="2514600" cy="397787"/>
          </a:xfrm>
        </p:grpSpPr>
        <p:sp>
          <p:nvSpPr>
            <p:cNvPr id="119" name="Oval 118"/>
            <p:cNvSpPr/>
            <p:nvPr/>
          </p:nvSpPr>
          <p:spPr bwMode="auto">
            <a:xfrm>
              <a:off x="1666875" y="19812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542004" y="1735813"/>
              <a:ext cx="4141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1" name="Straight Connector 120"/>
            <p:cNvCxnSpPr/>
            <p:nvPr/>
          </p:nvCxnSpPr>
          <p:spPr bwMode="auto">
            <a:xfrm>
              <a:off x="1371600" y="2043694"/>
              <a:ext cx="2514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122" name="Straight Connector 121"/>
          <p:cNvCxnSpPr/>
          <p:nvPr/>
        </p:nvCxnSpPr>
        <p:spPr bwMode="auto">
          <a:xfrm>
            <a:off x="3356865" y="2338307"/>
            <a:ext cx="762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grpSp>
        <p:nvGrpSpPr>
          <p:cNvPr id="123" name="Group 40"/>
          <p:cNvGrpSpPr/>
          <p:nvPr/>
        </p:nvGrpSpPr>
        <p:grpSpPr>
          <a:xfrm>
            <a:off x="3543588" y="2266128"/>
            <a:ext cx="514020" cy="366374"/>
            <a:chOff x="3310923" y="2156671"/>
            <a:chExt cx="514020" cy="366374"/>
          </a:xfrm>
        </p:grpSpPr>
        <p:sp>
          <p:nvSpPr>
            <p:cNvPr id="124" name="Oval 123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310923" y="2215268"/>
              <a:ext cx="5140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7" name="Group 122"/>
          <p:cNvGrpSpPr/>
          <p:nvPr/>
        </p:nvGrpSpPr>
        <p:grpSpPr>
          <a:xfrm>
            <a:off x="5067055" y="4599130"/>
            <a:ext cx="990600" cy="990600"/>
            <a:chOff x="7315200" y="2819400"/>
            <a:chExt cx="990600" cy="990600"/>
          </a:xfrm>
        </p:grpSpPr>
        <p:sp>
          <p:nvSpPr>
            <p:cNvPr id="158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59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6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61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162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dirty="0"/>
              </a:p>
            </p:txBody>
          </p:sp>
          <p:sp>
            <p:nvSpPr>
              <p:cNvPr id="163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 dirty="0">
                  <a:ea typeface="ＭＳ Ｐゴシック" pitchFamily="34" charset="-128"/>
                </a:endParaRPr>
              </a:p>
            </p:txBody>
          </p:sp>
          <p:grpSp>
            <p:nvGrpSpPr>
              <p:cNvPr id="16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65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66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6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grpSp>
              <p:nvGrpSpPr>
                <p:cNvPr id="16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7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7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7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7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6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0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71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176" name="Group 582"/>
          <p:cNvGrpSpPr/>
          <p:nvPr/>
        </p:nvGrpSpPr>
        <p:grpSpPr>
          <a:xfrm>
            <a:off x="6438655" y="4599130"/>
            <a:ext cx="990600" cy="990600"/>
            <a:chOff x="5257800" y="1733550"/>
            <a:chExt cx="990600" cy="990600"/>
          </a:xfrm>
        </p:grpSpPr>
        <p:sp>
          <p:nvSpPr>
            <p:cNvPr id="177" name="Rounded Rectangle 176"/>
            <p:cNvSpPr/>
            <p:nvPr/>
          </p:nvSpPr>
          <p:spPr bwMode="auto">
            <a:xfrm>
              <a:off x="5257800" y="173355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178" name="Group 61"/>
            <p:cNvGrpSpPr/>
            <p:nvPr/>
          </p:nvGrpSpPr>
          <p:grpSpPr>
            <a:xfrm>
              <a:off x="5410201" y="1816606"/>
              <a:ext cx="609600" cy="450344"/>
              <a:chOff x="6324600" y="1828800"/>
              <a:chExt cx="917575" cy="677862"/>
            </a:xfrm>
          </p:grpSpPr>
          <p:grpSp>
            <p:nvGrpSpPr>
              <p:cNvPr id="181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218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19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20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221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25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26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2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28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222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23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224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182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207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08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09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210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14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15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16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17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211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12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213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183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196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197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198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199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03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04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05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06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200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201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202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184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185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186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187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188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92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193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194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195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189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190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191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</p:grpSp>
        <p:graphicFrame>
          <p:nvGraphicFramePr>
            <p:cNvPr id="179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2253186"/>
            <a:ext cx="798445" cy="4299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9" name="Clip" r:id="rId7" imgW="5757415" imgH="3221332" progId="">
                    <p:embed/>
                  </p:oleObj>
                </mc:Choice>
                <mc:Fallback>
                  <p:oleObj name="Clip" r:id="rId7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1951" y="2253186"/>
                          <a:ext cx="798445" cy="4299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0" name="Text Box 16"/>
            <p:cNvSpPr txBox="1">
              <a:spLocks noChangeArrowheads="1"/>
            </p:cNvSpPr>
            <p:nvPr/>
          </p:nvSpPr>
          <p:spPr bwMode="auto">
            <a:xfrm>
              <a:off x="5428250" y="231539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grpSp>
        <p:nvGrpSpPr>
          <p:cNvPr id="230" name="Group 95"/>
          <p:cNvGrpSpPr/>
          <p:nvPr/>
        </p:nvGrpSpPr>
        <p:grpSpPr>
          <a:xfrm>
            <a:off x="1838815" y="5473044"/>
            <a:ext cx="414171" cy="386226"/>
            <a:chOff x="1551130" y="2209800"/>
            <a:chExt cx="414171" cy="386226"/>
          </a:xfrm>
        </p:grpSpPr>
        <p:sp>
          <p:nvSpPr>
            <p:cNvPr id="231" name="Oval 230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1551130" y="2288249"/>
              <a:ext cx="4141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33" name="Straight Connector 232"/>
          <p:cNvCxnSpPr>
            <a:stCxn id="257" idx="3"/>
          </p:cNvCxnSpPr>
          <p:nvPr/>
        </p:nvCxnSpPr>
        <p:spPr bwMode="auto">
          <a:xfrm flipV="1">
            <a:off x="4391980" y="5319210"/>
            <a:ext cx="675075" cy="24752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34" name="Group 40"/>
          <p:cNvGrpSpPr/>
          <p:nvPr/>
        </p:nvGrpSpPr>
        <p:grpSpPr>
          <a:xfrm>
            <a:off x="4588221" y="5332090"/>
            <a:ext cx="523839" cy="370167"/>
            <a:chOff x="3306325" y="2122669"/>
            <a:chExt cx="523839" cy="370167"/>
          </a:xfrm>
        </p:grpSpPr>
        <p:sp>
          <p:nvSpPr>
            <p:cNvPr id="235" name="Oval 234"/>
            <p:cNvSpPr/>
            <p:nvPr/>
          </p:nvSpPr>
          <p:spPr bwMode="auto">
            <a:xfrm>
              <a:off x="3429000" y="2122669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3306325" y="2185059"/>
              <a:ext cx="5238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37" name="Straight Connector 236"/>
          <p:cNvCxnSpPr>
            <a:stCxn id="158" idx="3"/>
            <a:endCxn id="177" idx="1"/>
          </p:cNvCxnSpPr>
          <p:nvPr/>
        </p:nvCxnSpPr>
        <p:spPr bwMode="auto">
          <a:xfrm>
            <a:off x="6057655" y="5094430"/>
            <a:ext cx="381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38" name="Group 294"/>
          <p:cNvGrpSpPr/>
          <p:nvPr/>
        </p:nvGrpSpPr>
        <p:grpSpPr>
          <a:xfrm>
            <a:off x="668685" y="4733655"/>
            <a:ext cx="990600" cy="990600"/>
            <a:chOff x="381000" y="1962150"/>
            <a:chExt cx="990600" cy="990600"/>
          </a:xfrm>
        </p:grpSpPr>
        <p:sp>
          <p:nvSpPr>
            <p:cNvPr id="239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40" name="Picture 239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241" name="Group 4"/>
          <p:cNvGrpSpPr/>
          <p:nvPr/>
        </p:nvGrpSpPr>
        <p:grpSpPr>
          <a:xfrm>
            <a:off x="1659285" y="4734145"/>
            <a:ext cx="3452775" cy="397787"/>
            <a:chOff x="1371600" y="1683550"/>
            <a:chExt cx="3452775" cy="397787"/>
          </a:xfrm>
        </p:grpSpPr>
        <p:sp>
          <p:nvSpPr>
            <p:cNvPr id="242" name="Oval 241"/>
            <p:cNvSpPr/>
            <p:nvPr/>
          </p:nvSpPr>
          <p:spPr bwMode="auto">
            <a:xfrm>
              <a:off x="1666875" y="1928937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1542004" y="1683550"/>
              <a:ext cx="4141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44" name="Straight Connector 243"/>
            <p:cNvCxnSpPr/>
            <p:nvPr/>
          </p:nvCxnSpPr>
          <p:spPr bwMode="auto">
            <a:xfrm>
              <a:off x="1371600" y="1998585"/>
              <a:ext cx="345277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245" name="Straight Connector 244"/>
          <p:cNvCxnSpPr>
            <a:stCxn id="258" idx="3"/>
          </p:cNvCxnSpPr>
          <p:nvPr/>
        </p:nvCxnSpPr>
        <p:spPr bwMode="auto">
          <a:xfrm>
            <a:off x="3761910" y="4504901"/>
            <a:ext cx="1305145" cy="34642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grpSp>
        <p:nvGrpSpPr>
          <p:cNvPr id="246" name="Group 40"/>
          <p:cNvGrpSpPr/>
          <p:nvPr/>
        </p:nvGrpSpPr>
        <p:grpSpPr>
          <a:xfrm>
            <a:off x="4572000" y="4689140"/>
            <a:ext cx="514020" cy="366374"/>
            <a:chOff x="3310923" y="2156671"/>
            <a:chExt cx="514020" cy="366374"/>
          </a:xfrm>
        </p:grpSpPr>
        <p:sp>
          <p:nvSpPr>
            <p:cNvPr id="247" name="Oval 246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3310923" y="2215268"/>
              <a:ext cx="5140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6" name="Rectangle 255"/>
          <p:cNvSpPr/>
          <p:nvPr/>
        </p:nvSpPr>
        <p:spPr bwMode="auto">
          <a:xfrm>
            <a:off x="2546775" y="5229200"/>
            <a:ext cx="720080" cy="67507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28" name="Group 158"/>
          <p:cNvGrpSpPr>
            <a:grpSpLocks noChangeAspect="1"/>
          </p:cNvGrpSpPr>
          <p:nvPr/>
        </p:nvGrpSpPr>
        <p:grpSpPr bwMode="auto">
          <a:xfrm flipH="1">
            <a:off x="2636785" y="5319293"/>
            <a:ext cx="411161" cy="494972"/>
            <a:chOff x="5" y="2480"/>
            <a:chExt cx="237" cy="430"/>
          </a:xfrm>
        </p:grpSpPr>
        <p:grpSp>
          <p:nvGrpSpPr>
            <p:cNvPr id="130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34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42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50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1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2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3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4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5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6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43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4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5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6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7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8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9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35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37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8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9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0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1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6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31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7" name="Rectangle 256"/>
          <p:cNvSpPr/>
          <p:nvPr/>
        </p:nvSpPr>
        <p:spPr bwMode="auto">
          <a:xfrm>
            <a:off x="3671900" y="5229200"/>
            <a:ext cx="720080" cy="67507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3176845" y="4230652"/>
            <a:ext cx="585065" cy="54849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Ctrl</a:t>
            </a:r>
          </a:p>
        </p:txBody>
      </p:sp>
      <p:cxnSp>
        <p:nvCxnSpPr>
          <p:cNvPr id="260" name="Straight Connector 259"/>
          <p:cNvCxnSpPr>
            <a:endCxn id="256" idx="1"/>
          </p:cNvCxnSpPr>
          <p:nvPr/>
        </p:nvCxnSpPr>
        <p:spPr bwMode="auto">
          <a:xfrm>
            <a:off x="1646675" y="5544235"/>
            <a:ext cx="900100" cy="225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8" name="Straight Connector 267"/>
          <p:cNvCxnSpPr>
            <a:stCxn id="256" idx="3"/>
            <a:endCxn id="257" idx="1"/>
          </p:cNvCxnSpPr>
          <p:nvPr/>
        </p:nvCxnSpPr>
        <p:spPr bwMode="auto">
          <a:xfrm>
            <a:off x="3266855" y="5566738"/>
            <a:ext cx="40504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1" name="Straight Connector 270"/>
          <p:cNvCxnSpPr>
            <a:endCxn id="256" idx="0"/>
          </p:cNvCxnSpPr>
          <p:nvPr/>
        </p:nvCxnSpPr>
        <p:spPr bwMode="auto">
          <a:xfrm flipH="1">
            <a:off x="2906815" y="4779150"/>
            <a:ext cx="360040" cy="4500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72" name="Straight Connector 271"/>
          <p:cNvCxnSpPr>
            <a:endCxn id="257" idx="0"/>
          </p:cNvCxnSpPr>
          <p:nvPr/>
        </p:nvCxnSpPr>
        <p:spPr bwMode="auto">
          <a:xfrm>
            <a:off x="3671900" y="4779150"/>
            <a:ext cx="360040" cy="4500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grpSp>
        <p:nvGrpSpPr>
          <p:cNvPr id="277" name="Group 40"/>
          <p:cNvGrpSpPr/>
          <p:nvPr/>
        </p:nvGrpSpPr>
        <p:grpSpPr>
          <a:xfrm>
            <a:off x="3699967" y="4734145"/>
            <a:ext cx="521119" cy="307777"/>
            <a:chOff x="3429000" y="2066661"/>
            <a:chExt cx="521119" cy="307777"/>
          </a:xfrm>
        </p:grpSpPr>
        <p:sp>
          <p:nvSpPr>
            <p:cNvPr id="278" name="Oval 277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3535948" y="2066661"/>
              <a:ext cx="4141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R7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0" name="Group 40"/>
          <p:cNvGrpSpPr/>
          <p:nvPr/>
        </p:nvGrpSpPr>
        <p:grpSpPr>
          <a:xfrm>
            <a:off x="2771800" y="4734145"/>
            <a:ext cx="495502" cy="307777"/>
            <a:chOff x="3085898" y="2066661"/>
            <a:chExt cx="495502" cy="307777"/>
          </a:xfrm>
        </p:grpSpPr>
        <p:sp>
          <p:nvSpPr>
            <p:cNvPr id="281" name="Oval 280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82" name="TextBox 281"/>
            <p:cNvSpPr txBox="1"/>
            <p:nvPr/>
          </p:nvSpPr>
          <p:spPr>
            <a:xfrm>
              <a:off x="3085898" y="2066661"/>
              <a:ext cx="4141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R7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83" name="Picture 372" descr="switch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06915" y="5454225"/>
            <a:ext cx="503237" cy="252412"/>
          </a:xfrm>
          <a:prstGeom prst="rect">
            <a:avLst/>
          </a:prstGeom>
          <a:noFill/>
        </p:spPr>
      </p:pic>
      <p:sp>
        <p:nvSpPr>
          <p:cNvPr id="287" name="TextBox 286"/>
          <p:cNvSpPr txBox="1"/>
          <p:nvPr/>
        </p:nvSpPr>
        <p:spPr>
          <a:xfrm>
            <a:off x="386535" y="1358770"/>
            <a:ext cx="1467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</a:rPr>
              <a:t>Basic NRM</a:t>
            </a:r>
          </a:p>
        </p:txBody>
      </p:sp>
      <p:sp>
        <p:nvSpPr>
          <p:cNvPr id="288" name="TextBox 287"/>
          <p:cNvSpPr txBox="1"/>
          <p:nvPr/>
        </p:nvSpPr>
        <p:spPr>
          <a:xfrm>
            <a:off x="386535" y="3654025"/>
            <a:ext cx="45464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</a:rPr>
              <a:t>NRM with further details inside Access</a:t>
            </a:r>
          </a:p>
        </p:txBody>
      </p:sp>
    </p:spTree>
    <p:extLst>
      <p:ext uri="{BB962C8B-B14F-4D97-AF65-F5344CB8AC3E}">
        <p14:creationId xmlns:p14="http://schemas.microsoft.com/office/powerpoint/2010/main" val="2302555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Backhaul is mostly represented by stacked VLANs</a:t>
            </a:r>
          </a:p>
          <a:p>
            <a:r>
              <a:rPr lang="en-US"/>
              <a:t>Exposing Backhaul in NRM can be done by further details inside Access</a:t>
            </a:r>
          </a:p>
          <a:p>
            <a:r>
              <a:rPr lang="en-US"/>
              <a:t>Integration of Backhaul into Access by SDN requires further thoughts about appropriate modeling and reference points.</a:t>
            </a:r>
          </a:p>
        </p:txBody>
      </p:sp>
    </p:spTree>
    <p:extLst>
      <p:ext uri="{BB962C8B-B14F-4D97-AF65-F5344CB8AC3E}">
        <p14:creationId xmlns:p14="http://schemas.microsoft.com/office/powerpoint/2010/main" val="1855725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VLANs in relation to </a:t>
            </a:r>
            <a:br>
              <a:rPr lang="en-US" dirty="0"/>
            </a:br>
            <a:r>
              <a:rPr lang="en-US" dirty="0"/>
              <a:t>P802.1CF NRM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/>
              <a:t>(</a:t>
            </a:r>
            <a:r>
              <a:rPr lang="en-US" dirty="0" smtClean="0"/>
              <a:t>Nokia Networks)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611560" y="3889775"/>
            <a:ext cx="7829055" cy="381000"/>
          </a:xfrm>
          <a:prstGeom prst="roundRect">
            <a:avLst>
              <a:gd name="adj" fmla="val 16667"/>
            </a:avLst>
          </a:prstGeom>
          <a:solidFill>
            <a:srgbClr val="C1E9FF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defTabSz="762000"/>
            <a:r>
              <a:rPr lang="en-US" sz="1600" i="1">
                <a:latin typeface="+mn-lt"/>
              </a:rPr>
              <a:t>Internet/Web Applications</a:t>
            </a:r>
            <a:endParaRPr lang="en-US" sz="1800">
              <a:latin typeface="+mn-lt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656565" y="4727975"/>
            <a:ext cx="7784050" cy="234242"/>
          </a:xfrm>
          <a:prstGeom prst="rect">
            <a:avLst/>
          </a:prstGeom>
          <a:solidFill>
            <a:srgbClr val="C0C0C0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>
              <a:latin typeface="+mn-lt"/>
            </a:endParaRPr>
          </a:p>
        </p:txBody>
      </p:sp>
      <p:sp>
        <p:nvSpPr>
          <p:cNvPr id="57352" name="Freeform 8"/>
          <p:cNvSpPr>
            <a:spLocks/>
          </p:cNvSpPr>
          <p:nvPr/>
        </p:nvSpPr>
        <p:spPr bwMode="auto">
          <a:xfrm>
            <a:off x="3221850" y="2483895"/>
            <a:ext cx="492369" cy="76200"/>
          </a:xfrm>
          <a:custGeom>
            <a:avLst/>
            <a:gdLst>
              <a:gd name="T0" fmla="*/ 0 w 576"/>
              <a:gd name="T1" fmla="*/ 288 h 328"/>
              <a:gd name="T2" fmla="*/ 240 w 576"/>
              <a:gd name="T3" fmla="*/ 288 h 328"/>
              <a:gd name="T4" fmla="*/ 240 w 576"/>
              <a:gd name="T5" fmla="*/ 48 h 328"/>
              <a:gd name="T6" fmla="*/ 576 w 576"/>
              <a:gd name="T7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28">
                <a:moveTo>
                  <a:pt x="0" y="288"/>
                </a:moveTo>
                <a:cubicBezTo>
                  <a:pt x="100" y="308"/>
                  <a:pt x="200" y="328"/>
                  <a:pt x="240" y="288"/>
                </a:cubicBezTo>
                <a:cubicBezTo>
                  <a:pt x="280" y="248"/>
                  <a:pt x="184" y="96"/>
                  <a:pt x="240" y="48"/>
                </a:cubicBezTo>
                <a:cubicBezTo>
                  <a:pt x="296" y="0"/>
                  <a:pt x="436" y="0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Freeform 9"/>
          <p:cNvSpPr>
            <a:spLocks/>
          </p:cNvSpPr>
          <p:nvPr/>
        </p:nvSpPr>
        <p:spPr bwMode="auto">
          <a:xfrm flipH="1">
            <a:off x="7107715" y="2432450"/>
            <a:ext cx="1125415" cy="381000"/>
          </a:xfrm>
          <a:custGeom>
            <a:avLst/>
            <a:gdLst>
              <a:gd name="T0" fmla="*/ 0 w 576"/>
              <a:gd name="T1" fmla="*/ 192 h 240"/>
              <a:gd name="T2" fmla="*/ 240 w 576"/>
              <a:gd name="T3" fmla="*/ 240 h 240"/>
              <a:gd name="T4" fmla="*/ 528 w 576"/>
              <a:gd name="T5" fmla="*/ 192 h 240"/>
              <a:gd name="T6" fmla="*/ 192 w 576"/>
              <a:gd name="T7" fmla="*/ 144 h 240"/>
              <a:gd name="T8" fmla="*/ 576 w 576"/>
              <a:gd name="T9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" h="240">
                <a:moveTo>
                  <a:pt x="0" y="192"/>
                </a:moveTo>
                <a:cubicBezTo>
                  <a:pt x="76" y="216"/>
                  <a:pt x="152" y="240"/>
                  <a:pt x="240" y="240"/>
                </a:cubicBezTo>
                <a:cubicBezTo>
                  <a:pt x="328" y="240"/>
                  <a:pt x="536" y="208"/>
                  <a:pt x="528" y="192"/>
                </a:cubicBezTo>
                <a:cubicBezTo>
                  <a:pt x="520" y="176"/>
                  <a:pt x="184" y="176"/>
                  <a:pt x="192" y="144"/>
                </a:cubicBezTo>
                <a:cubicBezTo>
                  <a:pt x="200" y="112"/>
                  <a:pt x="388" y="56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P802.1CF in the big picture of the Internet</a:t>
            </a:r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3716906" y="2483895"/>
            <a:ext cx="1289448" cy="264469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5022473" y="2287989"/>
            <a:ext cx="0" cy="469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4424596" y="2287989"/>
            <a:ext cx="605204" cy="92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3761910" y="2407051"/>
            <a:ext cx="687598" cy="31839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Line 19"/>
          <p:cNvSpPr>
            <a:spLocks noChangeShapeType="1"/>
          </p:cNvSpPr>
          <p:nvPr/>
        </p:nvSpPr>
        <p:spPr bwMode="auto">
          <a:xfrm flipH="1" flipV="1">
            <a:off x="3921969" y="2216551"/>
            <a:ext cx="518746" cy="180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 flipH="1">
            <a:off x="3761909" y="2232426"/>
            <a:ext cx="176179" cy="16145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 flipV="1">
            <a:off x="3933692" y="2167339"/>
            <a:ext cx="748812" cy="61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4689831" y="2175276"/>
            <a:ext cx="328246" cy="10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>
            <a:off x="4449508" y="2407051"/>
            <a:ext cx="556846" cy="3413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5" name="Line 31"/>
          <p:cNvSpPr>
            <a:spLocks noChangeShapeType="1"/>
          </p:cNvSpPr>
          <p:nvPr/>
        </p:nvSpPr>
        <p:spPr bwMode="auto">
          <a:xfrm flipV="1">
            <a:off x="5022051" y="2707088"/>
            <a:ext cx="1512700" cy="183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 flipV="1">
            <a:off x="6566989" y="2435626"/>
            <a:ext cx="556846" cy="3063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7" name="Line 33"/>
          <p:cNvSpPr>
            <a:spLocks noChangeShapeType="1"/>
          </p:cNvSpPr>
          <p:nvPr/>
        </p:nvSpPr>
        <p:spPr bwMode="auto">
          <a:xfrm flipH="1" flipV="1">
            <a:off x="6543542" y="2229251"/>
            <a:ext cx="603738" cy="231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8" name="Line 34"/>
          <p:cNvSpPr>
            <a:spLocks noChangeShapeType="1"/>
          </p:cNvSpPr>
          <p:nvPr/>
        </p:nvSpPr>
        <p:spPr bwMode="auto">
          <a:xfrm>
            <a:off x="6550869" y="2246714"/>
            <a:ext cx="0" cy="469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9" name="Line 35"/>
          <p:cNvSpPr>
            <a:spLocks noChangeShapeType="1"/>
          </p:cNvSpPr>
          <p:nvPr/>
        </p:nvSpPr>
        <p:spPr bwMode="auto">
          <a:xfrm flipH="1">
            <a:off x="5952992" y="2246714"/>
            <a:ext cx="605204" cy="92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0" name="Line 36"/>
          <p:cNvSpPr>
            <a:spLocks noChangeShapeType="1"/>
          </p:cNvSpPr>
          <p:nvPr/>
        </p:nvSpPr>
        <p:spPr bwMode="auto">
          <a:xfrm flipH="1">
            <a:off x="5022050" y="2365776"/>
            <a:ext cx="955854" cy="343144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1" name="Line 37"/>
          <p:cNvSpPr>
            <a:spLocks noChangeShapeType="1"/>
          </p:cNvSpPr>
          <p:nvPr/>
        </p:nvSpPr>
        <p:spPr bwMode="auto">
          <a:xfrm flipH="1" flipV="1">
            <a:off x="5450365" y="2175276"/>
            <a:ext cx="518746" cy="180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2" name="Line 38"/>
          <p:cNvSpPr>
            <a:spLocks noChangeShapeType="1"/>
          </p:cNvSpPr>
          <p:nvPr/>
        </p:nvSpPr>
        <p:spPr bwMode="auto">
          <a:xfrm flipH="1">
            <a:off x="5022050" y="2191151"/>
            <a:ext cx="444435" cy="51776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3" name="Line 39"/>
          <p:cNvSpPr>
            <a:spLocks noChangeShapeType="1"/>
          </p:cNvSpPr>
          <p:nvPr/>
        </p:nvSpPr>
        <p:spPr bwMode="auto">
          <a:xfrm flipV="1">
            <a:off x="5462089" y="2126064"/>
            <a:ext cx="748812" cy="61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4" name="Line 40"/>
          <p:cNvSpPr>
            <a:spLocks noChangeShapeType="1"/>
          </p:cNvSpPr>
          <p:nvPr/>
        </p:nvSpPr>
        <p:spPr bwMode="auto">
          <a:xfrm>
            <a:off x="6218227" y="2134001"/>
            <a:ext cx="328246" cy="10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5" name="Line 41"/>
          <p:cNvSpPr>
            <a:spLocks noChangeShapeType="1"/>
          </p:cNvSpPr>
          <p:nvPr/>
        </p:nvSpPr>
        <p:spPr bwMode="auto">
          <a:xfrm flipH="1">
            <a:off x="5957389" y="2134001"/>
            <a:ext cx="260838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6" name="Line 42"/>
          <p:cNvSpPr>
            <a:spLocks noChangeShapeType="1"/>
          </p:cNvSpPr>
          <p:nvPr/>
        </p:nvSpPr>
        <p:spPr bwMode="auto">
          <a:xfrm>
            <a:off x="5977904" y="2365776"/>
            <a:ext cx="556846" cy="3413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97" name="Line 53"/>
          <p:cNvSpPr>
            <a:spLocks noChangeShapeType="1"/>
          </p:cNvSpPr>
          <p:nvPr/>
        </p:nvSpPr>
        <p:spPr bwMode="auto">
          <a:xfrm>
            <a:off x="2051721" y="5413775"/>
            <a:ext cx="624821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>
              <a:latin typeface="+mn-lt"/>
            </a:endParaRPr>
          </a:p>
        </p:txBody>
      </p:sp>
      <p:sp>
        <p:nvSpPr>
          <p:cNvPr id="57398" name="Line 54"/>
          <p:cNvSpPr>
            <a:spLocks noChangeShapeType="1"/>
          </p:cNvSpPr>
          <p:nvPr/>
        </p:nvSpPr>
        <p:spPr bwMode="auto">
          <a:xfrm>
            <a:off x="778441" y="5425115"/>
            <a:ext cx="1273279" cy="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>
              <a:latin typeface="+mn-lt"/>
            </a:endParaRPr>
          </a:p>
        </p:txBody>
      </p:sp>
      <p:sp>
        <p:nvSpPr>
          <p:cNvPr id="57400" name="Rectangle 56"/>
          <p:cNvSpPr>
            <a:spLocks noChangeArrowheads="1"/>
          </p:cNvSpPr>
          <p:nvPr/>
        </p:nvSpPr>
        <p:spPr bwMode="auto">
          <a:xfrm>
            <a:off x="7807569" y="49565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01" name="Rectangle 57"/>
          <p:cNvSpPr>
            <a:spLocks noChangeArrowheads="1"/>
          </p:cNvSpPr>
          <p:nvPr/>
        </p:nvSpPr>
        <p:spPr bwMode="auto">
          <a:xfrm>
            <a:off x="7807569" y="5185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03" name="Rectangle 59"/>
          <p:cNvSpPr>
            <a:spLocks noChangeArrowheads="1"/>
          </p:cNvSpPr>
          <p:nvPr/>
        </p:nvSpPr>
        <p:spPr bwMode="auto">
          <a:xfrm>
            <a:off x="7807569" y="47279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57404" name="Rectangle 60"/>
          <p:cNvSpPr>
            <a:spLocks noChangeArrowheads="1"/>
          </p:cNvSpPr>
          <p:nvPr/>
        </p:nvSpPr>
        <p:spPr bwMode="auto">
          <a:xfrm>
            <a:off x="7807569" y="44993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TCP</a:t>
            </a:r>
          </a:p>
        </p:txBody>
      </p:sp>
      <p:sp>
        <p:nvSpPr>
          <p:cNvPr id="57405" name="Rectangle 61"/>
          <p:cNvSpPr>
            <a:spLocks noChangeArrowheads="1"/>
          </p:cNvSpPr>
          <p:nvPr/>
        </p:nvSpPr>
        <p:spPr bwMode="auto">
          <a:xfrm>
            <a:off x="7807569" y="42707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HTTP</a:t>
            </a:r>
          </a:p>
        </p:txBody>
      </p:sp>
      <p:sp>
        <p:nvSpPr>
          <p:cNvPr id="57406" name="Rectangle 62"/>
          <p:cNvSpPr>
            <a:spLocks noChangeArrowheads="1"/>
          </p:cNvSpPr>
          <p:nvPr/>
        </p:nvSpPr>
        <p:spPr bwMode="auto">
          <a:xfrm>
            <a:off x="7807569" y="4042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WWW</a:t>
            </a:r>
          </a:p>
        </p:txBody>
      </p:sp>
      <p:sp>
        <p:nvSpPr>
          <p:cNvPr id="57419" name="Rectangle 75"/>
          <p:cNvSpPr>
            <a:spLocks noChangeArrowheads="1"/>
          </p:cNvSpPr>
          <p:nvPr/>
        </p:nvSpPr>
        <p:spPr bwMode="auto">
          <a:xfrm>
            <a:off x="1678541" y="49565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20" name="Rectangle 76"/>
          <p:cNvSpPr>
            <a:spLocks noChangeArrowheads="1"/>
          </p:cNvSpPr>
          <p:nvPr/>
        </p:nvSpPr>
        <p:spPr bwMode="auto">
          <a:xfrm>
            <a:off x="1678541" y="51851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22" name="Rectangle 78"/>
          <p:cNvSpPr>
            <a:spLocks noChangeArrowheads="1"/>
          </p:cNvSpPr>
          <p:nvPr/>
        </p:nvSpPr>
        <p:spPr bwMode="auto">
          <a:xfrm>
            <a:off x="2041847" y="49565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23" name="Rectangle 79"/>
          <p:cNvSpPr>
            <a:spLocks noChangeArrowheads="1"/>
          </p:cNvSpPr>
          <p:nvPr/>
        </p:nvSpPr>
        <p:spPr bwMode="auto">
          <a:xfrm>
            <a:off x="2041847" y="51851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25" name="Rectangle 81"/>
          <p:cNvSpPr>
            <a:spLocks noChangeArrowheads="1"/>
          </p:cNvSpPr>
          <p:nvPr/>
        </p:nvSpPr>
        <p:spPr bwMode="auto">
          <a:xfrm>
            <a:off x="746575" y="49565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26" name="Rectangle 82"/>
          <p:cNvSpPr>
            <a:spLocks noChangeArrowheads="1"/>
          </p:cNvSpPr>
          <p:nvPr/>
        </p:nvSpPr>
        <p:spPr bwMode="auto">
          <a:xfrm>
            <a:off x="746575" y="5185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27" name="Rectangle 83"/>
          <p:cNvSpPr>
            <a:spLocks noChangeArrowheads="1"/>
          </p:cNvSpPr>
          <p:nvPr/>
        </p:nvSpPr>
        <p:spPr bwMode="auto">
          <a:xfrm>
            <a:off x="746575" y="47279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57428" name="Rectangle 84"/>
          <p:cNvSpPr>
            <a:spLocks noChangeArrowheads="1"/>
          </p:cNvSpPr>
          <p:nvPr/>
        </p:nvSpPr>
        <p:spPr bwMode="auto">
          <a:xfrm>
            <a:off x="746575" y="44993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TCP</a:t>
            </a:r>
          </a:p>
        </p:txBody>
      </p:sp>
      <p:sp>
        <p:nvSpPr>
          <p:cNvPr id="57429" name="Rectangle 85"/>
          <p:cNvSpPr>
            <a:spLocks noChangeArrowheads="1"/>
          </p:cNvSpPr>
          <p:nvPr/>
        </p:nvSpPr>
        <p:spPr bwMode="auto">
          <a:xfrm>
            <a:off x="746575" y="42707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HTTP</a:t>
            </a:r>
          </a:p>
        </p:txBody>
      </p:sp>
      <p:sp>
        <p:nvSpPr>
          <p:cNvPr id="57430" name="Rectangle 86"/>
          <p:cNvSpPr>
            <a:spLocks noChangeArrowheads="1"/>
          </p:cNvSpPr>
          <p:nvPr/>
        </p:nvSpPr>
        <p:spPr bwMode="auto">
          <a:xfrm>
            <a:off x="746575" y="4042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WWW</a:t>
            </a:r>
          </a:p>
        </p:txBody>
      </p:sp>
      <p:sp>
        <p:nvSpPr>
          <p:cNvPr id="57431" name="Text Box 87"/>
          <p:cNvSpPr txBox="1">
            <a:spLocks noChangeArrowheads="1"/>
          </p:cNvSpPr>
          <p:nvPr/>
        </p:nvSpPr>
        <p:spPr bwMode="auto">
          <a:xfrm>
            <a:off x="656565" y="3127775"/>
            <a:ext cx="78060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9pPr>
          </a:lstStyle>
          <a:p>
            <a:r>
              <a:rPr lang="en-US" sz="2200">
                <a:latin typeface="+mn-lt"/>
              </a:rPr>
              <a:t>Peer</a:t>
            </a:r>
          </a:p>
          <a:p>
            <a:r>
              <a:rPr lang="en-US" sz="1200">
                <a:latin typeface="+mn-lt"/>
              </a:rPr>
              <a:t>(Client)</a:t>
            </a:r>
            <a:endParaRPr lang="en-US" sz="2200">
              <a:latin typeface="+mn-lt"/>
            </a:endParaRPr>
          </a:p>
        </p:txBody>
      </p:sp>
      <p:sp>
        <p:nvSpPr>
          <p:cNvPr id="57432" name="Text Box 88"/>
          <p:cNvSpPr txBox="1">
            <a:spLocks noChangeArrowheads="1"/>
          </p:cNvSpPr>
          <p:nvPr/>
        </p:nvSpPr>
        <p:spPr bwMode="auto">
          <a:xfrm>
            <a:off x="7722350" y="3127775"/>
            <a:ext cx="78060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9pPr>
          </a:lstStyle>
          <a:p>
            <a:r>
              <a:rPr lang="en-US" sz="2200">
                <a:latin typeface="+mn-lt"/>
              </a:rPr>
              <a:t>Peer</a:t>
            </a:r>
          </a:p>
          <a:p>
            <a:r>
              <a:rPr lang="en-US" sz="1200">
                <a:latin typeface="+mn-lt"/>
              </a:rPr>
              <a:t>(Server)</a:t>
            </a:r>
            <a:endParaRPr lang="en-US" sz="220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19459" y="2033845"/>
            <a:ext cx="1254399" cy="823525"/>
          </a:xfrm>
          <a:prstGeom prst="rect">
            <a:avLst/>
          </a:prstGeom>
        </p:spPr>
      </p:pic>
      <p:pic>
        <p:nvPicPr>
          <p:cNvPr id="8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6895" y="234888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1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2031" y="261891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3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01" y="261891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4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7266" y="2303875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6927" y="2168859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9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6996" y="2078850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0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7036" y="2213865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1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82091" y="2123855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2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02171" y="2033845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3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7206" y="2168860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7391" name="Rectangle 47"/>
          <p:cNvSpPr>
            <a:spLocks noChangeArrowheads="1"/>
          </p:cNvSpPr>
          <p:nvPr/>
        </p:nvSpPr>
        <p:spPr bwMode="auto">
          <a:xfrm>
            <a:off x="3986936" y="1700468"/>
            <a:ext cx="2439972" cy="82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en-US" sz="4800" b="1">
                <a:solidFill>
                  <a:schemeClr val="accent1"/>
                </a:solidFill>
                <a:latin typeface="+mn-lt"/>
              </a:rPr>
              <a:t>Internet</a:t>
            </a:r>
          </a:p>
        </p:txBody>
      </p:sp>
      <p:pic>
        <p:nvPicPr>
          <p:cNvPr id="95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7136" y="225887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7367" name="Line 23"/>
          <p:cNvSpPr>
            <a:spLocks noChangeShapeType="1"/>
          </p:cNvSpPr>
          <p:nvPr/>
        </p:nvSpPr>
        <p:spPr bwMode="auto">
          <a:xfrm flipH="1">
            <a:off x="4428992" y="2175276"/>
            <a:ext cx="260838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6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01971" y="2303875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104" name="Group 122"/>
          <p:cNvGrpSpPr>
            <a:grpSpLocks/>
          </p:cNvGrpSpPr>
          <p:nvPr/>
        </p:nvGrpSpPr>
        <p:grpSpPr bwMode="auto">
          <a:xfrm>
            <a:off x="7947375" y="2213865"/>
            <a:ext cx="405044" cy="690958"/>
            <a:chOff x="4120" y="2308"/>
            <a:chExt cx="305" cy="415"/>
          </a:xfrm>
        </p:grpSpPr>
        <p:sp>
          <p:nvSpPr>
            <p:cNvPr id="105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7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08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12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3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4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5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9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0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1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16" name="Rectangle 75"/>
          <p:cNvSpPr>
            <a:spLocks noChangeArrowheads="1"/>
          </p:cNvSpPr>
          <p:nvPr/>
        </p:nvSpPr>
        <p:spPr bwMode="auto">
          <a:xfrm>
            <a:off x="6455678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17" name="Rectangle 76"/>
          <p:cNvSpPr>
            <a:spLocks noChangeArrowheads="1"/>
          </p:cNvSpPr>
          <p:nvPr/>
        </p:nvSpPr>
        <p:spPr bwMode="auto">
          <a:xfrm>
            <a:off x="6455678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18" name="Rectangle 77"/>
          <p:cNvSpPr>
            <a:spLocks noChangeArrowheads="1"/>
          </p:cNvSpPr>
          <p:nvPr/>
        </p:nvSpPr>
        <p:spPr bwMode="auto">
          <a:xfrm>
            <a:off x="6455678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818984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0" name="Rectangle 79"/>
          <p:cNvSpPr>
            <a:spLocks noChangeArrowheads="1"/>
          </p:cNvSpPr>
          <p:nvPr/>
        </p:nvSpPr>
        <p:spPr bwMode="auto">
          <a:xfrm>
            <a:off x="6818984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21" name="Rectangle 80"/>
          <p:cNvSpPr>
            <a:spLocks noChangeArrowheads="1"/>
          </p:cNvSpPr>
          <p:nvPr/>
        </p:nvSpPr>
        <p:spPr bwMode="auto">
          <a:xfrm>
            <a:off x="6818984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22" name="Rectangle 75"/>
          <p:cNvSpPr>
            <a:spLocks noChangeArrowheads="1"/>
          </p:cNvSpPr>
          <p:nvPr/>
        </p:nvSpPr>
        <p:spPr bwMode="auto">
          <a:xfrm>
            <a:off x="5060523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3" name="Rectangle 76"/>
          <p:cNvSpPr>
            <a:spLocks noChangeArrowheads="1"/>
          </p:cNvSpPr>
          <p:nvPr/>
        </p:nvSpPr>
        <p:spPr bwMode="auto">
          <a:xfrm>
            <a:off x="5060523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24" name="Rectangle 77"/>
          <p:cNvSpPr>
            <a:spLocks noChangeArrowheads="1"/>
          </p:cNvSpPr>
          <p:nvPr/>
        </p:nvSpPr>
        <p:spPr bwMode="auto">
          <a:xfrm>
            <a:off x="5060523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5423829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6" name="Rectangle 79"/>
          <p:cNvSpPr>
            <a:spLocks noChangeArrowheads="1"/>
          </p:cNvSpPr>
          <p:nvPr/>
        </p:nvSpPr>
        <p:spPr bwMode="auto">
          <a:xfrm>
            <a:off x="5423829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27" name="Rectangle 80"/>
          <p:cNvSpPr>
            <a:spLocks noChangeArrowheads="1"/>
          </p:cNvSpPr>
          <p:nvPr/>
        </p:nvSpPr>
        <p:spPr bwMode="auto">
          <a:xfrm>
            <a:off x="5423829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28" name="Rectangle 75"/>
          <p:cNvSpPr>
            <a:spLocks noChangeArrowheads="1"/>
          </p:cNvSpPr>
          <p:nvPr/>
        </p:nvSpPr>
        <p:spPr bwMode="auto">
          <a:xfrm>
            <a:off x="3761910" y="49591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9" name="Rectangle 76"/>
          <p:cNvSpPr>
            <a:spLocks noChangeArrowheads="1"/>
          </p:cNvSpPr>
          <p:nvPr/>
        </p:nvSpPr>
        <p:spPr bwMode="auto">
          <a:xfrm>
            <a:off x="3761910" y="51877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30" name="Rectangle 77"/>
          <p:cNvSpPr>
            <a:spLocks noChangeArrowheads="1"/>
          </p:cNvSpPr>
          <p:nvPr/>
        </p:nvSpPr>
        <p:spPr bwMode="auto">
          <a:xfrm>
            <a:off x="3761910" y="47305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4125216" y="49591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32" name="Rectangle 79"/>
          <p:cNvSpPr>
            <a:spLocks noChangeArrowheads="1"/>
          </p:cNvSpPr>
          <p:nvPr/>
        </p:nvSpPr>
        <p:spPr bwMode="auto">
          <a:xfrm>
            <a:off x="4125216" y="51877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33" name="Rectangle 80"/>
          <p:cNvSpPr>
            <a:spLocks noChangeArrowheads="1"/>
          </p:cNvSpPr>
          <p:nvPr/>
        </p:nvSpPr>
        <p:spPr bwMode="auto">
          <a:xfrm>
            <a:off x="4125216" y="47305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pic>
        <p:nvPicPr>
          <p:cNvPr id="147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96825" y="2483895"/>
            <a:ext cx="292468" cy="146695"/>
          </a:xfrm>
          <a:prstGeom prst="rect">
            <a:avLst/>
          </a:prstGeom>
          <a:noFill/>
        </p:spPr>
      </p:pic>
      <p:sp>
        <p:nvSpPr>
          <p:cNvPr id="148" name="Rectangle 75"/>
          <p:cNvSpPr>
            <a:spLocks noChangeArrowheads="1"/>
          </p:cNvSpPr>
          <p:nvPr/>
        </p:nvSpPr>
        <p:spPr bwMode="auto">
          <a:xfrm>
            <a:off x="2726795" y="49555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49" name="Rectangle 76"/>
          <p:cNvSpPr>
            <a:spLocks noChangeArrowheads="1"/>
          </p:cNvSpPr>
          <p:nvPr/>
        </p:nvSpPr>
        <p:spPr bwMode="auto">
          <a:xfrm>
            <a:off x="2726795" y="51841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3090101" y="49555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51" name="Rectangle 79"/>
          <p:cNvSpPr>
            <a:spLocks noChangeArrowheads="1"/>
          </p:cNvSpPr>
          <p:nvPr/>
        </p:nvSpPr>
        <p:spPr bwMode="auto">
          <a:xfrm>
            <a:off x="3090101" y="51841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52" name="Freeform 8"/>
          <p:cNvSpPr>
            <a:spLocks/>
          </p:cNvSpPr>
          <p:nvPr/>
        </p:nvSpPr>
        <p:spPr bwMode="auto">
          <a:xfrm>
            <a:off x="2411760" y="2596231"/>
            <a:ext cx="582379" cy="315034"/>
          </a:xfrm>
          <a:custGeom>
            <a:avLst/>
            <a:gdLst>
              <a:gd name="T0" fmla="*/ 0 w 576"/>
              <a:gd name="T1" fmla="*/ 288 h 328"/>
              <a:gd name="T2" fmla="*/ 240 w 576"/>
              <a:gd name="T3" fmla="*/ 288 h 328"/>
              <a:gd name="T4" fmla="*/ 240 w 576"/>
              <a:gd name="T5" fmla="*/ 48 h 328"/>
              <a:gd name="T6" fmla="*/ 576 w 576"/>
              <a:gd name="T7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28">
                <a:moveTo>
                  <a:pt x="0" y="288"/>
                </a:moveTo>
                <a:cubicBezTo>
                  <a:pt x="100" y="308"/>
                  <a:pt x="200" y="328"/>
                  <a:pt x="240" y="288"/>
                </a:cubicBezTo>
                <a:cubicBezTo>
                  <a:pt x="280" y="248"/>
                  <a:pt x="184" y="96"/>
                  <a:pt x="240" y="48"/>
                </a:cubicBezTo>
                <a:cubicBezTo>
                  <a:pt x="296" y="0"/>
                  <a:pt x="436" y="0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" name="Freeform 8"/>
          <p:cNvSpPr>
            <a:spLocks/>
          </p:cNvSpPr>
          <p:nvPr/>
        </p:nvSpPr>
        <p:spPr bwMode="auto">
          <a:xfrm flipV="1">
            <a:off x="2411760" y="2450230"/>
            <a:ext cx="582379" cy="90010"/>
          </a:xfrm>
          <a:custGeom>
            <a:avLst/>
            <a:gdLst>
              <a:gd name="T0" fmla="*/ 0 w 576"/>
              <a:gd name="T1" fmla="*/ 288 h 328"/>
              <a:gd name="T2" fmla="*/ 240 w 576"/>
              <a:gd name="T3" fmla="*/ 288 h 328"/>
              <a:gd name="T4" fmla="*/ 240 w 576"/>
              <a:gd name="T5" fmla="*/ 48 h 328"/>
              <a:gd name="T6" fmla="*/ 576 w 576"/>
              <a:gd name="T7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28">
                <a:moveTo>
                  <a:pt x="0" y="288"/>
                </a:moveTo>
                <a:cubicBezTo>
                  <a:pt x="100" y="308"/>
                  <a:pt x="200" y="328"/>
                  <a:pt x="240" y="288"/>
                </a:cubicBezTo>
                <a:cubicBezTo>
                  <a:pt x="280" y="248"/>
                  <a:pt x="184" y="96"/>
                  <a:pt x="240" y="48"/>
                </a:cubicBezTo>
                <a:cubicBezTo>
                  <a:pt x="296" y="0"/>
                  <a:pt x="436" y="0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141730" y="2258870"/>
            <a:ext cx="360040" cy="330243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096725" y="2618910"/>
            <a:ext cx="483906" cy="443858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01570" y="4959170"/>
            <a:ext cx="3420380" cy="909392"/>
            <a:chOff x="701570" y="4959170"/>
            <a:chExt cx="3420380" cy="909392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01570" y="4959170"/>
              <a:ext cx="3420380" cy="585065"/>
            </a:xfrm>
            <a:prstGeom prst="roundRect">
              <a:avLst/>
            </a:prstGeom>
            <a:noFill/>
            <a:ln w="38100" cap="flat" cmpd="sng" algn="ctr">
              <a:solidFill>
                <a:schemeClr val="accent2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21650" y="5499230"/>
              <a:ext cx="2083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accent2"/>
                  </a:solidFill>
                  <a:latin typeface="+mn-lt"/>
                </a:rPr>
                <a:t>P802.1CF</a:t>
              </a:r>
              <a:r>
                <a:rPr lang="en-US" sz="1800" dirty="0" smtClean="0">
                  <a:solidFill>
                    <a:schemeClr val="accent2"/>
                  </a:solidFill>
                  <a:latin typeface="+mn-lt"/>
                </a:rPr>
                <a:t> Domain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46575" y="5724255"/>
            <a:ext cx="398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UE</a:t>
            </a:r>
            <a:endParaRPr lang="en-US" dirty="0" smtClean="0">
              <a:latin typeface="+mn-lt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784363" y="5589240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Access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Router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Rectangle 309"/>
          <p:cNvSpPr/>
          <p:nvPr/>
        </p:nvSpPr>
        <p:spPr bwMode="auto">
          <a:xfrm>
            <a:off x="251520" y="4644000"/>
            <a:ext cx="8640960" cy="180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612000" y="5582125"/>
            <a:ext cx="7964999" cy="854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cope of IEEE 802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49022" y="6165866"/>
            <a:ext cx="1922977" cy="98134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817000" y="6179974"/>
            <a:ext cx="1757622" cy="8402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29866" y="4691058"/>
            <a:ext cx="708533" cy="1481185"/>
            <a:chOff x="971599" y="3514117"/>
            <a:chExt cx="1080121" cy="1355043"/>
          </a:xfrm>
        </p:grpSpPr>
        <p:sp>
          <p:nvSpPr>
            <p:cNvPr id="3" name="Rectangle 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32" name="Rectangle 31"/>
          <p:cNvSpPr/>
          <p:nvPr/>
        </p:nvSpPr>
        <p:spPr bwMode="auto">
          <a:xfrm>
            <a:off x="2252213" y="5581908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252213" y="5877076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2796517" y="5577793"/>
            <a:ext cx="542082" cy="29290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2796514" y="5875018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4" name="Isosceles Triangle 33"/>
          <p:cNvSpPr/>
          <p:nvPr/>
        </p:nvSpPr>
        <p:spPr bwMode="auto">
          <a:xfrm flipV="1">
            <a:off x="2252213" y="5588405"/>
            <a:ext cx="1086386" cy="71123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7667161" y="4689000"/>
            <a:ext cx="708533" cy="1481185"/>
            <a:chOff x="971599" y="3514117"/>
            <a:chExt cx="1080121" cy="1355043"/>
          </a:xfrm>
        </p:grpSpPr>
        <p:sp>
          <p:nvSpPr>
            <p:cNvPr id="233" name="Rectangle 23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38" name="Rectangle 237"/>
          <p:cNvSpPr/>
          <p:nvPr/>
        </p:nvSpPr>
        <p:spPr bwMode="auto">
          <a:xfrm>
            <a:off x="6388104" y="5284684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5850948" y="5284684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1" name="Isosceles Triangle 230"/>
          <p:cNvSpPr/>
          <p:nvPr/>
        </p:nvSpPr>
        <p:spPr bwMode="auto">
          <a:xfrm flipV="1">
            <a:off x="5850948" y="5280364"/>
            <a:ext cx="1091137" cy="111178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608823" y="6172243"/>
            <a:ext cx="1772263" cy="90874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6437594" y="6174301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4058679" y="5592453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4058679" y="5881191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4602983" y="5592454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4602980" y="5879134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8" name="Isosceles Triangle 247"/>
          <p:cNvSpPr/>
          <p:nvPr/>
        </p:nvSpPr>
        <p:spPr bwMode="auto">
          <a:xfrm flipV="1">
            <a:off x="4058679" y="5592454"/>
            <a:ext cx="1086386" cy="71123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855699" y="5593563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855699" y="5882301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400003" y="5593564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400000" y="5880243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251520" y="2770059"/>
            <a:ext cx="8640960" cy="101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Network Abstraction by OmniRAN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52000" y="3879000"/>
            <a:ext cx="8640000" cy="720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/>
              <a:t>OmniRAN provides a generic model of an access network based on IEEE 802 technologies</a:t>
            </a:r>
          </a:p>
        </p:txBody>
      </p:sp>
      <p:sp>
        <p:nvSpPr>
          <p:cNvPr id="91" name="Rounded Rectangle 90"/>
          <p:cNvSpPr/>
          <p:nvPr/>
        </p:nvSpPr>
        <p:spPr bwMode="auto">
          <a:xfrm>
            <a:off x="7569069" y="1585005"/>
            <a:ext cx="827582" cy="78573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2249411" y="1585005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AutoShape 11"/>
          <p:cNvSpPr>
            <a:spLocks noChangeArrowheads="1"/>
          </p:cNvSpPr>
          <p:nvPr/>
        </p:nvSpPr>
        <p:spPr bwMode="auto">
          <a:xfrm>
            <a:off x="746575" y="158500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5858879" y="1585005"/>
            <a:ext cx="1055687" cy="78573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5" name="Freeform 14"/>
          <p:cNvSpPr>
            <a:spLocks/>
          </p:cNvSpPr>
          <p:nvPr/>
        </p:nvSpPr>
        <p:spPr bwMode="auto">
          <a:xfrm>
            <a:off x="6120727" y="1988865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9" name="Line 18"/>
          <p:cNvSpPr>
            <a:spLocks noChangeShapeType="1"/>
          </p:cNvSpPr>
          <p:nvPr/>
        </p:nvSpPr>
        <p:spPr bwMode="auto">
          <a:xfrm>
            <a:off x="2590550" y="1846864"/>
            <a:ext cx="1751469" cy="29507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 flipH="1">
            <a:off x="2995701" y="2259517"/>
            <a:ext cx="1345648" cy="780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2" name="Line 20"/>
          <p:cNvSpPr>
            <a:spLocks noChangeShapeType="1"/>
          </p:cNvSpPr>
          <p:nvPr/>
        </p:nvSpPr>
        <p:spPr bwMode="auto">
          <a:xfrm flipV="1">
            <a:off x="4778759" y="2194889"/>
            <a:ext cx="30094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AutoShape 22"/>
          <p:cNvSpPr>
            <a:spLocks noChangeArrowheads="1"/>
          </p:cNvSpPr>
          <p:nvPr/>
        </p:nvSpPr>
        <p:spPr bwMode="auto">
          <a:xfrm>
            <a:off x="5927250" y="1776848"/>
            <a:ext cx="360362" cy="260331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104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849023" y="180629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5" name="Group 25"/>
          <p:cNvGrpSpPr>
            <a:grpSpLocks noChangeAspect="1"/>
          </p:cNvGrpSpPr>
          <p:nvPr/>
        </p:nvGrpSpPr>
        <p:grpSpPr bwMode="auto">
          <a:xfrm flipH="1">
            <a:off x="2486366" y="1741145"/>
            <a:ext cx="498811" cy="600487"/>
            <a:chOff x="5" y="2480"/>
            <a:chExt cx="237" cy="430"/>
          </a:xfrm>
        </p:grpSpPr>
        <p:grpSp>
          <p:nvGrpSpPr>
            <p:cNvPr id="106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10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18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26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7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8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9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0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1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2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9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1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2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3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4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5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11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13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6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2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7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33" name="Group 53"/>
          <p:cNvGrpSpPr>
            <a:grpSpLocks noChangeAspect="1"/>
          </p:cNvGrpSpPr>
          <p:nvPr/>
        </p:nvGrpSpPr>
        <p:grpSpPr bwMode="auto">
          <a:xfrm flipH="1">
            <a:off x="2390724" y="1617452"/>
            <a:ext cx="206807" cy="249108"/>
            <a:chOff x="5" y="2480"/>
            <a:chExt cx="237" cy="430"/>
          </a:xfrm>
        </p:grpSpPr>
        <p:grpSp>
          <p:nvGrpSpPr>
            <p:cNvPr id="134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38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46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54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5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6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7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8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9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0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7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9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0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1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2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39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41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40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5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6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7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2" name="Text Box 82"/>
          <p:cNvSpPr txBox="1">
            <a:spLocks noChangeArrowheads="1"/>
          </p:cNvSpPr>
          <p:nvPr/>
        </p:nvSpPr>
        <p:spPr bwMode="auto">
          <a:xfrm>
            <a:off x="3068569" y="1585005"/>
            <a:ext cx="1433085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4" name="Group 85"/>
          <p:cNvGrpSpPr>
            <a:grpSpLocks/>
          </p:cNvGrpSpPr>
          <p:nvPr/>
        </p:nvGrpSpPr>
        <p:grpSpPr bwMode="auto">
          <a:xfrm>
            <a:off x="7749244" y="1784444"/>
            <a:ext cx="269875" cy="460375"/>
            <a:chOff x="4120" y="2308"/>
            <a:chExt cx="305" cy="415"/>
          </a:xfrm>
        </p:grpSpPr>
        <p:sp>
          <p:nvSpPr>
            <p:cNvPr id="165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6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7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68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72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3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4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5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69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1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88" name="Group 109"/>
          <p:cNvGrpSpPr>
            <a:grpSpLocks/>
          </p:cNvGrpSpPr>
          <p:nvPr/>
        </p:nvGrpSpPr>
        <p:grpSpPr bwMode="auto">
          <a:xfrm>
            <a:off x="7974114" y="1857159"/>
            <a:ext cx="269875" cy="460375"/>
            <a:chOff x="4120" y="2308"/>
            <a:chExt cx="305" cy="415"/>
          </a:xfrm>
        </p:grpSpPr>
        <p:sp>
          <p:nvSpPr>
            <p:cNvPr id="189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92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96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7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8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9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93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5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01" name="Group 122"/>
          <p:cNvGrpSpPr>
            <a:grpSpLocks/>
          </p:cNvGrpSpPr>
          <p:nvPr/>
        </p:nvGrpSpPr>
        <p:grpSpPr bwMode="auto">
          <a:xfrm>
            <a:off x="6561299" y="1722144"/>
            <a:ext cx="269875" cy="390062"/>
            <a:chOff x="4120" y="2308"/>
            <a:chExt cx="305" cy="415"/>
          </a:xfrm>
        </p:grpSpPr>
        <p:sp>
          <p:nvSpPr>
            <p:cNvPr id="202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5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09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0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1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2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6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8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14" name="Group 136"/>
          <p:cNvGrpSpPr>
            <a:grpSpLocks/>
          </p:cNvGrpSpPr>
          <p:nvPr/>
        </p:nvGrpSpPr>
        <p:grpSpPr bwMode="auto">
          <a:xfrm rot="7624109" flipV="1">
            <a:off x="1327389" y="1574899"/>
            <a:ext cx="1284693" cy="1040403"/>
            <a:chOff x="2870" y="2211"/>
            <a:chExt cx="690" cy="728"/>
          </a:xfrm>
        </p:grpSpPr>
        <p:sp>
          <p:nvSpPr>
            <p:cNvPr id="21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21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5695" y="2076750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19" name="Text Box 82"/>
          <p:cNvSpPr txBox="1">
            <a:spLocks noChangeArrowheads="1"/>
          </p:cNvSpPr>
          <p:nvPr/>
        </p:nvSpPr>
        <p:spPr bwMode="auto">
          <a:xfrm>
            <a:off x="823002" y="1584930"/>
            <a:ext cx="73366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Terminal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4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5558" y="2054506"/>
            <a:ext cx="503237" cy="252412"/>
          </a:xfrm>
          <a:prstGeom prst="rect">
            <a:avLst/>
          </a:prstGeom>
          <a:noFill/>
        </p:spPr>
      </p:pic>
      <p:sp>
        <p:nvSpPr>
          <p:cNvPr id="242" name="Text Box 82"/>
          <p:cNvSpPr txBox="1">
            <a:spLocks noChangeArrowheads="1"/>
          </p:cNvSpPr>
          <p:nvPr/>
        </p:nvSpPr>
        <p:spPr bwMode="auto">
          <a:xfrm>
            <a:off x="6151731" y="1584125"/>
            <a:ext cx="410369" cy="2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Core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Text Box 82"/>
          <p:cNvSpPr txBox="1">
            <a:spLocks noChangeArrowheads="1"/>
          </p:cNvSpPr>
          <p:nvPr/>
        </p:nvSpPr>
        <p:spPr bwMode="auto">
          <a:xfrm>
            <a:off x="7663733" y="1584000"/>
            <a:ext cx="63799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Service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6102719" y="3061931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Core</a:t>
            </a:r>
          </a:p>
        </p:txBody>
      </p:sp>
      <p:sp>
        <p:nvSpPr>
          <p:cNvPr id="257" name="Rectangle 256"/>
          <p:cNvSpPr/>
          <p:nvPr/>
        </p:nvSpPr>
        <p:spPr bwMode="auto">
          <a:xfrm>
            <a:off x="7728894" y="3069134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0" name="Oval 259"/>
          <p:cNvSpPr/>
          <p:nvPr/>
        </p:nvSpPr>
        <p:spPr bwMode="auto">
          <a:xfrm>
            <a:off x="5540257" y="31416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5397382" y="28368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1476664" y="3217800"/>
            <a:ext cx="46440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3" name="Straight Connector 262"/>
          <p:cNvCxnSpPr/>
          <p:nvPr/>
        </p:nvCxnSpPr>
        <p:spPr bwMode="auto">
          <a:xfrm>
            <a:off x="1476664" y="3451731"/>
            <a:ext cx="96714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64" name="Group 95"/>
          <p:cNvGrpSpPr/>
          <p:nvPr/>
        </p:nvGrpSpPr>
        <p:grpSpPr>
          <a:xfrm>
            <a:off x="1693884" y="3376800"/>
            <a:ext cx="479618" cy="457200"/>
            <a:chOff x="1524000" y="2209800"/>
            <a:chExt cx="479618" cy="457200"/>
          </a:xfrm>
        </p:grpSpPr>
        <p:sp>
          <p:nvSpPr>
            <p:cNvPr id="265" name="Oval 264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68" name="Straight Connector 267"/>
          <p:cNvCxnSpPr/>
          <p:nvPr/>
        </p:nvCxnSpPr>
        <p:spPr bwMode="auto">
          <a:xfrm>
            <a:off x="4895956" y="3451731"/>
            <a:ext cx="122477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0" name="Straight Connector 269"/>
          <p:cNvCxnSpPr>
            <a:stCxn id="256" idx="3"/>
            <a:endCxn id="257" idx="1"/>
          </p:cNvCxnSpPr>
          <p:nvPr/>
        </p:nvCxnSpPr>
        <p:spPr bwMode="auto">
          <a:xfrm>
            <a:off x="6687784" y="3354464"/>
            <a:ext cx="1041110" cy="72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73" name="Group 95"/>
          <p:cNvGrpSpPr/>
          <p:nvPr/>
        </p:nvGrpSpPr>
        <p:grpSpPr>
          <a:xfrm>
            <a:off x="5382000" y="3361447"/>
            <a:ext cx="479618" cy="457200"/>
            <a:chOff x="1524000" y="2209800"/>
            <a:chExt cx="479618" cy="457200"/>
          </a:xfrm>
        </p:grpSpPr>
        <p:sp>
          <p:nvSpPr>
            <p:cNvPr id="274" name="Oval 273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5" name="TextBox 314"/>
          <p:cNvSpPr txBox="1"/>
          <p:nvPr/>
        </p:nvSpPr>
        <p:spPr>
          <a:xfrm>
            <a:off x="216991" y="2724751"/>
            <a:ext cx="4160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OmniRAN </a:t>
            </a:r>
            <a:r>
              <a:rPr lang="en-US" sz="1800" b="1" dirty="0" smtClean="0">
                <a:latin typeface="+mn-lt"/>
              </a:rPr>
              <a:t>Network Reference Model</a:t>
            </a:r>
            <a:endParaRPr lang="en-US" sz="1800" b="1" dirty="0">
              <a:latin typeface="+mn-lt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2232000" y="3072103"/>
            <a:ext cx="2880000" cy="574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Access Network</a:t>
            </a:r>
          </a:p>
        </p:txBody>
      </p:sp>
      <p:cxnSp>
        <p:nvCxnSpPr>
          <p:cNvPr id="200" name="Straight Connector 199"/>
          <p:cNvCxnSpPr/>
          <p:nvPr/>
        </p:nvCxnSpPr>
        <p:spPr bwMode="auto">
          <a:xfrm>
            <a:off x="2232000" y="3215585"/>
            <a:ext cx="28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54" name="Rectangle 253"/>
          <p:cNvSpPr/>
          <p:nvPr/>
        </p:nvSpPr>
        <p:spPr bwMode="auto">
          <a:xfrm>
            <a:off x="837000" y="3068915"/>
            <a:ext cx="765000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Terminal</a:t>
            </a:r>
          </a:p>
        </p:txBody>
      </p:sp>
    </p:spTree>
    <p:extLst>
      <p:ext uri="{BB962C8B-B14F-4D97-AF65-F5344CB8AC3E}">
        <p14:creationId xmlns:p14="http://schemas.microsoft.com/office/powerpoint/2010/main" val="3168010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smtClean="0"/>
              <a:t>Initial Proposal for Reference Model for P802.1CF with Reference Points</a:t>
            </a:r>
            <a:endParaRPr lang="en-US" dirty="0"/>
          </a:p>
        </p:txBody>
      </p:sp>
      <p:grpSp>
        <p:nvGrpSpPr>
          <p:cNvPr id="3" name="Group 123"/>
          <p:cNvGrpSpPr/>
          <p:nvPr/>
        </p:nvGrpSpPr>
        <p:grpSpPr>
          <a:xfrm>
            <a:off x="2124075" y="1733550"/>
            <a:ext cx="1000125" cy="990600"/>
            <a:chOff x="7315200" y="3886200"/>
            <a:chExt cx="1000125" cy="990600"/>
          </a:xfrm>
        </p:grpSpPr>
        <p:sp>
          <p:nvSpPr>
            <p:cNvPr id="8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9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1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2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122"/>
          <p:cNvGrpSpPr/>
          <p:nvPr/>
        </p:nvGrpSpPr>
        <p:grpSpPr>
          <a:xfrm>
            <a:off x="3886200" y="1733550"/>
            <a:ext cx="990600" cy="990600"/>
            <a:chOff x="7315200" y="2819400"/>
            <a:chExt cx="990600" cy="990600"/>
          </a:xfrm>
        </p:grpSpPr>
        <p:sp>
          <p:nvSpPr>
            <p:cNvPr id="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10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dirty="0"/>
              </a:p>
            </p:txBody>
          </p:sp>
          <p:sp>
            <p:nvSpPr>
              <p:cNvPr id="11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 dirty="0">
                  <a:ea typeface="ＭＳ Ｐゴシック" pitchFamily="34" charset="-128"/>
                </a:endParaRPr>
              </a:p>
            </p:txBody>
          </p:sp>
          <p:grpSp>
            <p:nvGrpSpPr>
              <p:cNvPr id="4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1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grpSp>
              <p:nvGrpSpPr>
                <p:cNvPr id="42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1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2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2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2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44" name="Group 582"/>
          <p:cNvGrpSpPr/>
          <p:nvPr/>
        </p:nvGrpSpPr>
        <p:grpSpPr>
          <a:xfrm>
            <a:off x="5257800" y="1733550"/>
            <a:ext cx="990600" cy="990600"/>
            <a:chOff x="5257800" y="1733550"/>
            <a:chExt cx="990600" cy="990600"/>
          </a:xfrm>
        </p:grpSpPr>
        <p:sp>
          <p:nvSpPr>
            <p:cNvPr id="43" name="Rounded Rectangle 42"/>
            <p:cNvSpPr/>
            <p:nvPr/>
          </p:nvSpPr>
          <p:spPr bwMode="auto">
            <a:xfrm>
              <a:off x="5257800" y="173355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5" name="Group 61"/>
            <p:cNvGrpSpPr/>
            <p:nvPr/>
          </p:nvGrpSpPr>
          <p:grpSpPr>
            <a:xfrm>
              <a:off x="5410201" y="1816606"/>
              <a:ext cx="609600" cy="450344"/>
              <a:chOff x="6324600" y="1828800"/>
              <a:chExt cx="917575" cy="677862"/>
            </a:xfrm>
          </p:grpSpPr>
          <p:grpSp>
            <p:nvGrpSpPr>
              <p:cNvPr id="46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82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83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84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47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9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9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9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86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87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88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48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1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72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73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52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7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8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8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75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76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77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63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0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61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62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74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7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68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69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7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64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65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66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  <p:grpSp>
            <p:nvGrpSpPr>
              <p:cNvPr id="85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49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50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51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grpSp>
              <p:nvGrpSpPr>
                <p:cNvPr id="93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56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57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58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59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sp>
              <p:nvSpPr>
                <p:cNvPr id="53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 dirty="0"/>
                </a:p>
              </p:txBody>
            </p:sp>
            <p:sp>
              <p:nvSpPr>
                <p:cNvPr id="54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  <p:sp>
              <p:nvSpPr>
                <p:cNvPr id="55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 dirty="0"/>
                </a:p>
              </p:txBody>
            </p:sp>
          </p:grpSp>
        </p:grpSp>
        <p:graphicFrame>
          <p:nvGraphicFramePr>
            <p:cNvPr id="126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2253186"/>
            <a:ext cx="798445" cy="4299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Clip" r:id="rId4" imgW="5757415" imgH="3221332" progId="">
                    <p:embed/>
                  </p:oleObj>
                </mc:Choice>
                <mc:Fallback>
                  <p:oleObj name="Clip" r:id="rId4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1951" y="2253186"/>
                          <a:ext cx="798445" cy="4299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7" name="Text Box 16"/>
            <p:cNvSpPr txBox="1">
              <a:spLocks noChangeArrowheads="1"/>
            </p:cNvSpPr>
            <p:nvPr/>
          </p:nvSpPr>
          <p:spPr bwMode="auto">
            <a:xfrm>
              <a:off x="5428250" y="231539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130" name="Straight Connector 129"/>
          <p:cNvCxnSpPr>
            <a:stCxn id="7" idx="3"/>
            <a:endCxn id="8" idx="1"/>
          </p:cNvCxnSpPr>
          <p:nvPr/>
        </p:nvCxnSpPr>
        <p:spPr bwMode="auto">
          <a:xfrm>
            <a:off x="1371600" y="2284731"/>
            <a:ext cx="75247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4" name="Group 95"/>
          <p:cNvGrpSpPr/>
          <p:nvPr/>
        </p:nvGrpSpPr>
        <p:grpSpPr>
          <a:xfrm>
            <a:off x="1524000" y="2209800"/>
            <a:ext cx="479618" cy="457200"/>
            <a:chOff x="1524000" y="2209800"/>
            <a:chExt cx="479618" cy="457200"/>
          </a:xfrm>
        </p:grpSpPr>
        <p:sp>
          <p:nvSpPr>
            <p:cNvPr id="131" name="Oval 130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6" name="Straight Connector 135"/>
          <p:cNvCxnSpPr>
            <a:stCxn id="8" idx="3"/>
            <a:endCxn id="6" idx="1"/>
          </p:cNvCxnSpPr>
          <p:nvPr/>
        </p:nvCxnSpPr>
        <p:spPr bwMode="auto">
          <a:xfrm>
            <a:off x="3124200" y="2228850"/>
            <a:ext cx="762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5" name="Group 40"/>
          <p:cNvGrpSpPr/>
          <p:nvPr/>
        </p:nvGrpSpPr>
        <p:grpSpPr>
          <a:xfrm>
            <a:off x="3276600" y="2156671"/>
            <a:ext cx="479618" cy="461425"/>
            <a:chOff x="3276600" y="2156671"/>
            <a:chExt cx="479618" cy="461425"/>
          </a:xfrm>
        </p:grpSpPr>
        <p:sp>
          <p:nvSpPr>
            <p:cNvPr id="137" name="Oval 136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276600" y="224876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4" name="Straight Connector 133"/>
          <p:cNvCxnSpPr>
            <a:stCxn id="6" idx="3"/>
            <a:endCxn id="43" idx="1"/>
          </p:cNvCxnSpPr>
          <p:nvPr/>
        </p:nvCxnSpPr>
        <p:spPr bwMode="auto">
          <a:xfrm>
            <a:off x="4876800" y="2228850"/>
            <a:ext cx="381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6" name="Group 98"/>
          <p:cNvGrpSpPr/>
          <p:nvPr/>
        </p:nvGrpSpPr>
        <p:grpSpPr>
          <a:xfrm>
            <a:off x="2133600" y="2724150"/>
            <a:ext cx="571500" cy="400050"/>
            <a:chOff x="2133600" y="2724150"/>
            <a:chExt cx="571500" cy="400050"/>
          </a:xfrm>
        </p:grpSpPr>
        <p:cxnSp>
          <p:nvCxnSpPr>
            <p:cNvPr id="129" name="Straight Connector 128"/>
            <p:cNvCxnSpPr>
              <a:stCxn id="8" idx="2"/>
              <a:endCxn id="145" idx="0"/>
            </p:cNvCxnSpPr>
            <p:nvPr/>
          </p:nvCxnSpPr>
          <p:spPr bwMode="auto">
            <a:xfrm>
              <a:off x="2624138" y="2724150"/>
              <a:ext cx="9525" cy="4000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2" name="TextBox 131"/>
            <p:cNvSpPr txBox="1"/>
            <p:nvPr/>
          </p:nvSpPr>
          <p:spPr>
            <a:xfrm>
              <a:off x="2133600" y="2743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2552700" y="28479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97" name="Group 581"/>
          <p:cNvGrpSpPr/>
          <p:nvPr/>
        </p:nvGrpSpPr>
        <p:grpSpPr>
          <a:xfrm>
            <a:off x="2124075" y="2724150"/>
            <a:ext cx="4124325" cy="2686050"/>
            <a:chOff x="2124075" y="2724150"/>
            <a:chExt cx="4124325" cy="2686050"/>
          </a:xfrm>
        </p:grpSpPr>
        <p:grpSp>
          <p:nvGrpSpPr>
            <p:cNvPr id="98" name="Group 179"/>
            <p:cNvGrpSpPr/>
            <p:nvPr/>
          </p:nvGrpSpPr>
          <p:grpSpPr>
            <a:xfrm>
              <a:off x="2124075" y="4419600"/>
              <a:ext cx="1000125" cy="990600"/>
              <a:chOff x="7315200" y="3886200"/>
              <a:chExt cx="1000125" cy="990600"/>
            </a:xfrm>
          </p:grpSpPr>
          <p:sp>
            <p:nvSpPr>
              <p:cNvPr id="181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9" name="Group 158"/>
              <p:cNvGrpSpPr>
                <a:grpSpLocks noChangeAspect="1"/>
              </p:cNvGrpSpPr>
              <p:nvPr/>
            </p:nvGrpSpPr>
            <p:grpSpPr bwMode="auto">
              <a:xfrm flipH="1">
                <a:off x="7696199" y="4259473"/>
                <a:ext cx="411161" cy="494972"/>
                <a:chOff x="5" y="2480"/>
                <a:chExt cx="237" cy="430"/>
              </a:xfrm>
            </p:grpSpPr>
            <p:grpSp>
              <p:nvGrpSpPr>
                <p:cNvPr id="100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01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02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206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7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8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9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0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1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2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99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0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1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2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3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4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5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03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93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4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5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6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7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92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7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8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9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85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4" name="Group 212"/>
            <p:cNvGrpSpPr/>
            <p:nvPr/>
          </p:nvGrpSpPr>
          <p:grpSpPr>
            <a:xfrm>
              <a:off x="3886200" y="4419600"/>
              <a:ext cx="990600" cy="990600"/>
              <a:chOff x="7315200" y="2819400"/>
              <a:chExt cx="990600" cy="990600"/>
            </a:xfrm>
          </p:grpSpPr>
          <p:sp>
            <p:nvSpPr>
              <p:cNvPr id="214" name="AutoShape 154"/>
              <p:cNvSpPr>
                <a:spLocks noChangeArrowheads="1"/>
              </p:cNvSpPr>
              <p:nvPr/>
            </p:nvSpPr>
            <p:spPr bwMode="auto">
              <a:xfrm>
                <a:off x="7315200" y="2819400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15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648575" y="3509962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16" name="Rectangle 188"/>
              <p:cNvSpPr>
                <a:spLocks noChangeArrowheads="1"/>
              </p:cNvSpPr>
              <p:nvPr/>
            </p:nvSpPr>
            <p:spPr bwMode="auto">
              <a:xfrm>
                <a:off x="7373937" y="2867025"/>
                <a:ext cx="855663" cy="866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05" name="Group 216"/>
              <p:cNvGrpSpPr/>
              <p:nvPr/>
            </p:nvGrpSpPr>
            <p:grpSpPr>
              <a:xfrm>
                <a:off x="7520910" y="3095706"/>
                <a:ext cx="532437" cy="381000"/>
                <a:chOff x="7481888" y="3079208"/>
                <a:chExt cx="595312" cy="425992"/>
              </a:xfrm>
            </p:grpSpPr>
            <p:sp>
              <p:nvSpPr>
                <p:cNvPr id="218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 dirty="0"/>
                </a:p>
              </p:txBody>
            </p:sp>
            <p:sp>
              <p:nvSpPr>
                <p:cNvPr id="219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 dirty="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106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221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22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23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grpSp>
                <p:nvGrpSpPr>
                  <p:cNvPr id="107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28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229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230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231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dirty="0"/>
                    </a:p>
                  </p:txBody>
                </p:sp>
              </p:grpSp>
              <p:sp>
                <p:nvSpPr>
                  <p:cNvPr id="225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226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27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</p:grpSp>
        <p:grpSp>
          <p:nvGrpSpPr>
            <p:cNvPr id="108" name="Group 579"/>
            <p:cNvGrpSpPr/>
            <p:nvPr/>
          </p:nvGrpSpPr>
          <p:grpSpPr>
            <a:xfrm>
              <a:off x="5257800" y="4419600"/>
              <a:ext cx="990600" cy="990600"/>
              <a:chOff x="5257800" y="4419600"/>
              <a:chExt cx="990600" cy="990600"/>
            </a:xfrm>
          </p:grpSpPr>
          <p:sp>
            <p:nvSpPr>
              <p:cNvPr id="233" name="Rounded Rectangle 232"/>
              <p:cNvSpPr/>
              <p:nvPr/>
            </p:nvSpPr>
            <p:spPr bwMode="auto">
              <a:xfrm>
                <a:off x="5257800" y="4419600"/>
                <a:ext cx="990600" cy="9906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111" name="Group 61"/>
              <p:cNvGrpSpPr/>
              <p:nvPr/>
            </p:nvGrpSpPr>
            <p:grpSpPr>
              <a:xfrm>
                <a:off x="5410201" y="4502656"/>
                <a:ext cx="609600" cy="450344"/>
                <a:chOff x="6324600" y="1828800"/>
                <a:chExt cx="917575" cy="677862"/>
              </a:xfrm>
            </p:grpSpPr>
            <p:grpSp>
              <p:nvGrpSpPr>
                <p:cNvPr id="115" name="Group 10"/>
                <p:cNvGrpSpPr>
                  <a:grpSpLocks/>
                </p:cNvGrpSpPr>
                <p:nvPr/>
              </p:nvGrpSpPr>
              <p:grpSpPr bwMode="auto">
                <a:xfrm>
                  <a:off x="6972300" y="1828800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74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75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76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grpSp>
                <p:nvGrpSpPr>
                  <p:cNvPr id="123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81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  <p:sp>
                  <p:nvSpPr>
                    <p:cNvPr id="282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  <p:sp>
                  <p:nvSpPr>
                    <p:cNvPr id="283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  <p:sp>
                  <p:nvSpPr>
                    <p:cNvPr id="28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</p:grpSp>
              <p:sp>
                <p:nvSpPr>
                  <p:cNvPr id="278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79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80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grpSp>
              <p:nvGrpSpPr>
                <p:cNvPr id="124" name="Group 22"/>
                <p:cNvGrpSpPr>
                  <a:grpSpLocks/>
                </p:cNvGrpSpPr>
                <p:nvPr/>
              </p:nvGrpSpPr>
              <p:grpSpPr bwMode="auto">
                <a:xfrm>
                  <a:off x="6756400" y="1901825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63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64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65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grpSp>
                <p:nvGrpSpPr>
                  <p:cNvPr id="125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70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  <p:sp>
                  <p:nvSpPr>
                    <p:cNvPr id="271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  <p:sp>
                  <p:nvSpPr>
                    <p:cNvPr id="272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  <p:sp>
                  <p:nvSpPr>
                    <p:cNvPr id="273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</p:grpSp>
              <p:sp>
                <p:nvSpPr>
                  <p:cNvPr id="267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68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69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grpSp>
              <p:nvGrpSpPr>
                <p:cNvPr id="128" name="Group 34"/>
                <p:cNvGrpSpPr>
                  <a:grpSpLocks/>
                </p:cNvGrpSpPr>
                <p:nvPr/>
              </p:nvGrpSpPr>
              <p:grpSpPr bwMode="auto">
                <a:xfrm>
                  <a:off x="6540500" y="1973262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52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53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54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grpSp>
                <p:nvGrpSpPr>
                  <p:cNvPr id="135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59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  <p:sp>
                  <p:nvSpPr>
                    <p:cNvPr id="260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  <p:sp>
                  <p:nvSpPr>
                    <p:cNvPr id="261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  <p:sp>
                  <p:nvSpPr>
                    <p:cNvPr id="262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</p:grpSp>
              <p:sp>
                <p:nvSpPr>
                  <p:cNvPr id="256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57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58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  <p:grpSp>
              <p:nvGrpSpPr>
                <p:cNvPr id="139" name="Group 618"/>
                <p:cNvGrpSpPr>
                  <a:grpSpLocks/>
                </p:cNvGrpSpPr>
                <p:nvPr/>
              </p:nvGrpSpPr>
              <p:grpSpPr bwMode="auto">
                <a:xfrm>
                  <a:off x="6324600" y="2046287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41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42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43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grpSp>
                <p:nvGrpSpPr>
                  <p:cNvPr id="140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48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  <p:sp>
                  <p:nvSpPr>
                    <p:cNvPr id="249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  <p:sp>
                  <p:nvSpPr>
                    <p:cNvPr id="250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  <p:sp>
                  <p:nvSpPr>
                    <p:cNvPr id="251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 dirty="0"/>
                    </a:p>
                  </p:txBody>
                </p:sp>
              </p:grpSp>
              <p:sp>
                <p:nvSpPr>
                  <p:cNvPr id="245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46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  <p:sp>
                <p:nvSpPr>
                  <p:cNvPr id="247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 dirty="0"/>
                  </a:p>
                </p:txBody>
              </p:sp>
            </p:grpSp>
          </p:grpSp>
          <p:graphicFrame>
            <p:nvGraphicFramePr>
              <p:cNvPr id="235" name="Object 15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341951" y="4939236"/>
              <a:ext cx="798445" cy="4299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9" name="Clip" r:id="rId6" imgW="5757415" imgH="3221332" progId="">
                      <p:embed/>
                    </p:oleObj>
                  </mc:Choice>
                  <mc:Fallback>
                    <p:oleObj name="Clip" r:id="rId6" imgW="5757415" imgH="3221332" progId="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41951" y="4939236"/>
                            <a:ext cx="798445" cy="42993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7" dir="2700000" algn="ctr" rotWithShape="0">
                                    <a:schemeClr val="bg2">
                                      <a:alpha val="74997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6" name="Text Box 16"/>
              <p:cNvSpPr txBox="1">
                <a:spLocks noChangeArrowheads="1"/>
              </p:cNvSpPr>
              <p:nvPr/>
            </p:nvSpPr>
            <p:spPr bwMode="auto">
              <a:xfrm>
                <a:off x="5428250" y="5001446"/>
                <a:ext cx="637242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05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105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cxnSp>
          <p:nvCxnSpPr>
            <p:cNvPr id="285" name="Straight Connector 284"/>
            <p:cNvCxnSpPr>
              <a:stCxn id="181" idx="3"/>
              <a:endCxn id="214" idx="1"/>
            </p:cNvCxnSpPr>
            <p:nvPr/>
          </p:nvCxnSpPr>
          <p:spPr bwMode="auto">
            <a:xfrm>
              <a:off x="3124200" y="4914900"/>
              <a:ext cx="762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6" name="Oval 285"/>
            <p:cNvSpPr/>
            <p:nvPr/>
          </p:nvSpPr>
          <p:spPr bwMode="auto">
            <a:xfrm>
              <a:off x="3429000" y="4849494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3276600" y="454469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8" name="Straight Connector 287"/>
            <p:cNvCxnSpPr>
              <a:stCxn id="214" idx="3"/>
              <a:endCxn id="233" idx="1"/>
            </p:cNvCxnSpPr>
            <p:nvPr/>
          </p:nvCxnSpPr>
          <p:spPr bwMode="auto">
            <a:xfrm>
              <a:off x="4876800" y="4914900"/>
              <a:ext cx="381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9" name="Straight Connector 288"/>
            <p:cNvCxnSpPr>
              <a:stCxn id="6" idx="2"/>
              <a:endCxn id="214" idx="0"/>
            </p:cNvCxnSpPr>
            <p:nvPr/>
          </p:nvCxnSpPr>
          <p:spPr bwMode="auto">
            <a:xfrm>
              <a:off x="4381500" y="2724150"/>
              <a:ext cx="0" cy="16954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92" name="Oval 291"/>
            <p:cNvSpPr/>
            <p:nvPr/>
          </p:nvSpPr>
          <p:spPr bwMode="auto">
            <a:xfrm>
              <a:off x="4314611" y="383897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3886200" y="37338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R5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1" name="Group 294"/>
          <p:cNvGrpSpPr/>
          <p:nvPr/>
        </p:nvGrpSpPr>
        <p:grpSpPr>
          <a:xfrm>
            <a:off x="381000" y="1733550"/>
            <a:ext cx="990600" cy="990600"/>
            <a:chOff x="381000" y="1962150"/>
            <a:chExt cx="990600" cy="990600"/>
          </a:xfrm>
        </p:grpSpPr>
        <p:sp>
          <p:nvSpPr>
            <p:cNvPr id="7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94" name="Picture 293" descr="MC900439836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142" name="Group 578"/>
          <p:cNvGrpSpPr/>
          <p:nvPr/>
        </p:nvGrpSpPr>
        <p:grpSpPr>
          <a:xfrm>
            <a:off x="341530" y="2362200"/>
            <a:ext cx="8316694" cy="4105365"/>
            <a:chOff x="341530" y="2362200"/>
            <a:chExt cx="8316694" cy="4105365"/>
          </a:xfrm>
        </p:grpSpPr>
        <p:cxnSp>
          <p:nvCxnSpPr>
            <p:cNvPr id="330" name="Straight Connector 329"/>
            <p:cNvCxnSpPr>
              <a:stCxn id="309" idx="0"/>
              <a:endCxn id="401" idx="0"/>
            </p:cNvCxnSpPr>
            <p:nvPr/>
          </p:nvCxnSpPr>
          <p:spPr bwMode="auto">
            <a:xfrm flipV="1">
              <a:off x="3556193" y="2362200"/>
              <a:ext cx="3554219" cy="4844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1" name="Straight Connector 330"/>
            <p:cNvCxnSpPr>
              <a:stCxn id="309" idx="3"/>
              <a:endCxn id="401" idx="3"/>
            </p:cNvCxnSpPr>
            <p:nvPr/>
          </p:nvCxnSpPr>
          <p:spPr bwMode="auto">
            <a:xfrm>
              <a:off x="3502311" y="2976778"/>
              <a:ext cx="2513633" cy="20277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46" name="Group 367"/>
            <p:cNvGrpSpPr/>
            <p:nvPr/>
          </p:nvGrpSpPr>
          <p:grpSpPr>
            <a:xfrm>
              <a:off x="5562600" y="2362200"/>
              <a:ext cx="3095624" cy="3095624"/>
              <a:chOff x="5715000" y="1628775"/>
              <a:chExt cx="3095624" cy="3095624"/>
            </a:xfrm>
          </p:grpSpPr>
          <p:sp>
            <p:nvSpPr>
              <p:cNvPr id="369" name="Oval 368"/>
              <p:cNvSpPr/>
              <p:nvPr/>
            </p:nvSpPr>
            <p:spPr bwMode="auto">
              <a:xfrm>
                <a:off x="5791200" y="1651994"/>
                <a:ext cx="2971800" cy="3030071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0" name="Rectangle 369"/>
              <p:cNvSpPr/>
              <p:nvPr/>
            </p:nvSpPr>
            <p:spPr bwMode="auto">
              <a:xfrm>
                <a:off x="7642324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1" name="Rectangle 370"/>
              <p:cNvSpPr/>
              <p:nvPr/>
            </p:nvSpPr>
            <p:spPr bwMode="auto">
              <a:xfrm>
                <a:off x="8207870" y="2045494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2" name="Rectangle 371"/>
              <p:cNvSpPr/>
              <p:nvPr/>
            </p:nvSpPr>
            <p:spPr bwMode="auto">
              <a:xfrm>
                <a:off x="6332637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3" name="Rectangle 372"/>
              <p:cNvSpPr/>
              <p:nvPr/>
            </p:nvSpPr>
            <p:spPr bwMode="auto">
              <a:xfrm>
                <a:off x="6295430" y="2060376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4" name="Oval 26"/>
              <p:cNvSpPr>
                <a:spLocks noChangeArrowheads="1"/>
              </p:cNvSpPr>
              <p:nvPr/>
            </p:nvSpPr>
            <p:spPr bwMode="auto">
              <a:xfrm>
                <a:off x="7166074" y="2402681"/>
                <a:ext cx="230684" cy="16371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 dirty="0"/>
              </a:p>
            </p:txBody>
          </p:sp>
          <p:sp>
            <p:nvSpPr>
              <p:cNvPr id="375" name="Text Box 27"/>
              <p:cNvSpPr txBox="1">
                <a:spLocks noChangeArrowheads="1"/>
              </p:cNvSpPr>
              <p:nvPr/>
            </p:nvSpPr>
            <p:spPr bwMode="auto">
              <a:xfrm>
                <a:off x="7106543" y="2164556"/>
                <a:ext cx="380232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R3</a:t>
                </a:r>
              </a:p>
            </p:txBody>
          </p:sp>
          <p:sp>
            <p:nvSpPr>
              <p:cNvPr id="376" name="Rectangle 375"/>
              <p:cNvSpPr/>
              <p:nvPr/>
            </p:nvSpPr>
            <p:spPr bwMode="auto">
              <a:xfrm>
                <a:off x="6034980" y="24026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7" name="Rectangle 376"/>
              <p:cNvSpPr/>
              <p:nvPr/>
            </p:nvSpPr>
            <p:spPr bwMode="auto">
              <a:xfrm>
                <a:off x="6034980" y="26408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8" name="Rectangle 377"/>
              <p:cNvSpPr/>
              <p:nvPr/>
            </p:nvSpPr>
            <p:spPr bwMode="auto">
              <a:xfrm>
                <a:off x="6034980" y="28789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9" name="Rectangle 378"/>
              <p:cNvSpPr/>
              <p:nvPr/>
            </p:nvSpPr>
            <p:spPr bwMode="auto">
              <a:xfrm>
                <a:off x="6034980" y="311705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0" name="Rectangle 379"/>
              <p:cNvSpPr/>
              <p:nvPr/>
            </p:nvSpPr>
            <p:spPr bwMode="auto">
              <a:xfrm>
                <a:off x="6034980" y="33551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1" name="Rectangle 380"/>
              <p:cNvSpPr/>
              <p:nvPr/>
            </p:nvSpPr>
            <p:spPr bwMode="auto">
              <a:xfrm>
                <a:off x="6034980" y="35933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2" name="Rectangle 381"/>
              <p:cNvSpPr/>
              <p:nvPr/>
            </p:nvSpPr>
            <p:spPr bwMode="auto">
              <a:xfrm>
                <a:off x="6034980" y="38314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3" name="Rectangle 382"/>
              <p:cNvSpPr/>
              <p:nvPr/>
            </p:nvSpPr>
            <p:spPr bwMode="auto">
              <a:xfrm>
                <a:off x="7701855" y="24026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4" name="Rectangle 383"/>
              <p:cNvSpPr/>
              <p:nvPr/>
            </p:nvSpPr>
            <p:spPr bwMode="auto">
              <a:xfrm>
                <a:off x="7701855" y="26408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5" name="Rectangle 384"/>
              <p:cNvSpPr/>
              <p:nvPr/>
            </p:nvSpPr>
            <p:spPr bwMode="auto">
              <a:xfrm>
                <a:off x="7701855" y="28789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6" name="Rectangle 385"/>
              <p:cNvSpPr/>
              <p:nvPr/>
            </p:nvSpPr>
            <p:spPr bwMode="auto">
              <a:xfrm>
                <a:off x="7701855" y="311705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7" name="Rectangle 386"/>
              <p:cNvSpPr/>
              <p:nvPr/>
            </p:nvSpPr>
            <p:spPr bwMode="auto">
              <a:xfrm>
                <a:off x="7701855" y="33551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8" name="Rectangle 387"/>
              <p:cNvSpPr/>
              <p:nvPr/>
            </p:nvSpPr>
            <p:spPr bwMode="auto">
              <a:xfrm>
                <a:off x="7701855" y="35933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9" name="Rectangle 388"/>
              <p:cNvSpPr/>
              <p:nvPr/>
            </p:nvSpPr>
            <p:spPr bwMode="auto">
              <a:xfrm>
                <a:off x="7701855" y="38314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90" name="Straight Arrow Connector 389"/>
              <p:cNvCxnSpPr>
                <a:stCxn id="376" idx="3"/>
                <a:endCxn id="383" idx="1"/>
              </p:cNvCxnSpPr>
              <p:nvPr/>
            </p:nvCxnSpPr>
            <p:spPr bwMode="auto">
              <a:xfrm>
                <a:off x="6868418" y="24919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1" name="Straight Arrow Connector 390"/>
              <p:cNvCxnSpPr>
                <a:stCxn id="377" idx="3"/>
                <a:endCxn id="384" idx="1"/>
              </p:cNvCxnSpPr>
              <p:nvPr/>
            </p:nvCxnSpPr>
            <p:spPr bwMode="auto">
              <a:xfrm>
                <a:off x="6868418" y="273010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2" name="Straight Arrow Connector 391"/>
              <p:cNvCxnSpPr>
                <a:stCxn id="378" idx="3"/>
                <a:endCxn id="385" idx="1"/>
              </p:cNvCxnSpPr>
              <p:nvPr/>
            </p:nvCxnSpPr>
            <p:spPr bwMode="auto">
              <a:xfrm>
                <a:off x="6868418" y="296822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3" name="Straight Arrow Connector 392"/>
              <p:cNvCxnSpPr>
                <a:stCxn id="379" idx="3"/>
                <a:endCxn id="386" idx="1"/>
              </p:cNvCxnSpPr>
              <p:nvPr/>
            </p:nvCxnSpPr>
            <p:spPr bwMode="auto">
              <a:xfrm>
                <a:off x="6868418" y="320635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4" name="Straight Arrow Connector 393"/>
              <p:cNvCxnSpPr>
                <a:stCxn id="380" idx="3"/>
                <a:endCxn id="387" idx="1"/>
              </p:cNvCxnSpPr>
              <p:nvPr/>
            </p:nvCxnSpPr>
            <p:spPr bwMode="auto">
              <a:xfrm>
                <a:off x="6868418" y="34444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5" name="Straight Arrow Connector 394"/>
              <p:cNvCxnSpPr>
                <a:stCxn id="381" idx="3"/>
                <a:endCxn id="388" idx="1"/>
              </p:cNvCxnSpPr>
              <p:nvPr/>
            </p:nvCxnSpPr>
            <p:spPr bwMode="auto">
              <a:xfrm>
                <a:off x="6868418" y="3682602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6" name="Straight Arrow Connector 395"/>
              <p:cNvCxnSpPr>
                <a:stCxn id="382" idx="3"/>
                <a:endCxn id="389" idx="1"/>
              </p:cNvCxnSpPr>
              <p:nvPr/>
            </p:nvCxnSpPr>
            <p:spPr bwMode="auto">
              <a:xfrm>
                <a:off x="6868418" y="3920727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97" name="TextBox 396"/>
              <p:cNvSpPr txBox="1"/>
              <p:nvPr/>
            </p:nvSpPr>
            <p:spPr>
              <a:xfrm>
                <a:off x="6890742" y="3719809"/>
                <a:ext cx="761747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smtClean="0">
                    <a:latin typeface="Arial" pitchFamily="34" charset="0"/>
                    <a:cs typeface="Arial" pitchFamily="34" charset="0"/>
                  </a:rPr>
                  <a:t>Datapath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" name="Text Box 27"/>
              <p:cNvSpPr txBox="1">
                <a:spLocks noChangeArrowheads="1"/>
              </p:cNvSpPr>
              <p:nvPr/>
            </p:nvSpPr>
            <p:spPr bwMode="auto">
              <a:xfrm>
                <a:off x="6172200" y="2045494"/>
                <a:ext cx="811441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9" name="Text Box 27"/>
              <p:cNvSpPr txBox="1">
                <a:spLocks noChangeArrowheads="1"/>
              </p:cNvSpPr>
              <p:nvPr/>
            </p:nvSpPr>
            <p:spPr bwMode="auto">
              <a:xfrm>
                <a:off x="7642324" y="2045494"/>
                <a:ext cx="59343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0" name="Rectangle 399"/>
              <p:cNvSpPr/>
              <p:nvPr/>
            </p:nvSpPr>
            <p:spPr bwMode="auto">
              <a:xfrm>
                <a:off x="6927949" y="4069555"/>
                <a:ext cx="714375" cy="238125"/>
              </a:xfrm>
              <a:prstGeom prst="rect">
                <a:avLst/>
              </a:prstGeom>
              <a:solidFill>
                <a:schemeClr val="bg2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Transport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1" name="Donut 400"/>
              <p:cNvSpPr/>
              <p:nvPr/>
            </p:nvSpPr>
            <p:spPr bwMode="auto">
              <a:xfrm>
                <a:off x="5715000" y="1628775"/>
                <a:ext cx="3095624" cy="3095624"/>
              </a:xfrm>
              <a:prstGeom prst="donut">
                <a:avLst>
                  <a:gd name="adj" fmla="val 312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578" name="TextBox 577"/>
            <p:cNvSpPr txBox="1"/>
            <p:nvPr/>
          </p:nvSpPr>
          <p:spPr>
            <a:xfrm>
              <a:off x="341530" y="5544235"/>
              <a:ext cx="760977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9388" indent="-179388">
                <a:buFont typeface="Arial" pitchFamily="34" charset="0"/>
                <a:buChar char="•"/>
              </a:pP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Reference Points represent a bundle of functions between peer entities</a:t>
              </a:r>
            </a:p>
            <a:p>
              <a:pPr marL="630238" lvl="1" indent="-173038">
                <a:buFont typeface="Arial" pitchFamily="34" charset="0"/>
                <a:buChar char="•"/>
              </a:pP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Functions are extensible but based on IEEE 802 specific attributes</a:t>
              </a:r>
            </a:p>
            <a:p>
              <a:pPr marL="173038" indent="-173038">
                <a:buFont typeface="Arial" pitchFamily="34" charset="0"/>
                <a:buChar char="•"/>
              </a:pPr>
              <a:r>
                <a:rPr lang="en-US" sz="1800" dirty="0">
                  <a:latin typeface="Arial" pitchFamily="34" charset="0"/>
                  <a:cs typeface="Arial" pitchFamily="34" charset="0"/>
                </a:rPr>
                <a:t>Discussions brought up evidence to split R3 into R3</a:t>
              </a:r>
              <a:r>
                <a:rPr lang="en-US" sz="1800" baseline="-25000" dirty="0">
                  <a:latin typeface="Arial" pitchFamily="34" charset="0"/>
                  <a:cs typeface="Arial" pitchFamily="34" charset="0"/>
                </a:rPr>
                <a:t>control</a:t>
              </a:r>
              <a:r>
                <a:rPr lang="en-US" sz="1800" dirty="0">
                  <a:latin typeface="Arial" pitchFamily="34" charset="0"/>
                  <a:cs typeface="Arial" pitchFamily="34" charset="0"/>
                </a:rPr>
                <a:t> and R3</a:t>
              </a:r>
              <a:r>
                <a:rPr lang="en-US" sz="1800" baseline="-25000" dirty="0">
                  <a:latin typeface="Arial" pitchFamily="34" charset="0"/>
                  <a:cs typeface="Arial" pitchFamily="34" charset="0"/>
                </a:rPr>
                <a:t>data</a:t>
              </a:r>
              <a:endParaRPr lang="en-US" sz="1800" baseline="-250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8" name="Group 4"/>
          <p:cNvGrpSpPr/>
          <p:nvPr/>
        </p:nvGrpSpPr>
        <p:grpSpPr>
          <a:xfrm>
            <a:off x="1371600" y="1676400"/>
            <a:ext cx="2514600" cy="457200"/>
            <a:chOff x="1371600" y="1676400"/>
            <a:chExt cx="2514600" cy="457200"/>
          </a:xfrm>
        </p:grpSpPr>
        <p:sp>
          <p:nvSpPr>
            <p:cNvPr id="143" name="Oval 142"/>
            <p:cNvSpPr/>
            <p:nvPr/>
          </p:nvSpPr>
          <p:spPr bwMode="auto">
            <a:xfrm>
              <a:off x="1666875" y="19812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514475" y="16764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1371600" y="2043694"/>
              <a:ext cx="2514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52" name="Group 99"/>
          <p:cNvGrpSpPr/>
          <p:nvPr/>
        </p:nvGrpSpPr>
        <p:grpSpPr>
          <a:xfrm>
            <a:off x="2133600" y="2394944"/>
            <a:ext cx="1762125" cy="1719856"/>
            <a:chOff x="2133600" y="2394944"/>
            <a:chExt cx="1762125" cy="1719856"/>
          </a:xfrm>
        </p:grpSpPr>
        <p:sp>
          <p:nvSpPr>
            <p:cNvPr id="309" name="Oval 308"/>
            <p:cNvSpPr/>
            <p:nvPr/>
          </p:nvSpPr>
          <p:spPr bwMode="auto">
            <a:xfrm>
              <a:off x="3479993" y="2846696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153" name="Group 174"/>
            <p:cNvGrpSpPr/>
            <p:nvPr/>
          </p:nvGrpSpPr>
          <p:grpSpPr>
            <a:xfrm>
              <a:off x="2133600" y="3124200"/>
              <a:ext cx="1000125" cy="990600"/>
              <a:chOff x="2286000" y="3352800"/>
              <a:chExt cx="1000125" cy="990600"/>
            </a:xfrm>
          </p:grpSpPr>
          <p:sp>
            <p:nvSpPr>
              <p:cNvPr id="145" name="AutoShape 154"/>
              <p:cNvSpPr>
                <a:spLocks noChangeArrowheads="1"/>
              </p:cNvSpPr>
              <p:nvPr/>
            </p:nvSpPr>
            <p:spPr bwMode="auto">
              <a:xfrm>
                <a:off x="2286000" y="3352800"/>
                <a:ext cx="1000125" cy="990600"/>
              </a:xfrm>
              <a:prstGeom prst="flowChartAlternateProcess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60" name="Group 158"/>
              <p:cNvGrpSpPr>
                <a:grpSpLocks noChangeAspect="1"/>
              </p:cNvGrpSpPr>
              <p:nvPr/>
            </p:nvGrpSpPr>
            <p:grpSpPr bwMode="auto">
              <a:xfrm flipH="1">
                <a:off x="2666999" y="3726073"/>
                <a:ext cx="411161" cy="494972"/>
                <a:chOff x="5" y="2480"/>
                <a:chExt cx="237" cy="430"/>
              </a:xfrm>
            </p:grpSpPr>
            <p:grpSp>
              <p:nvGrpSpPr>
                <p:cNvPr id="175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76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77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168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69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0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1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2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3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4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61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2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3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4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5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6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7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79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55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6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7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8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9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54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49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0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1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7" name="Rectangle 187"/>
              <p:cNvSpPr>
                <a:spLocks noChangeArrowheads="1"/>
              </p:cNvSpPr>
              <p:nvPr/>
            </p:nvSpPr>
            <p:spPr bwMode="auto">
              <a:xfrm>
                <a:off x="2344737" y="34290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06" name="Straight Connector 305"/>
            <p:cNvCxnSpPr>
              <a:stCxn id="145" idx="3"/>
            </p:cNvCxnSpPr>
            <p:nvPr/>
          </p:nvCxnSpPr>
          <p:spPr bwMode="auto">
            <a:xfrm flipV="1">
              <a:off x="3133725" y="2394944"/>
              <a:ext cx="762000" cy="12245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0" name="TextBox 309"/>
            <p:cNvSpPr txBox="1"/>
            <p:nvPr/>
          </p:nvSpPr>
          <p:spPr>
            <a:xfrm>
              <a:off x="3078033" y="274599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 bwMode="auto">
          <a:xfrm>
            <a:off x="656565" y="3068929"/>
            <a:ext cx="7875876" cy="10801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cope of IEEE 802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31742" y="3068960"/>
            <a:ext cx="5850650" cy="855095"/>
          </a:xfrm>
          <a:prstGeom prst="rect">
            <a:avLst/>
          </a:prstGeom>
          <a:solidFill>
            <a:srgbClr val="B7DEE8"/>
          </a:solidFill>
          <a:ln w="12700" cap="flat" cmpd="sng" algn="ctr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>
                <a:latin typeface="+mn-lt"/>
              </a:rPr>
              <a:t>Access Network</a:t>
            </a:r>
            <a:endParaRPr kumimoji="0" lang="en-US" sz="1200" b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01572" y="3616364"/>
            <a:ext cx="2340259" cy="9001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131841" y="3616364"/>
            <a:ext cx="2430270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697126" y="3616364"/>
            <a:ext cx="2340260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  <a:r>
              <a:rPr lang="en-US" dirty="0" smtClean="0"/>
              <a:t> of OmniRAN P802.1CF mapped to the IEEE 802 Reference Model</a:t>
            </a:r>
            <a:endParaRPr lang="en-US" dirty="0"/>
          </a:p>
        </p:txBody>
      </p:sp>
      <p:sp>
        <p:nvSpPr>
          <p:cNvPr id="140" name="Content Placeholder 139"/>
          <p:cNvSpPr>
            <a:spLocks noGrp="1"/>
          </p:cNvSpPr>
          <p:nvPr>
            <p:ph idx="1"/>
          </p:nvPr>
        </p:nvSpPr>
        <p:spPr>
          <a:xfrm>
            <a:off x="457200" y="4374105"/>
            <a:ext cx="8229600" cy="2115235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P802.1CF will define an abstraction of an access network based on IEEE 802 technologies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 access network provides the link between a station (IP host) and the first hop router</a:t>
            </a:r>
          </a:p>
          <a:p>
            <a:pPr>
              <a:lnSpc>
                <a:spcPct val="120000"/>
              </a:lnSpc>
            </a:pPr>
            <a:r>
              <a:rPr lang="en-US" dirty="0"/>
              <a:t>The abstraction leads to very few generic interfaces for all kind of implementations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/>
              <a:t>R1 </a:t>
            </a:r>
            <a:r>
              <a:rPr lang="en-US" dirty="0" smtClean="0"/>
              <a:t>represents the PHY and MAC layer functions between terminal and base station, which are completely covered by the IEEE 802 specifications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R2 represents a control interface between terminal and central control entity, e.g. for authentication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R3 represents a control interface between the access network and a central control entity and the</a:t>
            </a:r>
            <a:r>
              <a:rPr lang="en-US" dirty="0"/>
              <a:t> data path interface towards the first hop router, which is defined by the IEEE 802 Data Link SAP.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56566" y="3076304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656567" y="3346334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56567" y="1854036"/>
            <a:ext cx="855094" cy="122226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+mn-lt"/>
              </a:rPr>
              <a:t>Higher Layers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227296" y="3076304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227297" y="3346334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607117" y="3076304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607118" y="3346334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752021" y="3076304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752022" y="3346334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9" name="Isosceles Triangle 28"/>
          <p:cNvSpPr/>
          <p:nvPr/>
        </p:nvSpPr>
        <p:spPr bwMode="auto">
          <a:xfrm flipV="1">
            <a:off x="4752022" y="3076303"/>
            <a:ext cx="1710190" cy="82637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086837" y="3076304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86838" y="3346334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231741" y="3076304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231742" y="3346334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Isosceles Triangle 33"/>
          <p:cNvSpPr/>
          <p:nvPr/>
        </p:nvSpPr>
        <p:spPr bwMode="auto">
          <a:xfrm flipV="1">
            <a:off x="2231742" y="3076303"/>
            <a:ext cx="1710190" cy="82637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68" name="Picture 67" descr="MC90043983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581" y="2221209"/>
            <a:ext cx="533400" cy="533400"/>
          </a:xfrm>
          <a:prstGeom prst="rect">
            <a:avLst/>
          </a:prstGeom>
        </p:spPr>
      </p:pic>
      <p:sp>
        <p:nvSpPr>
          <p:cNvPr id="102" name="Rectangle 101"/>
          <p:cNvSpPr/>
          <p:nvPr/>
        </p:nvSpPr>
        <p:spPr bwMode="auto">
          <a:xfrm>
            <a:off x="2726796" y="2581250"/>
            <a:ext cx="720080" cy="49505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+mn-lt"/>
              </a:rPr>
              <a:t>Higher Layers Control I/f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247076" y="2581250"/>
            <a:ext cx="720080" cy="49505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+mn-lt"/>
              </a:rPr>
              <a:t>Higher Layers Control I/f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7227296" y="1854036"/>
            <a:ext cx="855094" cy="122226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Control Entity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82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2321" y="2765919"/>
            <a:ext cx="405045" cy="2581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6" name="Group 122"/>
          <p:cNvGrpSpPr>
            <a:grpSpLocks/>
          </p:cNvGrpSpPr>
          <p:nvPr/>
        </p:nvGrpSpPr>
        <p:grpSpPr bwMode="auto">
          <a:xfrm>
            <a:off x="7767355" y="2123855"/>
            <a:ext cx="190728" cy="325360"/>
            <a:chOff x="4120" y="2308"/>
            <a:chExt cx="305" cy="415"/>
          </a:xfrm>
        </p:grpSpPr>
        <p:sp>
          <p:nvSpPr>
            <p:cNvPr id="71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8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78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9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0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1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5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7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69" name="AutoShape 22"/>
          <p:cNvSpPr>
            <a:spLocks noChangeArrowheads="1"/>
          </p:cNvSpPr>
          <p:nvPr/>
        </p:nvSpPr>
        <p:spPr bwMode="auto">
          <a:xfrm>
            <a:off x="7317305" y="2123855"/>
            <a:ext cx="360362" cy="327025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cxnSp>
        <p:nvCxnSpPr>
          <p:cNvPr id="114" name="Straight Arrow Connector 113"/>
          <p:cNvCxnSpPr/>
          <p:nvPr/>
        </p:nvCxnSpPr>
        <p:spPr bwMode="auto">
          <a:xfrm>
            <a:off x="5517106" y="2976768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>
            <a:off x="5697126" y="2976768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7" name="Straight Arrow Connector 116"/>
          <p:cNvCxnSpPr/>
          <p:nvPr/>
        </p:nvCxnSpPr>
        <p:spPr bwMode="auto">
          <a:xfrm>
            <a:off x="3041831" y="2978920"/>
            <a:ext cx="0" cy="46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>
            <a:off x="3131841" y="2978921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6" name="Freeform 135"/>
          <p:cNvSpPr/>
          <p:nvPr/>
        </p:nvSpPr>
        <p:spPr bwMode="auto">
          <a:xfrm>
            <a:off x="1403752" y="2978951"/>
            <a:ext cx="1413054" cy="144511"/>
          </a:xfrm>
          <a:custGeom>
            <a:avLst/>
            <a:gdLst>
              <a:gd name="connsiteX0" fmla="*/ 0 w 1395413"/>
              <a:gd name="connsiteY0" fmla="*/ 133350 h 138112"/>
              <a:gd name="connsiteX1" fmla="*/ 1395413 w 1395413"/>
              <a:gd name="connsiteY1" fmla="*/ 138112 h 138112"/>
              <a:gd name="connsiteX2" fmla="*/ 1395413 w 1395413"/>
              <a:gd name="connsiteY2" fmla="*/ 0 h 138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5413" h="138112">
                <a:moveTo>
                  <a:pt x="0" y="133350"/>
                </a:moveTo>
                <a:lnTo>
                  <a:pt x="1395413" y="138112"/>
                </a:lnTo>
                <a:lnTo>
                  <a:pt x="1395413" y="0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Left-Right Arrow 54"/>
          <p:cNvSpPr/>
          <p:nvPr/>
        </p:nvSpPr>
        <p:spPr bwMode="auto">
          <a:xfrm>
            <a:off x="1511661" y="3213472"/>
            <a:ext cx="720080" cy="270030"/>
          </a:xfrm>
          <a:prstGeom prst="leftRightArrow">
            <a:avLst>
              <a:gd name="adj1" fmla="val 64830"/>
              <a:gd name="adj2" fmla="val 3615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R1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58" name="Straight Arrow Connector 57"/>
          <p:cNvCxnSpPr>
            <a:endCxn id="29" idx="0"/>
          </p:cNvCxnSpPr>
          <p:nvPr/>
        </p:nvCxnSpPr>
        <p:spPr bwMode="auto">
          <a:xfrm flipH="1">
            <a:off x="5599746" y="2978921"/>
            <a:ext cx="7370" cy="1800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2951821" y="2978921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>
            <a:off x="3221851" y="2978921"/>
            <a:ext cx="0" cy="180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7" name="Freeform 6"/>
          <p:cNvSpPr/>
          <p:nvPr/>
        </p:nvSpPr>
        <p:spPr>
          <a:xfrm>
            <a:off x="3445393" y="2267508"/>
            <a:ext cx="3798592" cy="576528"/>
          </a:xfrm>
          <a:custGeom>
            <a:avLst/>
            <a:gdLst>
              <a:gd name="connsiteX0" fmla="*/ 0 w 3355810"/>
              <a:gd name="connsiteY0" fmla="*/ 360530 h 360530"/>
              <a:gd name="connsiteX1" fmla="*/ 1235124 w 3355810"/>
              <a:gd name="connsiteY1" fmla="*/ 11003 h 360530"/>
              <a:gd name="connsiteX2" fmla="*/ 3355810 w 3355810"/>
              <a:gd name="connsiteY2" fmla="*/ 80908 h 360530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293406 h 305347"/>
              <a:gd name="connsiteX1" fmla="*/ 213086 w 3615505"/>
              <a:gd name="connsiteY1" fmla="*/ 305347 h 305347"/>
              <a:gd name="connsiteX2" fmla="*/ 1506471 w 3615505"/>
              <a:gd name="connsiteY2" fmla="*/ 24916 h 305347"/>
              <a:gd name="connsiteX3" fmla="*/ 3615505 w 3615505"/>
              <a:gd name="connsiteY3" fmla="*/ 13784 h 305347"/>
              <a:gd name="connsiteX0" fmla="*/ 259695 w 3615505"/>
              <a:gd name="connsiteY0" fmla="*/ 282152 h 294093"/>
              <a:gd name="connsiteX1" fmla="*/ 213086 w 3615505"/>
              <a:gd name="connsiteY1" fmla="*/ 294093 h 294093"/>
              <a:gd name="connsiteX2" fmla="*/ 1506471 w 3615505"/>
              <a:gd name="connsiteY2" fmla="*/ 13662 h 294093"/>
              <a:gd name="connsiteX3" fmla="*/ 3615505 w 3615505"/>
              <a:gd name="connsiteY3" fmla="*/ 2530 h 294093"/>
              <a:gd name="connsiteX0" fmla="*/ 0 w 3355810"/>
              <a:gd name="connsiteY0" fmla="*/ 282152 h 282152"/>
              <a:gd name="connsiteX1" fmla="*/ 1246776 w 3355810"/>
              <a:gd name="connsiteY1" fmla="*/ 13662 h 282152"/>
              <a:gd name="connsiteX2" fmla="*/ 3355810 w 3355810"/>
              <a:gd name="connsiteY2" fmla="*/ 2530 h 282152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44451 h 344451"/>
              <a:gd name="connsiteX1" fmla="*/ 1270081 w 3775287"/>
              <a:gd name="connsiteY1" fmla="*/ 70559 h 344451"/>
              <a:gd name="connsiteX2" fmla="*/ 3775287 w 3775287"/>
              <a:gd name="connsiteY2" fmla="*/ 0 h 344451"/>
              <a:gd name="connsiteX0" fmla="*/ 0 w 3763635"/>
              <a:gd name="connsiteY0" fmla="*/ 294290 h 294290"/>
              <a:gd name="connsiteX1" fmla="*/ 1270081 w 3763635"/>
              <a:gd name="connsiteY1" fmla="*/ 20398 h 294290"/>
              <a:gd name="connsiteX2" fmla="*/ 3763635 w 3763635"/>
              <a:gd name="connsiteY2" fmla="*/ 20071 h 294290"/>
              <a:gd name="connsiteX0" fmla="*/ 0 w 3763635"/>
              <a:gd name="connsiteY0" fmla="*/ 313712 h 313712"/>
              <a:gd name="connsiteX1" fmla="*/ 1270081 w 3763635"/>
              <a:gd name="connsiteY1" fmla="*/ 39820 h 313712"/>
              <a:gd name="connsiteX2" fmla="*/ 3763635 w 3763635"/>
              <a:gd name="connsiteY2" fmla="*/ 1676 h 313712"/>
              <a:gd name="connsiteX0" fmla="*/ 0 w 3798592"/>
              <a:gd name="connsiteY0" fmla="*/ 322954 h 322954"/>
              <a:gd name="connsiteX1" fmla="*/ 1270081 w 3798592"/>
              <a:gd name="connsiteY1" fmla="*/ 49062 h 322954"/>
              <a:gd name="connsiteX2" fmla="*/ 3798592 w 3798592"/>
              <a:gd name="connsiteY2" fmla="*/ 113 h 322954"/>
              <a:gd name="connsiteX0" fmla="*/ 0 w 3798592"/>
              <a:gd name="connsiteY0" fmla="*/ 485369 h 485369"/>
              <a:gd name="connsiteX1" fmla="*/ 1270081 w 3798592"/>
              <a:gd name="connsiteY1" fmla="*/ 211477 h 485369"/>
              <a:gd name="connsiteX2" fmla="*/ 3483984 w 3798592"/>
              <a:gd name="connsiteY2" fmla="*/ 283 h 485369"/>
              <a:gd name="connsiteX3" fmla="*/ 3798592 w 3798592"/>
              <a:gd name="connsiteY3" fmla="*/ 162528 h 485369"/>
              <a:gd name="connsiteX0" fmla="*/ 0 w 3798592"/>
              <a:gd name="connsiteY0" fmla="*/ 322841 h 322841"/>
              <a:gd name="connsiteX1" fmla="*/ 1270081 w 3798592"/>
              <a:gd name="connsiteY1" fmla="*/ 48949 h 322841"/>
              <a:gd name="connsiteX2" fmla="*/ 3798592 w 3798592"/>
              <a:gd name="connsiteY2" fmla="*/ 0 h 322841"/>
              <a:gd name="connsiteX0" fmla="*/ 0 w 3798592"/>
              <a:gd name="connsiteY0" fmla="*/ 297714 h 297714"/>
              <a:gd name="connsiteX1" fmla="*/ 1270081 w 3798592"/>
              <a:gd name="connsiteY1" fmla="*/ 23822 h 297714"/>
              <a:gd name="connsiteX2" fmla="*/ 3798592 w 3798592"/>
              <a:gd name="connsiteY2" fmla="*/ 7288 h 297714"/>
              <a:gd name="connsiteX0" fmla="*/ 0 w 3798592"/>
              <a:gd name="connsiteY0" fmla="*/ 300915 h 300915"/>
              <a:gd name="connsiteX1" fmla="*/ 1270081 w 3798592"/>
              <a:gd name="connsiteY1" fmla="*/ 27023 h 300915"/>
              <a:gd name="connsiteX2" fmla="*/ 3798592 w 3798592"/>
              <a:gd name="connsiteY2" fmla="*/ 10489 h 300915"/>
              <a:gd name="connsiteX0" fmla="*/ 0 w 3798592"/>
              <a:gd name="connsiteY0" fmla="*/ 290781 h 290781"/>
              <a:gd name="connsiteX1" fmla="*/ 1200168 w 3798592"/>
              <a:gd name="connsiteY1" fmla="*/ 43901 h 290781"/>
              <a:gd name="connsiteX2" fmla="*/ 3798592 w 3798592"/>
              <a:gd name="connsiteY2" fmla="*/ 355 h 290781"/>
              <a:gd name="connsiteX0" fmla="*/ 0 w 3798592"/>
              <a:gd name="connsiteY0" fmla="*/ 290436 h 290436"/>
              <a:gd name="connsiteX1" fmla="*/ 1200168 w 3798592"/>
              <a:gd name="connsiteY1" fmla="*/ 43556 h 290436"/>
              <a:gd name="connsiteX2" fmla="*/ 3798592 w 3798592"/>
              <a:gd name="connsiteY2" fmla="*/ 10 h 290436"/>
              <a:gd name="connsiteX0" fmla="*/ 0 w 3798592"/>
              <a:gd name="connsiteY0" fmla="*/ 291471 h 291471"/>
              <a:gd name="connsiteX1" fmla="*/ 1200168 w 3798592"/>
              <a:gd name="connsiteY1" fmla="*/ 44591 h 291471"/>
              <a:gd name="connsiteX2" fmla="*/ 3798592 w 3798592"/>
              <a:gd name="connsiteY2" fmla="*/ 1045 h 291471"/>
              <a:gd name="connsiteX0" fmla="*/ 0 w 3798592"/>
              <a:gd name="connsiteY0" fmla="*/ 290438 h 290438"/>
              <a:gd name="connsiteX1" fmla="*/ 1153559 w 3798592"/>
              <a:gd name="connsiteY1" fmla="*/ 75973 h 290438"/>
              <a:gd name="connsiteX2" fmla="*/ 3798592 w 3798592"/>
              <a:gd name="connsiteY2" fmla="*/ 12 h 290438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8592" h="290430">
                <a:moveTo>
                  <a:pt x="0" y="290430"/>
                </a:moveTo>
                <a:cubicBezTo>
                  <a:pt x="854003" y="288520"/>
                  <a:pt x="846719" y="210808"/>
                  <a:pt x="1106950" y="135392"/>
                </a:cubicBezTo>
                <a:cubicBezTo>
                  <a:pt x="1367181" y="59976"/>
                  <a:pt x="1768696" y="-603"/>
                  <a:pt x="3798592" y="4"/>
                </a:cubicBezTo>
              </a:path>
            </a:pathLst>
          </a:custGeom>
          <a:ln w="19050" cmpd="sng">
            <a:solidFill>
              <a:schemeClr val="tx1"/>
            </a:solidFill>
            <a:prstDash val="dashDot"/>
            <a:headEnd type="triangle"/>
            <a:tailEnd type="triangle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5966976" y="2259036"/>
            <a:ext cx="1260000" cy="576528"/>
          </a:xfrm>
          <a:custGeom>
            <a:avLst/>
            <a:gdLst>
              <a:gd name="connsiteX0" fmla="*/ 0 w 3355810"/>
              <a:gd name="connsiteY0" fmla="*/ 360530 h 360530"/>
              <a:gd name="connsiteX1" fmla="*/ 1235124 w 3355810"/>
              <a:gd name="connsiteY1" fmla="*/ 11003 h 360530"/>
              <a:gd name="connsiteX2" fmla="*/ 3355810 w 3355810"/>
              <a:gd name="connsiteY2" fmla="*/ 80908 h 360530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293406 h 305347"/>
              <a:gd name="connsiteX1" fmla="*/ 213086 w 3615505"/>
              <a:gd name="connsiteY1" fmla="*/ 305347 h 305347"/>
              <a:gd name="connsiteX2" fmla="*/ 1506471 w 3615505"/>
              <a:gd name="connsiteY2" fmla="*/ 24916 h 305347"/>
              <a:gd name="connsiteX3" fmla="*/ 3615505 w 3615505"/>
              <a:gd name="connsiteY3" fmla="*/ 13784 h 305347"/>
              <a:gd name="connsiteX0" fmla="*/ 259695 w 3615505"/>
              <a:gd name="connsiteY0" fmla="*/ 282152 h 294093"/>
              <a:gd name="connsiteX1" fmla="*/ 213086 w 3615505"/>
              <a:gd name="connsiteY1" fmla="*/ 294093 h 294093"/>
              <a:gd name="connsiteX2" fmla="*/ 1506471 w 3615505"/>
              <a:gd name="connsiteY2" fmla="*/ 13662 h 294093"/>
              <a:gd name="connsiteX3" fmla="*/ 3615505 w 3615505"/>
              <a:gd name="connsiteY3" fmla="*/ 2530 h 294093"/>
              <a:gd name="connsiteX0" fmla="*/ 0 w 3355810"/>
              <a:gd name="connsiteY0" fmla="*/ 282152 h 282152"/>
              <a:gd name="connsiteX1" fmla="*/ 1246776 w 3355810"/>
              <a:gd name="connsiteY1" fmla="*/ 13662 h 282152"/>
              <a:gd name="connsiteX2" fmla="*/ 3355810 w 3355810"/>
              <a:gd name="connsiteY2" fmla="*/ 2530 h 282152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44451 h 344451"/>
              <a:gd name="connsiteX1" fmla="*/ 1270081 w 3775287"/>
              <a:gd name="connsiteY1" fmla="*/ 70559 h 344451"/>
              <a:gd name="connsiteX2" fmla="*/ 3775287 w 3775287"/>
              <a:gd name="connsiteY2" fmla="*/ 0 h 344451"/>
              <a:gd name="connsiteX0" fmla="*/ 0 w 3763635"/>
              <a:gd name="connsiteY0" fmla="*/ 294290 h 294290"/>
              <a:gd name="connsiteX1" fmla="*/ 1270081 w 3763635"/>
              <a:gd name="connsiteY1" fmla="*/ 20398 h 294290"/>
              <a:gd name="connsiteX2" fmla="*/ 3763635 w 3763635"/>
              <a:gd name="connsiteY2" fmla="*/ 20071 h 294290"/>
              <a:gd name="connsiteX0" fmla="*/ 0 w 3763635"/>
              <a:gd name="connsiteY0" fmla="*/ 313712 h 313712"/>
              <a:gd name="connsiteX1" fmla="*/ 1270081 w 3763635"/>
              <a:gd name="connsiteY1" fmla="*/ 39820 h 313712"/>
              <a:gd name="connsiteX2" fmla="*/ 3763635 w 3763635"/>
              <a:gd name="connsiteY2" fmla="*/ 1676 h 313712"/>
              <a:gd name="connsiteX0" fmla="*/ 0 w 3798592"/>
              <a:gd name="connsiteY0" fmla="*/ 322954 h 322954"/>
              <a:gd name="connsiteX1" fmla="*/ 1270081 w 3798592"/>
              <a:gd name="connsiteY1" fmla="*/ 49062 h 322954"/>
              <a:gd name="connsiteX2" fmla="*/ 3798592 w 3798592"/>
              <a:gd name="connsiteY2" fmla="*/ 113 h 322954"/>
              <a:gd name="connsiteX0" fmla="*/ 0 w 3798592"/>
              <a:gd name="connsiteY0" fmla="*/ 485369 h 485369"/>
              <a:gd name="connsiteX1" fmla="*/ 1270081 w 3798592"/>
              <a:gd name="connsiteY1" fmla="*/ 211477 h 485369"/>
              <a:gd name="connsiteX2" fmla="*/ 3483984 w 3798592"/>
              <a:gd name="connsiteY2" fmla="*/ 283 h 485369"/>
              <a:gd name="connsiteX3" fmla="*/ 3798592 w 3798592"/>
              <a:gd name="connsiteY3" fmla="*/ 162528 h 485369"/>
              <a:gd name="connsiteX0" fmla="*/ 0 w 3798592"/>
              <a:gd name="connsiteY0" fmla="*/ 322841 h 322841"/>
              <a:gd name="connsiteX1" fmla="*/ 1270081 w 3798592"/>
              <a:gd name="connsiteY1" fmla="*/ 48949 h 322841"/>
              <a:gd name="connsiteX2" fmla="*/ 3798592 w 3798592"/>
              <a:gd name="connsiteY2" fmla="*/ 0 h 322841"/>
              <a:gd name="connsiteX0" fmla="*/ 0 w 3798592"/>
              <a:gd name="connsiteY0" fmla="*/ 297714 h 297714"/>
              <a:gd name="connsiteX1" fmla="*/ 1270081 w 3798592"/>
              <a:gd name="connsiteY1" fmla="*/ 23822 h 297714"/>
              <a:gd name="connsiteX2" fmla="*/ 3798592 w 3798592"/>
              <a:gd name="connsiteY2" fmla="*/ 7288 h 297714"/>
              <a:gd name="connsiteX0" fmla="*/ 0 w 3798592"/>
              <a:gd name="connsiteY0" fmla="*/ 300915 h 300915"/>
              <a:gd name="connsiteX1" fmla="*/ 1270081 w 3798592"/>
              <a:gd name="connsiteY1" fmla="*/ 27023 h 300915"/>
              <a:gd name="connsiteX2" fmla="*/ 3798592 w 3798592"/>
              <a:gd name="connsiteY2" fmla="*/ 10489 h 300915"/>
              <a:gd name="connsiteX0" fmla="*/ 0 w 3798592"/>
              <a:gd name="connsiteY0" fmla="*/ 290781 h 290781"/>
              <a:gd name="connsiteX1" fmla="*/ 1200168 w 3798592"/>
              <a:gd name="connsiteY1" fmla="*/ 43901 h 290781"/>
              <a:gd name="connsiteX2" fmla="*/ 3798592 w 3798592"/>
              <a:gd name="connsiteY2" fmla="*/ 355 h 290781"/>
              <a:gd name="connsiteX0" fmla="*/ 0 w 3798592"/>
              <a:gd name="connsiteY0" fmla="*/ 290436 h 290436"/>
              <a:gd name="connsiteX1" fmla="*/ 1200168 w 3798592"/>
              <a:gd name="connsiteY1" fmla="*/ 43556 h 290436"/>
              <a:gd name="connsiteX2" fmla="*/ 3798592 w 3798592"/>
              <a:gd name="connsiteY2" fmla="*/ 10 h 290436"/>
              <a:gd name="connsiteX0" fmla="*/ 0 w 3798592"/>
              <a:gd name="connsiteY0" fmla="*/ 291471 h 291471"/>
              <a:gd name="connsiteX1" fmla="*/ 1200168 w 3798592"/>
              <a:gd name="connsiteY1" fmla="*/ 44591 h 291471"/>
              <a:gd name="connsiteX2" fmla="*/ 3798592 w 3798592"/>
              <a:gd name="connsiteY2" fmla="*/ 1045 h 291471"/>
              <a:gd name="connsiteX0" fmla="*/ 0 w 3798592"/>
              <a:gd name="connsiteY0" fmla="*/ 290438 h 290438"/>
              <a:gd name="connsiteX1" fmla="*/ 1153559 w 3798592"/>
              <a:gd name="connsiteY1" fmla="*/ 75973 h 290438"/>
              <a:gd name="connsiteX2" fmla="*/ 3798592 w 3798592"/>
              <a:gd name="connsiteY2" fmla="*/ 12 h 290438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8592" h="290430">
                <a:moveTo>
                  <a:pt x="0" y="290430"/>
                </a:moveTo>
                <a:cubicBezTo>
                  <a:pt x="854003" y="288520"/>
                  <a:pt x="846719" y="210808"/>
                  <a:pt x="1106950" y="135392"/>
                </a:cubicBezTo>
                <a:cubicBezTo>
                  <a:pt x="1367181" y="59976"/>
                  <a:pt x="1768696" y="-603"/>
                  <a:pt x="3798592" y="4"/>
                </a:cubicBezTo>
              </a:path>
            </a:pathLst>
          </a:custGeom>
          <a:ln w="19050" cmpd="sng">
            <a:solidFill>
              <a:schemeClr val="tx1"/>
            </a:solidFill>
            <a:prstDash val="dashDot"/>
            <a:headEnd type="triangle"/>
            <a:tailEnd type="triangle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610444" y="3023956"/>
            <a:ext cx="90010" cy="9001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1570" y="1583795"/>
            <a:ext cx="766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Terminal</a:t>
            </a:r>
            <a:endParaRPr lang="en-US" dirty="0" smtClean="0">
              <a:latin typeface="+mn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037385" y="2303875"/>
            <a:ext cx="629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CORE</a:t>
            </a:r>
            <a:endParaRPr lang="en-US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Rounded Rectangle 240"/>
          <p:cNvSpPr/>
          <p:nvPr/>
        </p:nvSpPr>
        <p:spPr>
          <a:xfrm>
            <a:off x="5673272" y="1496350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84" name="Straight Connector 483"/>
          <p:cNvCxnSpPr/>
          <p:nvPr/>
        </p:nvCxnSpPr>
        <p:spPr>
          <a:xfrm rot="16200000" flipV="1">
            <a:off x="6515102" y="4648199"/>
            <a:ext cx="609599" cy="2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endCxn id="49" idx="1"/>
          </p:cNvCxnSpPr>
          <p:nvPr/>
        </p:nvCxnSpPr>
        <p:spPr>
          <a:xfrm>
            <a:off x="7202750" y="3504163"/>
            <a:ext cx="493450" cy="6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6" name="Rounded Rectangle 215"/>
          <p:cNvSpPr/>
          <p:nvPr/>
        </p:nvSpPr>
        <p:spPr>
          <a:xfrm>
            <a:off x="1739048" y="1449000"/>
            <a:ext cx="3524413" cy="480276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3"/>
          <p:cNvGrpSpPr/>
          <p:nvPr/>
        </p:nvGrpSpPr>
        <p:grpSpPr>
          <a:xfrm>
            <a:off x="50800" y="3416300"/>
            <a:ext cx="990600" cy="990600"/>
            <a:chOff x="381000" y="1962150"/>
            <a:chExt cx="990600" cy="990600"/>
          </a:xfrm>
        </p:grpSpPr>
        <p:sp>
          <p:nvSpPr>
            <p:cNvPr id="5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5" descr="MC900439836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cxnSp>
        <p:nvCxnSpPr>
          <p:cNvPr id="478" name="Straight Connector 477"/>
          <p:cNvCxnSpPr/>
          <p:nvPr/>
        </p:nvCxnSpPr>
        <p:spPr>
          <a:xfrm rot="16200000" flipV="1">
            <a:off x="6515102" y="3352799"/>
            <a:ext cx="609599" cy="2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Group 40"/>
          <p:cNvGrpSpPr/>
          <p:nvPr/>
        </p:nvGrpSpPr>
        <p:grpSpPr>
          <a:xfrm>
            <a:off x="7696200" y="3015208"/>
            <a:ext cx="990600" cy="990600"/>
            <a:chOff x="5257800" y="4419600"/>
            <a:chExt cx="990600" cy="990600"/>
          </a:xfrm>
        </p:grpSpPr>
        <p:sp>
          <p:nvSpPr>
            <p:cNvPr id="49" name="Rounded Rectangle 48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7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90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1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2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8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9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9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0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94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5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6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9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0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1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0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6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7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8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9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3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4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5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11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9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0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2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6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7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8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2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3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4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13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57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8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9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4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4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5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6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7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1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2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3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51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" name="Clip" r:id="rId5" imgW="5757415" imgH="3221332" progId="">
                    <p:embed/>
                  </p:oleObj>
                </mc:Choice>
                <mc:Fallback>
                  <p:oleObj name="Clip" r:id="rId5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1951" y="4939236"/>
                          <a:ext cx="798445" cy="4299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420" name="Straight Connector 419"/>
          <p:cNvCxnSpPr>
            <a:stCxn id="278" idx="1"/>
          </p:cNvCxnSpPr>
          <p:nvPr/>
        </p:nvCxnSpPr>
        <p:spPr>
          <a:xfrm rot="10800000">
            <a:off x="5029201" y="4343401"/>
            <a:ext cx="1098287" cy="679397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4" name="TextBox 243"/>
          <p:cNvSpPr txBox="1"/>
          <p:nvPr/>
        </p:nvSpPr>
        <p:spPr>
          <a:xfrm>
            <a:off x="5695043" y="5820201"/>
            <a:ext cx="1598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Core Network(s)</a:t>
            </a:r>
            <a:endParaRPr lang="en-US" sz="1200" b="1" dirty="0"/>
          </a:p>
        </p:txBody>
      </p:sp>
      <p:sp>
        <p:nvSpPr>
          <p:cNvPr id="247" name="Title 246"/>
          <p:cNvSpPr>
            <a:spLocks noGrp="1"/>
          </p:cNvSpPr>
          <p:nvPr>
            <p:ph type="title"/>
          </p:nvPr>
        </p:nvSpPr>
        <p:spPr>
          <a:xfrm>
            <a:off x="154546" y="361950"/>
            <a:ext cx="8731877" cy="616976"/>
          </a:xfrm>
        </p:spPr>
        <p:txBody>
          <a:bodyPr>
            <a:noAutofit/>
          </a:bodyPr>
          <a:lstStyle/>
          <a:p>
            <a:r>
              <a:rPr lang="en-US" sz="2800" dirty="0" smtClean="0"/>
              <a:t>SDN-based OmniRAN Use Cases</a:t>
            </a:r>
            <a:br>
              <a:rPr lang="en-US" sz="2800" dirty="0" smtClean="0"/>
            </a:br>
            <a:r>
              <a:rPr lang="en-US" sz="2800" dirty="0" smtClean="0"/>
              <a:t>Reference Point Mappings</a:t>
            </a:r>
            <a:endParaRPr lang="en-US" sz="2800" dirty="0"/>
          </a:p>
        </p:txBody>
      </p:sp>
      <p:grpSp>
        <p:nvGrpSpPr>
          <p:cNvPr id="15" name="Group 274"/>
          <p:cNvGrpSpPr/>
          <p:nvPr/>
        </p:nvGrpSpPr>
        <p:grpSpPr>
          <a:xfrm>
            <a:off x="6056050" y="4870397"/>
            <a:ext cx="990600" cy="997003"/>
            <a:chOff x="5245100" y="2133600"/>
            <a:chExt cx="990600" cy="997003"/>
          </a:xfrm>
        </p:grpSpPr>
        <p:sp>
          <p:nvSpPr>
            <p:cNvPr id="276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8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Operator C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6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280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81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7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83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4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5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90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1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2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3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87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8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9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pic>
          <p:nvPicPr>
            <p:cNvPr id="277" name="Picture 157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sp>
        <p:nvSpPr>
          <p:cNvPr id="217" name="TextBox 216"/>
          <p:cNvSpPr txBox="1"/>
          <p:nvPr/>
        </p:nvSpPr>
        <p:spPr>
          <a:xfrm>
            <a:off x="3368898" y="5787935"/>
            <a:ext cx="1660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Access Network</a:t>
            </a:r>
            <a:endParaRPr lang="en-US" sz="1200" b="1" dirty="0"/>
          </a:p>
        </p:txBody>
      </p:sp>
      <p:grpSp>
        <p:nvGrpSpPr>
          <p:cNvPr id="19" name="Group 325"/>
          <p:cNvGrpSpPr/>
          <p:nvPr/>
        </p:nvGrpSpPr>
        <p:grpSpPr>
          <a:xfrm>
            <a:off x="3963716" y="2362200"/>
            <a:ext cx="1000125" cy="1219200"/>
            <a:chOff x="7315200" y="3886200"/>
            <a:chExt cx="1000125" cy="990600"/>
          </a:xfrm>
          <a:solidFill>
            <a:schemeClr val="bg1">
              <a:lumMod val="85000"/>
            </a:schemeClr>
          </a:solidFill>
        </p:grpSpPr>
        <p:sp>
          <p:nvSpPr>
            <p:cNvPr id="219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err="1" smtClean="0">
                  <a:latin typeface="Arial" pitchFamily="34" charset="0"/>
                  <a:cs typeface="Arial" pitchFamily="34" charset="0"/>
                </a:rPr>
                <a:t>Backhaul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328"/>
          <p:cNvGrpSpPr/>
          <p:nvPr/>
        </p:nvGrpSpPr>
        <p:grpSpPr>
          <a:xfrm>
            <a:off x="3979305" y="3048000"/>
            <a:ext cx="938479" cy="343703"/>
            <a:chOff x="173867" y="4114800"/>
            <a:chExt cx="938479" cy="343703"/>
          </a:xfrm>
        </p:grpSpPr>
        <p:sp>
          <p:nvSpPr>
            <p:cNvPr id="222" name="Oval 221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Oval 222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Oval 223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5" name="Oval 224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Oval 225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7" name="Oval 226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8" name="Oval 227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9" name="Oval 228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0" name="Straight Connector 229"/>
            <p:cNvCxnSpPr>
              <a:stCxn id="225" idx="7"/>
              <a:endCxn id="222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22" idx="6"/>
              <a:endCxn id="223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>
              <a:endCxn id="229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29" idx="3"/>
              <a:endCxn id="228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stCxn id="228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>
              <a:stCxn id="227" idx="2"/>
              <a:endCxn id="226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stCxn id="226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>
              <a:stCxn id="223" idx="3"/>
              <a:endCxn id="225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>
              <a:stCxn id="228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>
              <a:stCxn id="228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>
              <a:stCxn id="226" idx="1"/>
              <a:endCxn id="222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228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227" idx="1"/>
              <a:endCxn id="223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>
              <a:stCxn id="226" idx="7"/>
              <a:endCxn id="223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>
              <a:stCxn id="226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>
              <a:stCxn id="227" idx="0"/>
              <a:endCxn id="224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>
              <a:stCxn id="228" idx="1"/>
              <a:endCxn id="224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29" idx="2"/>
              <a:endCxn id="223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>
              <a:stCxn id="229" idx="3"/>
              <a:endCxn id="226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>
              <a:endCxn id="227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endCxn id="225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3" name="Straight Connector 262"/>
          <p:cNvCxnSpPr/>
          <p:nvPr/>
        </p:nvCxnSpPr>
        <p:spPr>
          <a:xfrm>
            <a:off x="3135600" y="2390820"/>
            <a:ext cx="828116" cy="76853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/>
          <p:nvPr/>
        </p:nvCxnSpPr>
        <p:spPr>
          <a:xfrm rot="5400000" flipH="1" flipV="1">
            <a:off x="2494738" y="3788822"/>
            <a:ext cx="2098440" cy="83951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363"/>
          <p:cNvGrpSpPr/>
          <p:nvPr/>
        </p:nvGrpSpPr>
        <p:grpSpPr>
          <a:xfrm>
            <a:off x="3963716" y="4581926"/>
            <a:ext cx="1000125" cy="990600"/>
            <a:chOff x="7315200" y="3886200"/>
            <a:chExt cx="1000125" cy="990600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82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6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SDN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Controller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98" name="Picture 297" descr="MC900431601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36" y="5047515"/>
            <a:ext cx="558346" cy="558346"/>
          </a:xfrm>
          <a:prstGeom prst="rect">
            <a:avLst/>
          </a:prstGeom>
        </p:spPr>
      </p:pic>
      <p:cxnSp>
        <p:nvCxnSpPr>
          <p:cNvPr id="299" name="Straight Connector 298"/>
          <p:cNvCxnSpPr/>
          <p:nvPr/>
        </p:nvCxnSpPr>
        <p:spPr>
          <a:xfrm rot="16200000" flipV="1">
            <a:off x="2268465" y="3381974"/>
            <a:ext cx="2561425" cy="829079"/>
          </a:xfrm>
          <a:prstGeom prst="line">
            <a:avLst/>
          </a:prstGeom>
          <a:ln>
            <a:solidFill>
              <a:srgbClr val="9900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4" name="TextBox 303"/>
          <p:cNvSpPr txBox="1"/>
          <p:nvPr/>
        </p:nvSpPr>
        <p:spPr>
          <a:xfrm>
            <a:off x="3323569" y="6402209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Data path</a:t>
            </a:r>
            <a:endParaRPr lang="en-US" dirty="0">
              <a:latin typeface="+mn-lt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61969" y="6400800"/>
            <a:ext cx="1019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Control path</a:t>
            </a:r>
            <a:endParaRPr lang="en-US" dirty="0">
              <a:latin typeface="+mn-lt"/>
            </a:endParaRPr>
          </a:p>
        </p:txBody>
      </p:sp>
      <p:sp>
        <p:nvSpPr>
          <p:cNvPr id="340" name="AutoShape 154"/>
          <p:cNvSpPr>
            <a:spLocks noChangeArrowheads="1"/>
          </p:cNvSpPr>
          <p:nvPr/>
        </p:nvSpPr>
        <p:spPr bwMode="auto">
          <a:xfrm>
            <a:off x="1828800" y="4953000"/>
            <a:ext cx="1000125" cy="990600"/>
          </a:xfrm>
          <a:prstGeom prst="flowChartAlternateProcess">
            <a:avLst/>
          </a:prstGeom>
          <a:solidFill>
            <a:srgbClr val="A7E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Group 158"/>
          <p:cNvGrpSpPr>
            <a:grpSpLocks noChangeAspect="1"/>
          </p:cNvGrpSpPr>
          <p:nvPr/>
        </p:nvGrpSpPr>
        <p:grpSpPr bwMode="auto">
          <a:xfrm flipH="1">
            <a:off x="2209799" y="5372428"/>
            <a:ext cx="411161" cy="494972"/>
            <a:chOff x="5" y="2480"/>
            <a:chExt cx="237" cy="430"/>
          </a:xfrm>
        </p:grpSpPr>
        <p:grpSp>
          <p:nvGrpSpPr>
            <p:cNvPr id="23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24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5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63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4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5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6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7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8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9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56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7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8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9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0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1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2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6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50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1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2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3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4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49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44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5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6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2" name="Rectangle 187"/>
          <p:cNvSpPr>
            <a:spLocks noChangeArrowheads="1"/>
          </p:cNvSpPr>
          <p:nvPr/>
        </p:nvSpPr>
        <p:spPr bwMode="auto">
          <a:xfrm>
            <a:off x="1887537" y="5029200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 3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1" name="Rounded Rectangle 410"/>
          <p:cNvSpPr/>
          <p:nvPr/>
        </p:nvSpPr>
        <p:spPr>
          <a:xfrm rot="16200000">
            <a:off x="2474117" y="2414321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415" name="Rounded Rectangle 414"/>
          <p:cNvSpPr/>
          <p:nvPr/>
        </p:nvSpPr>
        <p:spPr>
          <a:xfrm rot="16200000">
            <a:off x="2474117" y="5289671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417" name="TextBox 416"/>
          <p:cNvSpPr txBox="1"/>
          <p:nvPr/>
        </p:nvSpPr>
        <p:spPr>
          <a:xfrm>
            <a:off x="7315200" y="4114800"/>
            <a:ext cx="1752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 Black" pitchFamily="34" charset="0"/>
              </a:rPr>
              <a:t> Multiple Cores sharing Access Network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 Black" pitchFamily="34" charset="0"/>
              </a:rPr>
              <a:t> Access Abstraction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 Black" pitchFamily="34" charset="0"/>
              </a:rPr>
              <a:t> Data and Control plane separation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rial Black" pitchFamily="34" charset="0"/>
              </a:rPr>
              <a:t> Central control </a:t>
            </a:r>
          </a:p>
        </p:txBody>
      </p:sp>
      <p:cxnSp>
        <p:nvCxnSpPr>
          <p:cNvPr id="279" name="Straight Connector 278"/>
          <p:cNvCxnSpPr/>
          <p:nvPr/>
        </p:nvCxnSpPr>
        <p:spPr>
          <a:xfrm>
            <a:off x="1295400" y="3886001"/>
            <a:ext cx="506186" cy="1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/>
          <p:nvPr/>
        </p:nvCxnSpPr>
        <p:spPr>
          <a:xfrm rot="16200000" flipV="1">
            <a:off x="3048659" y="4190342"/>
            <a:ext cx="990601" cy="83951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/>
          <p:nvPr/>
        </p:nvCxnSpPr>
        <p:spPr>
          <a:xfrm rot="10800000">
            <a:off x="1295400" y="4343400"/>
            <a:ext cx="2667000" cy="8382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6" name="TextBox 295"/>
          <p:cNvSpPr txBox="1"/>
          <p:nvPr/>
        </p:nvSpPr>
        <p:spPr>
          <a:xfrm>
            <a:off x="1320801" y="3572933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/>
              </a:rPr>
              <a:t>R1</a:t>
            </a:r>
            <a:endParaRPr lang="en-US" b="1" dirty="0">
              <a:solidFill>
                <a:srgbClr val="FF0000"/>
              </a:solidFill>
              <a:latin typeface="Arial"/>
            </a:endParaRPr>
          </a:p>
        </p:txBody>
      </p:sp>
      <p:cxnSp>
        <p:nvCxnSpPr>
          <p:cNvPr id="312" name="Straight Connector 311"/>
          <p:cNvCxnSpPr/>
          <p:nvPr/>
        </p:nvCxnSpPr>
        <p:spPr>
          <a:xfrm rot="16200000" flipV="1">
            <a:off x="2895600" y="4038600"/>
            <a:ext cx="1295400" cy="838200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6" name="TextBox 315"/>
          <p:cNvSpPr txBox="1"/>
          <p:nvPr/>
        </p:nvSpPr>
        <p:spPr>
          <a:xfrm>
            <a:off x="5257416" y="2667000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040"/>
                </a:solidFill>
                <a:latin typeface="Arial"/>
              </a:rPr>
              <a:t>R3</a:t>
            </a:r>
            <a:endParaRPr lang="en-US" b="1" dirty="0">
              <a:solidFill>
                <a:srgbClr val="00C040"/>
              </a:solidFill>
              <a:latin typeface="Arial"/>
            </a:endParaRPr>
          </a:p>
        </p:txBody>
      </p:sp>
      <p:cxnSp>
        <p:nvCxnSpPr>
          <p:cNvPr id="317" name="Straight Connector 316"/>
          <p:cNvCxnSpPr/>
          <p:nvPr/>
        </p:nvCxnSpPr>
        <p:spPr>
          <a:xfrm rot="5400000" flipH="1" flipV="1">
            <a:off x="4000146" y="4107572"/>
            <a:ext cx="927267" cy="1588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>
            <a:endCxn id="219" idx="1"/>
          </p:cNvCxnSpPr>
          <p:nvPr/>
        </p:nvCxnSpPr>
        <p:spPr>
          <a:xfrm flipV="1">
            <a:off x="3145125" y="2971800"/>
            <a:ext cx="818591" cy="735212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Connector 408"/>
          <p:cNvCxnSpPr/>
          <p:nvPr/>
        </p:nvCxnSpPr>
        <p:spPr>
          <a:xfrm>
            <a:off x="4953000" y="5105400"/>
            <a:ext cx="11430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6" name="TextBox 415"/>
          <p:cNvSpPr txBox="1"/>
          <p:nvPr/>
        </p:nvSpPr>
        <p:spPr>
          <a:xfrm>
            <a:off x="3848100" y="3784600"/>
            <a:ext cx="3813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Arial"/>
              </a:rPr>
              <a:t>R2</a:t>
            </a:r>
            <a:endParaRPr lang="en-US" b="1" dirty="0">
              <a:solidFill>
                <a:srgbClr val="0000FF"/>
              </a:solidFill>
              <a:latin typeface="Arial"/>
            </a:endParaRPr>
          </a:p>
        </p:txBody>
      </p:sp>
      <p:cxnSp>
        <p:nvCxnSpPr>
          <p:cNvPr id="419" name="Straight Connector 418"/>
          <p:cNvCxnSpPr/>
          <p:nvPr/>
        </p:nvCxnSpPr>
        <p:spPr>
          <a:xfrm rot="10800000">
            <a:off x="1295402" y="4114800"/>
            <a:ext cx="4724398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420"/>
          <p:cNvGrpSpPr/>
          <p:nvPr/>
        </p:nvGrpSpPr>
        <p:grpSpPr>
          <a:xfrm>
            <a:off x="4695297" y="3873504"/>
            <a:ext cx="410103" cy="492007"/>
            <a:chOff x="4682892" y="3097754"/>
            <a:chExt cx="410103" cy="492007"/>
          </a:xfrm>
        </p:grpSpPr>
        <p:sp>
          <p:nvSpPr>
            <p:cNvPr id="422" name="AutoShape 22"/>
            <p:cNvSpPr>
              <a:spLocks noChangeArrowheads="1"/>
            </p:cNvSpPr>
            <p:nvPr/>
          </p:nvSpPr>
          <p:spPr bwMode="auto">
            <a:xfrm>
              <a:off x="4682892" y="3097754"/>
              <a:ext cx="410103" cy="492007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600">
                <a:solidFill>
                  <a:srgbClr val="0000FF"/>
                </a:solidFill>
                <a:ea typeface="ＭＳ Ｐゴシック" pitchFamily="34" charset="-128"/>
              </a:endParaRPr>
            </a:p>
          </p:txBody>
        </p:sp>
        <p:sp>
          <p:nvSpPr>
            <p:cNvPr id="423" name="Rectangle 187"/>
            <p:cNvSpPr>
              <a:spLocks noChangeArrowheads="1"/>
            </p:cNvSpPr>
            <p:nvPr/>
          </p:nvSpPr>
          <p:spPr bwMode="auto">
            <a:xfrm>
              <a:off x="4712008" y="3243018"/>
              <a:ext cx="351019" cy="22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AAA</a:t>
              </a:r>
              <a:endParaRPr lang="en-US" sz="1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424" name="Straight Connector 423"/>
          <p:cNvCxnSpPr/>
          <p:nvPr/>
        </p:nvCxnSpPr>
        <p:spPr>
          <a:xfrm rot="10800000" flipV="1">
            <a:off x="5105400" y="3200400"/>
            <a:ext cx="990600" cy="76200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5" name="Straight Connector 424"/>
          <p:cNvCxnSpPr/>
          <p:nvPr/>
        </p:nvCxnSpPr>
        <p:spPr>
          <a:xfrm rot="5400000" flipH="1" flipV="1">
            <a:off x="4747231" y="4418883"/>
            <a:ext cx="206487" cy="99749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255"/>
          <p:cNvGrpSpPr/>
          <p:nvPr/>
        </p:nvGrpSpPr>
        <p:grpSpPr>
          <a:xfrm>
            <a:off x="6028397" y="3574997"/>
            <a:ext cx="990600" cy="997003"/>
            <a:chOff x="5245100" y="2133600"/>
            <a:chExt cx="990600" cy="997003"/>
          </a:xfrm>
        </p:grpSpPr>
        <p:sp>
          <p:nvSpPr>
            <p:cNvPr id="257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58" name="Picture 157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59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Operator B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261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62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0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64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5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1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71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2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3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4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68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9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30" name="Oval 429"/>
          <p:cNvSpPr/>
          <p:nvPr/>
        </p:nvSpPr>
        <p:spPr>
          <a:xfrm>
            <a:off x="3962400" y="4038600"/>
            <a:ext cx="152400" cy="152400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44"/>
          <p:cNvGrpSpPr/>
          <p:nvPr/>
        </p:nvGrpSpPr>
        <p:grpSpPr>
          <a:xfrm>
            <a:off x="6015697" y="2286000"/>
            <a:ext cx="990600" cy="997003"/>
            <a:chOff x="5245100" y="2133600"/>
            <a:chExt cx="990600" cy="997003"/>
          </a:xfrm>
        </p:grpSpPr>
        <p:sp>
          <p:nvSpPr>
            <p:cNvPr id="189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90" name="Picture 157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91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Operator A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3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193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94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96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7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03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0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77" name="Oval 376"/>
          <p:cNvSpPr/>
          <p:nvPr/>
        </p:nvSpPr>
        <p:spPr>
          <a:xfrm>
            <a:off x="1447800" y="3810000"/>
            <a:ext cx="152400" cy="152400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ounded Rectangle 417"/>
          <p:cNvSpPr/>
          <p:nvPr/>
        </p:nvSpPr>
        <p:spPr>
          <a:xfrm rot="16200000">
            <a:off x="663695" y="3775195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cxnSp>
        <p:nvCxnSpPr>
          <p:cNvPr id="451" name="Straight Connector 450"/>
          <p:cNvCxnSpPr/>
          <p:nvPr/>
        </p:nvCxnSpPr>
        <p:spPr>
          <a:xfrm rot="16200000" flipV="1">
            <a:off x="1981202" y="3200399"/>
            <a:ext cx="609599" cy="2"/>
          </a:xfrm>
          <a:prstGeom prst="line">
            <a:avLst/>
          </a:prstGeom>
          <a:ln>
            <a:solidFill>
              <a:srgbClr val="99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1" name="Straight Connector 440"/>
          <p:cNvCxnSpPr/>
          <p:nvPr/>
        </p:nvCxnSpPr>
        <p:spPr>
          <a:xfrm rot="16200000" flipV="1">
            <a:off x="3124202" y="4343401"/>
            <a:ext cx="838200" cy="838197"/>
          </a:xfrm>
          <a:prstGeom prst="line">
            <a:avLst/>
          </a:prstGeom>
          <a:ln>
            <a:solidFill>
              <a:srgbClr val="9900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226"/>
          <p:cNvGrpSpPr/>
          <p:nvPr/>
        </p:nvGrpSpPr>
        <p:grpSpPr>
          <a:xfrm>
            <a:off x="1828800" y="2058600"/>
            <a:ext cx="1000125" cy="990600"/>
            <a:chOff x="7315200" y="3886200"/>
            <a:chExt cx="1000125" cy="990600"/>
          </a:xfrm>
        </p:grpSpPr>
        <p:sp>
          <p:nvSpPr>
            <p:cNvPr id="309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7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3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39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4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3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32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41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31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1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1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11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10" name="AutoShape 154"/>
          <p:cNvSpPr>
            <a:spLocks noChangeArrowheads="1"/>
          </p:cNvSpPr>
          <p:nvPr/>
        </p:nvSpPr>
        <p:spPr bwMode="auto">
          <a:xfrm>
            <a:off x="1837362" y="3440881"/>
            <a:ext cx="1000125" cy="990600"/>
          </a:xfrm>
          <a:prstGeom prst="flowChartAlternateProcess">
            <a:avLst/>
          </a:prstGeom>
          <a:solidFill>
            <a:srgbClr val="A7E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1" name="Rectangle 187"/>
          <p:cNvSpPr>
            <a:spLocks noChangeArrowheads="1"/>
          </p:cNvSpPr>
          <p:nvPr/>
        </p:nvSpPr>
        <p:spPr bwMode="auto">
          <a:xfrm>
            <a:off x="1897062" y="3525450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 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Group 158"/>
          <p:cNvGrpSpPr>
            <a:grpSpLocks noChangeAspect="1"/>
          </p:cNvGrpSpPr>
          <p:nvPr/>
        </p:nvGrpSpPr>
        <p:grpSpPr bwMode="auto">
          <a:xfrm flipH="1">
            <a:off x="2219324" y="3822523"/>
            <a:ext cx="411161" cy="494972"/>
            <a:chOff x="5" y="2480"/>
            <a:chExt cx="237" cy="430"/>
          </a:xfrm>
        </p:grpSpPr>
        <p:grpSp>
          <p:nvGrpSpPr>
            <p:cNvPr id="43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44" name="Group 30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45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93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4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5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6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7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8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9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86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7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8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9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0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1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2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6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80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1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2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3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4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79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74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5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6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5" name="TextBox 454"/>
          <p:cNvSpPr txBox="1"/>
          <p:nvPr/>
        </p:nvSpPr>
        <p:spPr>
          <a:xfrm>
            <a:off x="2323716" y="3124200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FF"/>
                </a:solidFill>
                <a:latin typeface="Arial"/>
              </a:rPr>
              <a:t>R4</a:t>
            </a:r>
            <a:endParaRPr lang="en-US" b="1" dirty="0">
              <a:solidFill>
                <a:srgbClr val="9900FF"/>
              </a:solidFill>
              <a:latin typeface="Arial"/>
            </a:endParaRPr>
          </a:p>
        </p:txBody>
      </p:sp>
      <p:sp>
        <p:nvSpPr>
          <p:cNvPr id="456" name="Oval 455"/>
          <p:cNvSpPr/>
          <p:nvPr/>
        </p:nvSpPr>
        <p:spPr>
          <a:xfrm>
            <a:off x="2209800" y="3187700"/>
            <a:ext cx="152400" cy="152400"/>
          </a:xfrm>
          <a:prstGeom prst="ellipse">
            <a:avLst/>
          </a:prstGeom>
          <a:gradFill>
            <a:gsLst>
              <a:gs pos="0">
                <a:srgbClr val="99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2" name="Straight Connector 471"/>
          <p:cNvCxnSpPr/>
          <p:nvPr/>
        </p:nvCxnSpPr>
        <p:spPr>
          <a:xfrm flipV="1">
            <a:off x="3962400" y="2971800"/>
            <a:ext cx="2057400" cy="12700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2" name="Oval 371"/>
          <p:cNvSpPr/>
          <p:nvPr/>
        </p:nvSpPr>
        <p:spPr>
          <a:xfrm>
            <a:off x="5359227" y="2939765"/>
            <a:ext cx="152400" cy="152400"/>
          </a:xfrm>
          <a:prstGeom prst="ellipse">
            <a:avLst/>
          </a:prstGeom>
          <a:gradFill>
            <a:gsLst>
              <a:gs pos="0">
                <a:srgbClr val="00C04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TextBox 478"/>
          <p:cNvSpPr txBox="1"/>
          <p:nvPr/>
        </p:nvSpPr>
        <p:spPr>
          <a:xfrm>
            <a:off x="6857616" y="3276600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/>
              </a:rPr>
              <a:t>R5</a:t>
            </a:r>
            <a:endParaRPr lang="en-US" b="1" dirty="0">
              <a:solidFill>
                <a:schemeClr val="accent6"/>
              </a:solidFill>
              <a:latin typeface="Arial"/>
            </a:endParaRPr>
          </a:p>
        </p:txBody>
      </p:sp>
      <p:sp>
        <p:nvSpPr>
          <p:cNvPr id="480" name="Oval 479"/>
          <p:cNvSpPr/>
          <p:nvPr/>
        </p:nvSpPr>
        <p:spPr>
          <a:xfrm>
            <a:off x="6743700" y="3340100"/>
            <a:ext cx="152400" cy="152400"/>
          </a:xfrm>
          <a:prstGeom prst="ellipse">
            <a:avLst/>
          </a:prstGeom>
          <a:gradFill>
            <a:gsLst>
              <a:gs pos="0">
                <a:srgbClr val="FF66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TextBox 484"/>
          <p:cNvSpPr txBox="1"/>
          <p:nvPr/>
        </p:nvSpPr>
        <p:spPr>
          <a:xfrm>
            <a:off x="6857616" y="4599801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/>
              </a:rPr>
              <a:t>R5</a:t>
            </a:r>
            <a:endParaRPr lang="en-US" b="1" dirty="0">
              <a:solidFill>
                <a:schemeClr val="accent6"/>
              </a:solidFill>
              <a:latin typeface="Arial"/>
            </a:endParaRPr>
          </a:p>
        </p:txBody>
      </p:sp>
      <p:sp>
        <p:nvSpPr>
          <p:cNvPr id="486" name="Oval 485"/>
          <p:cNvSpPr/>
          <p:nvPr/>
        </p:nvSpPr>
        <p:spPr>
          <a:xfrm>
            <a:off x="6743700" y="4663301"/>
            <a:ext cx="152400" cy="152400"/>
          </a:xfrm>
          <a:prstGeom prst="ellipse">
            <a:avLst/>
          </a:prstGeom>
          <a:gradFill>
            <a:gsLst>
              <a:gs pos="0">
                <a:srgbClr val="FF66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0" name="Straight Connector 499"/>
          <p:cNvCxnSpPr/>
          <p:nvPr/>
        </p:nvCxnSpPr>
        <p:spPr>
          <a:xfrm>
            <a:off x="4621804" y="6540748"/>
            <a:ext cx="11430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1" name="Straight Connector 500"/>
          <p:cNvCxnSpPr/>
          <p:nvPr/>
        </p:nvCxnSpPr>
        <p:spPr>
          <a:xfrm>
            <a:off x="2209800" y="6553200"/>
            <a:ext cx="11430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3" name="Rounded Rectangle 412"/>
          <p:cNvSpPr/>
          <p:nvPr/>
        </p:nvSpPr>
        <p:spPr>
          <a:xfrm rot="16200000">
            <a:off x="2474117" y="3785921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297" name="Rounded Rectangle 296"/>
          <p:cNvSpPr/>
          <p:nvPr/>
        </p:nvSpPr>
        <p:spPr>
          <a:xfrm>
            <a:off x="3952875" y="3505200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Backhaul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075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802.1Q provides the functionality to enable multiple independent LANs (Broadcast Domains) within the same infrastructure</a:t>
            </a:r>
          </a:p>
          <a:p>
            <a:pPr lvl="1"/>
            <a:r>
              <a:rPr lang="en-US"/>
              <a:t>Making use of a VLAN Tag in each ETH frame to identify the membership to particular LANs</a:t>
            </a:r>
          </a:p>
          <a:p>
            <a:r>
              <a:rPr lang="en-US"/>
              <a:t>VLAN Tags can be stacked to allow for multiple operational domains</a:t>
            </a:r>
          </a:p>
          <a:p>
            <a:pPr lvl="1"/>
            <a:r>
              <a:rPr lang="en-US"/>
              <a:t>Customer VLAN</a:t>
            </a:r>
          </a:p>
          <a:p>
            <a:pPr lvl="1"/>
            <a:r>
              <a:rPr lang="en-US"/>
              <a:t>Service Provider VLAN</a:t>
            </a:r>
          </a:p>
          <a:p>
            <a:pPr lvl="1"/>
            <a:r>
              <a:rPr lang="en-US"/>
              <a:t>Backbone Provider VLAN</a:t>
            </a:r>
          </a:p>
        </p:txBody>
      </p:sp>
    </p:spTree>
    <p:extLst>
      <p:ext uri="{BB962C8B-B14F-4D97-AF65-F5344CB8AC3E}">
        <p14:creationId xmlns:p14="http://schemas.microsoft.com/office/powerpoint/2010/main" val="3285112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63" name="Group 59"/>
          <p:cNvGrpSpPr>
            <a:grpSpLocks/>
          </p:cNvGrpSpPr>
          <p:nvPr/>
        </p:nvGrpSpPr>
        <p:grpSpPr bwMode="auto">
          <a:xfrm>
            <a:off x="250825" y="1755427"/>
            <a:ext cx="8434388" cy="3833813"/>
            <a:chOff x="158" y="618"/>
            <a:chExt cx="5313" cy="2415"/>
          </a:xfrm>
        </p:grpSpPr>
        <p:grpSp>
          <p:nvGrpSpPr>
            <p:cNvPr id="21555" name="Group 51"/>
            <p:cNvGrpSpPr>
              <a:grpSpLocks/>
            </p:cNvGrpSpPr>
            <p:nvPr/>
          </p:nvGrpSpPr>
          <p:grpSpPr bwMode="auto">
            <a:xfrm>
              <a:off x="658" y="618"/>
              <a:ext cx="4717" cy="1603"/>
              <a:chOff x="68" y="618"/>
              <a:chExt cx="5307" cy="1603"/>
            </a:xfrm>
          </p:grpSpPr>
          <p:sp>
            <p:nvSpPr>
              <p:cNvPr id="21509" name="Rectangle 5"/>
              <p:cNvSpPr>
                <a:spLocks noChangeArrowheads="1"/>
              </p:cNvSpPr>
              <p:nvPr/>
            </p:nvSpPr>
            <p:spPr bwMode="auto">
              <a:xfrm>
                <a:off x="5148" y="618"/>
                <a:ext cx="227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FCS</a:t>
                </a:r>
              </a:p>
            </p:txBody>
          </p:sp>
          <p:sp>
            <p:nvSpPr>
              <p:cNvPr id="21510" name="Rectangle 6"/>
              <p:cNvSpPr>
                <a:spLocks noChangeArrowheads="1"/>
              </p:cNvSpPr>
              <p:nvPr/>
            </p:nvSpPr>
            <p:spPr bwMode="auto">
              <a:xfrm>
                <a:off x="3832" y="618"/>
                <a:ext cx="1316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Data</a:t>
                </a:r>
              </a:p>
            </p:txBody>
          </p:sp>
          <p:sp>
            <p:nvSpPr>
              <p:cNvPr id="21511" name="Rectangle 7"/>
              <p:cNvSpPr>
                <a:spLocks noChangeArrowheads="1"/>
              </p:cNvSpPr>
              <p:nvPr/>
            </p:nvSpPr>
            <p:spPr bwMode="auto">
              <a:xfrm>
                <a:off x="2744" y="618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DA</a:t>
                </a:r>
              </a:p>
            </p:txBody>
          </p:sp>
          <p:sp>
            <p:nvSpPr>
              <p:cNvPr id="21512" name="Rectangle 8"/>
              <p:cNvSpPr>
                <a:spLocks noChangeArrowheads="1"/>
              </p:cNvSpPr>
              <p:nvPr/>
            </p:nvSpPr>
            <p:spPr bwMode="auto">
              <a:xfrm>
                <a:off x="3469" y="618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>
                  <a:lnSpc>
                    <a:spcPct val="75000"/>
                  </a:lnSpc>
                </a:pPr>
                <a:r>
                  <a:rPr lang="en-US" sz="1100">
                    <a:latin typeface="+mn-lt"/>
                  </a:rPr>
                  <a:t>Length</a:t>
                </a:r>
              </a:p>
              <a:p>
                <a:pPr algn="ctr">
                  <a:lnSpc>
                    <a:spcPct val="75000"/>
                  </a:lnSpc>
                </a:pPr>
                <a:r>
                  <a:rPr lang="en-US" sz="1100">
                    <a:latin typeface="+mn-lt"/>
                  </a:rPr>
                  <a:t>TYPE</a:t>
                </a:r>
              </a:p>
            </p:txBody>
          </p:sp>
          <p:sp>
            <p:nvSpPr>
              <p:cNvPr id="21513" name="Rectangle 9"/>
              <p:cNvSpPr>
                <a:spLocks noChangeArrowheads="1"/>
              </p:cNvSpPr>
              <p:nvPr/>
            </p:nvSpPr>
            <p:spPr bwMode="auto">
              <a:xfrm>
                <a:off x="3106" y="618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SA</a:t>
                </a:r>
              </a:p>
            </p:txBody>
          </p:sp>
          <p:sp>
            <p:nvSpPr>
              <p:cNvPr id="21516" name="Rectangle 12"/>
              <p:cNvSpPr>
                <a:spLocks noChangeArrowheads="1"/>
              </p:cNvSpPr>
              <p:nvPr/>
            </p:nvSpPr>
            <p:spPr bwMode="auto">
              <a:xfrm>
                <a:off x="2743" y="1071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0x8100</a:t>
                </a:r>
              </a:p>
            </p:txBody>
          </p:sp>
          <p:sp>
            <p:nvSpPr>
              <p:cNvPr id="21517" name="Rectangle 13"/>
              <p:cNvSpPr>
                <a:spLocks noChangeArrowheads="1"/>
              </p:cNvSpPr>
              <p:nvPr/>
            </p:nvSpPr>
            <p:spPr bwMode="auto">
              <a:xfrm>
                <a:off x="3106" y="1071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    VID</a:t>
                </a:r>
              </a:p>
            </p:txBody>
          </p:sp>
          <p:sp>
            <p:nvSpPr>
              <p:cNvPr id="21515" name="Text Box 11"/>
              <p:cNvSpPr txBox="1">
                <a:spLocks noChangeArrowheads="1"/>
              </p:cNvSpPr>
              <p:nvPr/>
            </p:nvSpPr>
            <p:spPr bwMode="auto">
              <a:xfrm rot="16200000">
                <a:off x="3015" y="1070"/>
                <a:ext cx="297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100">
                    <a:latin typeface="+mn-lt"/>
                  </a:rPr>
                  <a:t>PCP</a:t>
                </a:r>
              </a:p>
            </p:txBody>
          </p:sp>
          <p:sp>
            <p:nvSpPr>
              <p:cNvPr id="21518" name="Line 14"/>
              <p:cNvSpPr>
                <a:spLocks noChangeShapeType="1"/>
              </p:cNvSpPr>
              <p:nvPr/>
            </p:nvSpPr>
            <p:spPr bwMode="auto">
              <a:xfrm>
                <a:off x="3197" y="1162"/>
                <a:ext cx="0" cy="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100">
                  <a:latin typeface="+mn-lt"/>
                </a:endParaRPr>
              </a:p>
            </p:txBody>
          </p:sp>
          <p:sp>
            <p:nvSpPr>
              <p:cNvPr id="21519" name="Rectangle 15"/>
              <p:cNvSpPr>
                <a:spLocks noChangeArrowheads="1"/>
              </p:cNvSpPr>
              <p:nvPr/>
            </p:nvSpPr>
            <p:spPr bwMode="auto">
              <a:xfrm>
                <a:off x="5148" y="1071"/>
                <a:ext cx="227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FCS</a:t>
                </a:r>
              </a:p>
            </p:txBody>
          </p:sp>
          <p:sp>
            <p:nvSpPr>
              <p:cNvPr id="21520" name="Rectangle 16"/>
              <p:cNvSpPr>
                <a:spLocks noChangeArrowheads="1"/>
              </p:cNvSpPr>
              <p:nvPr/>
            </p:nvSpPr>
            <p:spPr bwMode="auto">
              <a:xfrm>
                <a:off x="3832" y="1071"/>
                <a:ext cx="1316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Data</a:t>
                </a:r>
              </a:p>
            </p:txBody>
          </p:sp>
          <p:sp>
            <p:nvSpPr>
              <p:cNvPr id="21521" name="Rectangle 17"/>
              <p:cNvSpPr>
                <a:spLocks noChangeArrowheads="1"/>
              </p:cNvSpPr>
              <p:nvPr/>
            </p:nvSpPr>
            <p:spPr bwMode="auto">
              <a:xfrm>
                <a:off x="2018" y="1071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DA</a:t>
                </a:r>
              </a:p>
            </p:txBody>
          </p:sp>
          <p:sp>
            <p:nvSpPr>
              <p:cNvPr id="21522" name="Rectangle 18"/>
              <p:cNvSpPr>
                <a:spLocks noChangeArrowheads="1"/>
              </p:cNvSpPr>
              <p:nvPr/>
            </p:nvSpPr>
            <p:spPr bwMode="auto">
              <a:xfrm>
                <a:off x="3469" y="1071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>
                  <a:lnSpc>
                    <a:spcPct val="75000"/>
                  </a:lnSpc>
                </a:pPr>
                <a:r>
                  <a:rPr lang="en-US" sz="1100">
                    <a:latin typeface="+mn-lt"/>
                  </a:rPr>
                  <a:t>Length</a:t>
                </a:r>
              </a:p>
              <a:p>
                <a:pPr algn="ctr">
                  <a:lnSpc>
                    <a:spcPct val="75000"/>
                  </a:lnSpc>
                </a:pPr>
                <a:r>
                  <a:rPr lang="en-US" sz="1100">
                    <a:latin typeface="+mn-lt"/>
                  </a:rPr>
                  <a:t>TYPE</a:t>
                </a:r>
              </a:p>
            </p:txBody>
          </p:sp>
          <p:sp>
            <p:nvSpPr>
              <p:cNvPr id="21523" name="Rectangle 19"/>
              <p:cNvSpPr>
                <a:spLocks noChangeArrowheads="1"/>
              </p:cNvSpPr>
              <p:nvPr/>
            </p:nvSpPr>
            <p:spPr bwMode="auto">
              <a:xfrm>
                <a:off x="2380" y="1071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SA</a:t>
                </a:r>
              </a:p>
            </p:txBody>
          </p:sp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743" y="1525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0x8100</a:t>
                </a:r>
              </a:p>
            </p:txBody>
          </p:sp>
          <p:sp>
            <p:nvSpPr>
              <p:cNvPr id="21525" name="Rectangle 21"/>
              <p:cNvSpPr>
                <a:spLocks noChangeArrowheads="1"/>
              </p:cNvSpPr>
              <p:nvPr/>
            </p:nvSpPr>
            <p:spPr bwMode="auto">
              <a:xfrm>
                <a:off x="3106" y="1525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    VID</a:t>
                </a:r>
              </a:p>
            </p:txBody>
          </p:sp>
          <p:sp>
            <p:nvSpPr>
              <p:cNvPr id="21526" name="Text Box 22"/>
              <p:cNvSpPr txBox="1">
                <a:spLocks noChangeArrowheads="1"/>
              </p:cNvSpPr>
              <p:nvPr/>
            </p:nvSpPr>
            <p:spPr bwMode="auto">
              <a:xfrm rot="16200000">
                <a:off x="3018" y="1525"/>
                <a:ext cx="297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100">
                    <a:latin typeface="+mn-lt"/>
                  </a:rPr>
                  <a:t>PCP</a:t>
                </a:r>
              </a:p>
            </p:txBody>
          </p:sp>
          <p:sp>
            <p:nvSpPr>
              <p:cNvPr id="21527" name="Line 23"/>
              <p:cNvSpPr>
                <a:spLocks noChangeShapeType="1"/>
              </p:cNvSpPr>
              <p:nvPr/>
            </p:nvSpPr>
            <p:spPr bwMode="auto">
              <a:xfrm>
                <a:off x="3197" y="1616"/>
                <a:ext cx="0" cy="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100">
                  <a:latin typeface="+mn-lt"/>
                </a:endParaRPr>
              </a:p>
            </p:txBody>
          </p:sp>
          <p:sp>
            <p:nvSpPr>
              <p:cNvPr id="21528" name="Rectangle 24"/>
              <p:cNvSpPr>
                <a:spLocks noChangeArrowheads="1"/>
              </p:cNvSpPr>
              <p:nvPr/>
            </p:nvSpPr>
            <p:spPr bwMode="auto">
              <a:xfrm>
                <a:off x="5148" y="1525"/>
                <a:ext cx="227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FCS</a:t>
                </a:r>
              </a:p>
            </p:txBody>
          </p:sp>
          <p:sp>
            <p:nvSpPr>
              <p:cNvPr id="21529" name="Rectangle 25"/>
              <p:cNvSpPr>
                <a:spLocks noChangeArrowheads="1"/>
              </p:cNvSpPr>
              <p:nvPr/>
            </p:nvSpPr>
            <p:spPr bwMode="auto">
              <a:xfrm>
                <a:off x="3832" y="1525"/>
                <a:ext cx="1316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Data</a:t>
                </a:r>
              </a:p>
            </p:txBody>
          </p:sp>
          <p:sp>
            <p:nvSpPr>
              <p:cNvPr id="21530" name="Rectangle 26"/>
              <p:cNvSpPr>
                <a:spLocks noChangeArrowheads="1"/>
              </p:cNvSpPr>
              <p:nvPr/>
            </p:nvSpPr>
            <p:spPr bwMode="auto">
              <a:xfrm>
                <a:off x="1292" y="1525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DA</a:t>
                </a:r>
              </a:p>
            </p:txBody>
          </p:sp>
          <p:sp>
            <p:nvSpPr>
              <p:cNvPr id="21531" name="Rectangle 27"/>
              <p:cNvSpPr>
                <a:spLocks noChangeArrowheads="1"/>
              </p:cNvSpPr>
              <p:nvPr/>
            </p:nvSpPr>
            <p:spPr bwMode="auto">
              <a:xfrm>
                <a:off x="3469" y="1525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>
                  <a:lnSpc>
                    <a:spcPct val="75000"/>
                  </a:lnSpc>
                </a:pPr>
                <a:r>
                  <a:rPr lang="en-US" sz="1100">
                    <a:latin typeface="+mn-lt"/>
                  </a:rPr>
                  <a:t>Length</a:t>
                </a:r>
              </a:p>
              <a:p>
                <a:pPr algn="ctr">
                  <a:lnSpc>
                    <a:spcPct val="75000"/>
                  </a:lnSpc>
                </a:pPr>
                <a:r>
                  <a:rPr lang="en-US" sz="1100">
                    <a:latin typeface="+mn-lt"/>
                  </a:rPr>
                  <a:t>TYPE</a:t>
                </a:r>
              </a:p>
            </p:txBody>
          </p:sp>
          <p:sp>
            <p:nvSpPr>
              <p:cNvPr id="21532" name="Rectangle 28"/>
              <p:cNvSpPr>
                <a:spLocks noChangeArrowheads="1"/>
              </p:cNvSpPr>
              <p:nvPr/>
            </p:nvSpPr>
            <p:spPr bwMode="auto">
              <a:xfrm>
                <a:off x="1654" y="1525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SA</a:t>
                </a:r>
              </a:p>
            </p:txBody>
          </p:sp>
          <p:sp>
            <p:nvSpPr>
              <p:cNvPr id="21533" name="Rectangle 29"/>
              <p:cNvSpPr>
                <a:spLocks noChangeArrowheads="1"/>
              </p:cNvSpPr>
              <p:nvPr/>
            </p:nvSpPr>
            <p:spPr bwMode="auto">
              <a:xfrm>
                <a:off x="2018" y="1525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0x88A8</a:t>
                </a:r>
              </a:p>
            </p:txBody>
          </p:sp>
          <p:sp>
            <p:nvSpPr>
              <p:cNvPr id="21534" name="Rectangle 30"/>
              <p:cNvSpPr>
                <a:spLocks noChangeArrowheads="1"/>
              </p:cNvSpPr>
              <p:nvPr/>
            </p:nvSpPr>
            <p:spPr bwMode="auto">
              <a:xfrm>
                <a:off x="2381" y="1525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    S-VID</a:t>
                </a:r>
              </a:p>
            </p:txBody>
          </p:sp>
          <p:sp>
            <p:nvSpPr>
              <p:cNvPr id="21535" name="Text Box 31"/>
              <p:cNvSpPr txBox="1">
                <a:spLocks noChangeArrowheads="1"/>
              </p:cNvSpPr>
              <p:nvPr/>
            </p:nvSpPr>
            <p:spPr bwMode="auto">
              <a:xfrm rot="16200000">
                <a:off x="2288" y="1525"/>
                <a:ext cx="297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100">
                    <a:latin typeface="+mn-lt"/>
                  </a:rPr>
                  <a:t>PCP</a:t>
                </a:r>
              </a:p>
            </p:txBody>
          </p:sp>
          <p:sp>
            <p:nvSpPr>
              <p:cNvPr id="21536" name="Line 32"/>
              <p:cNvSpPr>
                <a:spLocks noChangeShapeType="1"/>
              </p:cNvSpPr>
              <p:nvPr/>
            </p:nvSpPr>
            <p:spPr bwMode="auto">
              <a:xfrm>
                <a:off x="2472" y="1616"/>
                <a:ext cx="0" cy="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100">
                  <a:latin typeface="+mn-lt"/>
                </a:endParaRPr>
              </a:p>
            </p:txBody>
          </p:sp>
          <p:sp>
            <p:nvSpPr>
              <p:cNvPr id="21537" name="Rectangle 33"/>
              <p:cNvSpPr>
                <a:spLocks noChangeArrowheads="1"/>
              </p:cNvSpPr>
              <p:nvPr/>
            </p:nvSpPr>
            <p:spPr bwMode="auto">
              <a:xfrm>
                <a:off x="2743" y="1979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0x8100</a:t>
                </a:r>
              </a:p>
            </p:txBody>
          </p:sp>
          <p:sp>
            <p:nvSpPr>
              <p:cNvPr id="21538" name="Rectangle 34"/>
              <p:cNvSpPr>
                <a:spLocks noChangeArrowheads="1"/>
              </p:cNvSpPr>
              <p:nvPr/>
            </p:nvSpPr>
            <p:spPr bwMode="auto">
              <a:xfrm>
                <a:off x="3106" y="1979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    VID</a:t>
                </a:r>
              </a:p>
            </p:txBody>
          </p:sp>
          <p:sp>
            <p:nvSpPr>
              <p:cNvPr id="21539" name="Text Box 35"/>
              <p:cNvSpPr txBox="1">
                <a:spLocks noChangeArrowheads="1"/>
              </p:cNvSpPr>
              <p:nvPr/>
            </p:nvSpPr>
            <p:spPr bwMode="auto">
              <a:xfrm rot="16200000">
                <a:off x="3018" y="1979"/>
                <a:ext cx="297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100">
                    <a:latin typeface="+mn-lt"/>
                  </a:rPr>
                  <a:t>PCP</a:t>
                </a:r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>
                <a:off x="3197" y="2070"/>
                <a:ext cx="0" cy="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100">
                  <a:latin typeface="+mn-lt"/>
                </a:endParaRPr>
              </a:p>
            </p:txBody>
          </p:sp>
          <p:sp>
            <p:nvSpPr>
              <p:cNvPr id="21541" name="Rectangle 37"/>
              <p:cNvSpPr>
                <a:spLocks noChangeArrowheads="1"/>
              </p:cNvSpPr>
              <p:nvPr/>
            </p:nvSpPr>
            <p:spPr bwMode="auto">
              <a:xfrm>
                <a:off x="5148" y="1979"/>
                <a:ext cx="227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FCS</a:t>
                </a:r>
              </a:p>
            </p:txBody>
          </p:sp>
          <p:sp>
            <p:nvSpPr>
              <p:cNvPr id="21542" name="Rectangle 38"/>
              <p:cNvSpPr>
                <a:spLocks noChangeArrowheads="1"/>
              </p:cNvSpPr>
              <p:nvPr/>
            </p:nvSpPr>
            <p:spPr bwMode="auto">
              <a:xfrm>
                <a:off x="3832" y="1979"/>
                <a:ext cx="1316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Data</a:t>
                </a:r>
              </a:p>
            </p:txBody>
          </p:sp>
          <p:sp>
            <p:nvSpPr>
              <p:cNvPr id="21543" name="Rectangle 39"/>
              <p:cNvSpPr>
                <a:spLocks noChangeArrowheads="1"/>
              </p:cNvSpPr>
              <p:nvPr/>
            </p:nvSpPr>
            <p:spPr bwMode="auto">
              <a:xfrm>
                <a:off x="1292" y="1979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DA</a:t>
                </a:r>
              </a:p>
            </p:txBody>
          </p:sp>
          <p:sp>
            <p:nvSpPr>
              <p:cNvPr id="21544" name="Rectangle 40"/>
              <p:cNvSpPr>
                <a:spLocks noChangeArrowheads="1"/>
              </p:cNvSpPr>
              <p:nvPr/>
            </p:nvSpPr>
            <p:spPr bwMode="auto">
              <a:xfrm>
                <a:off x="3469" y="1979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>
                  <a:lnSpc>
                    <a:spcPct val="75000"/>
                  </a:lnSpc>
                </a:pPr>
                <a:r>
                  <a:rPr lang="en-US" sz="1100">
                    <a:latin typeface="+mn-lt"/>
                  </a:rPr>
                  <a:t>Length</a:t>
                </a:r>
              </a:p>
              <a:p>
                <a:pPr algn="ctr">
                  <a:lnSpc>
                    <a:spcPct val="75000"/>
                  </a:lnSpc>
                </a:pPr>
                <a:r>
                  <a:rPr lang="en-US" sz="1100">
                    <a:latin typeface="+mn-lt"/>
                  </a:rPr>
                  <a:t>TYPE</a:t>
                </a:r>
              </a:p>
            </p:txBody>
          </p:sp>
          <p:sp>
            <p:nvSpPr>
              <p:cNvPr id="21545" name="Rectangle 41"/>
              <p:cNvSpPr>
                <a:spLocks noChangeArrowheads="1"/>
              </p:cNvSpPr>
              <p:nvPr/>
            </p:nvSpPr>
            <p:spPr bwMode="auto">
              <a:xfrm>
                <a:off x="1654" y="1979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SA</a:t>
                </a:r>
              </a:p>
            </p:txBody>
          </p:sp>
          <p:sp>
            <p:nvSpPr>
              <p:cNvPr id="21546" name="Rectangle 42"/>
              <p:cNvSpPr>
                <a:spLocks noChangeArrowheads="1"/>
              </p:cNvSpPr>
              <p:nvPr/>
            </p:nvSpPr>
            <p:spPr bwMode="auto">
              <a:xfrm>
                <a:off x="2018" y="1979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0x88A8</a:t>
                </a:r>
              </a:p>
            </p:txBody>
          </p:sp>
          <p:sp>
            <p:nvSpPr>
              <p:cNvPr id="21547" name="Rectangle 43"/>
              <p:cNvSpPr>
                <a:spLocks noChangeArrowheads="1"/>
              </p:cNvSpPr>
              <p:nvPr/>
            </p:nvSpPr>
            <p:spPr bwMode="auto">
              <a:xfrm>
                <a:off x="2381" y="1979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    S-VID</a:t>
                </a:r>
              </a:p>
            </p:txBody>
          </p:sp>
          <p:sp>
            <p:nvSpPr>
              <p:cNvPr id="21548" name="Text Box 44"/>
              <p:cNvSpPr txBox="1">
                <a:spLocks noChangeArrowheads="1"/>
              </p:cNvSpPr>
              <p:nvPr/>
            </p:nvSpPr>
            <p:spPr bwMode="auto">
              <a:xfrm rot="16200000">
                <a:off x="2288" y="1979"/>
                <a:ext cx="297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100">
                    <a:latin typeface="+mn-lt"/>
                  </a:rPr>
                  <a:t>PCP</a:t>
                </a:r>
              </a:p>
            </p:txBody>
          </p:sp>
          <p:sp>
            <p:nvSpPr>
              <p:cNvPr id="21549" name="Line 45"/>
              <p:cNvSpPr>
                <a:spLocks noChangeShapeType="1"/>
              </p:cNvSpPr>
              <p:nvPr/>
            </p:nvSpPr>
            <p:spPr bwMode="auto">
              <a:xfrm>
                <a:off x="2472" y="2070"/>
                <a:ext cx="0" cy="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100">
                  <a:latin typeface="+mn-lt"/>
                </a:endParaRPr>
              </a:p>
            </p:txBody>
          </p:sp>
          <p:sp>
            <p:nvSpPr>
              <p:cNvPr id="21550" name="Rectangle 46"/>
              <p:cNvSpPr>
                <a:spLocks noChangeArrowheads="1"/>
              </p:cNvSpPr>
              <p:nvPr/>
            </p:nvSpPr>
            <p:spPr bwMode="auto">
              <a:xfrm>
                <a:off x="793" y="1979"/>
                <a:ext cx="499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    I-SID</a:t>
                </a:r>
              </a:p>
            </p:txBody>
          </p:sp>
          <p:sp>
            <p:nvSpPr>
              <p:cNvPr id="21551" name="Text Box 47"/>
              <p:cNvSpPr txBox="1">
                <a:spLocks noChangeArrowheads="1"/>
              </p:cNvSpPr>
              <p:nvPr/>
            </p:nvSpPr>
            <p:spPr bwMode="auto">
              <a:xfrm rot="16200000">
                <a:off x="700" y="1980"/>
                <a:ext cx="297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100">
                    <a:latin typeface="+mn-lt"/>
                  </a:rPr>
                  <a:t>PCP</a:t>
                </a:r>
              </a:p>
            </p:txBody>
          </p:sp>
          <p:sp>
            <p:nvSpPr>
              <p:cNvPr id="21552" name="Line 48"/>
              <p:cNvSpPr>
                <a:spLocks noChangeShapeType="1"/>
              </p:cNvSpPr>
              <p:nvPr/>
            </p:nvSpPr>
            <p:spPr bwMode="auto">
              <a:xfrm>
                <a:off x="884" y="2070"/>
                <a:ext cx="0" cy="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100">
                  <a:latin typeface="+mn-lt"/>
                </a:endParaRPr>
              </a:p>
            </p:txBody>
          </p:sp>
          <p:sp>
            <p:nvSpPr>
              <p:cNvPr id="21553" name="Rectangle 49"/>
              <p:cNvSpPr>
                <a:spLocks noChangeArrowheads="1"/>
              </p:cNvSpPr>
              <p:nvPr/>
            </p:nvSpPr>
            <p:spPr bwMode="auto">
              <a:xfrm>
                <a:off x="68" y="1979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B-DA</a:t>
                </a:r>
              </a:p>
            </p:txBody>
          </p:sp>
          <p:sp>
            <p:nvSpPr>
              <p:cNvPr id="21554" name="Rectangle 50"/>
              <p:cNvSpPr>
                <a:spLocks noChangeArrowheads="1"/>
              </p:cNvSpPr>
              <p:nvPr/>
            </p:nvSpPr>
            <p:spPr bwMode="auto">
              <a:xfrm>
                <a:off x="430" y="1979"/>
                <a:ext cx="363" cy="18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100">
                    <a:latin typeface="+mn-lt"/>
                  </a:rPr>
                  <a:t>B-SA</a:t>
                </a:r>
              </a:p>
            </p:txBody>
          </p:sp>
        </p:grpSp>
        <p:sp>
          <p:nvSpPr>
            <p:cNvPr id="21556" name="Text Box 52"/>
            <p:cNvSpPr txBox="1">
              <a:spLocks noChangeArrowheads="1"/>
            </p:cNvSpPr>
            <p:nvPr/>
          </p:nvSpPr>
          <p:spPr bwMode="auto">
            <a:xfrm>
              <a:off x="158" y="654"/>
              <a:ext cx="428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1400">
                  <a:latin typeface="+mn-lt"/>
                </a:rPr>
                <a:t>Ethernet</a:t>
              </a:r>
            </a:p>
          </p:txBody>
        </p:sp>
        <p:sp>
          <p:nvSpPr>
            <p:cNvPr id="21558" name="Text Box 54"/>
            <p:cNvSpPr txBox="1">
              <a:spLocks noChangeArrowheads="1"/>
            </p:cNvSpPr>
            <p:nvPr/>
          </p:nvSpPr>
          <p:spPr bwMode="auto">
            <a:xfrm>
              <a:off x="158" y="1108"/>
              <a:ext cx="41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1400">
                  <a:latin typeface="+mn-lt"/>
                </a:rPr>
                <a:t>‘802.1Q’</a:t>
              </a:r>
            </a:p>
          </p:txBody>
        </p:sp>
        <p:sp>
          <p:nvSpPr>
            <p:cNvPr id="21559" name="Text Box 55"/>
            <p:cNvSpPr txBox="1">
              <a:spLocks noChangeArrowheads="1"/>
            </p:cNvSpPr>
            <p:nvPr/>
          </p:nvSpPr>
          <p:spPr bwMode="auto">
            <a:xfrm>
              <a:off x="158" y="1534"/>
              <a:ext cx="456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1400">
                  <a:latin typeface="+mn-lt"/>
                </a:rPr>
                <a:t>‘802.1ad’</a:t>
              </a:r>
            </a:p>
          </p:txBody>
        </p:sp>
        <p:sp>
          <p:nvSpPr>
            <p:cNvPr id="21560" name="Text Box 56"/>
            <p:cNvSpPr txBox="1">
              <a:spLocks noChangeArrowheads="1"/>
            </p:cNvSpPr>
            <p:nvPr/>
          </p:nvSpPr>
          <p:spPr bwMode="auto">
            <a:xfrm>
              <a:off x="158" y="1988"/>
              <a:ext cx="456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1400">
                  <a:latin typeface="+mn-lt"/>
                </a:rPr>
                <a:t>‘802.1ah’</a:t>
              </a:r>
            </a:p>
          </p:txBody>
        </p:sp>
        <p:sp>
          <p:nvSpPr>
            <p:cNvPr id="21561" name="Text Box 57"/>
            <p:cNvSpPr txBox="1">
              <a:spLocks noChangeArrowheads="1"/>
            </p:cNvSpPr>
            <p:nvPr/>
          </p:nvSpPr>
          <p:spPr bwMode="auto">
            <a:xfrm>
              <a:off x="283" y="2432"/>
              <a:ext cx="2354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eaLnBrk="0" hangingPunct="0"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>
                  <a:latin typeface="+mn-lt"/>
                </a:rPr>
                <a:t>B-DA:	Backbone Destination MAC Address</a:t>
              </a:r>
            </a:p>
            <a:p>
              <a:pPr eaLnBrk="1" hangingPunct="1"/>
              <a:r>
                <a:rPr lang="en-US" sz="1400">
                  <a:latin typeface="+mn-lt"/>
                </a:rPr>
                <a:t>B-SA: 	Backbone Source MAC Address</a:t>
              </a:r>
            </a:p>
            <a:p>
              <a:pPr eaLnBrk="1" hangingPunct="1"/>
              <a:r>
                <a:rPr lang="en-US" sz="1400">
                  <a:latin typeface="+mn-lt"/>
                </a:rPr>
                <a:t>I-SID:	Backbone Service Instance Identifier</a:t>
              </a:r>
            </a:p>
            <a:p>
              <a:pPr eaLnBrk="1" hangingPunct="1"/>
              <a:r>
                <a:rPr lang="en-US" sz="1400">
                  <a:latin typeface="+mn-lt"/>
                </a:rPr>
                <a:t>S-VID: 	Service Provider VLAN Identifier</a:t>
              </a:r>
            </a:p>
          </p:txBody>
        </p:sp>
        <p:sp>
          <p:nvSpPr>
            <p:cNvPr id="21562" name="Text Box 58"/>
            <p:cNvSpPr txBox="1">
              <a:spLocks noChangeArrowheads="1"/>
            </p:cNvSpPr>
            <p:nvPr/>
          </p:nvSpPr>
          <p:spPr bwMode="auto">
            <a:xfrm>
              <a:off x="3061" y="2428"/>
              <a:ext cx="2410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eaLnBrk="0" hangingPunct="0"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8650" algn="l"/>
                </a:tabLs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>
                  <a:latin typeface="+mn-lt"/>
                </a:rPr>
                <a:t>DA:	(Customer) Destination MAC Address</a:t>
              </a:r>
            </a:p>
            <a:p>
              <a:pPr eaLnBrk="1" hangingPunct="1"/>
              <a:r>
                <a:rPr lang="en-US" sz="1400">
                  <a:latin typeface="+mn-lt"/>
                </a:rPr>
                <a:t>SA: 	(Customer) Source MAC Address</a:t>
              </a:r>
            </a:p>
            <a:p>
              <a:pPr eaLnBrk="1" hangingPunct="1"/>
              <a:r>
                <a:rPr lang="en-US" sz="1400">
                  <a:latin typeface="+mn-lt"/>
                </a:rPr>
                <a:t>VID: 	(Customer) VLAN Identifier</a:t>
              </a:r>
            </a:p>
            <a:p>
              <a:pPr eaLnBrk="1" hangingPunct="1"/>
              <a:r>
                <a:rPr lang="en-US" sz="1400">
                  <a:latin typeface="+mn-lt"/>
                </a:rPr>
                <a:t>PCP: 	Priority Code Point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b="1"/>
              <a:t>Ethernet Frame Formats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05641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835</TotalTime>
  <Words>915</Words>
  <Application>Microsoft Macintosh PowerPoint</Application>
  <PresentationFormat>On-screen Show (4:3)</PresentationFormat>
  <Paragraphs>342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omniran_template</vt:lpstr>
      <vt:lpstr>Clip</vt:lpstr>
      <vt:lpstr>PowerPoint Presentation</vt:lpstr>
      <vt:lpstr>VLANs in relation to  P802.1CF NRM</vt:lpstr>
      <vt:lpstr>P802.1CF in the big picture of the Internet</vt:lpstr>
      <vt:lpstr>Access Network Abstraction by OmniRAN</vt:lpstr>
      <vt:lpstr>Initial Proposal for Reference Model for P802.1CF with Reference Points</vt:lpstr>
      <vt:lpstr>Scope of OmniRAN P802.1CF mapped to the IEEE 802 Reference Model</vt:lpstr>
      <vt:lpstr>SDN-based OmniRAN Use Cases Reference Point Mappings</vt:lpstr>
      <vt:lpstr>Virtual LANs</vt:lpstr>
      <vt:lpstr>Ethernet Frame Formats</vt:lpstr>
      <vt:lpstr>VLAN Deployment Example for Backhaul Provisioning </vt:lpstr>
      <vt:lpstr>Potential NRM Refinements</vt:lpstr>
      <vt:lpstr>Conclusion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90</cp:revision>
  <cp:lastPrinted>1998-02-10T13:28:06Z</cp:lastPrinted>
  <dcterms:created xsi:type="dcterms:W3CDTF">2014-02-26T07:36:58Z</dcterms:created>
  <dcterms:modified xsi:type="dcterms:W3CDTF">2014-09-15T09:32:52Z</dcterms:modified>
</cp:coreProperties>
</file>