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97" r:id="rId2"/>
    <p:sldId id="262" r:id="rId3"/>
    <p:sldId id="287" r:id="rId4"/>
    <p:sldId id="290" r:id="rId5"/>
    <p:sldId id="278" r:id="rId6"/>
    <p:sldId id="298" r:id="rId7"/>
    <p:sldId id="274" r:id="rId8"/>
    <p:sldId id="301" r:id="rId9"/>
    <p:sldId id="263" r:id="rId10"/>
    <p:sldId id="299" r:id="rId11"/>
    <p:sldId id="296" r:id="rId12"/>
    <p:sldId id="302" r:id="rId13"/>
    <p:sldId id="282" r:id="rId14"/>
    <p:sldId id="300" r:id="rId15"/>
    <p:sldId id="273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1" autoAdjust="0"/>
    <p:restoredTop sz="99233" autoAdjust="0"/>
  </p:normalViewPr>
  <p:slideViewPr>
    <p:cSldViewPr>
      <p:cViewPr varScale="1">
        <p:scale>
          <a:sx n="111" d="100"/>
          <a:sy n="111" d="100"/>
        </p:scale>
        <p:origin x="-16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45528" y="76200"/>
            <a:ext cx="236987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hr-HR" sz="1400" b="1" dirty="0" smtClean="0">
                <a:latin typeface="+mn-lt"/>
              </a:rPr>
              <a:t>omniran-14-0065-01-CF00</a:t>
            </a:r>
            <a:endParaRPr lang="en-US" sz="1400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IPR/copyrightpolicy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emf"/><Relationship Id="rId5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wmf"/><Relationship Id="rId7" Type="http://schemas.openxmlformats.org/officeDocument/2006/relationships/image" Target="../media/image4.wmf"/><Relationship Id="rId8" Type="http://schemas.openxmlformats.org/officeDocument/2006/relationships/image" Target="../media/image12.png"/><Relationship Id="rId9" Type="http://schemas.microsoft.com/office/2007/relationships/hdphoto" Target="../media/hdphoto1.wdp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585508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1757560"/>
                <a:gridCol w="1710190"/>
                <a:gridCol w="255343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+mn-lt"/>
                        </a:rPr>
                        <a:t>Key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+mn-lt"/>
                        </a:rPr>
                        <a:t> Concepts of Network Selection and Detection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2014-09-16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 Riegel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Nokia</a:t>
                      </a:r>
                      <a:r>
                        <a:rPr lang="en-US" sz="1400" baseline="0" dirty="0" smtClean="0"/>
                        <a:t> Networks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+49 173 293 8240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maximilian.riegel@nsn.com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802.1 OmniRAN TG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149080"/>
            <a:ext cx="8077200" cy="209932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The presentation provides a summary of the key concepts and identifiers for the specification of Network Detection and Selection. It is brought up to build concensus  within OmniRAN TG on the topic to establish a foundation for creation of a text contribution to P802.1CF on NDS.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4102"/>
          </a:xfrm>
        </p:spPr>
        <p:txBody>
          <a:bodyPr/>
          <a:lstStyle/>
          <a:p>
            <a:r>
              <a:rPr lang="en-US"/>
              <a:t>Supportive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30571"/>
          </a:xfrm>
        </p:spPr>
        <p:txBody>
          <a:bodyPr>
            <a:normAutofit fontScale="62500" lnSpcReduction="20000"/>
          </a:bodyPr>
          <a:lstStyle/>
          <a:p>
            <a:r>
              <a:rPr lang="en-US"/>
              <a:t>Access Network</a:t>
            </a:r>
          </a:p>
          <a:p>
            <a:pPr lvl="1"/>
            <a:r>
              <a:rPr lang="en-US" dirty="0"/>
              <a:t>Supported Subscription Service Providers</a:t>
            </a:r>
          </a:p>
          <a:p>
            <a:pPr lvl="1"/>
            <a:r>
              <a:rPr lang="en-US" dirty="0"/>
              <a:t>Supported Data Service Providers</a:t>
            </a:r>
          </a:p>
          <a:p>
            <a:pPr lvl="1"/>
            <a:r>
              <a:rPr lang="en-US" dirty="0"/>
              <a:t>Trust certificate</a:t>
            </a:r>
          </a:p>
          <a:p>
            <a:pPr lvl="1"/>
            <a:r>
              <a:rPr lang="en-US" dirty="0"/>
              <a:t>Access Network Capabilities</a:t>
            </a:r>
          </a:p>
          <a:p>
            <a:pPr lvl="2"/>
            <a:r>
              <a:rPr lang="en-US" dirty="0"/>
              <a:t>Link Layer capabilities</a:t>
            </a:r>
          </a:p>
          <a:p>
            <a:pPr lvl="3"/>
            <a:r>
              <a:rPr lang="en-US" dirty="0"/>
              <a:t>E.g. MTU, encryption, shared/ptp-link</a:t>
            </a:r>
          </a:p>
          <a:p>
            <a:pPr lvl="2"/>
            <a:r>
              <a:rPr lang="en-US" dirty="0"/>
              <a:t>Link Layer performance</a:t>
            </a:r>
          </a:p>
          <a:p>
            <a:pPr lvl="3"/>
            <a:r>
              <a:rPr lang="en-US" dirty="0"/>
              <a:t>E.g. supported service classes (Throughput up/down, delay, jitter)</a:t>
            </a:r>
          </a:p>
          <a:p>
            <a:r>
              <a:rPr lang="en-US" dirty="0"/>
              <a:t>Subscription Service Provider</a:t>
            </a:r>
          </a:p>
          <a:p>
            <a:pPr lvl="1"/>
            <a:r>
              <a:rPr lang="en-US" dirty="0"/>
              <a:t>List of supported Data Service Providers</a:t>
            </a:r>
          </a:p>
          <a:p>
            <a:pPr lvl="1"/>
            <a:r>
              <a:rPr lang="en-US" dirty="0"/>
              <a:t>Trust certificate</a:t>
            </a:r>
          </a:p>
          <a:p>
            <a:r>
              <a:rPr lang="en-US" dirty="0"/>
              <a:t>Data Service Provider</a:t>
            </a:r>
          </a:p>
          <a:p>
            <a:pPr lvl="1"/>
            <a:r>
              <a:rPr lang="en-US" dirty="0"/>
              <a:t>Network Layer Capabilities</a:t>
            </a:r>
          </a:p>
          <a:p>
            <a:pPr lvl="2"/>
            <a:r>
              <a:rPr lang="en-US" dirty="0"/>
              <a:t>E.g. IP version, configuration, multi-protocol support, service discovery support</a:t>
            </a:r>
          </a:p>
          <a:p>
            <a:pPr lvl="1"/>
            <a:r>
              <a:rPr lang="en-US" dirty="0"/>
              <a:t>Network Interface performance</a:t>
            </a:r>
          </a:p>
          <a:p>
            <a:pPr lvl="2"/>
            <a:r>
              <a:rPr lang="en-US" dirty="0"/>
              <a:t>E.g. supported service classes (throughput up/down, delay, jitter)</a:t>
            </a:r>
          </a:p>
          <a:p>
            <a:pPr lvl="1"/>
            <a:r>
              <a:rPr lang="en-US" dirty="0"/>
              <a:t>Offered application services</a:t>
            </a:r>
          </a:p>
          <a:p>
            <a:pPr lvl="2"/>
            <a:r>
              <a:rPr lang="en-US" dirty="0"/>
              <a:t>E.g. Internet, Voice, Printer, File service, </a:t>
            </a:r>
          </a:p>
        </p:txBody>
      </p:sp>
    </p:spTree>
    <p:extLst>
      <p:ext uri="{BB962C8B-B14F-4D97-AF65-F5344CB8AC3E}">
        <p14:creationId xmlns:p14="http://schemas.microsoft.com/office/powerpoint/2010/main" val="4011088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ANIF Discovery</a:t>
            </a:r>
          </a:p>
          <a:p>
            <a:pPr lvl="1"/>
            <a:r>
              <a:rPr lang="en-US" dirty="0"/>
              <a:t>Active scanning</a:t>
            </a:r>
          </a:p>
          <a:p>
            <a:pPr lvl="1"/>
            <a:r>
              <a:rPr lang="en-US" dirty="0"/>
              <a:t>Passive scanning</a:t>
            </a:r>
          </a:p>
          <a:p>
            <a:r>
              <a:rPr lang="en-US" dirty="0"/>
              <a:t>AN Detection</a:t>
            </a:r>
          </a:p>
          <a:p>
            <a:pPr lvl="1"/>
            <a:r>
              <a:rPr lang="en-US" dirty="0"/>
              <a:t>Advertisement information retrieval</a:t>
            </a:r>
          </a:p>
          <a:p>
            <a:pPr lvl="1"/>
            <a:r>
              <a:rPr lang="en-US" dirty="0"/>
              <a:t>Local d</a:t>
            </a:r>
            <a:r>
              <a:rPr lang="en-US" dirty="0" smtClean="0"/>
              <a:t>ata base query</a:t>
            </a:r>
          </a:p>
          <a:p>
            <a:pPr lvl="1"/>
            <a:r>
              <a:rPr lang="en-US" dirty="0"/>
              <a:t>Remote data base query</a:t>
            </a:r>
          </a:p>
          <a:p>
            <a:r>
              <a:rPr lang="en-US" dirty="0" smtClean="0"/>
              <a:t>SSP Detection</a:t>
            </a:r>
          </a:p>
          <a:p>
            <a:pPr lvl="1"/>
            <a:r>
              <a:rPr lang="en-US" dirty="0"/>
              <a:t>Advertisement information retrieval</a:t>
            </a:r>
          </a:p>
          <a:p>
            <a:pPr lvl="1"/>
            <a:r>
              <a:rPr lang="en-US" dirty="0"/>
              <a:t>Local d</a:t>
            </a:r>
            <a:r>
              <a:rPr lang="en-US" dirty="0"/>
              <a:t>ata base query</a:t>
            </a:r>
          </a:p>
          <a:p>
            <a:pPr lvl="1"/>
            <a:r>
              <a:rPr lang="en-US" dirty="0"/>
              <a:t>Remote data base query</a:t>
            </a:r>
          </a:p>
          <a:p>
            <a:r>
              <a:rPr lang="en-US" dirty="0" smtClean="0"/>
              <a:t>DSP Detection</a:t>
            </a:r>
          </a:p>
          <a:p>
            <a:pPr lvl="1"/>
            <a:r>
              <a:rPr lang="en-US" dirty="0"/>
              <a:t>Advertisement information retrieval</a:t>
            </a:r>
          </a:p>
          <a:p>
            <a:pPr lvl="1"/>
            <a:r>
              <a:rPr lang="en-US" dirty="0"/>
              <a:t>Local data base query</a:t>
            </a:r>
          </a:p>
          <a:p>
            <a:pPr lvl="1"/>
            <a:r>
              <a:rPr lang="en-US" dirty="0"/>
              <a:t>Remote data base query</a:t>
            </a:r>
          </a:p>
          <a:p>
            <a:r>
              <a:rPr lang="en-US" dirty="0" smtClean="0"/>
              <a:t>Service Provider Selection</a:t>
            </a:r>
          </a:p>
          <a:p>
            <a:pPr lvl="1"/>
            <a:r>
              <a:rPr lang="en-US" dirty="0"/>
              <a:t>Applying pre-configured priorities</a:t>
            </a:r>
          </a:p>
          <a:p>
            <a:pPr lvl="1"/>
            <a:r>
              <a:rPr lang="en-US" dirty="0" smtClean="0"/>
              <a:t>Applying dynamically provided policies (e.g. ANDSF)</a:t>
            </a:r>
          </a:p>
        </p:txBody>
      </p:sp>
    </p:spTree>
    <p:extLst>
      <p:ext uri="{BB962C8B-B14F-4D97-AF65-F5344CB8AC3E}">
        <p14:creationId xmlns:p14="http://schemas.microsoft.com/office/powerpoint/2010/main" val="3634525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Deployment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/>
              <a:t>Initial AN access</a:t>
            </a:r>
          </a:p>
          <a:p>
            <a:pPr lvl="1"/>
            <a:r>
              <a:rPr lang="en-US"/>
              <a:t>Session establishment</a:t>
            </a:r>
          </a:p>
          <a:p>
            <a:pPr lvl="1"/>
            <a:r>
              <a:rPr lang="en-US"/>
              <a:t>AN access without any prior experience</a:t>
            </a:r>
          </a:p>
          <a:p>
            <a:pPr lvl="2"/>
            <a:r>
              <a:rPr lang="en-US"/>
              <a:t>No cached information at all</a:t>
            </a:r>
          </a:p>
          <a:p>
            <a:r>
              <a:rPr lang="en-US"/>
              <a:t>AN re-entry</a:t>
            </a:r>
          </a:p>
          <a:p>
            <a:pPr lvl="1"/>
            <a:r>
              <a:rPr lang="en-US"/>
              <a:t>Session establishment</a:t>
            </a:r>
          </a:p>
          <a:p>
            <a:pPr lvl="1"/>
            <a:r>
              <a:rPr lang="en-US"/>
              <a:t>AN access with prior experience</a:t>
            </a:r>
          </a:p>
          <a:p>
            <a:pPr lvl="2"/>
            <a:r>
              <a:rPr lang="en-US"/>
              <a:t>Some cached information about AN capabilities</a:t>
            </a:r>
          </a:p>
          <a:p>
            <a:r>
              <a:rPr lang="en-US"/>
              <a:t>ANIF transition</a:t>
            </a:r>
          </a:p>
          <a:p>
            <a:pPr lvl="1"/>
            <a:r>
              <a:rPr lang="en-US"/>
              <a:t>Session continuation</a:t>
            </a:r>
          </a:p>
          <a:p>
            <a:pPr lvl="1"/>
            <a:r>
              <a:rPr lang="en-US"/>
              <a:t>Association with another ANIF of the same AN</a:t>
            </a:r>
          </a:p>
          <a:p>
            <a:r>
              <a:rPr lang="en-US"/>
              <a:t>AN transition</a:t>
            </a:r>
          </a:p>
          <a:p>
            <a:pPr lvl="1"/>
            <a:r>
              <a:rPr lang="en-US"/>
              <a:t>Session continuation</a:t>
            </a:r>
          </a:p>
          <a:p>
            <a:pPr lvl="1"/>
            <a:r>
              <a:rPr lang="en-US"/>
              <a:t>Association with another AN</a:t>
            </a:r>
          </a:p>
        </p:txBody>
      </p:sp>
    </p:spTree>
    <p:extLst>
      <p:ext uri="{BB962C8B-B14F-4D97-AF65-F5344CB8AC3E}">
        <p14:creationId xmlns:p14="http://schemas.microsoft.com/office/powerpoint/2010/main" val="2563223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3664"/>
            <a:ext cx="8229600" cy="1003973"/>
          </a:xfrm>
        </p:spPr>
        <p:txBody>
          <a:bodyPr/>
          <a:lstStyle/>
          <a:p>
            <a:r>
              <a:rPr lang="en-US"/>
              <a:t>Mapping to IEEE 802 technologies</a:t>
            </a:r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26904006"/>
              </p:ext>
            </p:extLst>
          </p:nvPr>
        </p:nvGraphicFramePr>
        <p:xfrm>
          <a:off x="457200" y="1588195"/>
          <a:ext cx="8255261" cy="3235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3184"/>
                <a:gridCol w="1165462"/>
                <a:gridCol w="1179323"/>
                <a:gridCol w="1179323"/>
                <a:gridCol w="1179323"/>
                <a:gridCol w="1179323"/>
                <a:gridCol w="1179323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44873" marR="44873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802.3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802.11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802.15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802.16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802.22</a:t>
                      </a:r>
                    </a:p>
                  </a:txBody>
                  <a:tcPr marL="44873" marR="44873"/>
                </a:tc>
              </a:tr>
              <a:tr h="370840">
                <a:tc rowSpan="4">
                  <a:txBody>
                    <a:bodyPr/>
                    <a:lstStyle/>
                    <a:p>
                      <a:r>
                        <a:rPr lang="en-US"/>
                        <a:t>Identifiers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STA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EUI-48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EUI-48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EUI-64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EUI-48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EUI-48</a:t>
                      </a:r>
                    </a:p>
                  </a:txBody>
                  <a:tcPr marL="44873" marR="44873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ANI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EUI-48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EUI-48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EUI-64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EUI-48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EUI-48</a:t>
                      </a:r>
                    </a:p>
                  </a:txBody>
                  <a:tcPr marL="44873" marR="44873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AN-id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???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EUI-48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???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EUI-48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/>
                        <a:t>EUI-48</a:t>
                      </a:r>
                    </a:p>
                  </a:txBody>
                  <a:tcPr marL="44873" marR="44873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AN-name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256 Char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30</a:t>
                      </a:r>
                      <a:r>
                        <a:rPr lang="en-US" baseline="0"/>
                        <a:t> Char</a:t>
                      </a:r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???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4873" marR="44873"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/>
                        <a:t>Subscription</a:t>
                      </a:r>
                      <a:r>
                        <a:rPr lang="en-US" baseline="0"/>
                        <a:t> Type</a:t>
                      </a:r>
                      <a:endParaRPr lang="en-US"/>
                    </a:p>
                  </a:txBody>
                  <a:tcPr marL="44873" marR="44873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NAI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NAI/PSK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???/PSK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NAI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NAI</a:t>
                      </a:r>
                    </a:p>
                  </a:txBody>
                  <a:tcPr marL="44873" marR="44873"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/>
                        <a:t>Multiple SPs</a:t>
                      </a:r>
                    </a:p>
                  </a:txBody>
                  <a:tcPr marL="44873" marR="44873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Info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ANQP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-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?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-</a:t>
                      </a:r>
                    </a:p>
                  </a:txBody>
                  <a:tcPr marL="44873" marR="44873"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/>
                        <a:t>Discovery process</a:t>
                      </a:r>
                    </a:p>
                  </a:txBody>
                  <a:tcPr marL="44873" marR="44873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manual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passive, active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passive, active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passive</a:t>
                      </a:r>
                    </a:p>
                  </a:txBody>
                  <a:tcPr marL="44873" marR="44873"/>
                </a:tc>
                <a:tc>
                  <a:txBody>
                    <a:bodyPr/>
                    <a:lstStyle/>
                    <a:p>
                      <a:r>
                        <a:rPr lang="en-US"/>
                        <a:t>passive</a:t>
                      </a:r>
                    </a:p>
                  </a:txBody>
                  <a:tcPr marL="44873" marR="44873"/>
                </a:tc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31540" y="5139190"/>
            <a:ext cx="8255260" cy="1125125"/>
          </a:xfrm>
        </p:spPr>
        <p:txBody>
          <a:bodyPr>
            <a:normAutofit/>
          </a:bodyPr>
          <a:lstStyle/>
          <a:p>
            <a:r>
              <a:rPr lang="en-US"/>
              <a:t>NDS is initiated by IEEE 802 terminals</a:t>
            </a:r>
          </a:p>
          <a:p>
            <a:r>
              <a:rPr lang="en-US"/>
              <a:t>Is there any 802.15 i/f applicable to P802.1CF?</a:t>
            </a:r>
          </a:p>
        </p:txBody>
      </p:sp>
    </p:spTree>
    <p:extLst>
      <p:ext uri="{BB962C8B-B14F-4D97-AF65-F5344CB8AC3E}">
        <p14:creationId xmlns:p14="http://schemas.microsoft.com/office/powerpoint/2010/main" val="1719502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Add-ons in IEEE 802 technologies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Online subscription establishment</a:t>
            </a:r>
          </a:p>
          <a:p>
            <a:pPr lvl="1"/>
            <a:r>
              <a:rPr lang="en-US"/>
              <a:t>E.g. Hotspot 2.0 ‘Online Sign Up’</a:t>
            </a:r>
          </a:p>
          <a:p>
            <a:r>
              <a:rPr lang="en-US"/>
              <a:t>Emergency services</a:t>
            </a:r>
          </a:p>
          <a:p>
            <a:r>
              <a:rPr lang="en-US"/>
              <a:t>Access Network Query Protocol</a:t>
            </a:r>
          </a:p>
          <a:p>
            <a:r>
              <a:rPr lang="en-US"/>
              <a:t>Pre-Association Discovery Protocol</a:t>
            </a:r>
          </a:p>
          <a:p>
            <a:r>
              <a:rPr lang="en-US"/>
              <a:t>Network triggered NDS</a:t>
            </a:r>
          </a:p>
          <a:p>
            <a:pPr lvl="1"/>
            <a:r>
              <a:rPr lang="en-US"/>
              <a:t>E.g. Directed ANIF transition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5441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3766"/>
            <a:ext cx="8229600" cy="4995554"/>
          </a:xfrm>
        </p:spPr>
        <p:txBody>
          <a:bodyPr>
            <a:normAutofit/>
          </a:bodyPr>
          <a:lstStyle/>
          <a:p>
            <a:r>
              <a:rPr lang="en-US"/>
              <a:t>The slides are presenting the logical structure and the essential content of the intented NDS section</a:t>
            </a:r>
          </a:p>
          <a:p>
            <a:r>
              <a:rPr lang="en-US"/>
              <a:t>Is there a</a:t>
            </a:r>
            <a:r>
              <a:rPr lang="en-US"/>
              <a:t>ny other recommendation or hint for the section?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Key Concepts of </a:t>
            </a:r>
            <a:br>
              <a:rPr lang="en-US" dirty="0"/>
            </a:br>
            <a:r>
              <a:rPr lang="en-US" dirty="0"/>
              <a:t>Network Discovery and Selection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Max Riegel</a:t>
            </a:r>
          </a:p>
          <a:p>
            <a:r>
              <a:rPr lang="en-US" dirty="0" smtClean="0"/>
              <a:t>(Nokia Networks)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ChangeArrowheads="1"/>
          </p:cNvSpPr>
          <p:nvPr/>
        </p:nvSpPr>
        <p:spPr bwMode="auto">
          <a:xfrm>
            <a:off x="611560" y="3889775"/>
            <a:ext cx="7829055" cy="381000"/>
          </a:xfrm>
          <a:prstGeom prst="roundRect">
            <a:avLst>
              <a:gd name="adj" fmla="val 16667"/>
            </a:avLst>
          </a:prstGeom>
          <a:solidFill>
            <a:srgbClr val="C1E9FF"/>
          </a:solidFill>
          <a:ln w="254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defTabSz="762000"/>
            <a:r>
              <a:rPr lang="en-US" sz="1600" i="1">
                <a:latin typeface="+mn-lt"/>
              </a:rPr>
              <a:t>Internet/Web Applications</a:t>
            </a:r>
            <a:endParaRPr lang="en-US" sz="1800">
              <a:latin typeface="+mn-lt"/>
            </a:endParaRPr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656565" y="4727975"/>
            <a:ext cx="7784050" cy="234242"/>
          </a:xfrm>
          <a:prstGeom prst="rect">
            <a:avLst/>
          </a:prstGeom>
          <a:solidFill>
            <a:srgbClr val="C0C0C0"/>
          </a:solidFill>
          <a:ln w="12700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100">
              <a:latin typeface="+mn-lt"/>
            </a:endParaRPr>
          </a:p>
        </p:txBody>
      </p:sp>
      <p:sp>
        <p:nvSpPr>
          <p:cNvPr id="57352" name="Freeform 8"/>
          <p:cNvSpPr>
            <a:spLocks/>
          </p:cNvSpPr>
          <p:nvPr/>
        </p:nvSpPr>
        <p:spPr bwMode="auto">
          <a:xfrm>
            <a:off x="3221850" y="2483895"/>
            <a:ext cx="492369" cy="76200"/>
          </a:xfrm>
          <a:custGeom>
            <a:avLst/>
            <a:gdLst>
              <a:gd name="T0" fmla="*/ 0 w 576"/>
              <a:gd name="T1" fmla="*/ 288 h 328"/>
              <a:gd name="T2" fmla="*/ 240 w 576"/>
              <a:gd name="T3" fmla="*/ 288 h 328"/>
              <a:gd name="T4" fmla="*/ 240 w 576"/>
              <a:gd name="T5" fmla="*/ 48 h 328"/>
              <a:gd name="T6" fmla="*/ 576 w 576"/>
              <a:gd name="T7" fmla="*/ 0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28">
                <a:moveTo>
                  <a:pt x="0" y="288"/>
                </a:moveTo>
                <a:cubicBezTo>
                  <a:pt x="100" y="308"/>
                  <a:pt x="200" y="328"/>
                  <a:pt x="240" y="288"/>
                </a:cubicBezTo>
                <a:cubicBezTo>
                  <a:pt x="280" y="248"/>
                  <a:pt x="184" y="96"/>
                  <a:pt x="240" y="48"/>
                </a:cubicBezTo>
                <a:cubicBezTo>
                  <a:pt x="296" y="0"/>
                  <a:pt x="436" y="0"/>
                  <a:pt x="576" y="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3" name="Freeform 9"/>
          <p:cNvSpPr>
            <a:spLocks/>
          </p:cNvSpPr>
          <p:nvPr/>
        </p:nvSpPr>
        <p:spPr bwMode="auto">
          <a:xfrm flipH="1">
            <a:off x="7107715" y="2432450"/>
            <a:ext cx="1125415" cy="381000"/>
          </a:xfrm>
          <a:custGeom>
            <a:avLst/>
            <a:gdLst>
              <a:gd name="T0" fmla="*/ 0 w 576"/>
              <a:gd name="T1" fmla="*/ 192 h 240"/>
              <a:gd name="T2" fmla="*/ 240 w 576"/>
              <a:gd name="T3" fmla="*/ 240 h 240"/>
              <a:gd name="T4" fmla="*/ 528 w 576"/>
              <a:gd name="T5" fmla="*/ 192 h 240"/>
              <a:gd name="T6" fmla="*/ 192 w 576"/>
              <a:gd name="T7" fmla="*/ 144 h 240"/>
              <a:gd name="T8" fmla="*/ 576 w 576"/>
              <a:gd name="T9" fmla="*/ 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6" h="240">
                <a:moveTo>
                  <a:pt x="0" y="192"/>
                </a:moveTo>
                <a:cubicBezTo>
                  <a:pt x="76" y="216"/>
                  <a:pt x="152" y="240"/>
                  <a:pt x="240" y="240"/>
                </a:cubicBezTo>
                <a:cubicBezTo>
                  <a:pt x="328" y="240"/>
                  <a:pt x="536" y="208"/>
                  <a:pt x="528" y="192"/>
                </a:cubicBezTo>
                <a:cubicBezTo>
                  <a:pt x="520" y="176"/>
                  <a:pt x="184" y="176"/>
                  <a:pt x="192" y="144"/>
                </a:cubicBezTo>
                <a:cubicBezTo>
                  <a:pt x="200" y="112"/>
                  <a:pt x="388" y="56"/>
                  <a:pt x="576" y="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P802.1CF in the big picture of the Internet</a:t>
            </a:r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>
            <a:off x="3716906" y="2483895"/>
            <a:ext cx="1289448" cy="264469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0" name="Line 16"/>
          <p:cNvSpPr>
            <a:spLocks noChangeShapeType="1"/>
          </p:cNvSpPr>
          <p:nvPr/>
        </p:nvSpPr>
        <p:spPr bwMode="auto">
          <a:xfrm>
            <a:off x="5022473" y="2287989"/>
            <a:ext cx="0" cy="469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1" name="Line 17"/>
          <p:cNvSpPr>
            <a:spLocks noChangeShapeType="1"/>
          </p:cNvSpPr>
          <p:nvPr/>
        </p:nvSpPr>
        <p:spPr bwMode="auto">
          <a:xfrm flipH="1">
            <a:off x="4424596" y="2287989"/>
            <a:ext cx="605204" cy="920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2" name="Line 18"/>
          <p:cNvSpPr>
            <a:spLocks noChangeShapeType="1"/>
          </p:cNvSpPr>
          <p:nvPr/>
        </p:nvSpPr>
        <p:spPr bwMode="auto">
          <a:xfrm flipH="1">
            <a:off x="3761910" y="2407051"/>
            <a:ext cx="687598" cy="31839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3" name="Line 19"/>
          <p:cNvSpPr>
            <a:spLocks noChangeShapeType="1"/>
          </p:cNvSpPr>
          <p:nvPr/>
        </p:nvSpPr>
        <p:spPr bwMode="auto">
          <a:xfrm flipH="1" flipV="1">
            <a:off x="3921969" y="2216551"/>
            <a:ext cx="518746" cy="1809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4" name="Line 20"/>
          <p:cNvSpPr>
            <a:spLocks noChangeShapeType="1"/>
          </p:cNvSpPr>
          <p:nvPr/>
        </p:nvSpPr>
        <p:spPr bwMode="auto">
          <a:xfrm flipH="1">
            <a:off x="3761909" y="2232426"/>
            <a:ext cx="176179" cy="16145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5" name="Line 21"/>
          <p:cNvSpPr>
            <a:spLocks noChangeShapeType="1"/>
          </p:cNvSpPr>
          <p:nvPr/>
        </p:nvSpPr>
        <p:spPr bwMode="auto">
          <a:xfrm flipV="1">
            <a:off x="3933692" y="2167339"/>
            <a:ext cx="748812" cy="61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6" name="Line 22"/>
          <p:cNvSpPr>
            <a:spLocks noChangeShapeType="1"/>
          </p:cNvSpPr>
          <p:nvPr/>
        </p:nvSpPr>
        <p:spPr bwMode="auto">
          <a:xfrm>
            <a:off x="4689831" y="2175276"/>
            <a:ext cx="328246" cy="1000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68" name="Line 24"/>
          <p:cNvSpPr>
            <a:spLocks noChangeShapeType="1"/>
          </p:cNvSpPr>
          <p:nvPr/>
        </p:nvSpPr>
        <p:spPr bwMode="auto">
          <a:xfrm>
            <a:off x="4449508" y="2407051"/>
            <a:ext cx="556846" cy="341313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75" name="Line 31"/>
          <p:cNvSpPr>
            <a:spLocks noChangeShapeType="1"/>
          </p:cNvSpPr>
          <p:nvPr/>
        </p:nvSpPr>
        <p:spPr bwMode="auto">
          <a:xfrm flipV="1">
            <a:off x="5022051" y="2707088"/>
            <a:ext cx="1512700" cy="1831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76" name="Line 32"/>
          <p:cNvSpPr>
            <a:spLocks noChangeShapeType="1"/>
          </p:cNvSpPr>
          <p:nvPr/>
        </p:nvSpPr>
        <p:spPr bwMode="auto">
          <a:xfrm flipV="1">
            <a:off x="6566989" y="2435626"/>
            <a:ext cx="556846" cy="30638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77" name="Line 33"/>
          <p:cNvSpPr>
            <a:spLocks noChangeShapeType="1"/>
          </p:cNvSpPr>
          <p:nvPr/>
        </p:nvSpPr>
        <p:spPr bwMode="auto">
          <a:xfrm flipH="1" flipV="1">
            <a:off x="6543542" y="2229251"/>
            <a:ext cx="603738" cy="2317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78" name="Line 34"/>
          <p:cNvSpPr>
            <a:spLocks noChangeShapeType="1"/>
          </p:cNvSpPr>
          <p:nvPr/>
        </p:nvSpPr>
        <p:spPr bwMode="auto">
          <a:xfrm>
            <a:off x="6550869" y="2246714"/>
            <a:ext cx="0" cy="469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79" name="Line 35"/>
          <p:cNvSpPr>
            <a:spLocks noChangeShapeType="1"/>
          </p:cNvSpPr>
          <p:nvPr/>
        </p:nvSpPr>
        <p:spPr bwMode="auto">
          <a:xfrm flipH="1">
            <a:off x="5952992" y="2246714"/>
            <a:ext cx="605204" cy="920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80" name="Line 36"/>
          <p:cNvSpPr>
            <a:spLocks noChangeShapeType="1"/>
          </p:cNvSpPr>
          <p:nvPr/>
        </p:nvSpPr>
        <p:spPr bwMode="auto">
          <a:xfrm flipH="1">
            <a:off x="5022050" y="2365776"/>
            <a:ext cx="955854" cy="343144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81" name="Line 37"/>
          <p:cNvSpPr>
            <a:spLocks noChangeShapeType="1"/>
          </p:cNvSpPr>
          <p:nvPr/>
        </p:nvSpPr>
        <p:spPr bwMode="auto">
          <a:xfrm flipH="1" flipV="1">
            <a:off x="5450365" y="2175276"/>
            <a:ext cx="518746" cy="1809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82" name="Line 38"/>
          <p:cNvSpPr>
            <a:spLocks noChangeShapeType="1"/>
          </p:cNvSpPr>
          <p:nvPr/>
        </p:nvSpPr>
        <p:spPr bwMode="auto">
          <a:xfrm flipH="1">
            <a:off x="5022050" y="2191151"/>
            <a:ext cx="444435" cy="51776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83" name="Line 39"/>
          <p:cNvSpPr>
            <a:spLocks noChangeShapeType="1"/>
          </p:cNvSpPr>
          <p:nvPr/>
        </p:nvSpPr>
        <p:spPr bwMode="auto">
          <a:xfrm flipV="1">
            <a:off x="5462089" y="2126064"/>
            <a:ext cx="748812" cy="61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84" name="Line 40"/>
          <p:cNvSpPr>
            <a:spLocks noChangeShapeType="1"/>
          </p:cNvSpPr>
          <p:nvPr/>
        </p:nvSpPr>
        <p:spPr bwMode="auto">
          <a:xfrm>
            <a:off x="6218227" y="2134001"/>
            <a:ext cx="328246" cy="1000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85" name="Line 41"/>
          <p:cNvSpPr>
            <a:spLocks noChangeShapeType="1"/>
          </p:cNvSpPr>
          <p:nvPr/>
        </p:nvSpPr>
        <p:spPr bwMode="auto">
          <a:xfrm flipH="1">
            <a:off x="5957389" y="2134001"/>
            <a:ext cx="260838" cy="209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86" name="Line 42"/>
          <p:cNvSpPr>
            <a:spLocks noChangeShapeType="1"/>
          </p:cNvSpPr>
          <p:nvPr/>
        </p:nvSpPr>
        <p:spPr bwMode="auto">
          <a:xfrm>
            <a:off x="5977904" y="2365776"/>
            <a:ext cx="556846" cy="341313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97" name="Line 53"/>
          <p:cNvSpPr>
            <a:spLocks noChangeShapeType="1"/>
          </p:cNvSpPr>
          <p:nvPr/>
        </p:nvSpPr>
        <p:spPr bwMode="auto">
          <a:xfrm>
            <a:off x="2051721" y="5413775"/>
            <a:ext cx="624821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100">
              <a:latin typeface="+mn-lt"/>
            </a:endParaRPr>
          </a:p>
        </p:txBody>
      </p:sp>
      <p:sp>
        <p:nvSpPr>
          <p:cNvPr id="57398" name="Line 54"/>
          <p:cNvSpPr>
            <a:spLocks noChangeShapeType="1"/>
          </p:cNvSpPr>
          <p:nvPr/>
        </p:nvSpPr>
        <p:spPr bwMode="auto">
          <a:xfrm>
            <a:off x="778441" y="5425115"/>
            <a:ext cx="1273279" cy="0"/>
          </a:xfrm>
          <a:prstGeom prst="line">
            <a:avLst/>
          </a:prstGeom>
          <a:noFill/>
          <a:ln w="38100">
            <a:solidFill>
              <a:srgbClr val="00CC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100">
              <a:latin typeface="+mn-lt"/>
            </a:endParaRPr>
          </a:p>
        </p:txBody>
      </p:sp>
      <p:sp>
        <p:nvSpPr>
          <p:cNvPr id="57400" name="Rectangle 56"/>
          <p:cNvSpPr>
            <a:spLocks noChangeArrowheads="1"/>
          </p:cNvSpPr>
          <p:nvPr/>
        </p:nvSpPr>
        <p:spPr bwMode="auto">
          <a:xfrm>
            <a:off x="7807569" y="4956575"/>
            <a:ext cx="492369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LINK</a:t>
            </a:r>
          </a:p>
        </p:txBody>
      </p:sp>
      <p:sp>
        <p:nvSpPr>
          <p:cNvPr id="57401" name="Rectangle 57"/>
          <p:cNvSpPr>
            <a:spLocks noChangeArrowheads="1"/>
          </p:cNvSpPr>
          <p:nvPr/>
        </p:nvSpPr>
        <p:spPr bwMode="auto">
          <a:xfrm>
            <a:off x="7807569" y="5185175"/>
            <a:ext cx="492369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PHY</a:t>
            </a:r>
          </a:p>
        </p:txBody>
      </p:sp>
      <p:sp>
        <p:nvSpPr>
          <p:cNvPr id="57403" name="Rectangle 59"/>
          <p:cNvSpPr>
            <a:spLocks noChangeArrowheads="1"/>
          </p:cNvSpPr>
          <p:nvPr/>
        </p:nvSpPr>
        <p:spPr bwMode="auto">
          <a:xfrm>
            <a:off x="7807569" y="4727975"/>
            <a:ext cx="492369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IP</a:t>
            </a:r>
          </a:p>
        </p:txBody>
      </p:sp>
      <p:sp>
        <p:nvSpPr>
          <p:cNvPr id="57404" name="Rectangle 60"/>
          <p:cNvSpPr>
            <a:spLocks noChangeArrowheads="1"/>
          </p:cNvSpPr>
          <p:nvPr/>
        </p:nvSpPr>
        <p:spPr bwMode="auto">
          <a:xfrm>
            <a:off x="7807569" y="4499375"/>
            <a:ext cx="492369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TCP</a:t>
            </a:r>
          </a:p>
        </p:txBody>
      </p:sp>
      <p:sp>
        <p:nvSpPr>
          <p:cNvPr id="57405" name="Rectangle 61"/>
          <p:cNvSpPr>
            <a:spLocks noChangeArrowheads="1"/>
          </p:cNvSpPr>
          <p:nvPr/>
        </p:nvSpPr>
        <p:spPr bwMode="auto">
          <a:xfrm>
            <a:off x="7807569" y="4270775"/>
            <a:ext cx="492369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HTTP</a:t>
            </a:r>
          </a:p>
        </p:txBody>
      </p:sp>
      <p:sp>
        <p:nvSpPr>
          <p:cNvPr id="57406" name="Rectangle 62"/>
          <p:cNvSpPr>
            <a:spLocks noChangeArrowheads="1"/>
          </p:cNvSpPr>
          <p:nvPr/>
        </p:nvSpPr>
        <p:spPr bwMode="auto">
          <a:xfrm>
            <a:off x="7807569" y="4042175"/>
            <a:ext cx="492369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WWW</a:t>
            </a:r>
          </a:p>
        </p:txBody>
      </p:sp>
      <p:sp>
        <p:nvSpPr>
          <p:cNvPr id="57419" name="Rectangle 75"/>
          <p:cNvSpPr>
            <a:spLocks noChangeArrowheads="1"/>
          </p:cNvSpPr>
          <p:nvPr/>
        </p:nvSpPr>
        <p:spPr bwMode="auto">
          <a:xfrm>
            <a:off x="1678541" y="4956574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LINK</a:t>
            </a:r>
          </a:p>
        </p:txBody>
      </p:sp>
      <p:sp>
        <p:nvSpPr>
          <p:cNvPr id="57420" name="Rectangle 76"/>
          <p:cNvSpPr>
            <a:spLocks noChangeArrowheads="1"/>
          </p:cNvSpPr>
          <p:nvPr/>
        </p:nvSpPr>
        <p:spPr bwMode="auto">
          <a:xfrm>
            <a:off x="1678541" y="5185174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PHY</a:t>
            </a:r>
          </a:p>
        </p:txBody>
      </p:sp>
      <p:sp>
        <p:nvSpPr>
          <p:cNvPr id="57422" name="Rectangle 78"/>
          <p:cNvSpPr>
            <a:spLocks noChangeArrowheads="1"/>
          </p:cNvSpPr>
          <p:nvPr/>
        </p:nvSpPr>
        <p:spPr bwMode="auto">
          <a:xfrm>
            <a:off x="2041847" y="4956574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LINK</a:t>
            </a:r>
          </a:p>
        </p:txBody>
      </p:sp>
      <p:sp>
        <p:nvSpPr>
          <p:cNvPr id="57423" name="Rectangle 79"/>
          <p:cNvSpPr>
            <a:spLocks noChangeArrowheads="1"/>
          </p:cNvSpPr>
          <p:nvPr/>
        </p:nvSpPr>
        <p:spPr bwMode="auto">
          <a:xfrm>
            <a:off x="2041847" y="5185174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PHY</a:t>
            </a:r>
          </a:p>
        </p:txBody>
      </p:sp>
      <p:sp>
        <p:nvSpPr>
          <p:cNvPr id="57425" name="Rectangle 81"/>
          <p:cNvSpPr>
            <a:spLocks noChangeArrowheads="1"/>
          </p:cNvSpPr>
          <p:nvPr/>
        </p:nvSpPr>
        <p:spPr bwMode="auto">
          <a:xfrm>
            <a:off x="746575" y="4956575"/>
            <a:ext cx="492369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LINK</a:t>
            </a:r>
          </a:p>
        </p:txBody>
      </p:sp>
      <p:sp>
        <p:nvSpPr>
          <p:cNvPr id="57426" name="Rectangle 82"/>
          <p:cNvSpPr>
            <a:spLocks noChangeArrowheads="1"/>
          </p:cNvSpPr>
          <p:nvPr/>
        </p:nvSpPr>
        <p:spPr bwMode="auto">
          <a:xfrm>
            <a:off x="746575" y="5185175"/>
            <a:ext cx="492369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PHY</a:t>
            </a:r>
          </a:p>
        </p:txBody>
      </p:sp>
      <p:sp>
        <p:nvSpPr>
          <p:cNvPr id="57427" name="Rectangle 83"/>
          <p:cNvSpPr>
            <a:spLocks noChangeArrowheads="1"/>
          </p:cNvSpPr>
          <p:nvPr/>
        </p:nvSpPr>
        <p:spPr bwMode="auto">
          <a:xfrm>
            <a:off x="746575" y="4727975"/>
            <a:ext cx="492369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IP</a:t>
            </a:r>
          </a:p>
        </p:txBody>
      </p:sp>
      <p:sp>
        <p:nvSpPr>
          <p:cNvPr id="57428" name="Rectangle 84"/>
          <p:cNvSpPr>
            <a:spLocks noChangeArrowheads="1"/>
          </p:cNvSpPr>
          <p:nvPr/>
        </p:nvSpPr>
        <p:spPr bwMode="auto">
          <a:xfrm>
            <a:off x="746575" y="4499375"/>
            <a:ext cx="492369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TCP</a:t>
            </a:r>
          </a:p>
        </p:txBody>
      </p:sp>
      <p:sp>
        <p:nvSpPr>
          <p:cNvPr id="57429" name="Rectangle 85"/>
          <p:cNvSpPr>
            <a:spLocks noChangeArrowheads="1"/>
          </p:cNvSpPr>
          <p:nvPr/>
        </p:nvSpPr>
        <p:spPr bwMode="auto">
          <a:xfrm>
            <a:off x="746575" y="4270775"/>
            <a:ext cx="492369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HTTP</a:t>
            </a:r>
          </a:p>
        </p:txBody>
      </p:sp>
      <p:sp>
        <p:nvSpPr>
          <p:cNvPr id="57430" name="Rectangle 86"/>
          <p:cNvSpPr>
            <a:spLocks noChangeArrowheads="1"/>
          </p:cNvSpPr>
          <p:nvPr/>
        </p:nvSpPr>
        <p:spPr bwMode="auto">
          <a:xfrm>
            <a:off x="746575" y="4042175"/>
            <a:ext cx="492369" cy="228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WWW</a:t>
            </a:r>
          </a:p>
        </p:txBody>
      </p:sp>
      <p:sp>
        <p:nvSpPr>
          <p:cNvPr id="57431" name="Text Box 87"/>
          <p:cNvSpPr txBox="1">
            <a:spLocks noChangeArrowheads="1"/>
          </p:cNvSpPr>
          <p:nvPr/>
        </p:nvSpPr>
        <p:spPr bwMode="auto">
          <a:xfrm>
            <a:off x="656565" y="3127775"/>
            <a:ext cx="780607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9pPr>
          </a:lstStyle>
          <a:p>
            <a:r>
              <a:rPr lang="en-US" sz="2200">
                <a:latin typeface="+mn-lt"/>
              </a:rPr>
              <a:t>Peer</a:t>
            </a:r>
          </a:p>
          <a:p>
            <a:r>
              <a:rPr lang="en-US" sz="1200">
                <a:latin typeface="+mn-lt"/>
              </a:rPr>
              <a:t>(Client)</a:t>
            </a:r>
            <a:endParaRPr lang="en-US" sz="2200">
              <a:latin typeface="+mn-lt"/>
            </a:endParaRPr>
          </a:p>
        </p:txBody>
      </p:sp>
      <p:sp>
        <p:nvSpPr>
          <p:cNvPr id="57432" name="Text Box 88"/>
          <p:cNvSpPr txBox="1">
            <a:spLocks noChangeArrowheads="1"/>
          </p:cNvSpPr>
          <p:nvPr/>
        </p:nvSpPr>
        <p:spPr bwMode="auto">
          <a:xfrm>
            <a:off x="7722350" y="3127775"/>
            <a:ext cx="780607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UniversS 55 Roman" charset="0"/>
                <a:ea typeface="ＭＳ Ｐゴシック" charset="0"/>
              </a:defRPr>
            </a:lvl9pPr>
          </a:lstStyle>
          <a:p>
            <a:r>
              <a:rPr lang="en-US" sz="2200">
                <a:latin typeface="+mn-lt"/>
              </a:rPr>
              <a:t>Peer</a:t>
            </a:r>
          </a:p>
          <a:p>
            <a:r>
              <a:rPr lang="en-US" sz="1200">
                <a:latin typeface="+mn-lt"/>
              </a:rPr>
              <a:t>(Server)</a:t>
            </a:r>
            <a:endParaRPr lang="en-US" sz="2200">
              <a:latin typeface="+mn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519459" y="2033845"/>
            <a:ext cx="1254399" cy="823525"/>
          </a:xfrm>
          <a:prstGeom prst="rect">
            <a:avLst/>
          </a:prstGeom>
        </p:spPr>
      </p:pic>
      <p:pic>
        <p:nvPicPr>
          <p:cNvPr id="88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26895" y="2348880"/>
            <a:ext cx="315035" cy="2007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91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42031" y="2618910"/>
            <a:ext cx="315035" cy="2007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93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72201" y="2618910"/>
            <a:ext cx="315035" cy="2007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94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57266" y="2303875"/>
            <a:ext cx="315035" cy="2007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98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96927" y="2168859"/>
            <a:ext cx="244412" cy="1557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99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26996" y="2078850"/>
            <a:ext cx="244412" cy="1557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00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87036" y="2213865"/>
            <a:ext cx="244412" cy="1557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01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82091" y="2123855"/>
            <a:ext cx="244412" cy="1557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02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02171" y="2033845"/>
            <a:ext cx="244412" cy="1557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03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17206" y="2168860"/>
            <a:ext cx="244412" cy="1557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57391" name="Rectangle 47"/>
          <p:cNvSpPr>
            <a:spLocks noChangeArrowheads="1"/>
          </p:cNvSpPr>
          <p:nvPr/>
        </p:nvSpPr>
        <p:spPr bwMode="auto">
          <a:xfrm>
            <a:off x="3986936" y="1700468"/>
            <a:ext cx="2439972" cy="82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defTabSz="762000"/>
            <a:r>
              <a:rPr lang="en-US" sz="4800" b="1">
                <a:solidFill>
                  <a:schemeClr val="accent1"/>
                </a:solidFill>
                <a:latin typeface="+mn-lt"/>
              </a:rPr>
              <a:t>Internet</a:t>
            </a:r>
          </a:p>
        </p:txBody>
      </p:sp>
      <p:pic>
        <p:nvPicPr>
          <p:cNvPr id="95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7136" y="2258870"/>
            <a:ext cx="315035" cy="2007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57367" name="Line 23"/>
          <p:cNvSpPr>
            <a:spLocks noChangeShapeType="1"/>
          </p:cNvSpPr>
          <p:nvPr/>
        </p:nvSpPr>
        <p:spPr bwMode="auto">
          <a:xfrm flipH="1">
            <a:off x="4428992" y="2175276"/>
            <a:ext cx="260838" cy="209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96" name="Picture 2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01971" y="2303875"/>
            <a:ext cx="315035" cy="2007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grpSp>
        <p:nvGrpSpPr>
          <p:cNvPr id="104" name="Group 122"/>
          <p:cNvGrpSpPr>
            <a:grpSpLocks/>
          </p:cNvGrpSpPr>
          <p:nvPr/>
        </p:nvGrpSpPr>
        <p:grpSpPr bwMode="auto">
          <a:xfrm>
            <a:off x="7947375" y="2213865"/>
            <a:ext cx="405044" cy="690958"/>
            <a:chOff x="4120" y="2308"/>
            <a:chExt cx="305" cy="415"/>
          </a:xfrm>
        </p:grpSpPr>
        <p:sp>
          <p:nvSpPr>
            <p:cNvPr id="105" name="Freeform 12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6" name="Rectangle 12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7" name="Oval 12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108" name="Group 12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12" name="Line 1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13" name="Line 12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14" name="Line 12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15" name="Line 13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09" name="Freeform 13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0" name="Oval 13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1" name="Oval 13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116" name="Rectangle 75"/>
          <p:cNvSpPr>
            <a:spLocks noChangeArrowheads="1"/>
          </p:cNvSpPr>
          <p:nvPr/>
        </p:nvSpPr>
        <p:spPr bwMode="auto">
          <a:xfrm>
            <a:off x="6455678" y="496274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LINK</a:t>
            </a:r>
          </a:p>
        </p:txBody>
      </p:sp>
      <p:sp>
        <p:nvSpPr>
          <p:cNvPr id="117" name="Rectangle 76"/>
          <p:cNvSpPr>
            <a:spLocks noChangeArrowheads="1"/>
          </p:cNvSpPr>
          <p:nvPr/>
        </p:nvSpPr>
        <p:spPr bwMode="auto">
          <a:xfrm>
            <a:off x="6455678" y="519134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PHY</a:t>
            </a:r>
          </a:p>
        </p:txBody>
      </p:sp>
      <p:sp>
        <p:nvSpPr>
          <p:cNvPr id="118" name="Rectangle 77"/>
          <p:cNvSpPr>
            <a:spLocks noChangeArrowheads="1"/>
          </p:cNvSpPr>
          <p:nvPr/>
        </p:nvSpPr>
        <p:spPr bwMode="auto">
          <a:xfrm>
            <a:off x="6455678" y="473414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IP</a:t>
            </a:r>
          </a:p>
        </p:txBody>
      </p:sp>
      <p:sp>
        <p:nvSpPr>
          <p:cNvPr id="119" name="Rectangle 78"/>
          <p:cNvSpPr>
            <a:spLocks noChangeArrowheads="1"/>
          </p:cNvSpPr>
          <p:nvPr/>
        </p:nvSpPr>
        <p:spPr bwMode="auto">
          <a:xfrm>
            <a:off x="6818984" y="496274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LINK</a:t>
            </a:r>
          </a:p>
        </p:txBody>
      </p:sp>
      <p:sp>
        <p:nvSpPr>
          <p:cNvPr id="120" name="Rectangle 79"/>
          <p:cNvSpPr>
            <a:spLocks noChangeArrowheads="1"/>
          </p:cNvSpPr>
          <p:nvPr/>
        </p:nvSpPr>
        <p:spPr bwMode="auto">
          <a:xfrm>
            <a:off x="6818984" y="519134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PHY</a:t>
            </a:r>
          </a:p>
        </p:txBody>
      </p:sp>
      <p:sp>
        <p:nvSpPr>
          <p:cNvPr id="121" name="Rectangle 80"/>
          <p:cNvSpPr>
            <a:spLocks noChangeArrowheads="1"/>
          </p:cNvSpPr>
          <p:nvPr/>
        </p:nvSpPr>
        <p:spPr bwMode="auto">
          <a:xfrm>
            <a:off x="6818984" y="473414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IP</a:t>
            </a:r>
          </a:p>
        </p:txBody>
      </p:sp>
      <p:sp>
        <p:nvSpPr>
          <p:cNvPr id="122" name="Rectangle 75"/>
          <p:cNvSpPr>
            <a:spLocks noChangeArrowheads="1"/>
          </p:cNvSpPr>
          <p:nvPr/>
        </p:nvSpPr>
        <p:spPr bwMode="auto">
          <a:xfrm>
            <a:off x="5060523" y="496274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LINK</a:t>
            </a:r>
          </a:p>
        </p:txBody>
      </p:sp>
      <p:sp>
        <p:nvSpPr>
          <p:cNvPr id="123" name="Rectangle 76"/>
          <p:cNvSpPr>
            <a:spLocks noChangeArrowheads="1"/>
          </p:cNvSpPr>
          <p:nvPr/>
        </p:nvSpPr>
        <p:spPr bwMode="auto">
          <a:xfrm>
            <a:off x="5060523" y="519134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PHY</a:t>
            </a:r>
          </a:p>
        </p:txBody>
      </p:sp>
      <p:sp>
        <p:nvSpPr>
          <p:cNvPr id="124" name="Rectangle 77"/>
          <p:cNvSpPr>
            <a:spLocks noChangeArrowheads="1"/>
          </p:cNvSpPr>
          <p:nvPr/>
        </p:nvSpPr>
        <p:spPr bwMode="auto">
          <a:xfrm>
            <a:off x="5060523" y="473414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IP</a:t>
            </a:r>
          </a:p>
        </p:txBody>
      </p:sp>
      <p:sp>
        <p:nvSpPr>
          <p:cNvPr id="125" name="Rectangle 78"/>
          <p:cNvSpPr>
            <a:spLocks noChangeArrowheads="1"/>
          </p:cNvSpPr>
          <p:nvPr/>
        </p:nvSpPr>
        <p:spPr bwMode="auto">
          <a:xfrm>
            <a:off x="5423829" y="496274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LINK</a:t>
            </a:r>
          </a:p>
        </p:txBody>
      </p:sp>
      <p:sp>
        <p:nvSpPr>
          <p:cNvPr id="126" name="Rectangle 79"/>
          <p:cNvSpPr>
            <a:spLocks noChangeArrowheads="1"/>
          </p:cNvSpPr>
          <p:nvPr/>
        </p:nvSpPr>
        <p:spPr bwMode="auto">
          <a:xfrm>
            <a:off x="5423829" y="519134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PHY</a:t>
            </a:r>
          </a:p>
        </p:txBody>
      </p:sp>
      <p:sp>
        <p:nvSpPr>
          <p:cNvPr id="127" name="Rectangle 80"/>
          <p:cNvSpPr>
            <a:spLocks noChangeArrowheads="1"/>
          </p:cNvSpPr>
          <p:nvPr/>
        </p:nvSpPr>
        <p:spPr bwMode="auto">
          <a:xfrm>
            <a:off x="5423829" y="473414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IP</a:t>
            </a:r>
          </a:p>
        </p:txBody>
      </p:sp>
      <p:sp>
        <p:nvSpPr>
          <p:cNvPr id="128" name="Rectangle 75"/>
          <p:cNvSpPr>
            <a:spLocks noChangeArrowheads="1"/>
          </p:cNvSpPr>
          <p:nvPr/>
        </p:nvSpPr>
        <p:spPr bwMode="auto">
          <a:xfrm>
            <a:off x="3761910" y="4959170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LINK</a:t>
            </a:r>
          </a:p>
        </p:txBody>
      </p:sp>
      <p:sp>
        <p:nvSpPr>
          <p:cNvPr id="129" name="Rectangle 76"/>
          <p:cNvSpPr>
            <a:spLocks noChangeArrowheads="1"/>
          </p:cNvSpPr>
          <p:nvPr/>
        </p:nvSpPr>
        <p:spPr bwMode="auto">
          <a:xfrm>
            <a:off x="3761910" y="5187770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PHY</a:t>
            </a:r>
          </a:p>
        </p:txBody>
      </p:sp>
      <p:sp>
        <p:nvSpPr>
          <p:cNvPr id="130" name="Rectangle 77"/>
          <p:cNvSpPr>
            <a:spLocks noChangeArrowheads="1"/>
          </p:cNvSpPr>
          <p:nvPr/>
        </p:nvSpPr>
        <p:spPr bwMode="auto">
          <a:xfrm>
            <a:off x="3761910" y="4730570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IP</a:t>
            </a:r>
          </a:p>
        </p:txBody>
      </p:sp>
      <p:sp>
        <p:nvSpPr>
          <p:cNvPr id="131" name="Rectangle 78"/>
          <p:cNvSpPr>
            <a:spLocks noChangeArrowheads="1"/>
          </p:cNvSpPr>
          <p:nvPr/>
        </p:nvSpPr>
        <p:spPr bwMode="auto">
          <a:xfrm>
            <a:off x="4125216" y="4959170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LINK</a:t>
            </a:r>
          </a:p>
        </p:txBody>
      </p:sp>
      <p:sp>
        <p:nvSpPr>
          <p:cNvPr id="132" name="Rectangle 79"/>
          <p:cNvSpPr>
            <a:spLocks noChangeArrowheads="1"/>
          </p:cNvSpPr>
          <p:nvPr/>
        </p:nvSpPr>
        <p:spPr bwMode="auto">
          <a:xfrm>
            <a:off x="4125216" y="5187770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PHY</a:t>
            </a:r>
          </a:p>
        </p:txBody>
      </p:sp>
      <p:sp>
        <p:nvSpPr>
          <p:cNvPr id="133" name="Rectangle 80"/>
          <p:cNvSpPr>
            <a:spLocks noChangeArrowheads="1"/>
          </p:cNvSpPr>
          <p:nvPr/>
        </p:nvSpPr>
        <p:spPr bwMode="auto">
          <a:xfrm>
            <a:off x="4125216" y="4730570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IP</a:t>
            </a:r>
          </a:p>
        </p:txBody>
      </p:sp>
      <p:pic>
        <p:nvPicPr>
          <p:cNvPr id="147" name="Picture 372" descr="switch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96825" y="2483895"/>
            <a:ext cx="292468" cy="146695"/>
          </a:xfrm>
          <a:prstGeom prst="rect">
            <a:avLst/>
          </a:prstGeom>
          <a:noFill/>
        </p:spPr>
      </p:pic>
      <p:sp>
        <p:nvSpPr>
          <p:cNvPr id="148" name="Rectangle 75"/>
          <p:cNvSpPr>
            <a:spLocks noChangeArrowheads="1"/>
          </p:cNvSpPr>
          <p:nvPr/>
        </p:nvSpPr>
        <p:spPr bwMode="auto">
          <a:xfrm>
            <a:off x="2726795" y="495559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LINK</a:t>
            </a:r>
          </a:p>
        </p:txBody>
      </p:sp>
      <p:sp>
        <p:nvSpPr>
          <p:cNvPr id="149" name="Rectangle 76"/>
          <p:cNvSpPr>
            <a:spLocks noChangeArrowheads="1"/>
          </p:cNvSpPr>
          <p:nvPr/>
        </p:nvSpPr>
        <p:spPr bwMode="auto">
          <a:xfrm>
            <a:off x="2726795" y="518419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PHY</a:t>
            </a:r>
          </a:p>
        </p:txBody>
      </p:sp>
      <p:sp>
        <p:nvSpPr>
          <p:cNvPr id="150" name="Rectangle 78"/>
          <p:cNvSpPr>
            <a:spLocks noChangeArrowheads="1"/>
          </p:cNvSpPr>
          <p:nvPr/>
        </p:nvSpPr>
        <p:spPr bwMode="auto">
          <a:xfrm>
            <a:off x="3090101" y="495559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LINK</a:t>
            </a:r>
          </a:p>
        </p:txBody>
      </p:sp>
      <p:sp>
        <p:nvSpPr>
          <p:cNvPr id="151" name="Rectangle 79"/>
          <p:cNvSpPr>
            <a:spLocks noChangeArrowheads="1"/>
          </p:cNvSpPr>
          <p:nvPr/>
        </p:nvSpPr>
        <p:spPr bwMode="auto">
          <a:xfrm>
            <a:off x="3090101" y="5184195"/>
            <a:ext cx="363306" cy="23119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defTabSz="762000"/>
            <a:r>
              <a:rPr lang="en-US" sz="1100">
                <a:latin typeface="+mn-lt"/>
              </a:rPr>
              <a:t>PHY</a:t>
            </a:r>
          </a:p>
        </p:txBody>
      </p:sp>
      <p:sp>
        <p:nvSpPr>
          <p:cNvPr id="152" name="Freeform 8"/>
          <p:cNvSpPr>
            <a:spLocks/>
          </p:cNvSpPr>
          <p:nvPr/>
        </p:nvSpPr>
        <p:spPr bwMode="auto">
          <a:xfrm>
            <a:off x="2411760" y="2596231"/>
            <a:ext cx="582379" cy="315034"/>
          </a:xfrm>
          <a:custGeom>
            <a:avLst/>
            <a:gdLst>
              <a:gd name="T0" fmla="*/ 0 w 576"/>
              <a:gd name="T1" fmla="*/ 288 h 328"/>
              <a:gd name="T2" fmla="*/ 240 w 576"/>
              <a:gd name="T3" fmla="*/ 288 h 328"/>
              <a:gd name="T4" fmla="*/ 240 w 576"/>
              <a:gd name="T5" fmla="*/ 48 h 328"/>
              <a:gd name="T6" fmla="*/ 576 w 576"/>
              <a:gd name="T7" fmla="*/ 0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28">
                <a:moveTo>
                  <a:pt x="0" y="288"/>
                </a:moveTo>
                <a:cubicBezTo>
                  <a:pt x="100" y="308"/>
                  <a:pt x="200" y="328"/>
                  <a:pt x="240" y="288"/>
                </a:cubicBezTo>
                <a:cubicBezTo>
                  <a:pt x="280" y="248"/>
                  <a:pt x="184" y="96"/>
                  <a:pt x="240" y="48"/>
                </a:cubicBezTo>
                <a:cubicBezTo>
                  <a:pt x="296" y="0"/>
                  <a:pt x="436" y="0"/>
                  <a:pt x="576" y="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" name="Freeform 8"/>
          <p:cNvSpPr>
            <a:spLocks/>
          </p:cNvSpPr>
          <p:nvPr/>
        </p:nvSpPr>
        <p:spPr bwMode="auto">
          <a:xfrm flipV="1">
            <a:off x="2411760" y="2450230"/>
            <a:ext cx="582379" cy="90010"/>
          </a:xfrm>
          <a:custGeom>
            <a:avLst/>
            <a:gdLst>
              <a:gd name="T0" fmla="*/ 0 w 576"/>
              <a:gd name="T1" fmla="*/ 288 h 328"/>
              <a:gd name="T2" fmla="*/ 240 w 576"/>
              <a:gd name="T3" fmla="*/ 288 h 328"/>
              <a:gd name="T4" fmla="*/ 240 w 576"/>
              <a:gd name="T5" fmla="*/ 48 h 328"/>
              <a:gd name="T6" fmla="*/ 576 w 576"/>
              <a:gd name="T7" fmla="*/ 0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76" h="328">
                <a:moveTo>
                  <a:pt x="0" y="288"/>
                </a:moveTo>
                <a:cubicBezTo>
                  <a:pt x="100" y="308"/>
                  <a:pt x="200" y="328"/>
                  <a:pt x="240" y="288"/>
                </a:cubicBezTo>
                <a:cubicBezTo>
                  <a:pt x="280" y="248"/>
                  <a:pt x="184" y="96"/>
                  <a:pt x="240" y="48"/>
                </a:cubicBezTo>
                <a:cubicBezTo>
                  <a:pt x="296" y="0"/>
                  <a:pt x="436" y="0"/>
                  <a:pt x="576" y="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2141730" y="2258870"/>
            <a:ext cx="360040" cy="330243"/>
          </a:xfrm>
          <a:prstGeom prst="rect">
            <a:avLst/>
          </a:prstGeom>
        </p:spPr>
      </p:pic>
      <p:pic>
        <p:nvPicPr>
          <p:cNvPr id="146" name="Picture 14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2096725" y="2618910"/>
            <a:ext cx="483906" cy="443858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701570" y="4959170"/>
            <a:ext cx="3420380" cy="909392"/>
            <a:chOff x="701570" y="4959170"/>
            <a:chExt cx="3420380" cy="909392"/>
          </a:xfrm>
        </p:grpSpPr>
        <p:sp>
          <p:nvSpPr>
            <p:cNvPr id="5" name="Rounded Rectangle 4"/>
            <p:cNvSpPr/>
            <p:nvPr/>
          </p:nvSpPr>
          <p:spPr bwMode="auto">
            <a:xfrm>
              <a:off x="701570" y="4959170"/>
              <a:ext cx="3420380" cy="585065"/>
            </a:xfrm>
            <a:prstGeom prst="roundRect">
              <a:avLst/>
            </a:prstGeom>
            <a:noFill/>
            <a:ln w="38100" cap="flat" cmpd="sng" algn="ctr">
              <a:solidFill>
                <a:schemeClr val="accent2"/>
              </a:solidFill>
              <a:prstDash val="sys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421650" y="5499230"/>
              <a:ext cx="20835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chemeClr val="accent2"/>
                  </a:solidFill>
                  <a:latin typeface="+mn-lt"/>
                </a:rPr>
                <a:t>P802.1CF</a:t>
              </a:r>
              <a:r>
                <a:rPr lang="en-US" sz="1800" dirty="0" smtClean="0">
                  <a:solidFill>
                    <a:schemeClr val="accent2"/>
                  </a:solidFill>
                  <a:latin typeface="+mn-lt"/>
                </a:rPr>
                <a:t> Domain</a:t>
              </a: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746575" y="5724255"/>
            <a:ext cx="3984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UE</a:t>
            </a:r>
            <a:endParaRPr lang="en-US" dirty="0" smtClean="0">
              <a:latin typeface="+mn-lt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3784363" y="5589240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Access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Router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362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P802.1CF Draft </a:t>
            </a:r>
            <a:r>
              <a:rPr lang="en-US" dirty="0" err="1" smtClean="0"/>
              <a:t>ToC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9" name="Picture 8" descr="omniran-nr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5447" y="2078850"/>
            <a:ext cx="2656953" cy="110979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 bwMode="auto">
          <a:xfrm>
            <a:off x="4752000" y="3203975"/>
            <a:ext cx="4050000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4662000" y="2078850"/>
            <a:ext cx="4050000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pic>
        <p:nvPicPr>
          <p:cNvPr id="8" name="Picture 7" descr="omniran-function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2030" y="3231770"/>
            <a:ext cx="3991517" cy="294253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088740"/>
            <a:ext cx="6545071" cy="5355595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Introduction and Scope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Abbreviations, Acronyms, Definitions, and Conventions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References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Identifiers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Network Reference Model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Overview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Reference Points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Access Network Control Architecture</a:t>
            </a: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Multiple deployment scenarios including backhaul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Functional Design and Decomposition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Dynamic Spectrum Access 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b="1" i="1" dirty="0">
                <a:solidFill>
                  <a:schemeClr val="accent2"/>
                </a:solidFill>
              </a:rPr>
              <a:t>Network Discovery and Selection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Association and Disassociaiton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Authentication and Trust Establishment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Datapath</a:t>
            </a:r>
            <a:r>
              <a:rPr lang="en-US" dirty="0"/>
              <a:t> establishment, </a:t>
            </a:r>
            <a:br>
              <a:rPr lang="en-US" dirty="0"/>
            </a:br>
            <a:r>
              <a:rPr lang="en-US" dirty="0"/>
              <a:t>relocation and teardown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Authorization, QoS and policy control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Accounting and monitoring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i="1" dirty="0"/>
              <a:t>SDN Abstraction	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i="1" dirty="0"/>
              <a:t>Terminal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i="1" dirty="0"/>
              <a:t>Access Network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Annex: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Tenets (Informative)</a:t>
            </a:r>
          </a:p>
        </p:txBody>
      </p:sp>
    </p:spTree>
    <p:extLst>
      <p:ext uri="{BB962C8B-B14F-4D97-AF65-F5344CB8AC3E}">
        <p14:creationId xmlns:p14="http://schemas.microsoft.com/office/powerpoint/2010/main" val="2376761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NDS Chapter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8780"/>
            <a:ext cx="8229600" cy="486054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Functional Design and Decomposition</a:t>
            </a:r>
          </a:p>
          <a:p>
            <a:pPr lvl="1"/>
            <a:r>
              <a:rPr lang="en-US" dirty="0"/>
              <a:t>Dynamic Spectrum Access </a:t>
            </a:r>
          </a:p>
          <a:p>
            <a:pPr lvl="1"/>
            <a:r>
              <a:rPr lang="en-US" dirty="0"/>
              <a:t>Network Discovery and Selection</a:t>
            </a:r>
          </a:p>
          <a:p>
            <a:pPr lvl="2"/>
            <a:r>
              <a:rPr lang="en-US" dirty="0"/>
              <a:t>Generic functional requirements and information flows</a:t>
            </a:r>
          </a:p>
          <a:p>
            <a:pPr lvl="2"/>
            <a:r>
              <a:rPr lang="en-US" dirty="0"/>
              <a:t>Ethernet functional design	&lt;- 802.3</a:t>
            </a:r>
          </a:p>
          <a:p>
            <a:pPr lvl="2"/>
            <a:r>
              <a:rPr lang="en-US" dirty="0"/>
              <a:t>WPAN functional design	&lt;- 802.15</a:t>
            </a:r>
          </a:p>
          <a:p>
            <a:pPr lvl="2"/>
            <a:r>
              <a:rPr lang="en-US" dirty="0"/>
              <a:t>WLAN functional design	&lt;- 802.11</a:t>
            </a:r>
          </a:p>
          <a:p>
            <a:pPr lvl="2"/>
            <a:r>
              <a:rPr lang="en-US" dirty="0"/>
              <a:t>WMAN functional design	&lt;- 802.16</a:t>
            </a:r>
          </a:p>
          <a:p>
            <a:pPr lvl="2"/>
            <a:r>
              <a:rPr lang="en-US" dirty="0"/>
              <a:t>WRAN functional design	&lt;- 802.22</a:t>
            </a:r>
          </a:p>
          <a:p>
            <a:pPr lvl="1"/>
            <a:r>
              <a:rPr lang="en-US" dirty="0"/>
              <a:t>Association and Disassociaiton</a:t>
            </a:r>
          </a:p>
          <a:p>
            <a:pPr lvl="1"/>
            <a:r>
              <a:rPr lang="en-US" dirty="0"/>
              <a:t>Authentication and Trust Establishment</a:t>
            </a:r>
          </a:p>
          <a:p>
            <a:pPr lvl="1"/>
            <a:r>
              <a:rPr lang="en-US" dirty="0" err="1"/>
              <a:t>Datapath</a:t>
            </a:r>
            <a:r>
              <a:rPr lang="en-US" dirty="0"/>
              <a:t> establishment, </a:t>
            </a:r>
            <a:br>
              <a:rPr lang="en-US" dirty="0"/>
            </a:br>
            <a:r>
              <a:rPr lang="en-US" dirty="0"/>
              <a:t>relocation and teardown</a:t>
            </a:r>
          </a:p>
          <a:p>
            <a:pPr lvl="1"/>
            <a:r>
              <a:rPr lang="en-US" dirty="0"/>
              <a:t>Authorization, QoS and policy control</a:t>
            </a:r>
          </a:p>
          <a:p>
            <a:pPr lvl="1"/>
            <a:r>
              <a:rPr lang="en-US" dirty="0"/>
              <a:t>Accounting and monitoring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566554" y="2168860"/>
            <a:ext cx="8010891" cy="2070230"/>
          </a:xfrm>
          <a:prstGeom prst="roundRect">
            <a:avLst/>
          </a:prstGeom>
          <a:noFill/>
          <a:ln w="38100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115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NDS Chapter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Problem description</a:t>
            </a:r>
          </a:p>
          <a:p>
            <a:r>
              <a:rPr lang="en-US"/>
              <a:t>Acronyms</a:t>
            </a:r>
          </a:p>
          <a:p>
            <a:r>
              <a:rPr lang="en-US"/>
              <a:t>Roles and identifiers</a:t>
            </a:r>
          </a:p>
          <a:p>
            <a:r>
              <a:rPr lang="en-US"/>
              <a:t>Supportive information</a:t>
            </a:r>
          </a:p>
          <a:p>
            <a:r>
              <a:rPr lang="en-US"/>
              <a:t>Functions</a:t>
            </a:r>
          </a:p>
          <a:p>
            <a:r>
              <a:rPr lang="en-US"/>
              <a:t>Deployment</a:t>
            </a:r>
          </a:p>
          <a:p>
            <a:r>
              <a:rPr lang="en-US"/>
              <a:t>Mapping to IEEE 802 technologies</a:t>
            </a:r>
          </a:p>
          <a:p>
            <a:r>
              <a:rPr lang="en-US"/>
              <a:t>Add-ons in IEEE 802 technologies</a:t>
            </a:r>
          </a:p>
        </p:txBody>
      </p:sp>
    </p:spTree>
    <p:extLst>
      <p:ext uri="{BB962C8B-B14F-4D97-AF65-F5344CB8AC3E}">
        <p14:creationId xmlns:p14="http://schemas.microsoft.com/office/powerpoint/2010/main" val="216925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statement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3765"/>
            <a:ext cx="8229600" cy="2565285"/>
          </a:xfrm>
        </p:spPr>
        <p:txBody>
          <a:bodyPr>
            <a:normAutofit fontScale="92500" lnSpcReduction="20000"/>
          </a:bodyPr>
          <a:lstStyle/>
          <a:p>
            <a:r>
              <a:rPr lang="en-US"/>
              <a:t>NDS Functional Requirements</a:t>
            </a:r>
          </a:p>
          <a:p>
            <a:pPr lvl="1"/>
            <a:r>
              <a:rPr lang="en-US"/>
              <a:t>Multiple access technologies</a:t>
            </a:r>
          </a:p>
          <a:p>
            <a:pPr lvl="1"/>
            <a:r>
              <a:rPr lang="en-US"/>
              <a:t>Multiple different access networks</a:t>
            </a:r>
          </a:p>
          <a:p>
            <a:pPr lvl="1"/>
            <a:r>
              <a:rPr lang="en-US"/>
              <a:t>Multiple subscriptions</a:t>
            </a:r>
          </a:p>
          <a:p>
            <a:pPr lvl="1"/>
            <a:r>
              <a:rPr lang="en-US"/>
              <a:t>Specific service requirements</a:t>
            </a:r>
          </a:p>
          <a:p>
            <a:pPr lvl="1"/>
            <a:r>
              <a:rPr lang="en-US"/>
              <a:t>No a-priori knowledge about offered services</a:t>
            </a:r>
          </a:p>
        </p:txBody>
      </p:sp>
      <p:pic>
        <p:nvPicPr>
          <p:cNvPr id="4" name="Picture 3" descr="MC900432683.PNG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575" y="3979040"/>
            <a:ext cx="515629" cy="515629"/>
          </a:xfrm>
          <a:prstGeom prst="rect">
            <a:avLst/>
          </a:prstGeom>
        </p:spPr>
      </p:pic>
      <p:pic>
        <p:nvPicPr>
          <p:cNvPr id="5" name="Picture 4" descr="j0223598.w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877" y="4356657"/>
            <a:ext cx="793275" cy="732968"/>
          </a:xfrm>
          <a:prstGeom prst="rect">
            <a:avLst/>
          </a:prstGeom>
        </p:spPr>
      </p:pic>
      <p:sp>
        <p:nvSpPr>
          <p:cNvPr id="10" name="Cloud 9"/>
          <p:cNvSpPr/>
          <p:nvPr/>
        </p:nvSpPr>
        <p:spPr bwMode="auto">
          <a:xfrm>
            <a:off x="4977045" y="3879050"/>
            <a:ext cx="977651" cy="872602"/>
          </a:xfrm>
          <a:prstGeom prst="cloud">
            <a:avLst/>
          </a:prstGeom>
          <a:solidFill>
            <a:schemeClr val="accent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tIns="0" rIns="0"/>
          <a:lstStyle/>
          <a:p>
            <a:r>
              <a:rPr lang="en-US">
                <a:latin typeface="+mn-lt"/>
              </a:rPr>
              <a:t>CORE</a:t>
            </a:r>
          </a:p>
          <a:p>
            <a:r>
              <a:rPr lang="en-US" sz="1600">
                <a:latin typeface="+mn-lt"/>
              </a:rPr>
              <a:t>A</a:t>
            </a:r>
          </a:p>
        </p:txBody>
      </p:sp>
      <p:pic>
        <p:nvPicPr>
          <p:cNvPr id="11" name="Picture 10" descr="MC900434845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395" y="4104778"/>
            <a:ext cx="756804" cy="684556"/>
          </a:xfrm>
          <a:prstGeom prst="rect">
            <a:avLst/>
          </a:prstGeom>
        </p:spPr>
      </p:pic>
      <p:sp>
        <p:nvSpPr>
          <p:cNvPr id="12" name="Cloud 11"/>
          <p:cNvSpPr/>
          <p:nvPr/>
        </p:nvSpPr>
        <p:spPr bwMode="auto">
          <a:xfrm>
            <a:off x="4872094" y="5177360"/>
            <a:ext cx="912267" cy="872602"/>
          </a:xfrm>
          <a:prstGeom prst="cloud">
            <a:avLst/>
          </a:prstGeom>
          <a:solidFill>
            <a:schemeClr val="accent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tIns="0" rIns="0"/>
          <a:lstStyle/>
          <a:p>
            <a:r>
              <a:rPr lang="en-US">
                <a:latin typeface="+mn-lt"/>
              </a:rPr>
              <a:t>CORE</a:t>
            </a:r>
          </a:p>
          <a:p>
            <a:r>
              <a:rPr lang="en-US" sz="1600">
                <a:latin typeface="+mn-lt"/>
              </a:rPr>
              <a:t>B</a:t>
            </a:r>
          </a:p>
        </p:txBody>
      </p:sp>
      <p:pic>
        <p:nvPicPr>
          <p:cNvPr id="13" name="Picture 12" descr="MC900434845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2060" y="5409220"/>
            <a:ext cx="750025" cy="678424"/>
          </a:xfrm>
          <a:prstGeom prst="rect">
            <a:avLst/>
          </a:prstGeom>
        </p:spPr>
      </p:pic>
      <p:sp>
        <p:nvSpPr>
          <p:cNvPr id="14" name="Cloud 13"/>
          <p:cNvSpPr/>
          <p:nvPr/>
        </p:nvSpPr>
        <p:spPr bwMode="auto">
          <a:xfrm>
            <a:off x="6552220" y="4374105"/>
            <a:ext cx="977651" cy="872602"/>
          </a:xfrm>
          <a:prstGeom prst="cloud">
            <a:avLst/>
          </a:prstGeom>
          <a:solidFill>
            <a:schemeClr val="accent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tIns="0" rIns="0"/>
          <a:lstStyle/>
          <a:p>
            <a:r>
              <a:rPr lang="en-US">
                <a:latin typeface="+mn-lt"/>
              </a:rPr>
              <a:t>CORE</a:t>
            </a:r>
          </a:p>
          <a:p>
            <a:r>
              <a:rPr lang="en-US" sz="1600">
                <a:latin typeface="+mn-lt"/>
              </a:rPr>
              <a:t>C</a:t>
            </a:r>
          </a:p>
        </p:txBody>
      </p:sp>
      <p:pic>
        <p:nvPicPr>
          <p:cNvPr id="15" name="Picture 14" descr="MC900434845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570" y="4624291"/>
            <a:ext cx="729765" cy="660098"/>
          </a:xfrm>
          <a:prstGeom prst="rect">
            <a:avLst/>
          </a:prstGeom>
        </p:spPr>
      </p:pic>
      <p:grpSp>
        <p:nvGrpSpPr>
          <p:cNvPr id="17" name="Group 16"/>
          <p:cNvGrpSpPr/>
          <p:nvPr/>
        </p:nvGrpSpPr>
        <p:grpSpPr>
          <a:xfrm rot="748511">
            <a:off x="1474531" y="4637106"/>
            <a:ext cx="415524" cy="122213"/>
            <a:chOff x="1511660" y="4014065"/>
            <a:chExt cx="900643" cy="270031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5">
              <a:duotone>
                <a:prstClr val="black"/>
                <a:schemeClr val="accent2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>
              <a:off x="1511660" y="4014066"/>
              <a:ext cx="270573" cy="270030"/>
            </a:xfrm>
            <a:prstGeom prst="rect">
              <a:avLst/>
            </a:prstGeom>
            <a:solidFill>
              <a:schemeClr val="accent6"/>
            </a:solidFill>
          </p:spPr>
        </p:pic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5">
              <a:duotone>
                <a:prstClr val="black"/>
                <a:schemeClr val="accent6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>
              <a:off x="1826695" y="4014065"/>
              <a:ext cx="270573" cy="270030"/>
            </a:xfrm>
            <a:prstGeom prst="rect">
              <a:avLst/>
            </a:prstGeom>
            <a:solidFill>
              <a:schemeClr val="accent6"/>
            </a:solidFill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5">
              <a:duotone>
                <a:prstClr val="black"/>
                <a:schemeClr val="accent4">
                  <a:tint val="45000"/>
                  <a:satMod val="400000"/>
                </a:schemeClr>
              </a:duotone>
            </a:blip>
            <a:stretch>
              <a:fillRect/>
            </a:stretch>
          </p:blipFill>
          <p:spPr>
            <a:xfrm>
              <a:off x="2141730" y="4014065"/>
              <a:ext cx="270573" cy="270030"/>
            </a:xfrm>
            <a:prstGeom prst="rect">
              <a:avLst/>
            </a:prstGeom>
            <a:solidFill>
              <a:schemeClr val="accent6"/>
            </a:solidFill>
          </p:spPr>
        </p:pic>
      </p:grpSp>
      <p:pic>
        <p:nvPicPr>
          <p:cNvPr id="21" name="Picture 2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>
            <a:off x="832319" y="4177358"/>
            <a:ext cx="826523" cy="2017498"/>
          </a:xfrm>
          <a:prstGeom prst="rect">
            <a:avLst/>
          </a:prstGeom>
        </p:spPr>
      </p:pic>
      <p:cxnSp>
        <p:nvCxnSpPr>
          <p:cNvPr id="23" name="Straight Connector 22"/>
          <p:cNvCxnSpPr/>
          <p:nvPr/>
        </p:nvCxnSpPr>
        <p:spPr bwMode="auto">
          <a:xfrm flipH="1">
            <a:off x="5697125" y="4914165"/>
            <a:ext cx="900100" cy="41878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5742130" y="5544235"/>
            <a:ext cx="585065" cy="3600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5877145" y="4194085"/>
            <a:ext cx="765085" cy="4500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Straight Connector 25"/>
          <p:cNvCxnSpPr>
            <a:endCxn id="12" idx="2"/>
          </p:cNvCxnSpPr>
          <p:nvPr/>
        </p:nvCxnSpPr>
        <p:spPr bwMode="auto">
          <a:xfrm flipV="1">
            <a:off x="4121950" y="5613661"/>
            <a:ext cx="752974" cy="2006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" name="Cloud 5"/>
          <p:cNvSpPr/>
          <p:nvPr/>
        </p:nvSpPr>
        <p:spPr bwMode="auto">
          <a:xfrm>
            <a:off x="2868026" y="4593299"/>
            <a:ext cx="1343934" cy="791291"/>
          </a:xfrm>
          <a:prstGeom prst="cloud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180000" tIns="0" rIns="0" bIns="0"/>
          <a:lstStyle/>
          <a:p>
            <a:pPr algn="ctr"/>
            <a:r>
              <a:rPr lang="en-US">
                <a:latin typeface="+mn-lt"/>
              </a:rPr>
              <a:t> Access Network</a:t>
            </a:r>
          </a:p>
          <a:p>
            <a:pPr algn="ctr"/>
            <a:r>
              <a:rPr lang="en-US" sz="1600">
                <a:latin typeface="+mn-lt"/>
              </a:rPr>
              <a:t>&gt;2&lt;</a:t>
            </a:r>
          </a:p>
        </p:txBody>
      </p:sp>
      <p:pic>
        <p:nvPicPr>
          <p:cNvPr id="34" name="Picture 33" descr="j0398499.wm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0567" y="4554125"/>
            <a:ext cx="384856" cy="353005"/>
          </a:xfrm>
          <a:prstGeom prst="rect">
            <a:avLst/>
          </a:prstGeom>
        </p:spPr>
      </p:pic>
      <p:pic>
        <p:nvPicPr>
          <p:cNvPr id="36" name="Picture 35" descr="j0398499.wm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2303" y="4938565"/>
            <a:ext cx="513120" cy="470655"/>
          </a:xfrm>
          <a:prstGeom prst="rect">
            <a:avLst/>
          </a:prstGeom>
        </p:spPr>
      </p:pic>
      <p:sp>
        <p:nvSpPr>
          <p:cNvPr id="8" name="Cloud 7"/>
          <p:cNvSpPr/>
          <p:nvPr/>
        </p:nvSpPr>
        <p:spPr bwMode="auto">
          <a:xfrm>
            <a:off x="2437075" y="5466869"/>
            <a:ext cx="1774885" cy="999114"/>
          </a:xfrm>
          <a:prstGeom prst="cloud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180000" tIns="46800" rIns="0" bIns="0"/>
          <a:lstStyle/>
          <a:p>
            <a:pPr algn="ctr"/>
            <a:r>
              <a:rPr lang="en-US">
                <a:latin typeface="+mn-lt"/>
              </a:rPr>
              <a:t> Access </a:t>
            </a:r>
            <a:br>
              <a:rPr lang="en-US">
                <a:latin typeface="+mn-lt"/>
              </a:rPr>
            </a:br>
            <a:r>
              <a:rPr lang="en-US">
                <a:latin typeface="+mn-lt"/>
              </a:rPr>
              <a:t>Network</a:t>
            </a:r>
          </a:p>
          <a:p>
            <a:pPr algn="ctr"/>
            <a:r>
              <a:rPr lang="en-US" sz="1600">
                <a:latin typeface="+mn-lt"/>
              </a:rPr>
              <a:t>&gt;3&lt;</a:t>
            </a:r>
          </a:p>
        </p:txBody>
      </p:sp>
      <p:pic>
        <p:nvPicPr>
          <p:cNvPr id="37" name="Picture 36" descr="j0398499.wm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889" y="5409220"/>
            <a:ext cx="485933" cy="445717"/>
          </a:xfrm>
          <a:prstGeom prst="rect">
            <a:avLst/>
          </a:prstGeom>
        </p:spPr>
      </p:pic>
      <p:pic>
        <p:nvPicPr>
          <p:cNvPr id="38" name="Picture 37" descr="j0398499.wm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938" y="5895074"/>
            <a:ext cx="647884" cy="594266"/>
          </a:xfrm>
          <a:prstGeom prst="rect">
            <a:avLst/>
          </a:prstGeom>
        </p:spPr>
      </p:pic>
      <p:sp>
        <p:nvSpPr>
          <p:cNvPr id="43" name="Cloud 42"/>
          <p:cNvSpPr/>
          <p:nvPr/>
        </p:nvSpPr>
        <p:spPr bwMode="auto">
          <a:xfrm>
            <a:off x="3263526" y="3898874"/>
            <a:ext cx="1038444" cy="591825"/>
          </a:xfrm>
          <a:prstGeom prst="cloud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144000" tIns="0" rIns="0" bIns="0"/>
          <a:lstStyle/>
          <a:p>
            <a:pPr algn="ctr">
              <a:lnSpc>
                <a:spcPct val="80000"/>
              </a:lnSpc>
            </a:pPr>
            <a:r>
              <a:rPr lang="en-US">
                <a:latin typeface="+mn-lt"/>
              </a:rPr>
              <a:t> </a:t>
            </a:r>
            <a:r>
              <a:rPr lang="en-US" sz="1050">
                <a:latin typeface="+mn-lt"/>
              </a:rPr>
              <a:t>Access Network</a:t>
            </a:r>
          </a:p>
          <a:p>
            <a:pPr algn="ctr">
              <a:lnSpc>
                <a:spcPct val="80000"/>
              </a:lnSpc>
            </a:pPr>
            <a:r>
              <a:rPr lang="en-US">
                <a:latin typeface="+mn-lt"/>
              </a:rPr>
              <a:t>&gt;1&lt;</a:t>
            </a:r>
          </a:p>
        </p:txBody>
      </p:sp>
      <p:pic>
        <p:nvPicPr>
          <p:cNvPr id="44" name="Picture 43" descr="j0398499.wm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7781" y="3869575"/>
            <a:ext cx="287842" cy="264020"/>
          </a:xfrm>
          <a:prstGeom prst="rect">
            <a:avLst/>
          </a:prstGeom>
        </p:spPr>
      </p:pic>
      <p:pic>
        <p:nvPicPr>
          <p:cNvPr id="45" name="Picture 44" descr="j0398499.wm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1849" y="4157107"/>
            <a:ext cx="383774" cy="352013"/>
          </a:xfrm>
          <a:prstGeom prst="rect">
            <a:avLst/>
          </a:prstGeom>
        </p:spPr>
      </p:pic>
      <p:cxnSp>
        <p:nvCxnSpPr>
          <p:cNvPr id="48" name="Straight Connector 47"/>
          <p:cNvCxnSpPr/>
          <p:nvPr/>
        </p:nvCxnSpPr>
        <p:spPr bwMode="auto">
          <a:xfrm>
            <a:off x="4121950" y="4889744"/>
            <a:ext cx="810090" cy="56448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0" name="Straight Connector 49"/>
          <p:cNvCxnSpPr>
            <a:stCxn id="43" idx="0"/>
            <a:endCxn id="10" idx="2"/>
          </p:cNvCxnSpPr>
          <p:nvPr/>
        </p:nvCxnSpPr>
        <p:spPr bwMode="auto">
          <a:xfrm>
            <a:off x="4301105" y="4194787"/>
            <a:ext cx="678973" cy="1205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 flipV="1">
            <a:off x="4166955" y="4419111"/>
            <a:ext cx="900100" cy="4500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pic>
        <p:nvPicPr>
          <p:cNvPr id="22" name="Picture 21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9524" b="92857" l="3627" r="95337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147175" y="5679250"/>
            <a:ext cx="674284" cy="587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7228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Acronyms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AN		Access Network</a:t>
            </a:r>
          </a:p>
          <a:p>
            <a:r>
              <a:rPr lang="en-US"/>
              <a:t>ANID	Access Network Identity</a:t>
            </a:r>
          </a:p>
          <a:p>
            <a:r>
              <a:rPr lang="en-US"/>
              <a:t>ANIF	Access Network Interface</a:t>
            </a:r>
          </a:p>
          <a:p>
            <a:r>
              <a:rPr lang="en-US"/>
              <a:t>NAI	Network Access Identifier</a:t>
            </a:r>
          </a:p>
          <a:p>
            <a:r>
              <a:rPr lang="en-US"/>
              <a:t>SSP	Subscription Service Provider</a:t>
            </a:r>
          </a:p>
          <a:p>
            <a:r>
              <a:rPr lang="en-US"/>
              <a:t>DSP	Data Service Provider</a:t>
            </a:r>
          </a:p>
          <a:p>
            <a:r>
              <a:rPr lang="en-US"/>
              <a:t>EUI-48	</a:t>
            </a:r>
            <a:r>
              <a:rPr lang="en-US"/>
              <a:t>48-bit Extended Unique Identifier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894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4092"/>
          </a:xfrm>
        </p:spPr>
        <p:txBody>
          <a:bodyPr/>
          <a:lstStyle/>
          <a:p>
            <a:r>
              <a:rPr lang="en-US" dirty="0"/>
              <a:t>Roles and Identifiers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998729"/>
            <a:ext cx="8229600" cy="5490611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User</a:t>
            </a:r>
          </a:p>
          <a:p>
            <a:pPr lvl="1"/>
            <a:r>
              <a:rPr lang="en-US" dirty="0"/>
              <a:t>One or more Subscriptions</a:t>
            </a:r>
          </a:p>
          <a:p>
            <a:pPr lvl="2"/>
            <a:r>
              <a:rPr lang="en-US" dirty="0"/>
              <a:t>Subscription Identifier {NAI} + Subscription Name {String}</a:t>
            </a:r>
          </a:p>
          <a:p>
            <a:r>
              <a:rPr lang="en-US" dirty="0"/>
              <a:t>Terminal</a:t>
            </a:r>
          </a:p>
          <a:p>
            <a:pPr lvl="1"/>
            <a:r>
              <a:rPr lang="en-US" dirty="0"/>
              <a:t>Station</a:t>
            </a:r>
          </a:p>
          <a:p>
            <a:pPr lvl="2"/>
            <a:r>
              <a:rPr lang="en-US" dirty="0"/>
              <a:t>STA {EUI-48}</a:t>
            </a:r>
          </a:p>
          <a:p>
            <a:r>
              <a:rPr lang="en-US" dirty="0"/>
              <a:t>Access Network</a:t>
            </a:r>
          </a:p>
          <a:p>
            <a:pPr lvl="1"/>
            <a:r>
              <a:rPr lang="en-US" dirty="0"/>
              <a:t>One or more Access Network Interfaces</a:t>
            </a:r>
          </a:p>
          <a:p>
            <a:pPr lvl="2"/>
            <a:r>
              <a:rPr lang="en-US" dirty="0"/>
              <a:t>ANIF {EUI-48}</a:t>
            </a:r>
          </a:p>
          <a:p>
            <a:pPr lvl="1"/>
            <a:r>
              <a:rPr lang="en-US" dirty="0"/>
              <a:t>Access Network</a:t>
            </a:r>
          </a:p>
          <a:p>
            <a:pPr lvl="2"/>
            <a:r>
              <a:rPr lang="en-US" dirty="0"/>
              <a:t>ANID {EUI-48} + AN Name {String}</a:t>
            </a:r>
          </a:p>
          <a:p>
            <a:pPr lvl="1"/>
            <a:r>
              <a:rPr lang="en-US" i="1" dirty="0"/>
              <a:t>Supportive Information</a:t>
            </a:r>
            <a:endParaRPr lang="en-US" i="1" dirty="0"/>
          </a:p>
          <a:p>
            <a:r>
              <a:rPr lang="en-US" dirty="0"/>
              <a:t>Subscription Service Provider</a:t>
            </a:r>
          </a:p>
          <a:p>
            <a:pPr lvl="1"/>
            <a:r>
              <a:rPr lang="en-US" dirty="0"/>
              <a:t>‘Termination point of AAA’</a:t>
            </a:r>
          </a:p>
          <a:p>
            <a:pPr lvl="2"/>
            <a:r>
              <a:rPr lang="en-US" dirty="0"/>
              <a:t>SSP Identifier {FQDN} + SSP Name {String}</a:t>
            </a:r>
          </a:p>
          <a:p>
            <a:pPr lvl="1"/>
            <a:r>
              <a:rPr lang="en-US" i="1" dirty="0"/>
              <a:t>Supportive Information</a:t>
            </a:r>
            <a:endParaRPr lang="en-US" i="1" dirty="0"/>
          </a:p>
          <a:p>
            <a:r>
              <a:rPr lang="en-US" dirty="0"/>
              <a:t>Data</a:t>
            </a:r>
            <a:r>
              <a:rPr lang="en-US" dirty="0"/>
              <a:t> Service Provider</a:t>
            </a:r>
          </a:p>
          <a:p>
            <a:pPr lvl="1"/>
            <a:r>
              <a:rPr lang="en-US" dirty="0"/>
              <a:t>‘Termination point of IEEE 802 user plane’</a:t>
            </a:r>
          </a:p>
          <a:p>
            <a:pPr lvl="2"/>
            <a:r>
              <a:rPr lang="en-US" dirty="0"/>
              <a:t>D</a:t>
            </a:r>
            <a:r>
              <a:rPr lang="en-US" dirty="0"/>
              <a:t>SP Identifier {???} + DSP Name {String}</a:t>
            </a:r>
          </a:p>
          <a:p>
            <a:pPr lvl="1"/>
            <a:r>
              <a:rPr lang="en-US" i="1" dirty="0"/>
              <a:t>Supportive Information</a:t>
            </a:r>
            <a:endParaRPr lang="en-US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omniran_template</Template>
  <TotalTime>867</TotalTime>
  <Words>966</Words>
  <Application>Microsoft Macintosh PowerPoint</Application>
  <PresentationFormat>On-screen Show (4:3)</PresentationFormat>
  <Paragraphs>281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omniran_template</vt:lpstr>
      <vt:lpstr>PowerPoint Presentation</vt:lpstr>
      <vt:lpstr>Key Concepts of  Network Discovery and Selection</vt:lpstr>
      <vt:lpstr>P802.1CF in the big picture of the Internet</vt:lpstr>
      <vt:lpstr> P802.1CF Draft ToC </vt:lpstr>
      <vt:lpstr>NDS Chapter Structure</vt:lpstr>
      <vt:lpstr>NDS Chapter Structure</vt:lpstr>
      <vt:lpstr>Problem statement</vt:lpstr>
      <vt:lpstr>Acronyms</vt:lpstr>
      <vt:lpstr>Roles and Identifiers</vt:lpstr>
      <vt:lpstr>Supportive information</vt:lpstr>
      <vt:lpstr>Functions</vt:lpstr>
      <vt:lpstr>Deployment</vt:lpstr>
      <vt:lpstr>Mapping to IEEE 802 technologies</vt:lpstr>
      <vt:lpstr>Add-ons in IEEE 802 technologies</vt:lpstr>
      <vt:lpstr>Conclusion</vt:lpstr>
    </vt:vector>
  </TitlesOfParts>
  <Company>Nokia Siemens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98</cp:revision>
  <cp:lastPrinted>1998-02-10T13:28:06Z</cp:lastPrinted>
  <dcterms:created xsi:type="dcterms:W3CDTF">2014-02-26T07:36:58Z</dcterms:created>
  <dcterms:modified xsi:type="dcterms:W3CDTF">2014-09-16T09:36:39Z</dcterms:modified>
</cp:coreProperties>
</file>