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7" r:id="rId2"/>
    <p:sldId id="262" r:id="rId3"/>
    <p:sldId id="287" r:id="rId4"/>
    <p:sldId id="290" r:id="rId5"/>
    <p:sldId id="278" r:id="rId6"/>
    <p:sldId id="274" r:id="rId7"/>
    <p:sldId id="296" r:id="rId8"/>
    <p:sldId id="263" r:id="rId9"/>
    <p:sldId id="282" r:id="rId10"/>
    <p:sldId id="27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6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omniran-14-0065-00-CF00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wmf"/><Relationship Id="rId7" Type="http://schemas.openxmlformats.org/officeDocument/2006/relationships/image" Target="../media/image4.wmf"/><Relationship Id="rId8" Type="http://schemas.openxmlformats.org/officeDocument/2006/relationships/image" Target="../media/image12.png"/><Relationship Id="rId9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328109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Network Selection and Detection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2014-09-15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 summary of the key concepts and identifiers for the specification of Network Detection and Selection. It is brought up to build concensus  within OmniRAN TG on the topic to establish a foundation for creation of a text contribution to P802.1CF on the topic.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/>
          </a:bodyPr>
          <a:lstStyle/>
          <a:p>
            <a:r>
              <a:rPr lang="en-US"/>
              <a:t>… coming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/>
              <a:t>Network Discovery and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611560" y="3889775"/>
            <a:ext cx="7829055" cy="381000"/>
          </a:xfrm>
          <a:prstGeom prst="roundRect">
            <a:avLst>
              <a:gd name="adj" fmla="val 16667"/>
            </a:avLst>
          </a:prstGeom>
          <a:solidFill>
            <a:srgbClr val="C1E9FF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defTabSz="762000"/>
            <a:r>
              <a:rPr lang="en-US" sz="1600" i="1">
                <a:latin typeface="+mn-lt"/>
              </a:rPr>
              <a:t>Internet/Web Applications</a:t>
            </a:r>
            <a:endParaRPr lang="en-US" sz="1800">
              <a:latin typeface="+mn-lt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56565" y="4727975"/>
            <a:ext cx="7784050" cy="234242"/>
          </a:xfrm>
          <a:prstGeom prst="rect">
            <a:avLst/>
          </a:prstGeom>
          <a:solidFill>
            <a:srgbClr val="C0C0C0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3221850" y="2483895"/>
            <a:ext cx="492369" cy="7620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 flipH="1">
            <a:off x="7107715" y="2432450"/>
            <a:ext cx="1125415" cy="381000"/>
          </a:xfrm>
          <a:custGeom>
            <a:avLst/>
            <a:gdLst>
              <a:gd name="T0" fmla="*/ 0 w 576"/>
              <a:gd name="T1" fmla="*/ 192 h 240"/>
              <a:gd name="T2" fmla="*/ 240 w 576"/>
              <a:gd name="T3" fmla="*/ 240 h 240"/>
              <a:gd name="T4" fmla="*/ 528 w 576"/>
              <a:gd name="T5" fmla="*/ 192 h 240"/>
              <a:gd name="T6" fmla="*/ 192 w 576"/>
              <a:gd name="T7" fmla="*/ 144 h 240"/>
              <a:gd name="T8" fmla="*/ 576 w 576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240">
                <a:moveTo>
                  <a:pt x="0" y="192"/>
                </a:moveTo>
                <a:cubicBezTo>
                  <a:pt x="76" y="216"/>
                  <a:pt x="152" y="240"/>
                  <a:pt x="240" y="240"/>
                </a:cubicBezTo>
                <a:cubicBezTo>
                  <a:pt x="328" y="240"/>
                  <a:pt x="536" y="208"/>
                  <a:pt x="528" y="192"/>
                </a:cubicBezTo>
                <a:cubicBezTo>
                  <a:pt x="520" y="176"/>
                  <a:pt x="184" y="176"/>
                  <a:pt x="192" y="144"/>
                </a:cubicBezTo>
                <a:cubicBezTo>
                  <a:pt x="200" y="112"/>
                  <a:pt x="388" y="56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P802.1CF in the big picture of the Internet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716906" y="2483895"/>
            <a:ext cx="1289448" cy="26446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022473" y="2287989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4424596" y="2287989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3761910" y="2407051"/>
            <a:ext cx="687598" cy="3183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H="1" flipV="1">
            <a:off x="3921969" y="2216551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>
            <a:off x="3761909" y="2232426"/>
            <a:ext cx="176179" cy="1614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V="1">
            <a:off x="3933692" y="2167339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4689831" y="2175276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4449508" y="2407051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 flipV="1">
            <a:off x="5022051" y="2707088"/>
            <a:ext cx="1512700" cy="183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 flipV="1">
            <a:off x="6566989" y="2435626"/>
            <a:ext cx="556846" cy="306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 flipH="1" flipV="1">
            <a:off x="6543542" y="2229251"/>
            <a:ext cx="603738" cy="231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6550869" y="2246714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 flipH="1">
            <a:off x="5952992" y="2246714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Line 36"/>
          <p:cNvSpPr>
            <a:spLocks noChangeShapeType="1"/>
          </p:cNvSpPr>
          <p:nvPr/>
        </p:nvSpPr>
        <p:spPr bwMode="auto">
          <a:xfrm flipH="1">
            <a:off x="5022050" y="2365776"/>
            <a:ext cx="955854" cy="34314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 flipH="1" flipV="1">
            <a:off x="5450365" y="2175276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 flipH="1">
            <a:off x="5022050" y="2191151"/>
            <a:ext cx="444435" cy="5177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 flipV="1">
            <a:off x="5462089" y="2126064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Line 40"/>
          <p:cNvSpPr>
            <a:spLocks noChangeShapeType="1"/>
          </p:cNvSpPr>
          <p:nvPr/>
        </p:nvSpPr>
        <p:spPr bwMode="auto">
          <a:xfrm>
            <a:off x="6218227" y="2134001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 flipH="1">
            <a:off x="5957389" y="2134001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Line 42"/>
          <p:cNvSpPr>
            <a:spLocks noChangeShapeType="1"/>
          </p:cNvSpPr>
          <p:nvPr/>
        </p:nvSpPr>
        <p:spPr bwMode="auto">
          <a:xfrm>
            <a:off x="5977904" y="2365776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7" name="Line 53"/>
          <p:cNvSpPr>
            <a:spLocks noChangeShapeType="1"/>
          </p:cNvSpPr>
          <p:nvPr/>
        </p:nvSpPr>
        <p:spPr bwMode="auto">
          <a:xfrm>
            <a:off x="2051721" y="5413775"/>
            <a:ext cx="624821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98" name="Line 54"/>
          <p:cNvSpPr>
            <a:spLocks noChangeShapeType="1"/>
          </p:cNvSpPr>
          <p:nvPr/>
        </p:nvSpPr>
        <p:spPr bwMode="auto">
          <a:xfrm>
            <a:off x="778441" y="5425115"/>
            <a:ext cx="1273279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400" name="Rectangle 56"/>
          <p:cNvSpPr>
            <a:spLocks noChangeArrowheads="1"/>
          </p:cNvSpPr>
          <p:nvPr/>
        </p:nvSpPr>
        <p:spPr bwMode="auto">
          <a:xfrm>
            <a:off x="7807569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01" name="Rectangle 57"/>
          <p:cNvSpPr>
            <a:spLocks noChangeArrowheads="1"/>
          </p:cNvSpPr>
          <p:nvPr/>
        </p:nvSpPr>
        <p:spPr bwMode="auto">
          <a:xfrm>
            <a:off x="7807569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03" name="Rectangle 59"/>
          <p:cNvSpPr>
            <a:spLocks noChangeArrowheads="1"/>
          </p:cNvSpPr>
          <p:nvPr/>
        </p:nvSpPr>
        <p:spPr bwMode="auto">
          <a:xfrm>
            <a:off x="7807569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04" name="Rectangle 60"/>
          <p:cNvSpPr>
            <a:spLocks noChangeArrowheads="1"/>
          </p:cNvSpPr>
          <p:nvPr/>
        </p:nvSpPr>
        <p:spPr bwMode="auto">
          <a:xfrm>
            <a:off x="7807569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05" name="Rectangle 61"/>
          <p:cNvSpPr>
            <a:spLocks noChangeArrowheads="1"/>
          </p:cNvSpPr>
          <p:nvPr/>
        </p:nvSpPr>
        <p:spPr bwMode="auto">
          <a:xfrm>
            <a:off x="7807569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06" name="Rectangle 62"/>
          <p:cNvSpPr>
            <a:spLocks noChangeArrowheads="1"/>
          </p:cNvSpPr>
          <p:nvPr/>
        </p:nvSpPr>
        <p:spPr bwMode="auto">
          <a:xfrm>
            <a:off x="7807569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19" name="Rectangle 75"/>
          <p:cNvSpPr>
            <a:spLocks noChangeArrowheads="1"/>
          </p:cNvSpPr>
          <p:nvPr/>
        </p:nvSpPr>
        <p:spPr bwMode="auto">
          <a:xfrm>
            <a:off x="1678541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0" name="Rectangle 76"/>
          <p:cNvSpPr>
            <a:spLocks noChangeArrowheads="1"/>
          </p:cNvSpPr>
          <p:nvPr/>
        </p:nvSpPr>
        <p:spPr bwMode="auto">
          <a:xfrm>
            <a:off x="1678541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2" name="Rectangle 78"/>
          <p:cNvSpPr>
            <a:spLocks noChangeArrowheads="1"/>
          </p:cNvSpPr>
          <p:nvPr/>
        </p:nvSpPr>
        <p:spPr bwMode="auto">
          <a:xfrm>
            <a:off x="2041847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3" name="Rectangle 79"/>
          <p:cNvSpPr>
            <a:spLocks noChangeArrowheads="1"/>
          </p:cNvSpPr>
          <p:nvPr/>
        </p:nvSpPr>
        <p:spPr bwMode="auto">
          <a:xfrm>
            <a:off x="2041847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5" name="Rectangle 81"/>
          <p:cNvSpPr>
            <a:spLocks noChangeArrowheads="1"/>
          </p:cNvSpPr>
          <p:nvPr/>
        </p:nvSpPr>
        <p:spPr bwMode="auto">
          <a:xfrm>
            <a:off x="746575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6" name="Rectangle 82"/>
          <p:cNvSpPr>
            <a:spLocks noChangeArrowheads="1"/>
          </p:cNvSpPr>
          <p:nvPr/>
        </p:nvSpPr>
        <p:spPr bwMode="auto">
          <a:xfrm>
            <a:off x="746575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7" name="Rectangle 83"/>
          <p:cNvSpPr>
            <a:spLocks noChangeArrowheads="1"/>
          </p:cNvSpPr>
          <p:nvPr/>
        </p:nvSpPr>
        <p:spPr bwMode="auto">
          <a:xfrm>
            <a:off x="746575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28" name="Rectangle 84"/>
          <p:cNvSpPr>
            <a:spLocks noChangeArrowheads="1"/>
          </p:cNvSpPr>
          <p:nvPr/>
        </p:nvSpPr>
        <p:spPr bwMode="auto">
          <a:xfrm>
            <a:off x="746575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29" name="Rectangle 85"/>
          <p:cNvSpPr>
            <a:spLocks noChangeArrowheads="1"/>
          </p:cNvSpPr>
          <p:nvPr/>
        </p:nvSpPr>
        <p:spPr bwMode="auto">
          <a:xfrm>
            <a:off x="746575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30" name="Rectangle 86"/>
          <p:cNvSpPr>
            <a:spLocks noChangeArrowheads="1"/>
          </p:cNvSpPr>
          <p:nvPr/>
        </p:nvSpPr>
        <p:spPr bwMode="auto">
          <a:xfrm>
            <a:off x="746575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31" name="Text Box 87"/>
          <p:cNvSpPr txBox="1">
            <a:spLocks noChangeArrowheads="1"/>
          </p:cNvSpPr>
          <p:nvPr/>
        </p:nvSpPr>
        <p:spPr bwMode="auto">
          <a:xfrm>
            <a:off x="656565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(Client)</a:t>
            </a:r>
            <a:endParaRPr lang="en-US" sz="2200">
              <a:latin typeface="+mn-lt"/>
            </a:endParaRPr>
          </a:p>
        </p:txBody>
      </p:sp>
      <p:sp>
        <p:nvSpPr>
          <p:cNvPr id="57432" name="Text Box 88"/>
          <p:cNvSpPr txBox="1">
            <a:spLocks noChangeArrowheads="1"/>
          </p:cNvSpPr>
          <p:nvPr/>
        </p:nvSpPr>
        <p:spPr bwMode="auto">
          <a:xfrm>
            <a:off x="7722350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(Server)</a:t>
            </a:r>
            <a:endParaRPr lang="en-US" sz="220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19459" y="2033845"/>
            <a:ext cx="1254399" cy="823525"/>
          </a:xfrm>
          <a:prstGeom prst="rect">
            <a:avLst/>
          </a:prstGeom>
        </p:spPr>
      </p:pic>
      <p:pic>
        <p:nvPicPr>
          <p:cNvPr id="8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6895" y="234888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203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0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4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7266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6927" y="2168859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9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6996" y="207885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0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036" y="221386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2091" y="212385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2171" y="203384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7206" y="216886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91" name="Rectangle 47"/>
          <p:cNvSpPr>
            <a:spLocks noChangeArrowheads="1"/>
          </p:cNvSpPr>
          <p:nvPr/>
        </p:nvSpPr>
        <p:spPr bwMode="auto">
          <a:xfrm>
            <a:off x="3986936" y="1700468"/>
            <a:ext cx="2439972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US" sz="4800" b="1">
                <a:solidFill>
                  <a:schemeClr val="accent1"/>
                </a:solidFill>
                <a:latin typeface="+mn-lt"/>
              </a:rPr>
              <a:t>Internet</a:t>
            </a:r>
          </a:p>
        </p:txBody>
      </p:sp>
      <p:pic>
        <p:nvPicPr>
          <p:cNvPr id="9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7136" y="225887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67" name="Line 23"/>
          <p:cNvSpPr>
            <a:spLocks noChangeShapeType="1"/>
          </p:cNvSpPr>
          <p:nvPr/>
        </p:nvSpPr>
        <p:spPr bwMode="auto">
          <a:xfrm flipH="1">
            <a:off x="4428992" y="2175276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6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1971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04" name="Group 122"/>
          <p:cNvGrpSpPr>
            <a:grpSpLocks/>
          </p:cNvGrpSpPr>
          <p:nvPr/>
        </p:nvGrpSpPr>
        <p:grpSpPr bwMode="auto">
          <a:xfrm>
            <a:off x="7947375" y="2213865"/>
            <a:ext cx="405044" cy="690958"/>
            <a:chOff x="4120" y="2308"/>
            <a:chExt cx="305" cy="415"/>
          </a:xfrm>
        </p:grpSpPr>
        <p:sp>
          <p:nvSpPr>
            <p:cNvPr id="105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0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12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3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4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6" name="Rectangle 75"/>
          <p:cNvSpPr>
            <a:spLocks noChangeArrowheads="1"/>
          </p:cNvSpPr>
          <p:nvPr/>
        </p:nvSpPr>
        <p:spPr bwMode="auto">
          <a:xfrm>
            <a:off x="6455678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17" name="Rectangle 76"/>
          <p:cNvSpPr>
            <a:spLocks noChangeArrowheads="1"/>
          </p:cNvSpPr>
          <p:nvPr/>
        </p:nvSpPr>
        <p:spPr bwMode="auto">
          <a:xfrm>
            <a:off x="6455678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18" name="Rectangle 77"/>
          <p:cNvSpPr>
            <a:spLocks noChangeArrowheads="1"/>
          </p:cNvSpPr>
          <p:nvPr/>
        </p:nvSpPr>
        <p:spPr bwMode="auto">
          <a:xfrm>
            <a:off x="6455678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18984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0" name="Rectangle 79"/>
          <p:cNvSpPr>
            <a:spLocks noChangeArrowheads="1"/>
          </p:cNvSpPr>
          <p:nvPr/>
        </p:nvSpPr>
        <p:spPr bwMode="auto">
          <a:xfrm>
            <a:off x="6818984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1" name="Rectangle 80"/>
          <p:cNvSpPr>
            <a:spLocks noChangeArrowheads="1"/>
          </p:cNvSpPr>
          <p:nvPr/>
        </p:nvSpPr>
        <p:spPr bwMode="auto">
          <a:xfrm>
            <a:off x="6818984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5060523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5060523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5060523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5423829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6" name="Rectangle 79"/>
          <p:cNvSpPr>
            <a:spLocks noChangeArrowheads="1"/>
          </p:cNvSpPr>
          <p:nvPr/>
        </p:nvSpPr>
        <p:spPr bwMode="auto">
          <a:xfrm>
            <a:off x="5423829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7" name="Rectangle 80"/>
          <p:cNvSpPr>
            <a:spLocks noChangeArrowheads="1"/>
          </p:cNvSpPr>
          <p:nvPr/>
        </p:nvSpPr>
        <p:spPr bwMode="auto">
          <a:xfrm>
            <a:off x="5423829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3761910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9" name="Rectangle 76"/>
          <p:cNvSpPr>
            <a:spLocks noChangeArrowheads="1"/>
          </p:cNvSpPr>
          <p:nvPr/>
        </p:nvSpPr>
        <p:spPr bwMode="auto">
          <a:xfrm>
            <a:off x="3761910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0" name="Rectangle 77"/>
          <p:cNvSpPr>
            <a:spLocks noChangeArrowheads="1"/>
          </p:cNvSpPr>
          <p:nvPr/>
        </p:nvSpPr>
        <p:spPr bwMode="auto">
          <a:xfrm>
            <a:off x="3761910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4125216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32" name="Rectangle 79"/>
          <p:cNvSpPr>
            <a:spLocks noChangeArrowheads="1"/>
          </p:cNvSpPr>
          <p:nvPr/>
        </p:nvSpPr>
        <p:spPr bwMode="auto">
          <a:xfrm>
            <a:off x="4125216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3" name="Rectangle 80"/>
          <p:cNvSpPr>
            <a:spLocks noChangeArrowheads="1"/>
          </p:cNvSpPr>
          <p:nvPr/>
        </p:nvSpPr>
        <p:spPr bwMode="auto">
          <a:xfrm>
            <a:off x="4125216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pic>
        <p:nvPicPr>
          <p:cNvPr id="147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6825" y="2483895"/>
            <a:ext cx="292468" cy="146695"/>
          </a:xfrm>
          <a:prstGeom prst="rect">
            <a:avLst/>
          </a:prstGeom>
          <a:noFill/>
        </p:spPr>
      </p:pic>
      <p:sp>
        <p:nvSpPr>
          <p:cNvPr id="148" name="Rectangle 75"/>
          <p:cNvSpPr>
            <a:spLocks noChangeArrowheads="1"/>
          </p:cNvSpPr>
          <p:nvPr/>
        </p:nvSpPr>
        <p:spPr bwMode="auto">
          <a:xfrm>
            <a:off x="2726795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49" name="Rectangle 76"/>
          <p:cNvSpPr>
            <a:spLocks noChangeArrowheads="1"/>
          </p:cNvSpPr>
          <p:nvPr/>
        </p:nvSpPr>
        <p:spPr bwMode="auto">
          <a:xfrm>
            <a:off x="2726795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3090101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51" name="Rectangle 79"/>
          <p:cNvSpPr>
            <a:spLocks noChangeArrowheads="1"/>
          </p:cNvSpPr>
          <p:nvPr/>
        </p:nvSpPr>
        <p:spPr bwMode="auto">
          <a:xfrm>
            <a:off x="3090101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2" name="Freeform 8"/>
          <p:cNvSpPr>
            <a:spLocks/>
          </p:cNvSpPr>
          <p:nvPr/>
        </p:nvSpPr>
        <p:spPr bwMode="auto">
          <a:xfrm>
            <a:off x="2411760" y="2596231"/>
            <a:ext cx="582379" cy="315034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Freeform 8"/>
          <p:cNvSpPr>
            <a:spLocks/>
          </p:cNvSpPr>
          <p:nvPr/>
        </p:nvSpPr>
        <p:spPr bwMode="auto">
          <a:xfrm flipV="1">
            <a:off x="2411760" y="2450230"/>
            <a:ext cx="582379" cy="9001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141730" y="2258870"/>
            <a:ext cx="360040" cy="33024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096725" y="2618910"/>
            <a:ext cx="483906" cy="44385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01570" y="4959170"/>
            <a:ext cx="3420380" cy="909392"/>
            <a:chOff x="701570" y="4959170"/>
            <a:chExt cx="3420380" cy="909392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01570" y="4959170"/>
              <a:ext cx="3420380" cy="585065"/>
            </a:xfrm>
            <a:prstGeom prst="roundRect">
              <a:avLst/>
            </a:prstGeom>
            <a:noFill/>
            <a:ln w="381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1650" y="5499230"/>
              <a:ext cx="2083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/>
                  </a:solidFill>
                  <a:latin typeface="+mn-lt"/>
                </a:rPr>
                <a:t>P802.1CF</a:t>
              </a:r>
              <a:r>
                <a:rPr lang="en-US" sz="1800" dirty="0" smtClean="0">
                  <a:solidFill>
                    <a:schemeClr val="accent2"/>
                  </a:solidFill>
                  <a:latin typeface="+mn-lt"/>
                </a:rPr>
                <a:t> Domain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46575" y="5724255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UE</a:t>
            </a:r>
            <a:endParaRPr lang="en-US" dirty="0" smtClean="0"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784363" y="558924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Access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Router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8740"/>
            <a:ext cx="6545071" cy="53555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>
                <a:solidFill>
                  <a:schemeClr val="accent2"/>
                </a:solidFill>
              </a:rPr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Access Network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NDS Chapter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486054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Functional Design and Decomposition</a:t>
            </a:r>
          </a:p>
          <a:p>
            <a:pPr lvl="1"/>
            <a:r>
              <a:rPr lang="en-US" dirty="0"/>
              <a:t>Dynamic Spectrum Access </a:t>
            </a:r>
          </a:p>
          <a:p>
            <a:pPr lvl="1"/>
            <a:r>
              <a:rPr lang="en-US" dirty="0"/>
              <a:t>Network Discovery and Selection</a:t>
            </a:r>
          </a:p>
          <a:p>
            <a:pPr lvl="2"/>
            <a:r>
              <a:rPr lang="en-US" dirty="0"/>
              <a:t>Generic functional requirements and information flows</a:t>
            </a:r>
          </a:p>
          <a:p>
            <a:pPr lvl="2"/>
            <a:r>
              <a:rPr lang="en-US" dirty="0"/>
              <a:t>Ethernet functional design	&lt;- 802.3</a:t>
            </a:r>
          </a:p>
          <a:p>
            <a:pPr lvl="2"/>
            <a:r>
              <a:rPr lang="en-US" dirty="0"/>
              <a:t>WPAN functional design	&lt;- 802.15</a:t>
            </a:r>
          </a:p>
          <a:p>
            <a:pPr lvl="2"/>
            <a:r>
              <a:rPr lang="en-US" dirty="0"/>
              <a:t>WLAN functional design	&lt;- 802.11</a:t>
            </a:r>
          </a:p>
          <a:p>
            <a:pPr lvl="2"/>
            <a:r>
              <a:rPr lang="en-US" dirty="0"/>
              <a:t>WMAN functional design	&lt;- 802.16</a:t>
            </a:r>
          </a:p>
          <a:p>
            <a:pPr lvl="2"/>
            <a:r>
              <a:rPr lang="en-US" dirty="0"/>
              <a:t>WRAN functional design	&lt;- 802.22</a:t>
            </a:r>
          </a:p>
          <a:p>
            <a:pPr lvl="1"/>
            <a:r>
              <a:rPr lang="en-US" dirty="0"/>
              <a:t>Association and Disassociaiton</a:t>
            </a:r>
          </a:p>
          <a:p>
            <a:pPr lvl="1"/>
            <a:r>
              <a:rPr lang="en-US" dirty="0"/>
              <a:t>Authentication and Trust Establishment</a:t>
            </a:r>
          </a:p>
          <a:p>
            <a:pPr lvl="1"/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/>
            <a:r>
              <a:rPr lang="en-US" dirty="0"/>
              <a:t>Authorization, QoS and policy control</a:t>
            </a:r>
          </a:p>
          <a:p>
            <a:pPr lvl="1"/>
            <a:r>
              <a:rPr lang="en-US" dirty="0"/>
              <a:t>Accounting and monitoring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66554" y="2168860"/>
            <a:ext cx="8010891" cy="207023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1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NDS 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256528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IEEE 802 network discovery and selection should support more complex scenarios: </a:t>
            </a:r>
          </a:p>
          <a:p>
            <a:pPr lvl="1"/>
            <a:r>
              <a:rPr lang="en-US"/>
              <a:t>Multiple access technologies</a:t>
            </a:r>
          </a:p>
          <a:p>
            <a:pPr lvl="1"/>
            <a:r>
              <a:rPr lang="en-US"/>
              <a:t>Multiple different access networks</a:t>
            </a:r>
          </a:p>
          <a:p>
            <a:pPr lvl="1"/>
            <a:r>
              <a:rPr lang="en-US"/>
              <a:t>Multiple subscriptions</a:t>
            </a:r>
          </a:p>
          <a:p>
            <a:pPr lvl="1"/>
            <a:r>
              <a:rPr lang="en-US"/>
              <a:t>Specific service requirements</a:t>
            </a:r>
          </a:p>
          <a:p>
            <a:pPr lvl="1"/>
            <a:r>
              <a:rPr lang="en-US"/>
              <a:t>No a-priori knowledge about offered services</a:t>
            </a:r>
          </a:p>
        </p:txBody>
      </p:sp>
      <p:pic>
        <p:nvPicPr>
          <p:cNvPr id="4" name="Picture 3" descr="MC900432683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75" y="3979040"/>
            <a:ext cx="515629" cy="515629"/>
          </a:xfrm>
          <a:prstGeom prst="rect">
            <a:avLst/>
          </a:prstGeom>
        </p:spPr>
      </p:pic>
      <p:pic>
        <p:nvPicPr>
          <p:cNvPr id="5" name="Picture 4" descr="j0223598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877" y="4356657"/>
            <a:ext cx="793275" cy="732968"/>
          </a:xfrm>
          <a:prstGeom prst="rect">
            <a:avLst/>
          </a:prstGeom>
        </p:spPr>
      </p:pic>
      <p:sp>
        <p:nvSpPr>
          <p:cNvPr id="10" name="Cloud 9"/>
          <p:cNvSpPr/>
          <p:nvPr/>
        </p:nvSpPr>
        <p:spPr bwMode="auto">
          <a:xfrm>
            <a:off x="4977045" y="3879050"/>
            <a:ext cx="977651" cy="872602"/>
          </a:xfrm>
          <a:prstGeom prst="cloud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A</a:t>
            </a:r>
          </a:p>
        </p:txBody>
      </p:sp>
      <p:pic>
        <p:nvPicPr>
          <p:cNvPr id="11" name="Picture 10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395" y="4104778"/>
            <a:ext cx="756804" cy="684556"/>
          </a:xfrm>
          <a:prstGeom prst="rect">
            <a:avLst/>
          </a:prstGeom>
        </p:spPr>
      </p:pic>
      <p:sp>
        <p:nvSpPr>
          <p:cNvPr id="12" name="Cloud 11"/>
          <p:cNvSpPr/>
          <p:nvPr/>
        </p:nvSpPr>
        <p:spPr bwMode="auto">
          <a:xfrm>
            <a:off x="4872094" y="5177360"/>
            <a:ext cx="912267" cy="872602"/>
          </a:xfrm>
          <a:prstGeom prst="cloud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B</a:t>
            </a:r>
          </a:p>
        </p:txBody>
      </p:sp>
      <p:pic>
        <p:nvPicPr>
          <p:cNvPr id="13" name="Picture 12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060" y="5409220"/>
            <a:ext cx="750025" cy="678424"/>
          </a:xfrm>
          <a:prstGeom prst="rect">
            <a:avLst/>
          </a:prstGeom>
        </p:spPr>
      </p:pic>
      <p:sp>
        <p:nvSpPr>
          <p:cNvPr id="14" name="Cloud 13"/>
          <p:cNvSpPr/>
          <p:nvPr/>
        </p:nvSpPr>
        <p:spPr bwMode="auto">
          <a:xfrm>
            <a:off x="6552220" y="4374105"/>
            <a:ext cx="977651" cy="872602"/>
          </a:xfrm>
          <a:prstGeom prst="cloud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C</a:t>
            </a:r>
          </a:p>
        </p:txBody>
      </p:sp>
      <p:pic>
        <p:nvPicPr>
          <p:cNvPr id="15" name="Picture 14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570" y="4624291"/>
            <a:ext cx="729765" cy="66009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 rot="748511">
            <a:off x="1474531" y="4637106"/>
            <a:ext cx="415524" cy="122213"/>
            <a:chOff x="1511660" y="4014065"/>
            <a:chExt cx="900643" cy="27003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511660" y="4014066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826695" y="4014065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2141730" y="4014065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832319" y="4177358"/>
            <a:ext cx="826523" cy="201749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 bwMode="auto">
          <a:xfrm flipH="1">
            <a:off x="5697125" y="4914165"/>
            <a:ext cx="900100" cy="4187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42130" y="5544235"/>
            <a:ext cx="585065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877145" y="4194085"/>
            <a:ext cx="765085" cy="45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endCxn id="12" idx="2"/>
          </p:cNvCxnSpPr>
          <p:nvPr/>
        </p:nvCxnSpPr>
        <p:spPr bwMode="auto">
          <a:xfrm flipV="1">
            <a:off x="4121950" y="5613661"/>
            <a:ext cx="752974" cy="2006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Cloud 5"/>
          <p:cNvSpPr/>
          <p:nvPr/>
        </p:nvSpPr>
        <p:spPr bwMode="auto">
          <a:xfrm>
            <a:off x="2868026" y="4593299"/>
            <a:ext cx="1343934" cy="791291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80000" tIns="0" rIns="0" bIns="0"/>
          <a:lstStyle/>
          <a:p>
            <a:pPr algn="ctr"/>
            <a:r>
              <a:rPr lang="en-US">
                <a:latin typeface="+mn-lt"/>
              </a:rPr>
              <a:t> Access Network</a:t>
            </a:r>
          </a:p>
          <a:p>
            <a:pPr algn="ctr"/>
            <a:r>
              <a:rPr lang="en-US" sz="1600">
                <a:latin typeface="+mn-lt"/>
              </a:rPr>
              <a:t>&gt;2&lt;</a:t>
            </a:r>
          </a:p>
        </p:txBody>
      </p:sp>
      <p:pic>
        <p:nvPicPr>
          <p:cNvPr id="34" name="Picture 33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567" y="4554125"/>
            <a:ext cx="384856" cy="353005"/>
          </a:xfrm>
          <a:prstGeom prst="rect">
            <a:avLst/>
          </a:prstGeom>
        </p:spPr>
      </p:pic>
      <p:pic>
        <p:nvPicPr>
          <p:cNvPr id="36" name="Picture 35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303" y="4938565"/>
            <a:ext cx="513120" cy="470655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 bwMode="auto">
          <a:xfrm>
            <a:off x="2437075" y="5466869"/>
            <a:ext cx="1774885" cy="999114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80000" tIns="46800" rIns="0" bIns="0"/>
          <a:lstStyle/>
          <a:p>
            <a:pPr algn="ctr"/>
            <a:r>
              <a:rPr lang="en-US">
                <a:latin typeface="+mn-lt"/>
              </a:rPr>
              <a:t> Access 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Network</a:t>
            </a:r>
          </a:p>
          <a:p>
            <a:pPr algn="ctr"/>
            <a:r>
              <a:rPr lang="en-US" sz="1600">
                <a:latin typeface="+mn-lt"/>
              </a:rPr>
              <a:t>&gt;3&lt;</a:t>
            </a:r>
          </a:p>
        </p:txBody>
      </p:sp>
      <p:pic>
        <p:nvPicPr>
          <p:cNvPr id="37" name="Picture 36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889" y="5409220"/>
            <a:ext cx="485933" cy="445717"/>
          </a:xfrm>
          <a:prstGeom prst="rect">
            <a:avLst/>
          </a:prstGeom>
        </p:spPr>
      </p:pic>
      <p:pic>
        <p:nvPicPr>
          <p:cNvPr id="38" name="Picture 37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938" y="5895074"/>
            <a:ext cx="647884" cy="594266"/>
          </a:xfrm>
          <a:prstGeom prst="rect">
            <a:avLst/>
          </a:prstGeom>
        </p:spPr>
      </p:pic>
      <p:sp>
        <p:nvSpPr>
          <p:cNvPr id="43" name="Cloud 42"/>
          <p:cNvSpPr/>
          <p:nvPr/>
        </p:nvSpPr>
        <p:spPr bwMode="auto">
          <a:xfrm>
            <a:off x="3263526" y="3898874"/>
            <a:ext cx="1038444" cy="591825"/>
          </a:xfrm>
          <a:prstGeom prst="clou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 </a:t>
            </a:r>
            <a:r>
              <a:rPr lang="en-US" sz="1050">
                <a:latin typeface="+mn-lt"/>
              </a:rPr>
              <a:t>Access Network</a:t>
            </a:r>
          </a:p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&gt;1&lt;</a:t>
            </a:r>
          </a:p>
        </p:txBody>
      </p:sp>
      <p:pic>
        <p:nvPicPr>
          <p:cNvPr id="44" name="Picture 43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81" y="3869575"/>
            <a:ext cx="287842" cy="264020"/>
          </a:xfrm>
          <a:prstGeom prst="rect">
            <a:avLst/>
          </a:prstGeom>
        </p:spPr>
      </p:pic>
      <p:pic>
        <p:nvPicPr>
          <p:cNvPr id="45" name="Picture 44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849" y="4157107"/>
            <a:ext cx="383774" cy="352013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 bwMode="auto">
          <a:xfrm>
            <a:off x="4121950" y="4889744"/>
            <a:ext cx="810090" cy="564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>
            <a:stCxn id="43" idx="0"/>
            <a:endCxn id="10" idx="2"/>
          </p:cNvCxnSpPr>
          <p:nvPr/>
        </p:nvCxnSpPr>
        <p:spPr bwMode="auto">
          <a:xfrm>
            <a:off x="4301105" y="4194787"/>
            <a:ext cx="678973" cy="1205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4166955" y="4419111"/>
            <a:ext cx="900100" cy="450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524" b="92857" l="3627" r="953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7175" y="5679250"/>
            <a:ext cx="674284" cy="58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22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Discovery and Selection</a:t>
            </a:r>
            <a:br>
              <a:rPr lang="en-US" dirty="0"/>
            </a:br>
            <a:r>
              <a:rPr lang="en-US" dirty="0"/>
              <a:t>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 process which allows a station to retrieve the list of all access network interfaces in reach by</a:t>
            </a:r>
          </a:p>
          <a:p>
            <a:pPr lvl="1"/>
            <a:r>
              <a:rPr lang="en-US" dirty="0"/>
              <a:t>Passive scanning</a:t>
            </a:r>
          </a:p>
          <a:p>
            <a:pPr lvl="1"/>
            <a:r>
              <a:rPr lang="en-US" dirty="0"/>
              <a:t>Active scanning</a:t>
            </a:r>
          </a:p>
          <a:p>
            <a:pPr lvl="1"/>
            <a:r>
              <a:rPr lang="en-US" dirty="0" smtClean="0"/>
              <a:t>Data base query</a:t>
            </a:r>
          </a:p>
          <a:p>
            <a:r>
              <a:rPr lang="en-US" dirty="0"/>
              <a:t>Retrieving s</a:t>
            </a:r>
            <a:r>
              <a:rPr lang="en-US" dirty="0" smtClean="0"/>
              <a:t>upplementory information for each of the access network interfaces to learn about</a:t>
            </a:r>
          </a:p>
          <a:p>
            <a:pPr lvl="1"/>
            <a:r>
              <a:rPr lang="en-US" dirty="0"/>
              <a:t>Identity</a:t>
            </a:r>
            <a:r>
              <a:rPr lang="en-US" dirty="0" smtClean="0"/>
              <a:t> of the access network</a:t>
            </a:r>
          </a:p>
          <a:p>
            <a:pPr lvl="1"/>
            <a:r>
              <a:rPr lang="en-US" dirty="0" smtClean="0"/>
              <a:t>Supported Subscriptions</a:t>
            </a:r>
          </a:p>
          <a:p>
            <a:pPr lvl="1"/>
            <a:r>
              <a:rPr lang="en-US" dirty="0" smtClean="0"/>
              <a:t>Supported Services</a:t>
            </a:r>
          </a:p>
          <a:p>
            <a:r>
              <a:rPr lang="en-US" dirty="0"/>
              <a:t>Some</a:t>
            </a:r>
            <a:r>
              <a:rPr lang="en-US" dirty="0" smtClean="0"/>
              <a:t> algorithm in the station, which processes all the retrieved information, for determination of the ‘best’ access network interface to connect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2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 dirty="0"/>
              <a:t>NDS Roles and Identifiers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9061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User</a:t>
            </a:r>
          </a:p>
          <a:p>
            <a:pPr lvl="1"/>
            <a:r>
              <a:rPr lang="en-US" dirty="0"/>
              <a:t>One or more Subscriptions</a:t>
            </a:r>
          </a:p>
          <a:p>
            <a:pPr lvl="2"/>
            <a:r>
              <a:rPr lang="en-US" dirty="0"/>
              <a:t>Subscription Identifier {NAI} + Subscription Name {String}</a:t>
            </a:r>
          </a:p>
          <a:p>
            <a:r>
              <a:rPr lang="en-US" dirty="0"/>
              <a:t>Terminal</a:t>
            </a:r>
          </a:p>
          <a:p>
            <a:pPr lvl="1"/>
            <a:r>
              <a:rPr lang="en-US" dirty="0"/>
              <a:t>Station</a:t>
            </a:r>
          </a:p>
          <a:p>
            <a:pPr lvl="2"/>
            <a:r>
              <a:rPr lang="en-US" dirty="0"/>
              <a:t>STA {EUI-48}</a:t>
            </a:r>
          </a:p>
          <a:p>
            <a:r>
              <a:rPr lang="en-US" dirty="0"/>
              <a:t>Access Network</a:t>
            </a:r>
          </a:p>
          <a:p>
            <a:pPr lvl="1"/>
            <a:r>
              <a:rPr lang="en-US" dirty="0"/>
              <a:t>One or more Access Network Interfaces</a:t>
            </a:r>
          </a:p>
          <a:p>
            <a:pPr lvl="2"/>
            <a:r>
              <a:rPr lang="en-US" dirty="0"/>
              <a:t>ANI {EUI-48}</a:t>
            </a:r>
          </a:p>
          <a:p>
            <a:pPr lvl="1"/>
            <a:r>
              <a:rPr lang="en-US" dirty="0"/>
              <a:t>Access Network</a:t>
            </a:r>
          </a:p>
          <a:p>
            <a:pPr lvl="2"/>
            <a:r>
              <a:rPr lang="en-US" dirty="0"/>
              <a:t>AN Identifier {EUI-48} + AN Name {String}</a:t>
            </a:r>
          </a:p>
          <a:p>
            <a:pPr lvl="1"/>
            <a:r>
              <a:rPr lang="en-US" dirty="0"/>
              <a:t>Supported Subscription Services</a:t>
            </a:r>
          </a:p>
          <a:p>
            <a:pPr lvl="1"/>
            <a:r>
              <a:rPr lang="en-US" dirty="0"/>
              <a:t>Supported User Services</a:t>
            </a:r>
          </a:p>
          <a:p>
            <a:pPr lvl="1"/>
            <a:r>
              <a:rPr lang="en-US" dirty="0"/>
              <a:t>Access Network Capabilities</a:t>
            </a:r>
          </a:p>
          <a:p>
            <a:pPr lvl="2"/>
            <a:r>
              <a:rPr lang="en-US" dirty="0"/>
              <a:t>Record of capabilities {t.b.d. (ANQP???}</a:t>
            </a:r>
          </a:p>
          <a:p>
            <a:r>
              <a:rPr lang="en-US" dirty="0"/>
              <a:t>CORE</a:t>
            </a:r>
          </a:p>
          <a:p>
            <a:pPr lvl="1"/>
            <a:r>
              <a:rPr lang="en-US" dirty="0"/>
              <a:t>Subscription Service – ‘Termination point of AAA’</a:t>
            </a:r>
          </a:p>
          <a:p>
            <a:pPr lvl="2"/>
            <a:r>
              <a:rPr lang="en-US" dirty="0"/>
              <a:t>SSP Identifier {FQDN} + SSP Name {String}</a:t>
            </a:r>
          </a:p>
          <a:p>
            <a:pPr lvl="1"/>
            <a:r>
              <a:rPr lang="en-US" dirty="0"/>
              <a:t>User Service – ‘Termination point of IEEE 802 user plane’</a:t>
            </a:r>
          </a:p>
          <a:p>
            <a:pPr lvl="2"/>
            <a:r>
              <a:rPr lang="en-US" dirty="0"/>
              <a:t>USP Identifier {???} + USP Name {String}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4"/>
            <a:ext cx="8229600" cy="1003973"/>
          </a:xfrm>
        </p:spPr>
        <p:txBody>
          <a:bodyPr/>
          <a:lstStyle/>
          <a:p>
            <a:r>
              <a:rPr lang="en-US"/>
              <a:t>NDS Technology Specific Design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040462"/>
              </p:ext>
            </p:extLst>
          </p:nvPr>
        </p:nvGraphicFramePr>
        <p:xfrm>
          <a:off x="457200" y="1318165"/>
          <a:ext cx="8255261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184"/>
                <a:gridCol w="1165462"/>
                <a:gridCol w="1179323"/>
                <a:gridCol w="1179323"/>
                <a:gridCol w="1179323"/>
                <a:gridCol w="1179323"/>
                <a:gridCol w="117932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802.15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802.22</a:t>
                      </a:r>
                    </a:p>
                  </a:txBody>
                  <a:tcPr marL="44873" marR="44873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/>
                        <a:t>Identifiers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STA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EUI-64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EUI-64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AN-id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AN-name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256 Char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30</a:t>
                      </a:r>
                      <a:r>
                        <a:rPr lang="en-US" baseline="0"/>
                        <a:t> Char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Subscriptions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NAI/PSK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???/PSK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Multiple COREs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Info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ANQP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Discovery process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manual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passive, active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passive, active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</a:t>
                      </a:r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540" y="4779150"/>
            <a:ext cx="8255260" cy="1485165"/>
          </a:xfrm>
        </p:spPr>
        <p:txBody>
          <a:bodyPr>
            <a:normAutofit/>
          </a:bodyPr>
          <a:lstStyle/>
          <a:p>
            <a:r>
              <a:rPr lang="en-US"/>
              <a:t>NDS is applicable to IEEE 802 terminals</a:t>
            </a:r>
          </a:p>
          <a:p>
            <a:pPr lvl="1"/>
            <a:r>
              <a:rPr lang="en-US"/>
              <a:t>Only technologies used within terminal are relevant</a:t>
            </a:r>
          </a:p>
          <a:p>
            <a:r>
              <a:rPr lang="en-US"/>
              <a:t>Is there any 802.15 i/f applicable to P802.1CF?</a:t>
            </a:r>
          </a:p>
        </p:txBody>
      </p:sp>
    </p:spTree>
    <p:extLst>
      <p:ext uri="{BB962C8B-B14F-4D97-AF65-F5344CB8AC3E}">
        <p14:creationId xmlns:p14="http://schemas.microsoft.com/office/powerpoint/2010/main" val="171950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722</TotalTime>
  <Words>758</Words>
  <Application>Microsoft Macintosh PowerPoint</Application>
  <PresentationFormat>On-screen Show (4:3)</PresentationFormat>
  <Paragraphs>212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omniran_template</vt:lpstr>
      <vt:lpstr>PowerPoint Presentation</vt:lpstr>
      <vt:lpstr>Key Concepts of  Network Discovery and Selection</vt:lpstr>
      <vt:lpstr>P802.1CF in the big picture of the Internet</vt:lpstr>
      <vt:lpstr> P802.1CF Draft ToC </vt:lpstr>
      <vt:lpstr>NDS Chapter Structure</vt:lpstr>
      <vt:lpstr>NDS Functional Requirements</vt:lpstr>
      <vt:lpstr>Network Discovery and Selection Functions</vt:lpstr>
      <vt:lpstr>NDS Roles and Identifiers</vt:lpstr>
      <vt:lpstr>NDS Technology Specific Design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82</cp:revision>
  <cp:lastPrinted>1998-02-10T13:28:06Z</cp:lastPrinted>
  <dcterms:created xsi:type="dcterms:W3CDTF">2014-02-26T07:36:58Z</dcterms:created>
  <dcterms:modified xsi:type="dcterms:W3CDTF">2014-09-15T07:06:41Z</dcterms:modified>
</cp:coreProperties>
</file>