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emf" ContentType="image/x-em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handoutMasterIdLst>
    <p:handoutMasterId r:id="rId25"/>
  </p:handoutMasterIdLst>
  <p:sldIdLst>
    <p:sldId id="262" r:id="rId2"/>
    <p:sldId id="292" r:id="rId3"/>
    <p:sldId id="293" r:id="rId4"/>
    <p:sldId id="294" r:id="rId5"/>
    <p:sldId id="275" r:id="rId6"/>
    <p:sldId id="276" r:id="rId7"/>
    <p:sldId id="277" r:id="rId8"/>
    <p:sldId id="278" r:id="rId9"/>
    <p:sldId id="271" r:id="rId10"/>
    <p:sldId id="290" r:id="rId11"/>
    <p:sldId id="291" r:id="rId12"/>
    <p:sldId id="295" r:id="rId13"/>
    <p:sldId id="296" r:id="rId14"/>
    <p:sldId id="297" r:id="rId15"/>
    <p:sldId id="300" r:id="rId16"/>
    <p:sldId id="301" r:id="rId17"/>
    <p:sldId id="302" r:id="rId18"/>
    <p:sldId id="303" r:id="rId19"/>
    <p:sldId id="305" r:id="rId20"/>
    <p:sldId id="304" r:id="rId21"/>
    <p:sldId id="298" r:id="rId22"/>
    <p:sldId id="299"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CC"/>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781" autoAdjust="0"/>
    <p:restoredTop sz="99233" autoAdjust="0"/>
  </p:normalViewPr>
  <p:slideViewPr>
    <p:cSldViewPr>
      <p:cViewPr varScale="1">
        <p:scale>
          <a:sx n="101" d="100"/>
          <a:sy n="101" d="100"/>
        </p:scale>
        <p:origin x="-208"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9C46446-BDBD-C643-A7FE-9BCA6A57C871}" type="slidenum">
              <a:rPr lang="en-US" sz="1200"/>
              <a:pPr/>
              <a:t>8</a:t>
            </a:fld>
            <a:endParaRPr lang="en-US" sz="1200"/>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9</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676148" y="76200"/>
            <a:ext cx="2239252" cy="307777"/>
          </a:xfrm>
          <a:prstGeom prst="rect">
            <a:avLst/>
          </a:prstGeom>
        </p:spPr>
        <p:txBody>
          <a:bodyPr wrap="none">
            <a:spAutoFit/>
          </a:bodyPr>
          <a:lstStyle/>
          <a:p>
            <a:pPr algn="r"/>
            <a:r>
              <a:rPr lang="en-US" sz="1400" b="1" dirty="0" smtClean="0"/>
              <a:t>omniran-14-0064-04-00TG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1/files/public/docs2014/liaison-ieee802-ITU-T-JCA-SDN-v1.docx" TargetMode="External"/><Relationship Id="rId4" Type="http://schemas.openxmlformats.org/officeDocument/2006/relationships/hyperlink" Target="https://mentor.ieee.org/privecsg/dcn/14/privecsg-14-0007-01-ecsg-update-to-802-wgs-at-sep-interim-meetings.pptx" TargetMode="External"/><Relationship Id="rId5" Type="http://schemas.openxmlformats.org/officeDocument/2006/relationships/hyperlink" Target="http://www.ieee802.org/1/files/public/docs2014/new-addresses-thaler-local-address-acquisition-0714-v2.pdf" TargetMode="External"/><Relationship Id="rId6" Type="http://schemas.openxmlformats.org/officeDocument/2006/relationships/hyperlink" Target="https://mentor.ieee.org/omniran/dcn/14/omniran-14-0009-01-0000-onf-wireless-and-mobile-wg-status-update.pptx" TargetMode="External"/><Relationship Id="rId7" Type="http://schemas.openxmlformats.org/officeDocument/2006/relationships/hyperlink" Target="https://mentor.ieee.org/omniran/dcn/14/omniran-14-0066-00-CF00-vlans-within-the-scope-of-nrm.pptx" TargetMode="External"/><Relationship Id="rId8" Type="http://schemas.openxmlformats.org/officeDocument/2006/relationships/hyperlink" Target="https://mentor.ieee.org/omniran/dcn/14/omniran-14-0065-00-CF00-key-concepts-of-nds.pptx" TargetMode="External"/><Relationship Id="rId1" Type="http://schemas.openxmlformats.org/officeDocument/2006/relationships/slideLayout" Target="../slideLayouts/slideLayout2.xml"/><Relationship Id="rId2" Type="http://schemas.openxmlformats.org/officeDocument/2006/relationships/hyperlink" Target="https://mentor.ieee.org/omniran/dcn/14/omniran-14-0062-00-00TG-sept-4th-meeting-minutes.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wmf"/></Relationships>
</file>

<file path=ppt/slides/_rels/slide16.xml.rels><?xml version="1.0" encoding="UTF-8" standalone="yes"?>
<Relationships xmlns="http://schemas.openxmlformats.org/package/2006/relationships"><Relationship Id="rId3" Type="http://schemas.openxmlformats.org/officeDocument/2006/relationships/image" Target="../media/image4.wmf"/><Relationship Id="rId4" Type="http://schemas.openxmlformats.org/officeDocument/2006/relationships/image" Target="../media/image5.emf"/><Relationship Id="rId5" Type="http://schemas.openxmlformats.org/officeDocument/2006/relationships/image" Target="../media/image6.wmf"/><Relationship Id="rId1" Type="http://schemas.openxmlformats.org/officeDocument/2006/relationships/slideLayout" Target="../slideLayouts/slideLayout2.xml"/><Relationship Id="rId2" Type="http://schemas.openxmlformats.org/officeDocument/2006/relationships/image" Target="../media/image3.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9.png"/></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omniran/dcn/14/omniran-14-0068-00-CF00-generic-ieee-802-network-reference-model.docx" TargetMode="External"/><Relationship Id="rId4" Type="http://schemas.openxmlformats.org/officeDocument/2006/relationships/hyperlink" Target="https://mentor.ieee.org/omniran/dcn/14/omniran-14-0069-01-CF00-athens-nrm-conclusions.pptx" TargetMode="External"/><Relationship Id="rId5" Type="http://schemas.openxmlformats.org/officeDocument/2006/relationships/hyperlink" Target="https://mentor.ieee.org/omniran/dcn/14/omniran-14-0065-01-CF00-key-concepts-of-nds.pptx" TargetMode="External"/><Relationship Id="rId6" Type="http://schemas.openxmlformats.org/officeDocument/2006/relationships/hyperlink" Target="https://mentor.ieee.org/omniran/dcn/14/omniran-14-0065-02-CF00-key-concepts-of-nds.pptx" TargetMode="External"/><Relationship Id="rId1" Type="http://schemas.openxmlformats.org/officeDocument/2006/relationships/slideLayout" Target="../slideLayouts/slideLayout2.xml"/><Relationship Id="rId2" Type="http://schemas.openxmlformats.org/officeDocument/2006/relationships/hyperlink" Target="https://mentor.ieee.org/omniran/dcn/14/omniran-14-0066-00-CF00-vlans-within-the-scope-of-nrm.ppt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4/omniran-14-0067-00-CF00-its-use-cases.pptx" TargetMode="External"/><Relationship Id="rId3" Type="http://schemas.openxmlformats.org/officeDocument/2006/relationships/hyperlink" Target="https://mentor.ieee.org/omniran/dcn/14/omniran-14-0070-00-00TG-sep-2014-status-report-to-802-wgs.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4" Type="http://schemas.openxmlformats.org/officeDocument/2006/relationships/hyperlink" Target="http://standards.ieee.org/about/sasb/patcom/materials.html" TargetMode="External"/><Relationship Id="rId5" Type="http://schemas.openxmlformats.org/officeDocument/2006/relationships/hyperlink" Target="http://standards.ieee.org/about/sasb/patcom/index.html" TargetMode="External"/><Relationship Id="rId6" Type="http://schemas.openxmlformats.org/officeDocument/2006/relationships/hyperlink" Target="https://development.standards.ieee.org/myproject/Public/mytools/mob/slideset.ppt"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sect6-7.html"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IEEE 802.1 OmniRAN TG</a:t>
            </a:r>
            <a:r>
              <a:rPr lang="en-US" dirty="0"/>
              <a:t/>
            </a:r>
            <a:br>
              <a:rPr lang="en-US" dirty="0"/>
            </a:br>
            <a:r>
              <a:rPr lang="en-US" dirty="0"/>
              <a:t>September</a:t>
            </a:r>
            <a:r>
              <a:rPr lang="en-US" dirty="0" smtClean="0"/>
              <a:t> 2014 F2F Meeting</a:t>
            </a:r>
            <a:endParaRPr lang="en-US" dirty="0"/>
          </a:p>
        </p:txBody>
      </p:sp>
      <p:sp>
        <p:nvSpPr>
          <p:cNvPr id="3" name="Subtitle 2"/>
          <p:cNvSpPr>
            <a:spLocks noGrp="1"/>
          </p:cNvSpPr>
          <p:nvPr>
            <p:ph type="subTitle" idx="1"/>
          </p:nvPr>
        </p:nvSpPr>
        <p:spPr/>
        <p:txBody>
          <a:bodyPr/>
          <a:lstStyle/>
          <a:p>
            <a:r>
              <a:rPr lang="en-US" dirty="0" smtClean="0"/>
              <a:t>2014-09-16</a:t>
            </a:r>
            <a:r>
              <a:rPr lang="en-US" dirty="0"/>
              <a:t/>
            </a:r>
            <a:br>
              <a:rPr lang="en-US" dirty="0"/>
            </a:br>
            <a:r>
              <a:rPr lang="en-US" dirty="0"/>
              <a:t>Max </a:t>
            </a:r>
            <a:r>
              <a:rPr lang="en-US" dirty="0" smtClean="0"/>
              <a:t>Riegel, Nokia Networks</a:t>
            </a:r>
            <a:endParaRPr lang="en-US" dirty="0"/>
          </a:p>
          <a:p>
            <a:r>
              <a:rPr lang="en-US" dirty="0"/>
              <a:t>(</a:t>
            </a:r>
            <a:r>
              <a:rPr lang="en-US" dirty="0" smtClean="0"/>
              <a:t>OmniRAN TG </a:t>
            </a:r>
            <a:r>
              <a:rPr lang="en-US" dirty="0"/>
              <a:t>Chair)</a:t>
            </a:r>
          </a:p>
          <a:p>
            <a:endParaRPr lang="en-US"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Sept 2014 Agenda Graphics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924645299"/>
              </p:ext>
            </p:extLst>
          </p:nvPr>
        </p:nvGraphicFramePr>
        <p:xfrm>
          <a:off x="381000" y="1294825"/>
          <a:ext cx="8305800" cy="5277919"/>
        </p:xfrm>
        <a:graphic>
          <a:graphicData uri="http://schemas.openxmlformats.org/drawingml/2006/table">
            <a:tbl>
              <a:tblPr firstRow="1" bandRow="1">
                <a:tableStyleId>{5C22544A-7EE6-4342-B048-85BDC9FD1C3A}</a:tableStyleId>
              </a:tblPr>
              <a:tblGrid>
                <a:gridCol w="650645"/>
                <a:gridCol w="1531031"/>
                <a:gridCol w="1531031"/>
                <a:gridCol w="1531031"/>
                <a:gridCol w="1531031"/>
                <a:gridCol w="1531031"/>
              </a:tblGrid>
              <a:tr h="262265">
                <a:tc>
                  <a:txBody>
                    <a:bodyPr/>
                    <a:lstStyle/>
                    <a:p>
                      <a:pPr algn="ct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Mon 9/15</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Tue 9/16</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Wed 9/17</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Thu 9/18</a:t>
                      </a:r>
                      <a:endParaRPr lang="en-US" sz="1800" dirty="0">
                        <a:solidFill>
                          <a:schemeClr val="tx2"/>
                        </a:solidFill>
                      </a:endParaRPr>
                    </a:p>
                  </a:txBody>
                  <a:tcPr marL="0" marR="0" marT="0" marB="0">
                    <a:solidFill>
                      <a:schemeClr val="bg1"/>
                    </a:solidFill>
                  </a:tcPr>
                </a:tc>
                <a:tc>
                  <a:txBody>
                    <a:bodyPr/>
                    <a:lstStyle/>
                    <a:p>
                      <a:pPr algn="ctr"/>
                      <a:r>
                        <a:rPr lang="en-US" sz="1800" dirty="0" smtClean="0">
                          <a:solidFill>
                            <a:schemeClr val="tx2"/>
                          </a:solidFill>
                        </a:rPr>
                        <a:t>Fri 9/19</a:t>
                      </a:r>
                      <a:endParaRPr lang="en-US" sz="1800" dirty="0">
                        <a:solidFill>
                          <a:schemeClr val="tx2"/>
                        </a:solidFill>
                      </a:endParaRPr>
                    </a:p>
                  </a:txBody>
                  <a:tcPr marL="0" marR="0" marT="0" marB="0">
                    <a:solidFill>
                      <a:schemeClr val="bg1"/>
                    </a:solidFill>
                  </a:tcPr>
                </a:tc>
              </a:tr>
              <a:tr h="418368">
                <a:tc rowSpan="2">
                  <a:txBody>
                    <a:bodyPr/>
                    <a:lstStyle/>
                    <a:p>
                      <a:pPr algn="ctr"/>
                      <a:r>
                        <a:rPr lang="en-US" sz="1500" dirty="0" smtClean="0"/>
                        <a:t>08:00</a:t>
                      </a:r>
                    </a:p>
                    <a:p>
                      <a:pPr algn="ctr"/>
                      <a:endParaRPr lang="en-US" sz="1500" dirty="0" smtClean="0"/>
                    </a:p>
                    <a:p>
                      <a:pPr algn="ctr"/>
                      <a:endParaRPr lang="en-US" sz="1500" dirty="0" smtClean="0"/>
                    </a:p>
                    <a:p>
                      <a:pPr algn="ctr"/>
                      <a:r>
                        <a:rPr lang="en-US" sz="1500" dirty="0" smtClean="0"/>
                        <a:t>10:00</a:t>
                      </a:r>
                      <a:endParaRPr lang="en-US" sz="1500" dirty="0"/>
                    </a:p>
                  </a:txBody>
                  <a:tcPr marL="0" marR="0" marT="0" marB="0">
                    <a:solidFill>
                      <a:schemeClr val="accent1">
                        <a:lumMod val="40000"/>
                        <a:lumOff val="60000"/>
                      </a:schemeClr>
                    </a:solidFill>
                  </a:tcPr>
                </a:tc>
                <a:tc rowSpan="2">
                  <a:txBody>
                    <a:bodyPr/>
                    <a:lstStyle/>
                    <a:p>
                      <a:r>
                        <a:rPr lang="de-DE" sz="1200" dirty="0" err="1" smtClean="0"/>
                        <a:t>Opening</a:t>
                      </a:r>
                      <a:r>
                        <a:rPr lang="de-DE" sz="1200" baseline="0" dirty="0" smtClean="0"/>
                        <a:t> Sessions</a:t>
                      </a:r>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solidFill>
                      <a:schemeClr val="bg1"/>
                    </a:solidFill>
                  </a:tcPr>
                </a:tc>
                <a:tc rowSpan="2">
                  <a:txBody>
                    <a:bodyPr/>
                    <a:lstStyle/>
                    <a:p>
                      <a:pPr marL="85725" indent="-85725">
                        <a:buFont typeface="Arial" panose="020B0604020202020204" pitchFamily="34" charset="0"/>
                        <a:buNone/>
                      </a:pPr>
                      <a:r>
                        <a:rPr lang="de-DE" sz="1200" dirty="0" smtClean="0"/>
                        <a:t>802.11</a:t>
                      </a:r>
                      <a:r>
                        <a:rPr lang="de-DE" sz="1200" baseline="0" dirty="0" smtClean="0"/>
                        <a:t> ARC</a:t>
                      </a:r>
                      <a:endParaRPr lang="en-US" sz="1200" dirty="0"/>
                    </a:p>
                  </a:txBody>
                  <a:tcPr marL="36000" marR="36000" marT="36000" marB="36000">
                    <a:solidFill>
                      <a:schemeClr val="bg1">
                        <a:lumMod val="85000"/>
                      </a:schemeClr>
                    </a:solidFill>
                  </a:tcPr>
                </a:tc>
                <a:tc rowSpan="2">
                  <a:txBody>
                    <a:bodyPr/>
                    <a:lstStyle/>
                    <a:p>
                      <a:endParaRPr lang="en-US" sz="1200" dirty="0"/>
                    </a:p>
                  </a:txBody>
                  <a:tcPr marL="36000" marR="36000" marT="36000" marB="36000">
                    <a:solidFill>
                      <a:schemeClr val="bg1"/>
                    </a:solidFill>
                  </a:tcPr>
                </a:tc>
                <a:tc rowSpan="2">
                  <a:txBody>
                    <a:bodyPr/>
                    <a:lstStyle/>
                    <a:p>
                      <a:r>
                        <a:rPr lang="de-DE" sz="1200" dirty="0" smtClean="0"/>
                        <a:t>802.11 </a:t>
                      </a:r>
                      <a:r>
                        <a:rPr lang="de-DE" sz="1200" dirty="0" err="1" smtClean="0"/>
                        <a:t>Closing</a:t>
                      </a:r>
                      <a:endParaRPr lang="en-US" sz="1200" dirty="0"/>
                    </a:p>
                  </a:txBody>
                  <a:tcPr marL="36000" marR="36000" marT="36000" marB="36000">
                    <a:solidFill>
                      <a:schemeClr val="bg1">
                        <a:lumMod val="75000"/>
                      </a:schemeClr>
                    </a:solidFill>
                  </a:tcPr>
                </a:tc>
              </a:tr>
              <a:tr h="507454">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solidFill>
                  </a:tcPr>
                </a:tc>
                <a:tc>
                  <a:txBody>
                    <a:bodyPr/>
                    <a:lstStyle/>
                    <a:p>
                      <a:endParaRPr lang="en-US" sz="800" dirty="0"/>
                    </a:p>
                  </a:txBody>
                  <a:tcPr marL="36000" marR="36000" marT="36000" marB="36000">
                    <a:solidFill>
                      <a:schemeClr val="bg1">
                        <a:lumMod val="75000"/>
                      </a:schemeClr>
                    </a:solidFill>
                  </a:tcPr>
                </a:tc>
              </a:tr>
              <a:tr h="927566">
                <a:tc>
                  <a:txBody>
                    <a:bodyPr/>
                    <a:lstStyle/>
                    <a:p>
                      <a:pPr algn="ctr"/>
                      <a:r>
                        <a:rPr lang="en-US" sz="1500" dirty="0" smtClean="0"/>
                        <a:t>10:30</a:t>
                      </a:r>
                      <a:br>
                        <a:rPr lang="en-US" sz="1500" dirty="0" smtClean="0"/>
                      </a:br>
                      <a:endParaRPr lang="en-US" sz="1500" dirty="0" smtClean="0"/>
                    </a:p>
                    <a:p>
                      <a:pPr algn="ctr"/>
                      <a:endParaRPr lang="en-US" sz="1500" dirty="0" smtClean="0"/>
                    </a:p>
                    <a:p>
                      <a:pPr algn="ctr"/>
                      <a:r>
                        <a:rPr lang="en-US" sz="1500" dirty="0" smtClean="0"/>
                        <a:t>12:30</a:t>
                      </a:r>
                      <a:endParaRPr lang="en-US" sz="1500" dirty="0"/>
                    </a:p>
                  </a:txBody>
                  <a:tcPr marL="0" marR="0" marT="0" marB="0">
                    <a:solidFill>
                      <a:schemeClr val="tx2">
                        <a:lumMod val="20000"/>
                        <a:lumOff val="80000"/>
                      </a:schemeClr>
                    </a:solidFill>
                  </a:tcPr>
                </a:tc>
                <a:tc>
                  <a:txBody>
                    <a:bodyPr/>
                    <a:lstStyle/>
                    <a:p>
                      <a:pPr marL="0" indent="0">
                        <a:buFont typeface="Arial" panose="020B0604020202020204" pitchFamily="34" charset="0"/>
                        <a:buNone/>
                      </a:pPr>
                      <a:endParaRPr lang="en-US" sz="1200" dirty="0"/>
                    </a:p>
                  </a:txBody>
                  <a:tcPr marL="36000" marR="36000" marT="36000" marB="36000">
                    <a:solidFill>
                      <a:schemeClr val="bg1"/>
                    </a:solidFill>
                  </a:tcPr>
                </a:tc>
                <a:tc>
                  <a:txBody>
                    <a:bodyPr/>
                    <a:lstStyle/>
                    <a:p>
                      <a:pPr marL="82550" indent="-82550">
                        <a:buFont typeface="Arial" pitchFamily="34" charset="0"/>
                        <a:buNone/>
                      </a:pPr>
                      <a:endParaRPr lang="en-US" sz="1200" dirty="0"/>
                    </a:p>
                  </a:txBody>
                  <a:tcPr marL="36000" marR="36000" marT="36000" marB="36000">
                    <a:solidFill>
                      <a:schemeClr val="bg1"/>
                    </a:solidFill>
                  </a:tcPr>
                </a:tc>
                <a:tc>
                  <a:txBody>
                    <a:bodyPr/>
                    <a:lstStyle/>
                    <a:p>
                      <a:r>
                        <a:rPr lang="en-US" sz="1200" dirty="0" smtClean="0"/>
                        <a:t>802.11/802.15 </a:t>
                      </a:r>
                      <a:br>
                        <a:rPr lang="en-US" sz="1200" dirty="0" smtClean="0"/>
                      </a:br>
                      <a:r>
                        <a:rPr lang="en-US" sz="1200" dirty="0" smtClean="0"/>
                        <a:t>Mid-week Plenaries</a:t>
                      </a:r>
                      <a:endParaRPr lang="en-US" sz="1200" dirty="0"/>
                    </a:p>
                  </a:txBody>
                  <a:tcPr marL="36000" marR="36000" marT="36000" marB="36000">
                    <a:solidFill>
                      <a:schemeClr val="bg1">
                        <a:lumMod val="75000"/>
                      </a:schemeClr>
                    </a:solidFill>
                  </a:tcPr>
                </a:tc>
                <a:tc>
                  <a:txBody>
                    <a:bodyPr/>
                    <a:lstStyle/>
                    <a:p>
                      <a:pPr marL="85725" indent="-85725">
                        <a:buFont typeface="Arial" pitchFamily="34" charset="0"/>
                        <a:buNone/>
                      </a:pPr>
                      <a:endParaRPr lang="en-US" sz="1200" dirty="0"/>
                    </a:p>
                  </a:txBody>
                  <a:tcPr marL="36000" marR="36000" marT="36000" marB="36000">
                    <a:solidFill>
                      <a:schemeClr val="bg1"/>
                    </a:solidFill>
                  </a:tcPr>
                </a:tc>
                <a:tc>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tr>
              <a:tr h="209721">
                <a:tc rowSpan="2">
                  <a:txBody>
                    <a:bodyPr/>
                    <a:lstStyle/>
                    <a:p>
                      <a:pPr algn="ctr"/>
                      <a:endParaRPr lang="en-US" sz="1500" dirty="0"/>
                    </a:p>
                  </a:txBody>
                  <a:tcPr marL="0" marR="0" marT="0" marB="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smtClean="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rowSpan="2">
                  <a:txBody>
                    <a:bodyPr/>
                    <a:lstStyle/>
                    <a:p>
                      <a:endParaRPr lang="en-US" sz="1200" dirty="0"/>
                    </a:p>
                  </a:txBody>
                  <a:tcPr marL="36000" marR="36000" marT="36000" marB="36000">
                    <a:solidFill>
                      <a:schemeClr val="bg1"/>
                    </a:solidFill>
                  </a:tcPr>
                </a:tc>
                <a:tc>
                  <a:txBody>
                    <a:bodyPr/>
                    <a:lstStyle/>
                    <a:p>
                      <a:endParaRPr lang="en-US" sz="1200" dirty="0"/>
                    </a:p>
                  </a:txBody>
                  <a:tcPr marL="36000" marR="36000" marT="36000" marB="36000">
                    <a:solidFill>
                      <a:schemeClr val="bg1"/>
                    </a:solidFill>
                  </a:tcPr>
                </a:tc>
              </a:tr>
              <a:tr h="200786">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endParaRPr lang="en-US" sz="1200" dirty="0"/>
                    </a:p>
                  </a:txBody>
                  <a:tcPr marL="36000" marR="36000" marT="36000" marB="36000">
                    <a:solidFill>
                      <a:schemeClr val="bg1"/>
                    </a:solidFill>
                  </a:tcPr>
                </a:tc>
              </a:tr>
              <a:tr h="914400">
                <a:tc>
                  <a:txBody>
                    <a:bodyPr/>
                    <a:lstStyle/>
                    <a:p>
                      <a:pPr algn="ctr"/>
                      <a:r>
                        <a:rPr lang="en-US" sz="1500" dirty="0" smtClean="0"/>
                        <a:t>13:30</a:t>
                      </a:r>
                    </a:p>
                    <a:p>
                      <a:pPr algn="ctr"/>
                      <a:endParaRPr lang="en-US" sz="1500" dirty="0" smtClean="0"/>
                    </a:p>
                    <a:p>
                      <a:pPr algn="ctr"/>
                      <a:endParaRPr lang="en-US" sz="1500" dirty="0" smtClean="0"/>
                    </a:p>
                    <a:p>
                      <a:pPr algn="ctr"/>
                      <a:r>
                        <a:rPr lang="en-US" sz="1500" dirty="0" smtClean="0"/>
                        <a:t>15:30</a:t>
                      </a:r>
                      <a:endParaRPr lang="en-US" sz="1500" dirty="0"/>
                    </a:p>
                  </a:txBody>
                  <a:tcPr marL="0" marR="0" marT="0" marB="0">
                    <a:solidFill>
                      <a:schemeClr val="tx2">
                        <a:lumMod val="20000"/>
                        <a:lumOff val="80000"/>
                      </a:schemeClr>
                    </a:solidFill>
                  </a:tcPr>
                </a:tc>
                <a:tc>
                  <a:txBody>
                    <a:bodyPr/>
                    <a:lstStyle/>
                    <a:p>
                      <a:r>
                        <a:rPr lang="de-DE" sz="1200" dirty="0" err="1" smtClean="0"/>
                        <a:t>OmniRAN</a:t>
                      </a:r>
                      <a:r>
                        <a:rPr lang="de-DE" sz="1200" dirty="0" smtClean="0"/>
                        <a:t> </a:t>
                      </a:r>
                      <a:r>
                        <a:rPr lang="de-DE" sz="1200" dirty="0" err="1" smtClean="0"/>
                        <a:t>Opening</a:t>
                      </a:r>
                      <a:endParaRPr lang="en-US" sz="1200" dirty="0"/>
                    </a:p>
                  </a:txBody>
                  <a:tcPr marL="36000" marR="36000" marT="36000" marB="36000">
                    <a:solidFill>
                      <a:schemeClr val="tx2">
                        <a:lumMod val="40000"/>
                        <a:lumOff val="60000"/>
                      </a:schemeClr>
                    </a:solidFill>
                  </a:tcPr>
                </a:tc>
                <a:tc>
                  <a:txBody>
                    <a:bodyPr/>
                    <a:lstStyle/>
                    <a:p>
                      <a:pPr marL="85725" indent="-85725">
                        <a:buFont typeface="Arial" pitchFamily="34" charset="0"/>
                        <a:buNone/>
                      </a:pPr>
                      <a:endParaRPr lang="en-US" sz="1200" dirty="0"/>
                    </a:p>
                  </a:txBody>
                  <a:tcPr marL="36000" marR="36000" marT="36000" marB="36000">
                    <a:solidFill>
                      <a:schemeClr val="tx2">
                        <a:lumMod val="40000"/>
                        <a:lumOff val="60000"/>
                      </a:schemeClr>
                    </a:solidFill>
                  </a:tcPr>
                </a:tc>
                <a:tc>
                  <a:txBody>
                    <a:bodyPr/>
                    <a:lstStyle/>
                    <a:p>
                      <a:pPr marL="85725" indent="-85725">
                        <a:buFont typeface="Arial" panose="020B0604020202020204" pitchFamily="34" charset="0"/>
                        <a:buNone/>
                      </a:pPr>
                      <a:endParaRPr lang="en-US" sz="1200" dirty="0"/>
                    </a:p>
                  </a:txBody>
                  <a:tcPr marL="36000" marR="36000" marT="36000" marB="36000">
                    <a:solidFill>
                      <a:schemeClr val="tx2">
                        <a:lumMod val="40000"/>
                        <a:lumOff val="60000"/>
                      </a:schemeClr>
                    </a:solidFill>
                  </a:tcPr>
                </a:tc>
                <a:tc>
                  <a:txBody>
                    <a:bodyPr/>
                    <a:lstStyle/>
                    <a:p>
                      <a:endParaRPr lang="en-US" dirty="0"/>
                    </a:p>
                  </a:txBody>
                  <a:tcPr marL="36000" marR="36000" marT="36000" marB="36000">
                    <a:solidFill>
                      <a:schemeClr val="tx2">
                        <a:lumMod val="40000"/>
                        <a:lumOff val="60000"/>
                      </a:schemeClr>
                    </a:solidFill>
                  </a:tcPr>
                </a:tc>
                <a:tc vMerge="1">
                  <a:txBody>
                    <a:bodyPr/>
                    <a:lstStyle/>
                    <a:p>
                      <a:endParaRPr lang="en-US" sz="1200" dirty="0"/>
                    </a:p>
                  </a:txBody>
                  <a:tcPr marL="36000" marR="36000" marT="36000" marB="36000">
                    <a:solidFill>
                      <a:schemeClr val="bg2">
                        <a:lumMod val="75000"/>
                      </a:schemeClr>
                    </a:solidFill>
                  </a:tcPr>
                </a:tc>
              </a:tr>
              <a:tr h="218554">
                <a:tc>
                  <a:txBody>
                    <a:bodyPr/>
                    <a:lstStyle/>
                    <a:p>
                      <a:pPr algn="ctr"/>
                      <a:endParaRPr lang="en-US" sz="1500" dirty="0"/>
                    </a:p>
                  </a:txBody>
                  <a:tcPr marL="0" marR="0" marT="0" marB="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tr>
              <a:tr h="457200">
                <a:tc rowSpan="2">
                  <a:txBody>
                    <a:bodyPr/>
                    <a:lstStyle/>
                    <a:p>
                      <a:pPr algn="ctr"/>
                      <a:r>
                        <a:rPr lang="en-US" sz="1500" dirty="0" smtClean="0"/>
                        <a:t>16:00</a:t>
                      </a:r>
                    </a:p>
                    <a:p>
                      <a:pPr algn="ctr"/>
                      <a:endParaRPr lang="en-US" sz="1500" dirty="0" smtClean="0"/>
                    </a:p>
                    <a:p>
                      <a:pPr algn="ctr"/>
                      <a:endParaRPr lang="en-US" sz="1500" dirty="0" smtClean="0"/>
                    </a:p>
                    <a:p>
                      <a:pPr algn="ctr"/>
                      <a:r>
                        <a:rPr lang="en-US" sz="1500" dirty="0" smtClean="0"/>
                        <a:t>18:00</a:t>
                      </a:r>
                      <a:endParaRPr lang="en-US" sz="1500" dirty="0"/>
                    </a:p>
                  </a:txBody>
                  <a:tcPr marL="0" marR="0" marT="0" marB="0">
                    <a:solidFill>
                      <a:schemeClr val="tx2">
                        <a:lumMod val="20000"/>
                        <a:lumOff val="80000"/>
                      </a:schemeClr>
                    </a:solidFill>
                  </a:tcPr>
                </a:tc>
                <a:tc rowSpan="2">
                  <a:txBody>
                    <a:bodyPr/>
                    <a:lstStyle/>
                    <a:p>
                      <a:endParaRPr lang="en-US" sz="1200" dirty="0"/>
                    </a:p>
                  </a:txBody>
                  <a:tcPr marL="36000" marR="36000" marT="36000" marB="36000">
                    <a:solidFill>
                      <a:schemeClr val="tx2">
                        <a:lumMod val="40000"/>
                        <a:lumOff val="60000"/>
                      </a:schemeClr>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solidFill>
                      <a:schemeClr val="tx2">
                        <a:lumMod val="40000"/>
                        <a:lumOff val="60000"/>
                      </a:schemeClr>
                    </a:solidFill>
                  </a:tcPr>
                </a:tc>
                <a:tc>
                  <a:txBody>
                    <a:bodyPr/>
                    <a:lstStyle/>
                    <a:p>
                      <a:endParaRPr lang="en-US" sz="1200" dirty="0"/>
                    </a:p>
                  </a:txBody>
                  <a:tcPr marL="36000" marR="36000" marT="36000" marB="36000">
                    <a:solidFill>
                      <a:schemeClr val="tx2">
                        <a:lumMod val="40000"/>
                        <a:lumOff val="60000"/>
                      </a:schemeClr>
                    </a:solidFill>
                  </a:tcPr>
                </a:tc>
                <a:tc rowSpan="2">
                  <a:txBody>
                    <a:bodyPr/>
                    <a:lstStyle/>
                    <a:p>
                      <a:pPr marL="85725" indent="-85725">
                        <a:buFont typeface="Arial" panose="020B0604020202020204" pitchFamily="34" charset="0"/>
                        <a:buNone/>
                      </a:pPr>
                      <a:r>
                        <a:rPr lang="de-DE" sz="1400" dirty="0" err="1" smtClean="0"/>
                        <a:t>OmniRAN</a:t>
                      </a:r>
                      <a:r>
                        <a:rPr lang="de-DE" sz="1400" dirty="0" smtClean="0"/>
                        <a:t> </a:t>
                      </a:r>
                      <a:r>
                        <a:rPr lang="de-DE" sz="1400" dirty="0" err="1" smtClean="0"/>
                        <a:t>Closing</a:t>
                      </a: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tr>
              <a:tr h="457200">
                <a:tc vMerge="1">
                  <a:txBody>
                    <a:bodyPr/>
                    <a:lstStyle/>
                    <a:p>
                      <a:endParaRPr lang="en-US"/>
                    </a:p>
                  </a:txBody>
                  <a:tcPr/>
                </a:tc>
                <a:tc vMerge="1">
                  <a:txBody>
                    <a:bodyPr/>
                    <a:lstStyle/>
                    <a:p>
                      <a:endParaRPr lang="en-US"/>
                    </a:p>
                  </a:txBody>
                  <a:tcPr/>
                </a:tc>
                <a:tc vMerge="1">
                  <a:txBody>
                    <a:bodyPr/>
                    <a:lstStyle/>
                    <a:p>
                      <a:endParaRPr lang="en-US"/>
                    </a:p>
                  </a:txBody>
                  <a:tcPr/>
                </a:tc>
                <a:tc rowSpan="2">
                  <a:txBody>
                    <a:bodyPr/>
                    <a:lstStyle/>
                    <a:p>
                      <a:r>
                        <a:rPr lang="en-US" sz="1200" dirty="0" smtClean="0"/>
                        <a:t>Social tour to Acropolis</a:t>
                      </a:r>
                      <a:endParaRPr lang="en-US" sz="1200" dirty="0"/>
                    </a:p>
                  </a:txBody>
                  <a:tcPr marL="36000" marR="36000" marT="36000" marB="36000">
                    <a:solidFill>
                      <a:schemeClr val="accent6">
                        <a:lumMod val="40000"/>
                        <a:lumOff val="60000"/>
                      </a:schemeClr>
                    </a:solidFill>
                  </a:tcPr>
                </a:tc>
                <a:tc vMerge="1">
                  <a:txBody>
                    <a:bodyPr/>
                    <a:lstStyle/>
                    <a:p>
                      <a:endParaRPr lang="en-US"/>
                    </a:p>
                  </a:txBody>
                  <a:tcPr/>
                </a:tc>
                <a:tc vMerge="1">
                  <a:txBody>
                    <a:bodyPr/>
                    <a:lstStyle/>
                    <a:p>
                      <a:endParaRPr lang="en-US"/>
                    </a:p>
                  </a:txBody>
                  <a:tcPr/>
                </a:tc>
              </a:tr>
              <a:tr h="408545">
                <a:tc>
                  <a:txBody>
                    <a:bodyPr/>
                    <a:lstStyle/>
                    <a:p>
                      <a:pPr algn="ctr"/>
                      <a:endParaRPr lang="en-US" sz="1500" dirty="0"/>
                    </a:p>
                  </a:txBody>
                  <a:tcPr marL="0" marR="0" marT="0" marB="0">
                    <a:solidFill>
                      <a:schemeClr val="bg1"/>
                    </a:solidFill>
                  </a:tcPr>
                </a:tc>
                <a:tc>
                  <a:txBody>
                    <a:bodyPr/>
                    <a:lstStyle/>
                    <a:p>
                      <a:r>
                        <a:rPr lang="en-US" sz="1200" dirty="0" smtClean="0"/>
                        <a:t>802.11 ARC</a:t>
                      </a:r>
                      <a:endParaRPr lang="en-US" sz="1200" dirty="0"/>
                    </a:p>
                  </a:txBody>
                  <a:tcPr marL="36000" marR="36000" marT="36000" marB="36000">
                    <a:solidFill>
                      <a:schemeClr val="bg1">
                        <a:lumMod val="85000"/>
                      </a:schemeClr>
                    </a:solidFill>
                  </a:tcPr>
                </a:tc>
                <a:tc>
                  <a:txBody>
                    <a:bodyPr/>
                    <a:lstStyle/>
                    <a:p>
                      <a:endParaRPr lang="en-US" sz="1200" dirty="0"/>
                    </a:p>
                  </a:txBody>
                  <a:tcPr marL="36000" marR="36000" marT="36000" marB="36000">
                    <a:solidFill>
                      <a:schemeClr val="bg1"/>
                    </a:solidFill>
                  </a:tcPr>
                </a:tc>
                <a:tc vMerge="1">
                  <a:txBody>
                    <a:bodyPr/>
                    <a:lstStyle/>
                    <a:p>
                      <a:endParaRPr lang="en-US" sz="1200" dirty="0"/>
                    </a:p>
                  </a:txBody>
                  <a:tcPr marL="36000" marR="36000" marT="36000" marB="36000">
                    <a:solidFill>
                      <a:schemeClr val="accent6">
                        <a:lumMod val="60000"/>
                        <a:lumOff val="40000"/>
                      </a:schemeClr>
                    </a:solidFill>
                  </a:tcPr>
                </a:tc>
                <a:tc>
                  <a:txBody>
                    <a:bodyPr/>
                    <a:lstStyle/>
                    <a:p>
                      <a:r>
                        <a:rPr lang="de-DE" sz="1200" dirty="0" smtClean="0"/>
                        <a:t>802.15 </a:t>
                      </a:r>
                      <a:r>
                        <a:rPr lang="de-DE" sz="1200" dirty="0" err="1" smtClean="0"/>
                        <a:t>Closing</a:t>
                      </a:r>
                      <a:endParaRPr lang="en-US" sz="1200" dirty="0"/>
                    </a:p>
                  </a:txBody>
                  <a:tcPr marL="36000" marR="36000" marT="36000" marB="36000">
                    <a:solidFill>
                      <a:schemeClr val="bg1">
                        <a:lumMod val="75000"/>
                      </a:schemeClr>
                    </a:solidFill>
                  </a:tcPr>
                </a:tc>
                <a:tc>
                  <a:txBody>
                    <a:bodyPr/>
                    <a:lstStyle/>
                    <a:p>
                      <a:endParaRPr lang="en-US" sz="1200" dirty="0"/>
                    </a:p>
                  </a:txBody>
                  <a:tcPr marL="36000" marR="36000" marT="36000" marB="36000">
                    <a:noFill/>
                  </a:tcPr>
                </a:tc>
              </a:tr>
            </a:tbl>
          </a:graphicData>
        </a:graphic>
      </p:graphicFrame>
    </p:spTree>
    <p:extLst>
      <p:ext uri="{BB962C8B-B14F-4D97-AF65-F5344CB8AC3E}">
        <p14:creationId xmlns:p14="http://schemas.microsoft.com/office/powerpoint/2010/main" val="168877041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proposal</a:t>
            </a:r>
          </a:p>
        </p:txBody>
      </p:sp>
      <p:sp>
        <p:nvSpPr>
          <p:cNvPr id="3" name="Content Placeholder 2"/>
          <p:cNvSpPr>
            <a:spLocks noGrp="1"/>
          </p:cNvSpPr>
          <p:nvPr>
            <p:ph idx="1"/>
          </p:nvPr>
        </p:nvSpPr>
        <p:spPr>
          <a:xfrm>
            <a:off x="457200" y="1371600"/>
            <a:ext cx="8229600" cy="4754563"/>
          </a:xfrm>
        </p:spPr>
        <p:txBody>
          <a:bodyPr>
            <a:normAutofit fontScale="85000" lnSpcReduction="20000"/>
          </a:bodyPr>
          <a:lstStyle/>
          <a:p>
            <a:r>
              <a:rPr lang="en-US" dirty="0" smtClean="0"/>
              <a:t>Review of minutes</a:t>
            </a:r>
          </a:p>
          <a:p>
            <a:r>
              <a:rPr lang="en-US" dirty="0" smtClean="0"/>
              <a:t>Reports</a:t>
            </a:r>
          </a:p>
          <a:p>
            <a:r>
              <a:rPr lang="en-US" dirty="0" smtClean="0"/>
              <a:t>P802.1CF contributions</a:t>
            </a:r>
          </a:p>
          <a:p>
            <a:pPr lvl="1"/>
            <a:r>
              <a:rPr lang="en-US" dirty="0" err="1" smtClean="0"/>
              <a:t>ToC</a:t>
            </a:r>
            <a:endParaRPr lang="en-US" dirty="0" smtClean="0"/>
          </a:p>
          <a:p>
            <a:pPr lvl="1"/>
            <a:r>
              <a:rPr lang="en-US" dirty="0" smtClean="0"/>
              <a:t>Network reference model</a:t>
            </a:r>
          </a:p>
          <a:p>
            <a:pPr lvl="1"/>
            <a:r>
              <a:rPr lang="en-US" dirty="0" smtClean="0"/>
              <a:t>Functional design and decomposition</a:t>
            </a:r>
          </a:p>
          <a:p>
            <a:pPr lvl="1"/>
            <a:r>
              <a:rPr lang="en-US" dirty="0" smtClean="0"/>
              <a:t>SDN Abstraction</a:t>
            </a:r>
          </a:p>
          <a:p>
            <a:r>
              <a:rPr lang="de-DE" dirty="0" err="1" smtClean="0"/>
              <a:t>Related</a:t>
            </a:r>
            <a:r>
              <a:rPr lang="de-DE" dirty="0" smtClean="0"/>
              <a:t> </a:t>
            </a:r>
            <a:r>
              <a:rPr lang="de-DE" dirty="0" err="1" smtClean="0"/>
              <a:t>discussions</a:t>
            </a:r>
            <a:r>
              <a:rPr lang="de-DE" dirty="0" smtClean="0"/>
              <a:t> in 802 WGs</a:t>
            </a:r>
            <a:endParaRPr lang="en-US" dirty="0" smtClean="0"/>
          </a:p>
          <a:p>
            <a:r>
              <a:rPr lang="en-US" dirty="0" smtClean="0"/>
              <a:t>Demand for liaisons</a:t>
            </a:r>
          </a:p>
          <a:p>
            <a:r>
              <a:rPr lang="en-US" dirty="0" smtClean="0"/>
              <a:t>Status report to IEEE 802 WGs</a:t>
            </a:r>
          </a:p>
          <a:p>
            <a:r>
              <a:rPr lang="en-US" dirty="0" smtClean="0"/>
              <a:t>AOB</a:t>
            </a:r>
          </a:p>
          <a:p>
            <a:pPr lvl="2"/>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Business#1</a:t>
            </a:r>
            <a:endParaRPr lang="en-US" dirty="0"/>
          </a:p>
        </p:txBody>
      </p:sp>
      <p:sp>
        <p:nvSpPr>
          <p:cNvPr id="3" name="Content Placeholder 2"/>
          <p:cNvSpPr>
            <a:spLocks noGrp="1"/>
          </p:cNvSpPr>
          <p:nvPr>
            <p:ph idx="1"/>
          </p:nvPr>
        </p:nvSpPr>
        <p:spPr>
          <a:xfrm>
            <a:off x="457200" y="1295401"/>
            <a:ext cx="8229600" cy="2590800"/>
          </a:xfrm>
        </p:spPr>
        <p:txBody>
          <a:bodyPr>
            <a:normAutofit/>
          </a:bodyPr>
          <a:lstStyle/>
          <a:p>
            <a:r>
              <a:rPr lang="en-GB" sz="2400" dirty="0" smtClean="0"/>
              <a:t>Call Meeting to Order</a:t>
            </a:r>
          </a:p>
          <a:p>
            <a:pPr lvl="1"/>
            <a:r>
              <a:rPr lang="en-GB" sz="2000" dirty="0" smtClean="0"/>
              <a:t>Meeting called to order by chair</a:t>
            </a:r>
          </a:p>
          <a:p>
            <a:r>
              <a:rPr lang="en-GB" sz="2400" dirty="0" smtClean="0"/>
              <a:t>Minutes taker:</a:t>
            </a:r>
          </a:p>
          <a:p>
            <a:pPr lvl="1"/>
            <a:r>
              <a:rPr lang="en-GB" sz="2000" dirty="0" smtClean="0"/>
              <a:t>Juan Carlos is taking notes</a:t>
            </a:r>
          </a:p>
          <a:p>
            <a:r>
              <a:rPr lang="en-GB" sz="2400" dirty="0" smtClean="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055442120"/>
              </p:ext>
            </p:extLst>
          </p:nvPr>
        </p:nvGraphicFramePr>
        <p:xfrm>
          <a:off x="914400" y="3352800"/>
          <a:ext cx="7772400" cy="2438399"/>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r>
                        <a:rPr lang="en-US" sz="1400" dirty="0" smtClean="0">
                          <a:solidFill>
                            <a:schemeClr val="tx1"/>
                          </a:solidFill>
                        </a:rPr>
                        <a:t>Max Riegel</a:t>
                      </a:r>
                      <a:endParaRPr lang="en-US" sz="1400" dirty="0">
                        <a:solidFill>
                          <a:schemeClr val="tx1"/>
                        </a:solidFill>
                      </a:endParaRPr>
                    </a:p>
                  </a:txBody>
                  <a:tcPr/>
                </a:tc>
                <a:tc>
                  <a:txBody>
                    <a:bodyPr/>
                    <a:lstStyle/>
                    <a:p>
                      <a:r>
                        <a:rPr lang="en-US" sz="1400" dirty="0" smtClean="0">
                          <a:solidFill>
                            <a:schemeClr val="tx1"/>
                          </a:solidFill>
                        </a:rPr>
                        <a:t>Nokia</a:t>
                      </a:r>
                      <a:r>
                        <a:rPr lang="en-US" sz="1400" baseline="0" dirty="0" smtClean="0">
                          <a:solidFill>
                            <a:schemeClr val="tx1"/>
                          </a:solidFill>
                        </a:rPr>
                        <a:t> Networks</a:t>
                      </a:r>
                      <a:endParaRPr lang="en-US" sz="1400" dirty="0">
                        <a:solidFill>
                          <a:schemeClr val="tx1"/>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DE" sz="1400" dirty="0" smtClean="0">
                          <a:solidFill>
                            <a:srgbClr val="000000"/>
                          </a:solidFill>
                        </a:rPr>
                        <a:t>George Flammer</a:t>
                      </a:r>
                      <a:endParaRPr lang="en-US" sz="1400" dirty="0" smtClean="0">
                        <a:solidFill>
                          <a:srgbClr val="000000"/>
                        </a:solidFill>
                      </a:endParaRPr>
                    </a:p>
                  </a:txBody>
                  <a:tcPr/>
                </a:tc>
                <a:tc>
                  <a:txBody>
                    <a:bodyPr/>
                    <a:lstStyle/>
                    <a:p>
                      <a:r>
                        <a:rPr lang="de-DE" sz="1400" dirty="0" err="1" smtClean="0">
                          <a:solidFill>
                            <a:srgbClr val="000000"/>
                          </a:solidFill>
                        </a:rPr>
                        <a:t>SSN</a:t>
                      </a:r>
                      <a:endParaRPr lang="en-US" sz="1400" dirty="0">
                        <a:solidFill>
                          <a:srgbClr val="000000"/>
                        </a:solidFill>
                      </a:endParaRPr>
                    </a:p>
                  </a:txBody>
                  <a:tcPr/>
                </a:tc>
              </a:tr>
              <a:tr h="292100">
                <a:tc>
                  <a:txBody>
                    <a:bodyPr/>
                    <a:lstStyle/>
                    <a:p>
                      <a:r>
                        <a:rPr lang="en-US" sz="1400" dirty="0" smtClean="0">
                          <a:solidFill>
                            <a:schemeClr val="tx1"/>
                          </a:solidFill>
                        </a:rPr>
                        <a:t>Juan Carlos Zuniga</a:t>
                      </a:r>
                      <a:endParaRPr lang="en-US" sz="1400" dirty="0">
                        <a:solidFill>
                          <a:schemeClr val="tx1"/>
                        </a:solidFill>
                      </a:endParaRPr>
                    </a:p>
                  </a:txBody>
                  <a:tcPr/>
                </a:tc>
                <a:tc>
                  <a:txBody>
                    <a:bodyPr/>
                    <a:lstStyle/>
                    <a:p>
                      <a:r>
                        <a:rPr lang="en-US" sz="1400" dirty="0" err="1" smtClean="0">
                          <a:solidFill>
                            <a:schemeClr val="tx1"/>
                          </a:solidFill>
                        </a:rPr>
                        <a:t>Interdigital</a:t>
                      </a:r>
                      <a:endParaRPr lang="en-US" sz="1400" dirty="0">
                        <a:solidFill>
                          <a:schemeClr val="tx1"/>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r>
                        <a:rPr lang="de-DE" sz="1400" dirty="0" err="1" smtClean="0">
                          <a:solidFill>
                            <a:srgbClr val="000000"/>
                          </a:solidFill>
                        </a:rPr>
                        <a:t>Yonggang</a:t>
                      </a:r>
                      <a:r>
                        <a:rPr lang="de-DE" sz="1400" dirty="0" smtClean="0">
                          <a:solidFill>
                            <a:srgbClr val="000000"/>
                          </a:solidFill>
                        </a:rPr>
                        <a:t> Fang</a:t>
                      </a:r>
                      <a:endParaRPr lang="en-US" sz="1400" dirty="0">
                        <a:solidFill>
                          <a:srgbClr val="000000"/>
                        </a:solidFill>
                      </a:endParaRPr>
                    </a:p>
                  </a:txBody>
                  <a:tcPr/>
                </a:tc>
                <a:tc>
                  <a:txBody>
                    <a:bodyPr/>
                    <a:lstStyle/>
                    <a:p>
                      <a:r>
                        <a:rPr lang="de-DE" sz="1400" dirty="0" smtClean="0">
                          <a:solidFill>
                            <a:srgbClr val="000000"/>
                          </a:solidFill>
                        </a:rPr>
                        <a:t>ZTE</a:t>
                      </a:r>
                      <a:endParaRPr lang="en-US" sz="1400" dirty="0">
                        <a:solidFill>
                          <a:srgbClr val="000000"/>
                        </a:solidFill>
                      </a:endParaRPr>
                    </a:p>
                  </a:txBody>
                  <a:tcPr/>
                </a:tc>
              </a:tr>
              <a:tr h="292100">
                <a:tc>
                  <a:txBody>
                    <a:bodyPr/>
                    <a:lstStyle/>
                    <a:p>
                      <a:r>
                        <a:rPr lang="en-US" sz="1400" dirty="0" smtClean="0">
                          <a:solidFill>
                            <a:schemeClr val="tx1"/>
                          </a:solidFill>
                        </a:rPr>
                        <a:t>Walter </a:t>
                      </a:r>
                      <a:r>
                        <a:rPr lang="en-US" sz="1400" dirty="0" err="1" smtClean="0">
                          <a:solidFill>
                            <a:schemeClr val="tx1"/>
                          </a:solidFill>
                        </a:rPr>
                        <a:t>Pienciak</a:t>
                      </a:r>
                      <a:endParaRPr lang="en-US" sz="1400" dirty="0">
                        <a:solidFill>
                          <a:schemeClr val="tx1"/>
                        </a:solidFill>
                      </a:endParaRPr>
                    </a:p>
                  </a:txBody>
                  <a:tcPr/>
                </a:tc>
                <a:tc>
                  <a:txBody>
                    <a:bodyPr/>
                    <a:lstStyle/>
                    <a:p>
                      <a:r>
                        <a:rPr lang="en-US" sz="1400" dirty="0" smtClean="0">
                          <a:solidFill>
                            <a:schemeClr val="tx1"/>
                          </a:solidFill>
                        </a:rPr>
                        <a:t>IEEE SA</a:t>
                      </a:r>
                      <a:endParaRPr lang="en-US" sz="1400" dirty="0">
                        <a:solidFill>
                          <a:schemeClr val="tx1"/>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rgbClr val="000000"/>
                        </a:solidFill>
                      </a:endParaRPr>
                    </a:p>
                  </a:txBody>
                  <a:tcPr/>
                </a:tc>
                <a:tc>
                  <a:txBody>
                    <a:bodyPr/>
                    <a:lstStyle/>
                    <a:p>
                      <a:endParaRPr lang="en-US" sz="1400" dirty="0">
                        <a:solidFill>
                          <a:srgbClr val="000000"/>
                        </a:solidFill>
                      </a:endParaRPr>
                    </a:p>
                  </a:txBody>
                  <a:tcPr/>
                </a:tc>
              </a:tr>
              <a:tr h="292100">
                <a:tc>
                  <a:txBody>
                    <a:bodyPr/>
                    <a:lstStyle/>
                    <a:p>
                      <a:r>
                        <a:rPr lang="en-US" sz="1400" dirty="0" smtClean="0">
                          <a:solidFill>
                            <a:schemeClr val="tx1"/>
                          </a:solidFill>
                        </a:rPr>
                        <a:t>Antonio de la Oliva</a:t>
                      </a:r>
                    </a:p>
                  </a:txBody>
                  <a:tcPr/>
                </a:tc>
                <a:tc>
                  <a:txBody>
                    <a:bodyPr/>
                    <a:lstStyle/>
                    <a:p>
                      <a:r>
                        <a:rPr lang="en-US" sz="1400" dirty="0" smtClean="0">
                          <a:solidFill>
                            <a:schemeClr val="tx1"/>
                          </a:solidFill>
                        </a:rPr>
                        <a:t>UC3M</a:t>
                      </a:r>
                      <a:endParaRPr lang="en-US" sz="1400" dirty="0">
                        <a:solidFill>
                          <a:schemeClr val="tx1"/>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rgbClr val="000000"/>
                        </a:solidFill>
                      </a:endParaRPr>
                    </a:p>
                  </a:txBody>
                  <a:tcPr/>
                </a:tc>
                <a:tc>
                  <a:txBody>
                    <a:bodyPr/>
                    <a:lstStyle/>
                    <a:p>
                      <a:endParaRPr lang="en-US" sz="1400" dirty="0">
                        <a:solidFill>
                          <a:srgbClr val="000000"/>
                        </a:solidFill>
                      </a:endParaRPr>
                    </a:p>
                  </a:txBody>
                  <a:tcPr/>
                </a:tc>
              </a:tr>
              <a:tr h="292100">
                <a:tc>
                  <a:txBody>
                    <a:bodyPr/>
                    <a:lstStyle/>
                    <a:p>
                      <a:r>
                        <a:rPr lang="de-DE" sz="1400" dirty="0" smtClean="0">
                          <a:solidFill>
                            <a:schemeClr val="tx1"/>
                          </a:solidFill>
                        </a:rPr>
                        <a:t>Dick</a:t>
                      </a:r>
                      <a:r>
                        <a:rPr lang="de-DE" sz="1400" baseline="0" dirty="0" smtClean="0">
                          <a:solidFill>
                            <a:schemeClr val="tx1"/>
                          </a:solidFill>
                        </a:rPr>
                        <a:t> Roy</a:t>
                      </a:r>
                      <a:endParaRPr lang="en-US" sz="1400" dirty="0">
                        <a:solidFill>
                          <a:schemeClr val="tx1"/>
                        </a:solidFill>
                      </a:endParaRPr>
                    </a:p>
                  </a:txBody>
                  <a:tcPr/>
                </a:tc>
                <a:tc>
                  <a:txBody>
                    <a:bodyPr/>
                    <a:lstStyle/>
                    <a:p>
                      <a:r>
                        <a:rPr lang="de-DE" sz="1400" dirty="0" err="1" smtClean="0">
                          <a:solidFill>
                            <a:schemeClr val="tx1"/>
                          </a:solidFill>
                        </a:rPr>
                        <a:t>SRA</a:t>
                      </a:r>
                      <a:endParaRPr lang="en-US" sz="1400" dirty="0">
                        <a:solidFill>
                          <a:schemeClr val="tx1"/>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Behcet</a:t>
                      </a:r>
                      <a:r>
                        <a:rPr lang="en-US" sz="1400" baseline="0" dirty="0" smtClean="0">
                          <a:solidFill>
                            <a:schemeClr val="tx1"/>
                          </a:solidFill>
                        </a:rPr>
                        <a:t> </a:t>
                      </a:r>
                      <a:r>
                        <a:rPr lang="en-US" sz="1400" baseline="0" dirty="0" err="1" smtClean="0">
                          <a:solidFill>
                            <a:schemeClr val="tx1"/>
                          </a:solidFill>
                        </a:rPr>
                        <a:t>Sarikaya</a:t>
                      </a: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err="1" smtClean="0">
                          <a:solidFill>
                            <a:schemeClr val="tx1"/>
                          </a:solidFill>
                        </a:rPr>
                        <a:t>Huawei</a:t>
                      </a:r>
                      <a:endParaRPr lang="en-US" sz="1400" dirty="0" smtClean="0">
                        <a:solidFill>
                          <a:schemeClr val="tx1"/>
                        </a:solidFill>
                      </a:endParaRP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r h="292100">
                <a:tc>
                  <a:txBody>
                    <a:bodyPr/>
                    <a:lstStyle/>
                    <a:p>
                      <a:r>
                        <a:rPr lang="en-US" sz="1400"/>
                        <a:t>HuamPung</a:t>
                      </a:r>
                      <a:r>
                        <a:rPr lang="en-US" sz="1400" baseline="0"/>
                        <a:t> Lu</a:t>
                      </a:r>
                      <a:endParaRPr lang="en-US" sz="1400"/>
                    </a:p>
                  </a:txBody>
                  <a:tcPr/>
                </a:tc>
                <a:tc>
                  <a:txBody>
                    <a:bodyPr/>
                    <a:lstStyle/>
                    <a:p>
                      <a:r>
                        <a:rPr lang="en-US" sz="1400"/>
                        <a:t>NICT</a:t>
                      </a:r>
                    </a:p>
                  </a:txBody>
                  <a:tcPr/>
                </a:tc>
                <a:tc>
                  <a:txBody>
                    <a:bodyPr/>
                    <a:lstStyle/>
                    <a:p>
                      <a:endParaRPr lang="en-US" sz="1400" dirty="0">
                        <a:solidFill>
                          <a:schemeClr val="bg1">
                            <a:lumMod val="85000"/>
                          </a:schemeClr>
                        </a:solidFill>
                      </a:endParaRPr>
                    </a:p>
                  </a:txBody>
                  <a:tcPr>
                    <a:solidFill>
                      <a:schemeClr val="bg1"/>
                    </a:solidFill>
                  </a:tcPr>
                </a:tc>
                <a:tc>
                  <a:txBody>
                    <a:bodyPr/>
                    <a:lstStyle/>
                    <a:p>
                      <a:endParaRPr lang="en-US" sz="1400" dirty="0">
                        <a:solidFill>
                          <a:schemeClr val="bg1">
                            <a:lumMod val="85000"/>
                          </a:schemeClr>
                        </a:solidFill>
                      </a:endParaRPr>
                    </a:p>
                  </a:txBody>
                  <a:tcPr/>
                </a:tc>
                <a:tc>
                  <a:txBody>
                    <a:bodyPr/>
                    <a:lstStyle/>
                    <a:p>
                      <a:endParaRPr lang="en-US" sz="1400" dirty="0">
                        <a:solidFill>
                          <a:schemeClr val="bg1">
                            <a:lumMod val="85000"/>
                          </a:schemeClr>
                        </a:solidFill>
                      </a:endParaRPr>
                    </a:p>
                  </a:txBody>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Business#2</a:t>
            </a:r>
          </a:p>
        </p:txBody>
      </p:sp>
      <p:sp>
        <p:nvSpPr>
          <p:cNvPr id="3" name="Content Placeholder 2"/>
          <p:cNvSpPr>
            <a:spLocks noGrp="1"/>
          </p:cNvSpPr>
          <p:nvPr>
            <p:ph idx="1"/>
          </p:nvPr>
        </p:nvSpPr>
        <p:spPr>
          <a:xfrm>
            <a:off x="457200" y="1371600"/>
            <a:ext cx="8229600" cy="4754563"/>
          </a:xfrm>
        </p:spPr>
        <p:txBody>
          <a:bodyPr>
            <a:normAutofit fontScale="55000" lnSpcReduction="20000"/>
          </a:bodyPr>
          <a:lstStyle/>
          <a:p>
            <a:r>
              <a:rPr lang="en-US" dirty="0" smtClean="0"/>
              <a:t>Approal of agenda</a:t>
            </a:r>
          </a:p>
          <a:p>
            <a:pPr lvl="1"/>
            <a:r>
              <a:rPr lang="en-US" dirty="0" smtClean="0"/>
              <a:t>Review of minutes</a:t>
            </a:r>
          </a:p>
          <a:p>
            <a:pPr lvl="1"/>
            <a:r>
              <a:rPr lang="en-US" dirty="0" smtClean="0"/>
              <a:t>Reports</a:t>
            </a:r>
          </a:p>
          <a:p>
            <a:pPr lvl="1"/>
            <a:r>
              <a:rPr lang="en-US" dirty="0" smtClean="0"/>
              <a:t>P802.1CF contributions</a:t>
            </a:r>
          </a:p>
          <a:p>
            <a:pPr lvl="2"/>
            <a:r>
              <a:rPr lang="en-US" dirty="0" err="1" smtClean="0"/>
              <a:t>ToC</a:t>
            </a:r>
            <a:endParaRPr lang="en-US" dirty="0" smtClean="0"/>
          </a:p>
          <a:p>
            <a:pPr lvl="2"/>
            <a:r>
              <a:rPr lang="en-US" dirty="0" smtClean="0"/>
              <a:t>Network reference model</a:t>
            </a:r>
          </a:p>
          <a:p>
            <a:pPr lvl="2"/>
            <a:r>
              <a:rPr lang="en-US" dirty="0" smtClean="0"/>
              <a:t>Functional design and decomposition</a:t>
            </a:r>
          </a:p>
          <a:p>
            <a:pPr lvl="2"/>
            <a:r>
              <a:rPr lang="en-US" dirty="0" smtClean="0"/>
              <a:t>SDN Abstraction</a:t>
            </a:r>
          </a:p>
          <a:p>
            <a:pPr lvl="1"/>
            <a:r>
              <a:rPr lang="de-DE" dirty="0" err="1" smtClean="0"/>
              <a:t>Related</a:t>
            </a:r>
            <a:r>
              <a:rPr lang="de-DE" dirty="0" smtClean="0"/>
              <a:t> </a:t>
            </a:r>
            <a:r>
              <a:rPr lang="de-DE" dirty="0" err="1" smtClean="0"/>
              <a:t>discussions</a:t>
            </a:r>
            <a:r>
              <a:rPr lang="de-DE" dirty="0" smtClean="0"/>
              <a:t> in 802 WGs</a:t>
            </a:r>
            <a:endParaRPr lang="en-US" dirty="0" smtClean="0"/>
          </a:p>
          <a:p>
            <a:pPr lvl="1"/>
            <a:r>
              <a:rPr lang="en-US" dirty="0" smtClean="0"/>
              <a:t>Demand for liaisons</a:t>
            </a:r>
          </a:p>
          <a:p>
            <a:pPr lvl="2"/>
            <a:r>
              <a:rPr lang="en-US" dirty="0" smtClean="0"/>
              <a:t>Related activities in IETF</a:t>
            </a:r>
          </a:p>
          <a:p>
            <a:pPr lvl="2"/>
            <a:r>
              <a:rPr lang="en-US" dirty="0"/>
              <a:t>Need for alignment and cooperation with ITU-T</a:t>
            </a:r>
            <a:endParaRPr lang="en-US" dirty="0" smtClean="0"/>
          </a:p>
          <a:p>
            <a:pPr lvl="1"/>
            <a:r>
              <a:rPr lang="en-US" dirty="0" smtClean="0"/>
              <a:t>Status report to IEEE 802 WGs</a:t>
            </a:r>
          </a:p>
          <a:p>
            <a:pPr lvl="1"/>
            <a:r>
              <a:rPr lang="en-US" dirty="0" smtClean="0"/>
              <a:t>AOB</a:t>
            </a:r>
          </a:p>
          <a:p>
            <a:pPr lvl="1"/>
            <a:endParaRPr lang="en-US" dirty="0" smtClean="0"/>
          </a:p>
          <a:p>
            <a:r>
              <a:rPr lang="en-US" dirty="0"/>
              <a:t>Attendence recording</a:t>
            </a:r>
          </a:p>
          <a:p>
            <a:pPr lvl="1"/>
            <a:r>
              <a:rPr lang="en-US" dirty="0"/>
              <a:t>Please sign in daily in the paper sheet if you like to get 802.1 attendance credits</a:t>
            </a:r>
          </a:p>
          <a:p>
            <a:pPr lvl="1"/>
            <a:r>
              <a:rPr lang="en-US" dirty="0"/>
              <a:t>There are reciprocal attendence credits with 802.11 and 802.15</a:t>
            </a:r>
            <a:endParaRPr lang="en-US" dirty="0" smtClean="0"/>
          </a:p>
          <a:p>
            <a:pPr lvl="2"/>
            <a:endParaRPr lang="en-US" dirty="0"/>
          </a:p>
        </p:txBody>
      </p:sp>
    </p:spTree>
    <p:extLst>
      <p:ext uri="{BB962C8B-B14F-4D97-AF65-F5344CB8AC3E}">
        <p14:creationId xmlns:p14="http://schemas.microsoft.com/office/powerpoint/2010/main" val="2896619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Business#3</a:t>
            </a:r>
          </a:p>
        </p:txBody>
      </p:sp>
      <p:sp>
        <p:nvSpPr>
          <p:cNvPr id="3" name="Content Placeholder 2"/>
          <p:cNvSpPr>
            <a:spLocks noGrp="1"/>
          </p:cNvSpPr>
          <p:nvPr>
            <p:ph idx="1"/>
          </p:nvPr>
        </p:nvSpPr>
        <p:spPr>
          <a:xfrm>
            <a:off x="457200" y="1371600"/>
            <a:ext cx="8229600" cy="4754563"/>
          </a:xfrm>
        </p:spPr>
        <p:txBody>
          <a:bodyPr>
            <a:normAutofit fontScale="40000" lnSpcReduction="20000"/>
          </a:bodyPr>
          <a:lstStyle/>
          <a:p>
            <a:r>
              <a:rPr lang="en-US" dirty="0" smtClean="0"/>
              <a:t>Review of minutes</a:t>
            </a:r>
          </a:p>
          <a:p>
            <a:pPr lvl="1"/>
            <a:r>
              <a:rPr lang="en-US" dirty="0">
                <a:hlinkClick r:id="rId2"/>
              </a:rPr>
              <a:t>https://mentor.ieee.org/omniran/dcn/14/omniran-14-0062-00-00TG-sept-4th-meeting-minutes.docx</a:t>
            </a:r>
            <a:endParaRPr lang="en-US" dirty="0"/>
          </a:p>
          <a:p>
            <a:pPr lvl="2"/>
            <a:r>
              <a:rPr lang="en-US" dirty="0"/>
              <a:t>No comments raised</a:t>
            </a:r>
          </a:p>
          <a:p>
            <a:r>
              <a:rPr lang="en-US" dirty="0" smtClean="0"/>
              <a:t>Reports</a:t>
            </a:r>
          </a:p>
          <a:p>
            <a:pPr lvl="1"/>
            <a:r>
              <a:rPr lang="en-US" dirty="0"/>
              <a:t>Report and discussion of recent liaison activities between IEEE 802.1 and ITU</a:t>
            </a:r>
          </a:p>
          <a:p>
            <a:pPr lvl="2"/>
            <a:r>
              <a:rPr lang="en-US" dirty="0">
                <a:hlinkClick r:id="rId3"/>
              </a:rPr>
              <a:t>http://www.ieee802.org/1/files/public/docs2014/liaison-ieee802response-ITUTSG15-LS114-v1.docx</a:t>
            </a:r>
          </a:p>
          <a:p>
            <a:pPr lvl="2"/>
            <a:r>
              <a:rPr lang="en-US" dirty="0">
                <a:hlinkClick r:id="rId3"/>
              </a:rPr>
              <a:t>http://www.ieee802.org/1/files/public/docs2014/liaison-ieee802-ITU-T-JCA-SDN-v1.docx</a:t>
            </a:r>
            <a:endParaRPr lang="en-US" dirty="0"/>
          </a:p>
          <a:p>
            <a:pPr lvl="2"/>
            <a:r>
              <a:rPr lang="en-US" dirty="0"/>
              <a:t>No feedback received yet on liaison letters</a:t>
            </a:r>
          </a:p>
          <a:p>
            <a:pPr lvl="1"/>
            <a:r>
              <a:rPr lang="en-US" dirty="0" smtClean="0"/>
              <a:t>Juan Carlos reported about the newly established Privacy ECSG</a:t>
            </a:r>
          </a:p>
          <a:p>
            <a:pPr lvl="2"/>
            <a:r>
              <a:rPr lang="en-US" dirty="0">
                <a:hlinkClick r:id="rId4"/>
              </a:rPr>
              <a:t>https://mentor.ieee.org/privecsg/dcn/14/privecsg-14-0007-01-ecsg-update-to-802-wgs-at-sep-interim-meetings.pptx</a:t>
            </a:r>
            <a:endParaRPr lang="en-US" dirty="0"/>
          </a:p>
          <a:p>
            <a:pPr lvl="2"/>
            <a:r>
              <a:rPr lang="en-US" dirty="0"/>
              <a:t>Discussion about scope of potential measures in IEEE 802</a:t>
            </a:r>
          </a:p>
          <a:p>
            <a:pPr lvl="2"/>
            <a:r>
              <a:rPr lang="en-US" dirty="0"/>
              <a:t>E.g.: </a:t>
            </a:r>
            <a:r>
              <a:rPr lang="en-US" dirty="0">
                <a:hlinkClick r:id="rId5"/>
              </a:rPr>
              <a:t>http://www.ieee802.org/1/files/public/docs2014/new-addresses-thaler-local-address-acquisition-0714-v2.pdf</a:t>
            </a:r>
            <a:endParaRPr lang="en-US" dirty="0"/>
          </a:p>
          <a:p>
            <a:pPr lvl="1"/>
            <a:r>
              <a:rPr lang="en-US" dirty="0"/>
              <a:t>Update on ONF: on Thursday, as ONF currently meets F2F</a:t>
            </a:r>
          </a:p>
          <a:p>
            <a:pPr lvl="2"/>
            <a:r>
              <a:rPr lang="en-US" dirty="0"/>
              <a:t>Done by Charlie Perkins on Thur PM1 based on </a:t>
            </a:r>
            <a:r>
              <a:rPr lang="en-US" dirty="0">
                <a:hlinkClick r:id="rId6"/>
              </a:rPr>
              <a:t>https://mentor.ieee.org/omniran/dcn/14/omniran-14-0009-01-0000-onf-wireless-and-mobile-wg-status-update.pptx</a:t>
            </a:r>
            <a:endParaRPr lang="en-US" dirty="0"/>
          </a:p>
          <a:p>
            <a:pPr lvl="2"/>
            <a:endParaRPr lang="en-US" dirty="0"/>
          </a:p>
          <a:p>
            <a:r>
              <a:rPr lang="en-US" dirty="0" smtClean="0"/>
              <a:t>P802.1CF contributions</a:t>
            </a:r>
          </a:p>
          <a:p>
            <a:pPr lvl="1"/>
            <a:r>
              <a:rPr lang="en-US" dirty="0"/>
              <a:t>Schedule for discussions</a:t>
            </a:r>
          </a:p>
          <a:p>
            <a:pPr lvl="2"/>
            <a:r>
              <a:rPr lang="en-US" dirty="0" err="1" smtClean="0"/>
              <a:t>ToC</a:t>
            </a:r>
          </a:p>
          <a:p>
            <a:pPr lvl="3"/>
            <a:r>
              <a:rPr lang="en-US" dirty="0" err="1"/>
              <a:t>ffs</a:t>
            </a:r>
            <a:endParaRPr lang="en-US" dirty="0" smtClean="0"/>
          </a:p>
          <a:p>
            <a:pPr lvl="2"/>
            <a:r>
              <a:rPr lang="en-US" dirty="0" smtClean="0"/>
              <a:t>Network reference model</a:t>
            </a:r>
          </a:p>
          <a:p>
            <a:pPr lvl="3"/>
            <a:r>
              <a:rPr lang="en-US" dirty="0">
                <a:hlinkClick r:id="rId7"/>
              </a:rPr>
              <a:t>https://mentor.ieee.org/omniran/dcn/14/omniran-14-0066-00-CF00-vlans-within-the-scope-of-nrm.pptx</a:t>
            </a:r>
            <a:r>
              <a:rPr lang="en-US" dirty="0"/>
              <a:t> - Mon</a:t>
            </a:r>
          </a:p>
          <a:p>
            <a:pPr lvl="3"/>
            <a:r>
              <a:rPr lang="en-US" dirty="0"/>
              <a:t>T.b.d. JC – to be presented on Wed</a:t>
            </a:r>
            <a:endParaRPr lang="en-US" dirty="0" smtClean="0"/>
          </a:p>
          <a:p>
            <a:pPr lvl="2"/>
            <a:r>
              <a:rPr lang="en-US" dirty="0" smtClean="0"/>
              <a:t>Functional design and decomposition</a:t>
            </a:r>
          </a:p>
          <a:p>
            <a:pPr lvl="3"/>
            <a:r>
              <a:rPr lang="en-US" dirty="0">
                <a:hlinkClick r:id="rId8"/>
              </a:rPr>
              <a:t>https://mentor.ieee.org/omniran/dcn/14/omniran-14-0065-00-CF00-key-concepts-of-nds.pptx</a:t>
            </a:r>
            <a:r>
              <a:rPr lang="en-US" dirty="0"/>
              <a:t> - Tue</a:t>
            </a:r>
          </a:p>
          <a:p>
            <a:pPr lvl="2"/>
            <a:r>
              <a:rPr lang="en-US" dirty="0" smtClean="0"/>
              <a:t>SDN Abstraction</a:t>
            </a:r>
          </a:p>
          <a:p>
            <a:pPr lvl="3"/>
            <a:r>
              <a:rPr lang="en-US" dirty="0" smtClean="0"/>
              <a:t>ffs</a:t>
            </a:r>
          </a:p>
        </p:txBody>
      </p:sp>
    </p:spTree>
    <p:extLst>
      <p:ext uri="{BB962C8B-B14F-4D97-AF65-F5344CB8AC3E}">
        <p14:creationId xmlns:p14="http://schemas.microsoft.com/office/powerpoint/2010/main" val="460902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4346975" y="3542312"/>
            <a:ext cx="4365485" cy="1045167"/>
          </a:xfrm>
          <a:prstGeom prst="rect">
            <a:avLst/>
          </a:prstGeom>
          <a:solidFill>
            <a:schemeClr val="accent2">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4" name="Title 3"/>
          <p:cNvSpPr>
            <a:spLocks noGrp="1"/>
          </p:cNvSpPr>
          <p:nvPr>
            <p:ph type="title"/>
          </p:nvPr>
        </p:nvSpPr>
        <p:spPr>
          <a:xfrm>
            <a:off x="457200" y="413665"/>
            <a:ext cx="8229600" cy="994362"/>
          </a:xfrm>
        </p:spPr>
        <p:txBody>
          <a:bodyPr/>
          <a:lstStyle/>
          <a:p>
            <a:r>
              <a:rPr lang="en-US" sz="3600" dirty="0"/>
              <a:t>OmniRAN P802.1CF provides </a:t>
            </a:r>
            <a:r>
              <a:rPr lang="en-US" sz="3600" dirty="0" smtClean="0"/>
              <a:t>a kind of ‘Stage 2’ Specification for IEEE 802</a:t>
            </a:r>
            <a:endParaRPr lang="en-US" i="1" dirty="0"/>
          </a:p>
        </p:txBody>
      </p:sp>
      <p:sp>
        <p:nvSpPr>
          <p:cNvPr id="6" name="Content Placeholder 5"/>
          <p:cNvSpPr>
            <a:spLocks noGrp="1"/>
          </p:cNvSpPr>
          <p:nvPr>
            <p:ph idx="1"/>
          </p:nvPr>
        </p:nvSpPr>
        <p:spPr>
          <a:xfrm>
            <a:off x="457200" y="1583795"/>
            <a:ext cx="8229600" cy="5040205"/>
          </a:xfrm>
        </p:spPr>
        <p:txBody>
          <a:bodyPr>
            <a:normAutofit fontScale="62500" lnSpcReduction="20000"/>
          </a:bodyPr>
          <a:lstStyle/>
          <a:p>
            <a:r>
              <a:rPr lang="en-US" dirty="0"/>
              <a:t>The ITU-T defined in its Rec. I.130 a sequential 3 stage process, which is nowadays commonly used in most telecommunication network standardization </a:t>
            </a:r>
            <a:r>
              <a:rPr lang="en-US" dirty="0" smtClean="0"/>
              <a:t>activities.</a:t>
            </a:r>
          </a:p>
          <a:p>
            <a:endParaRPr lang="en-US" sz="2900" dirty="0" smtClean="0"/>
          </a:p>
          <a:p>
            <a:endParaRPr lang="en-US" sz="2900" dirty="0" smtClean="0"/>
          </a:p>
          <a:p>
            <a:endParaRPr lang="en-US" sz="2900"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r>
              <a:rPr lang="en-US" dirty="0" smtClean="0"/>
              <a:t>A ‘Stage 2’ specification provides a mapping of the existing IEEE 802 protocols to a functional network model, which facilitates easier evaluation and better understanding of end-to-end behavior.</a:t>
            </a:r>
          </a:p>
          <a:p>
            <a:endParaRPr lang="en-US" dirty="0" smtClean="0"/>
          </a:p>
          <a:p>
            <a:pPr>
              <a:buNone/>
            </a:pPr>
            <a:endParaRPr lang="en-US" dirty="0"/>
          </a:p>
        </p:txBody>
      </p:sp>
      <p:pic>
        <p:nvPicPr>
          <p:cNvPr id="9" name="Picture 8"/>
          <p:cNvPicPr/>
          <p:nvPr/>
        </p:nvPicPr>
        <p:blipFill rotWithShape="1">
          <a:blip r:embed="rId2">
            <a:extLst>
              <a:ext uri="{28A0092B-C50C-407E-A947-70E740481C1C}">
                <a14:useLocalDpi xmlns:a14="http://schemas.microsoft.com/office/drawing/2010/main" val="0"/>
              </a:ext>
            </a:extLst>
          </a:blip>
          <a:srcRect l="1763" t="16585" r="34950" b="15273"/>
          <a:stretch/>
        </p:blipFill>
        <p:spPr bwMode="auto">
          <a:xfrm>
            <a:off x="808029" y="2529000"/>
            <a:ext cx="3420380" cy="3101985"/>
          </a:xfrm>
          <a:prstGeom prst="rect">
            <a:avLst/>
          </a:prstGeom>
          <a:noFill/>
          <a:ln>
            <a:noFill/>
          </a:ln>
        </p:spPr>
      </p:pic>
      <p:sp>
        <p:nvSpPr>
          <p:cNvPr id="12" name="TextBox 11"/>
          <p:cNvSpPr txBox="1"/>
          <p:nvPr/>
        </p:nvSpPr>
        <p:spPr>
          <a:xfrm>
            <a:off x="4351921" y="2664015"/>
            <a:ext cx="4360539" cy="2800767"/>
          </a:xfrm>
          <a:prstGeom prst="rect">
            <a:avLst/>
          </a:prstGeom>
          <a:noFill/>
        </p:spPr>
        <p:txBody>
          <a:bodyPr wrap="none" rtlCol="0">
            <a:spAutoFit/>
          </a:bodyPr>
          <a:lstStyle/>
          <a:p>
            <a:r>
              <a:rPr lang="en-US" sz="2000" dirty="0">
                <a:latin typeface="+mn-lt"/>
              </a:rPr>
              <a:t>‘External’ requirements from the </a:t>
            </a:r>
            <a:br>
              <a:rPr lang="en-US" sz="2000" dirty="0">
                <a:latin typeface="+mn-lt"/>
              </a:rPr>
            </a:br>
            <a:r>
              <a:rPr lang="en-US" sz="2000" dirty="0">
                <a:latin typeface="+mn-lt"/>
              </a:rPr>
              <a:t>service/deployment perspective</a:t>
            </a:r>
          </a:p>
          <a:p>
            <a:r>
              <a:rPr lang="en-US" sz="2800" dirty="0">
                <a:latin typeface="+mn-lt"/>
              </a:rPr>
              <a:t> </a:t>
            </a:r>
          </a:p>
          <a:p>
            <a:r>
              <a:rPr lang="en-US" sz="2000" dirty="0">
                <a:latin typeface="+mn-lt"/>
              </a:rPr>
              <a:t>Develop a logical/functional model </a:t>
            </a:r>
            <a:br>
              <a:rPr lang="en-US" sz="2000" dirty="0">
                <a:latin typeface="+mn-lt"/>
              </a:rPr>
            </a:br>
            <a:r>
              <a:rPr lang="en-US" sz="2000" dirty="0">
                <a:latin typeface="+mn-lt"/>
              </a:rPr>
              <a:t>for evaluation of those requirements</a:t>
            </a:r>
          </a:p>
          <a:p>
            <a:r>
              <a:rPr lang="en-US" sz="2800" dirty="0">
                <a:latin typeface="+mn-lt"/>
              </a:rPr>
              <a:t> </a:t>
            </a:r>
          </a:p>
          <a:p>
            <a:r>
              <a:rPr lang="en-US" sz="2000" dirty="0">
                <a:latin typeface="+mn-lt"/>
              </a:rPr>
              <a:t>Available IEEE 802 specifications </a:t>
            </a:r>
            <a:br>
              <a:rPr lang="en-US" sz="2000" dirty="0">
                <a:latin typeface="+mn-lt"/>
              </a:rPr>
            </a:br>
            <a:r>
              <a:rPr lang="en-US" sz="2000" dirty="0">
                <a:latin typeface="+mn-lt"/>
              </a:rPr>
              <a:t>of protocols and attributes.</a:t>
            </a:r>
          </a:p>
        </p:txBody>
      </p:sp>
      <p:sp>
        <p:nvSpPr>
          <p:cNvPr id="13" name="Down Arrow 12"/>
          <p:cNvSpPr/>
          <p:nvPr/>
        </p:nvSpPr>
        <p:spPr bwMode="auto">
          <a:xfrm flipV="1">
            <a:off x="5937074" y="4356481"/>
            <a:ext cx="577564" cy="332553"/>
          </a:xfrm>
          <a:prstGeom prst="downArrow">
            <a:avLst>
              <a:gd name="adj1" fmla="val 60926"/>
              <a:gd name="adj2" fmla="val 50000"/>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 name="Up-Down Arrow 13"/>
          <p:cNvSpPr/>
          <p:nvPr/>
        </p:nvSpPr>
        <p:spPr bwMode="auto">
          <a:xfrm>
            <a:off x="5908598" y="3345995"/>
            <a:ext cx="630070" cy="405045"/>
          </a:xfrm>
          <a:prstGeom prst="upDownArrow">
            <a:avLst>
              <a:gd name="adj1" fmla="val 55983"/>
              <a:gd name="adj2" fmla="val 39374"/>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a:ln>
                  <a:noFill/>
                </a:ln>
                <a:solidFill>
                  <a:schemeClr val="bg1"/>
                </a:solidFill>
                <a:effectLst/>
                <a:latin typeface="+mn-lt"/>
              </a:rPr>
              <a:t>?</a:t>
            </a:r>
          </a:p>
        </p:txBody>
      </p:sp>
    </p:spTree>
    <p:extLst>
      <p:ext uri="{BB962C8B-B14F-4D97-AF65-F5344CB8AC3E}">
        <p14:creationId xmlns:p14="http://schemas.microsoft.com/office/powerpoint/2010/main" val="235786072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AutoShape 2"/>
          <p:cNvSpPr>
            <a:spLocks noChangeArrowheads="1"/>
          </p:cNvSpPr>
          <p:nvPr/>
        </p:nvSpPr>
        <p:spPr bwMode="auto">
          <a:xfrm>
            <a:off x="611560" y="3889775"/>
            <a:ext cx="7829055" cy="381000"/>
          </a:xfrm>
          <a:prstGeom prst="roundRect">
            <a:avLst>
              <a:gd name="adj" fmla="val 16667"/>
            </a:avLst>
          </a:prstGeom>
          <a:solidFill>
            <a:srgbClr val="C1E9FF"/>
          </a:solidFill>
          <a:ln w="25400">
            <a:solidFill>
              <a:schemeClr val="tx1"/>
            </a:solidFill>
            <a:prstDash val="sysDot"/>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lgn="ctr" defTabSz="762000"/>
            <a:r>
              <a:rPr lang="en-US" sz="1600" i="1">
                <a:latin typeface="+mn-lt"/>
              </a:rPr>
              <a:t>Internet/Web Applications</a:t>
            </a:r>
            <a:endParaRPr lang="en-US" sz="1800">
              <a:latin typeface="+mn-lt"/>
            </a:endParaRPr>
          </a:p>
        </p:txBody>
      </p:sp>
      <p:sp>
        <p:nvSpPr>
          <p:cNvPr id="57350" name="Rectangle 6"/>
          <p:cNvSpPr>
            <a:spLocks noChangeArrowheads="1"/>
          </p:cNvSpPr>
          <p:nvPr/>
        </p:nvSpPr>
        <p:spPr bwMode="auto">
          <a:xfrm>
            <a:off x="656565" y="4727975"/>
            <a:ext cx="7784050" cy="234242"/>
          </a:xfrm>
          <a:prstGeom prst="rect">
            <a:avLst/>
          </a:prstGeom>
          <a:solidFill>
            <a:srgbClr val="C0C0C0"/>
          </a:solidFill>
          <a:ln w="12700">
            <a:solidFill>
              <a:srgbClr val="C0C0C0"/>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100">
              <a:latin typeface="+mn-lt"/>
            </a:endParaRPr>
          </a:p>
        </p:txBody>
      </p:sp>
      <p:sp>
        <p:nvSpPr>
          <p:cNvPr id="57352" name="Freeform 8"/>
          <p:cNvSpPr>
            <a:spLocks/>
          </p:cNvSpPr>
          <p:nvPr/>
        </p:nvSpPr>
        <p:spPr bwMode="auto">
          <a:xfrm>
            <a:off x="3221850" y="2483895"/>
            <a:ext cx="492369" cy="76200"/>
          </a:xfrm>
          <a:custGeom>
            <a:avLst/>
            <a:gdLst>
              <a:gd name="T0" fmla="*/ 0 w 576"/>
              <a:gd name="T1" fmla="*/ 288 h 328"/>
              <a:gd name="T2" fmla="*/ 240 w 576"/>
              <a:gd name="T3" fmla="*/ 288 h 328"/>
              <a:gd name="T4" fmla="*/ 240 w 576"/>
              <a:gd name="T5" fmla="*/ 48 h 328"/>
              <a:gd name="T6" fmla="*/ 576 w 576"/>
              <a:gd name="T7" fmla="*/ 0 h 328"/>
            </a:gdLst>
            <a:ahLst/>
            <a:cxnLst>
              <a:cxn ang="0">
                <a:pos x="T0" y="T1"/>
              </a:cxn>
              <a:cxn ang="0">
                <a:pos x="T2" y="T3"/>
              </a:cxn>
              <a:cxn ang="0">
                <a:pos x="T4" y="T5"/>
              </a:cxn>
              <a:cxn ang="0">
                <a:pos x="T6" y="T7"/>
              </a:cxn>
            </a:cxnLst>
            <a:rect l="0" t="0" r="r" b="b"/>
            <a:pathLst>
              <a:path w="576" h="328">
                <a:moveTo>
                  <a:pt x="0" y="288"/>
                </a:moveTo>
                <a:cubicBezTo>
                  <a:pt x="100" y="308"/>
                  <a:pt x="200" y="328"/>
                  <a:pt x="240" y="288"/>
                </a:cubicBezTo>
                <a:cubicBezTo>
                  <a:pt x="280" y="248"/>
                  <a:pt x="184" y="96"/>
                  <a:pt x="240" y="48"/>
                </a:cubicBezTo>
                <a:cubicBezTo>
                  <a:pt x="296" y="0"/>
                  <a:pt x="436" y="0"/>
                  <a:pt x="57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53" name="Freeform 9"/>
          <p:cNvSpPr>
            <a:spLocks/>
          </p:cNvSpPr>
          <p:nvPr/>
        </p:nvSpPr>
        <p:spPr bwMode="auto">
          <a:xfrm flipH="1">
            <a:off x="7107715" y="2432450"/>
            <a:ext cx="1125415" cy="381000"/>
          </a:xfrm>
          <a:custGeom>
            <a:avLst/>
            <a:gdLst>
              <a:gd name="T0" fmla="*/ 0 w 576"/>
              <a:gd name="T1" fmla="*/ 192 h 240"/>
              <a:gd name="T2" fmla="*/ 240 w 576"/>
              <a:gd name="T3" fmla="*/ 240 h 240"/>
              <a:gd name="T4" fmla="*/ 528 w 576"/>
              <a:gd name="T5" fmla="*/ 192 h 240"/>
              <a:gd name="T6" fmla="*/ 192 w 576"/>
              <a:gd name="T7" fmla="*/ 144 h 240"/>
              <a:gd name="T8" fmla="*/ 576 w 576"/>
              <a:gd name="T9" fmla="*/ 0 h 240"/>
            </a:gdLst>
            <a:ahLst/>
            <a:cxnLst>
              <a:cxn ang="0">
                <a:pos x="T0" y="T1"/>
              </a:cxn>
              <a:cxn ang="0">
                <a:pos x="T2" y="T3"/>
              </a:cxn>
              <a:cxn ang="0">
                <a:pos x="T4" y="T5"/>
              </a:cxn>
              <a:cxn ang="0">
                <a:pos x="T6" y="T7"/>
              </a:cxn>
              <a:cxn ang="0">
                <a:pos x="T8" y="T9"/>
              </a:cxn>
            </a:cxnLst>
            <a:rect l="0" t="0" r="r" b="b"/>
            <a:pathLst>
              <a:path w="576" h="240">
                <a:moveTo>
                  <a:pt x="0" y="192"/>
                </a:moveTo>
                <a:cubicBezTo>
                  <a:pt x="76" y="216"/>
                  <a:pt x="152" y="240"/>
                  <a:pt x="240" y="240"/>
                </a:cubicBezTo>
                <a:cubicBezTo>
                  <a:pt x="328" y="240"/>
                  <a:pt x="536" y="208"/>
                  <a:pt x="528" y="192"/>
                </a:cubicBezTo>
                <a:cubicBezTo>
                  <a:pt x="520" y="176"/>
                  <a:pt x="184" y="176"/>
                  <a:pt x="192" y="144"/>
                </a:cubicBezTo>
                <a:cubicBezTo>
                  <a:pt x="200" y="112"/>
                  <a:pt x="388" y="56"/>
                  <a:pt x="57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54" name="Rectangle 10"/>
          <p:cNvSpPr>
            <a:spLocks noGrp="1" noChangeArrowheads="1"/>
          </p:cNvSpPr>
          <p:nvPr>
            <p:ph type="title"/>
          </p:nvPr>
        </p:nvSpPr>
        <p:spPr/>
        <p:txBody>
          <a:bodyPr/>
          <a:lstStyle/>
          <a:p>
            <a:r>
              <a:rPr lang="en-US"/>
              <a:t>P802.1CF in the big picture of the Internet</a:t>
            </a:r>
          </a:p>
        </p:txBody>
      </p:sp>
      <p:sp>
        <p:nvSpPr>
          <p:cNvPr id="57359" name="Line 15"/>
          <p:cNvSpPr>
            <a:spLocks noChangeShapeType="1"/>
          </p:cNvSpPr>
          <p:nvPr/>
        </p:nvSpPr>
        <p:spPr bwMode="auto">
          <a:xfrm>
            <a:off x="3716906" y="2483895"/>
            <a:ext cx="1289448" cy="264469"/>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0" name="Line 16"/>
          <p:cNvSpPr>
            <a:spLocks noChangeShapeType="1"/>
          </p:cNvSpPr>
          <p:nvPr/>
        </p:nvSpPr>
        <p:spPr bwMode="auto">
          <a:xfrm>
            <a:off x="5022473" y="2287989"/>
            <a:ext cx="0" cy="4699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1" name="Line 17"/>
          <p:cNvSpPr>
            <a:spLocks noChangeShapeType="1"/>
          </p:cNvSpPr>
          <p:nvPr/>
        </p:nvSpPr>
        <p:spPr bwMode="auto">
          <a:xfrm flipH="1">
            <a:off x="4424596" y="2287989"/>
            <a:ext cx="605204" cy="920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2" name="Line 18"/>
          <p:cNvSpPr>
            <a:spLocks noChangeShapeType="1"/>
          </p:cNvSpPr>
          <p:nvPr/>
        </p:nvSpPr>
        <p:spPr bwMode="auto">
          <a:xfrm flipH="1">
            <a:off x="3761910" y="2407051"/>
            <a:ext cx="687598" cy="31839"/>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3" name="Line 19"/>
          <p:cNvSpPr>
            <a:spLocks noChangeShapeType="1"/>
          </p:cNvSpPr>
          <p:nvPr/>
        </p:nvSpPr>
        <p:spPr bwMode="auto">
          <a:xfrm flipH="1" flipV="1">
            <a:off x="3921969" y="2216551"/>
            <a:ext cx="518746" cy="1809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4" name="Line 20"/>
          <p:cNvSpPr>
            <a:spLocks noChangeShapeType="1"/>
          </p:cNvSpPr>
          <p:nvPr/>
        </p:nvSpPr>
        <p:spPr bwMode="auto">
          <a:xfrm flipH="1">
            <a:off x="3761909" y="2232426"/>
            <a:ext cx="176179" cy="161459"/>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5" name="Line 21"/>
          <p:cNvSpPr>
            <a:spLocks noChangeShapeType="1"/>
          </p:cNvSpPr>
          <p:nvPr/>
        </p:nvSpPr>
        <p:spPr bwMode="auto">
          <a:xfrm flipV="1">
            <a:off x="3933692" y="2167339"/>
            <a:ext cx="748812" cy="619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6" name="Line 22"/>
          <p:cNvSpPr>
            <a:spLocks noChangeShapeType="1"/>
          </p:cNvSpPr>
          <p:nvPr/>
        </p:nvSpPr>
        <p:spPr bwMode="auto">
          <a:xfrm>
            <a:off x="4689831" y="2175276"/>
            <a:ext cx="328246" cy="1000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68" name="Line 24"/>
          <p:cNvSpPr>
            <a:spLocks noChangeShapeType="1"/>
          </p:cNvSpPr>
          <p:nvPr/>
        </p:nvSpPr>
        <p:spPr bwMode="auto">
          <a:xfrm>
            <a:off x="4449508" y="2407051"/>
            <a:ext cx="556846" cy="341313"/>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5" name="Line 31"/>
          <p:cNvSpPr>
            <a:spLocks noChangeShapeType="1"/>
          </p:cNvSpPr>
          <p:nvPr/>
        </p:nvSpPr>
        <p:spPr bwMode="auto">
          <a:xfrm flipV="1">
            <a:off x="5022051" y="2707088"/>
            <a:ext cx="1512700" cy="1831"/>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6" name="Line 32"/>
          <p:cNvSpPr>
            <a:spLocks noChangeShapeType="1"/>
          </p:cNvSpPr>
          <p:nvPr/>
        </p:nvSpPr>
        <p:spPr bwMode="auto">
          <a:xfrm flipV="1">
            <a:off x="6566989" y="2435626"/>
            <a:ext cx="556846" cy="306388"/>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7" name="Line 33"/>
          <p:cNvSpPr>
            <a:spLocks noChangeShapeType="1"/>
          </p:cNvSpPr>
          <p:nvPr/>
        </p:nvSpPr>
        <p:spPr bwMode="auto">
          <a:xfrm flipH="1" flipV="1">
            <a:off x="6543542" y="2229251"/>
            <a:ext cx="603738" cy="2317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8" name="Line 34"/>
          <p:cNvSpPr>
            <a:spLocks noChangeShapeType="1"/>
          </p:cNvSpPr>
          <p:nvPr/>
        </p:nvSpPr>
        <p:spPr bwMode="auto">
          <a:xfrm>
            <a:off x="6550869" y="2246714"/>
            <a:ext cx="0" cy="469900"/>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79" name="Line 35"/>
          <p:cNvSpPr>
            <a:spLocks noChangeShapeType="1"/>
          </p:cNvSpPr>
          <p:nvPr/>
        </p:nvSpPr>
        <p:spPr bwMode="auto">
          <a:xfrm flipH="1">
            <a:off x="5952992" y="2246714"/>
            <a:ext cx="605204" cy="920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0" name="Line 36"/>
          <p:cNvSpPr>
            <a:spLocks noChangeShapeType="1"/>
          </p:cNvSpPr>
          <p:nvPr/>
        </p:nvSpPr>
        <p:spPr bwMode="auto">
          <a:xfrm flipH="1">
            <a:off x="5022050" y="2365776"/>
            <a:ext cx="955854" cy="343144"/>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1" name="Line 37"/>
          <p:cNvSpPr>
            <a:spLocks noChangeShapeType="1"/>
          </p:cNvSpPr>
          <p:nvPr/>
        </p:nvSpPr>
        <p:spPr bwMode="auto">
          <a:xfrm flipH="1" flipV="1">
            <a:off x="5450365" y="2175276"/>
            <a:ext cx="518746" cy="180975"/>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2" name="Line 38"/>
          <p:cNvSpPr>
            <a:spLocks noChangeShapeType="1"/>
          </p:cNvSpPr>
          <p:nvPr/>
        </p:nvSpPr>
        <p:spPr bwMode="auto">
          <a:xfrm flipH="1">
            <a:off x="5022050" y="2191151"/>
            <a:ext cx="444435" cy="517769"/>
          </a:xfrm>
          <a:prstGeom prst="line">
            <a:avLst/>
          </a:prstGeom>
          <a:noFill/>
          <a:ln w="254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3" name="Line 39"/>
          <p:cNvSpPr>
            <a:spLocks noChangeShapeType="1"/>
          </p:cNvSpPr>
          <p:nvPr/>
        </p:nvSpPr>
        <p:spPr bwMode="auto">
          <a:xfrm flipV="1">
            <a:off x="5462089" y="2126064"/>
            <a:ext cx="748812" cy="619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4" name="Line 40"/>
          <p:cNvSpPr>
            <a:spLocks noChangeShapeType="1"/>
          </p:cNvSpPr>
          <p:nvPr/>
        </p:nvSpPr>
        <p:spPr bwMode="auto">
          <a:xfrm>
            <a:off x="6218227" y="2134001"/>
            <a:ext cx="328246" cy="100013"/>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5" name="Line 41"/>
          <p:cNvSpPr>
            <a:spLocks noChangeShapeType="1"/>
          </p:cNvSpPr>
          <p:nvPr/>
        </p:nvSpPr>
        <p:spPr bwMode="auto">
          <a:xfrm flipH="1">
            <a:off x="5957389" y="2134001"/>
            <a:ext cx="260838" cy="20955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86" name="Line 42"/>
          <p:cNvSpPr>
            <a:spLocks noChangeShapeType="1"/>
          </p:cNvSpPr>
          <p:nvPr/>
        </p:nvSpPr>
        <p:spPr bwMode="auto">
          <a:xfrm>
            <a:off x="5977904" y="2365776"/>
            <a:ext cx="556846" cy="341313"/>
          </a:xfrm>
          <a:prstGeom prst="line">
            <a:avLst/>
          </a:prstGeom>
          <a:noFill/>
          <a:ln w="508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57397" name="Line 53"/>
          <p:cNvSpPr>
            <a:spLocks noChangeShapeType="1"/>
          </p:cNvSpPr>
          <p:nvPr/>
        </p:nvSpPr>
        <p:spPr bwMode="auto">
          <a:xfrm>
            <a:off x="2051721" y="5413775"/>
            <a:ext cx="6248218"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100">
              <a:latin typeface="+mn-lt"/>
            </a:endParaRPr>
          </a:p>
        </p:txBody>
      </p:sp>
      <p:sp>
        <p:nvSpPr>
          <p:cNvPr id="57398" name="Line 54"/>
          <p:cNvSpPr>
            <a:spLocks noChangeShapeType="1"/>
          </p:cNvSpPr>
          <p:nvPr/>
        </p:nvSpPr>
        <p:spPr bwMode="auto">
          <a:xfrm>
            <a:off x="778441" y="5425115"/>
            <a:ext cx="1273279" cy="0"/>
          </a:xfrm>
          <a:prstGeom prst="line">
            <a:avLst/>
          </a:prstGeom>
          <a:noFill/>
          <a:ln w="38100">
            <a:solidFill>
              <a:srgbClr val="00CC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sz="1100">
              <a:latin typeface="+mn-lt"/>
            </a:endParaRPr>
          </a:p>
        </p:txBody>
      </p:sp>
      <p:sp>
        <p:nvSpPr>
          <p:cNvPr id="57400" name="Rectangle 56"/>
          <p:cNvSpPr>
            <a:spLocks noChangeArrowheads="1"/>
          </p:cNvSpPr>
          <p:nvPr/>
        </p:nvSpPr>
        <p:spPr bwMode="auto">
          <a:xfrm>
            <a:off x="7807569" y="49565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57401" name="Rectangle 57"/>
          <p:cNvSpPr>
            <a:spLocks noChangeArrowheads="1"/>
          </p:cNvSpPr>
          <p:nvPr/>
        </p:nvSpPr>
        <p:spPr bwMode="auto">
          <a:xfrm>
            <a:off x="7807569" y="51851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57403" name="Rectangle 59"/>
          <p:cNvSpPr>
            <a:spLocks noChangeArrowheads="1"/>
          </p:cNvSpPr>
          <p:nvPr/>
        </p:nvSpPr>
        <p:spPr bwMode="auto">
          <a:xfrm>
            <a:off x="7807569" y="47279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57404" name="Rectangle 60"/>
          <p:cNvSpPr>
            <a:spLocks noChangeArrowheads="1"/>
          </p:cNvSpPr>
          <p:nvPr/>
        </p:nvSpPr>
        <p:spPr bwMode="auto">
          <a:xfrm>
            <a:off x="7807569" y="44993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TCP</a:t>
            </a:r>
          </a:p>
        </p:txBody>
      </p:sp>
      <p:sp>
        <p:nvSpPr>
          <p:cNvPr id="57405" name="Rectangle 61"/>
          <p:cNvSpPr>
            <a:spLocks noChangeArrowheads="1"/>
          </p:cNvSpPr>
          <p:nvPr/>
        </p:nvSpPr>
        <p:spPr bwMode="auto">
          <a:xfrm>
            <a:off x="7807569" y="42707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HTTP</a:t>
            </a:r>
          </a:p>
        </p:txBody>
      </p:sp>
      <p:sp>
        <p:nvSpPr>
          <p:cNvPr id="57406" name="Rectangle 62"/>
          <p:cNvSpPr>
            <a:spLocks noChangeArrowheads="1"/>
          </p:cNvSpPr>
          <p:nvPr/>
        </p:nvSpPr>
        <p:spPr bwMode="auto">
          <a:xfrm>
            <a:off x="7807569" y="40421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WWW</a:t>
            </a:r>
          </a:p>
        </p:txBody>
      </p:sp>
      <p:sp>
        <p:nvSpPr>
          <p:cNvPr id="57419" name="Rectangle 75"/>
          <p:cNvSpPr>
            <a:spLocks noChangeArrowheads="1"/>
          </p:cNvSpPr>
          <p:nvPr/>
        </p:nvSpPr>
        <p:spPr bwMode="auto">
          <a:xfrm>
            <a:off x="1678541" y="4956574"/>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57420" name="Rectangle 76"/>
          <p:cNvSpPr>
            <a:spLocks noChangeArrowheads="1"/>
          </p:cNvSpPr>
          <p:nvPr/>
        </p:nvSpPr>
        <p:spPr bwMode="auto">
          <a:xfrm>
            <a:off x="1678541" y="5185174"/>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57422" name="Rectangle 78"/>
          <p:cNvSpPr>
            <a:spLocks noChangeArrowheads="1"/>
          </p:cNvSpPr>
          <p:nvPr/>
        </p:nvSpPr>
        <p:spPr bwMode="auto">
          <a:xfrm>
            <a:off x="2041847" y="4956574"/>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57423" name="Rectangle 79"/>
          <p:cNvSpPr>
            <a:spLocks noChangeArrowheads="1"/>
          </p:cNvSpPr>
          <p:nvPr/>
        </p:nvSpPr>
        <p:spPr bwMode="auto">
          <a:xfrm>
            <a:off x="2041847" y="5185174"/>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57425" name="Rectangle 81"/>
          <p:cNvSpPr>
            <a:spLocks noChangeArrowheads="1"/>
          </p:cNvSpPr>
          <p:nvPr/>
        </p:nvSpPr>
        <p:spPr bwMode="auto">
          <a:xfrm>
            <a:off x="746575" y="49565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57426" name="Rectangle 82"/>
          <p:cNvSpPr>
            <a:spLocks noChangeArrowheads="1"/>
          </p:cNvSpPr>
          <p:nvPr/>
        </p:nvSpPr>
        <p:spPr bwMode="auto">
          <a:xfrm>
            <a:off x="746575" y="51851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57427" name="Rectangle 83"/>
          <p:cNvSpPr>
            <a:spLocks noChangeArrowheads="1"/>
          </p:cNvSpPr>
          <p:nvPr/>
        </p:nvSpPr>
        <p:spPr bwMode="auto">
          <a:xfrm>
            <a:off x="746575" y="47279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57428" name="Rectangle 84"/>
          <p:cNvSpPr>
            <a:spLocks noChangeArrowheads="1"/>
          </p:cNvSpPr>
          <p:nvPr/>
        </p:nvSpPr>
        <p:spPr bwMode="auto">
          <a:xfrm>
            <a:off x="746575" y="44993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TCP</a:t>
            </a:r>
          </a:p>
        </p:txBody>
      </p:sp>
      <p:sp>
        <p:nvSpPr>
          <p:cNvPr id="57429" name="Rectangle 85"/>
          <p:cNvSpPr>
            <a:spLocks noChangeArrowheads="1"/>
          </p:cNvSpPr>
          <p:nvPr/>
        </p:nvSpPr>
        <p:spPr bwMode="auto">
          <a:xfrm>
            <a:off x="746575" y="42707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HTTP</a:t>
            </a:r>
          </a:p>
        </p:txBody>
      </p:sp>
      <p:sp>
        <p:nvSpPr>
          <p:cNvPr id="57430" name="Rectangle 86"/>
          <p:cNvSpPr>
            <a:spLocks noChangeArrowheads="1"/>
          </p:cNvSpPr>
          <p:nvPr/>
        </p:nvSpPr>
        <p:spPr bwMode="auto">
          <a:xfrm>
            <a:off x="746575" y="4042175"/>
            <a:ext cx="492369" cy="228600"/>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WWW</a:t>
            </a:r>
          </a:p>
        </p:txBody>
      </p:sp>
      <p:sp>
        <p:nvSpPr>
          <p:cNvPr id="57431" name="Text Box 87"/>
          <p:cNvSpPr txBox="1">
            <a:spLocks noChangeArrowheads="1"/>
          </p:cNvSpPr>
          <p:nvPr/>
        </p:nvSpPr>
        <p:spPr bwMode="auto">
          <a:xfrm>
            <a:off x="656565" y="3127775"/>
            <a:ext cx="780607"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defTabSz="762000">
              <a:defRPr sz="2400">
                <a:solidFill>
                  <a:schemeClr val="tx1"/>
                </a:solidFill>
                <a:latin typeface="UniversS 55 Roman" charset="0"/>
                <a:ea typeface="ＭＳ Ｐゴシック" charset="0"/>
              </a:defRPr>
            </a:lvl1pPr>
            <a:lvl2pPr marL="571500" defTabSz="762000">
              <a:defRPr sz="2400">
                <a:solidFill>
                  <a:schemeClr val="tx1"/>
                </a:solidFill>
                <a:latin typeface="UniversS 55 Roman" charset="0"/>
                <a:ea typeface="ＭＳ Ｐゴシック" charset="0"/>
              </a:defRPr>
            </a:lvl2pPr>
            <a:lvl3pPr marL="1143000" defTabSz="762000">
              <a:defRPr sz="2400">
                <a:solidFill>
                  <a:schemeClr val="tx1"/>
                </a:solidFill>
                <a:latin typeface="UniversS 55 Roman" charset="0"/>
                <a:ea typeface="ＭＳ Ｐゴシック" charset="0"/>
              </a:defRPr>
            </a:lvl3pPr>
            <a:lvl4pPr marL="1714500" defTabSz="762000">
              <a:defRPr sz="2400">
                <a:solidFill>
                  <a:schemeClr val="tx1"/>
                </a:solidFill>
                <a:latin typeface="UniversS 55 Roman" charset="0"/>
                <a:ea typeface="ＭＳ Ｐゴシック" charset="0"/>
              </a:defRPr>
            </a:lvl4pPr>
            <a:lvl5pPr marL="2286000" defTabSz="762000">
              <a:defRPr sz="2400">
                <a:solidFill>
                  <a:schemeClr val="tx1"/>
                </a:solidFill>
                <a:latin typeface="UniversS 55 Roman" charset="0"/>
                <a:ea typeface="ＭＳ Ｐゴシック" charset="0"/>
              </a:defRPr>
            </a:lvl5pPr>
            <a:lvl6pPr marL="2743200" defTabSz="762000" eaLnBrk="0" fontAlgn="base" hangingPunct="0">
              <a:spcBef>
                <a:spcPct val="0"/>
              </a:spcBef>
              <a:spcAft>
                <a:spcPct val="0"/>
              </a:spcAft>
              <a:defRPr sz="2400">
                <a:solidFill>
                  <a:schemeClr val="tx1"/>
                </a:solidFill>
                <a:latin typeface="UniversS 55 Roman" charset="0"/>
                <a:ea typeface="ＭＳ Ｐゴシック" charset="0"/>
              </a:defRPr>
            </a:lvl6pPr>
            <a:lvl7pPr marL="3200400" defTabSz="762000" eaLnBrk="0" fontAlgn="base" hangingPunct="0">
              <a:spcBef>
                <a:spcPct val="0"/>
              </a:spcBef>
              <a:spcAft>
                <a:spcPct val="0"/>
              </a:spcAft>
              <a:defRPr sz="2400">
                <a:solidFill>
                  <a:schemeClr val="tx1"/>
                </a:solidFill>
                <a:latin typeface="UniversS 55 Roman" charset="0"/>
                <a:ea typeface="ＭＳ Ｐゴシック" charset="0"/>
              </a:defRPr>
            </a:lvl7pPr>
            <a:lvl8pPr marL="3657600" defTabSz="762000" eaLnBrk="0" fontAlgn="base" hangingPunct="0">
              <a:spcBef>
                <a:spcPct val="0"/>
              </a:spcBef>
              <a:spcAft>
                <a:spcPct val="0"/>
              </a:spcAft>
              <a:defRPr sz="2400">
                <a:solidFill>
                  <a:schemeClr val="tx1"/>
                </a:solidFill>
                <a:latin typeface="UniversS 55 Roman" charset="0"/>
                <a:ea typeface="ＭＳ Ｐゴシック" charset="0"/>
              </a:defRPr>
            </a:lvl8pPr>
            <a:lvl9pPr marL="4114800" defTabSz="762000" eaLnBrk="0" fontAlgn="base" hangingPunct="0">
              <a:spcBef>
                <a:spcPct val="0"/>
              </a:spcBef>
              <a:spcAft>
                <a:spcPct val="0"/>
              </a:spcAft>
              <a:defRPr sz="2400">
                <a:solidFill>
                  <a:schemeClr val="tx1"/>
                </a:solidFill>
                <a:latin typeface="UniversS 55 Roman" charset="0"/>
                <a:ea typeface="ＭＳ Ｐゴシック" charset="0"/>
              </a:defRPr>
            </a:lvl9pPr>
          </a:lstStyle>
          <a:p>
            <a:r>
              <a:rPr lang="en-US" sz="2200">
                <a:latin typeface="+mn-lt"/>
              </a:rPr>
              <a:t>Peer</a:t>
            </a:r>
          </a:p>
          <a:p>
            <a:r>
              <a:rPr lang="en-US" sz="1200">
                <a:latin typeface="+mn-lt"/>
              </a:rPr>
              <a:t>(Client)</a:t>
            </a:r>
            <a:endParaRPr lang="en-US" sz="2200">
              <a:latin typeface="+mn-lt"/>
            </a:endParaRPr>
          </a:p>
        </p:txBody>
      </p:sp>
      <p:sp>
        <p:nvSpPr>
          <p:cNvPr id="57432" name="Text Box 88"/>
          <p:cNvSpPr txBox="1">
            <a:spLocks noChangeArrowheads="1"/>
          </p:cNvSpPr>
          <p:nvPr/>
        </p:nvSpPr>
        <p:spPr bwMode="auto">
          <a:xfrm>
            <a:off x="7722350" y="3127775"/>
            <a:ext cx="780607"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defTabSz="762000">
              <a:defRPr sz="2400">
                <a:solidFill>
                  <a:schemeClr val="tx1"/>
                </a:solidFill>
                <a:latin typeface="UniversS 55 Roman" charset="0"/>
                <a:ea typeface="ＭＳ Ｐゴシック" charset="0"/>
              </a:defRPr>
            </a:lvl1pPr>
            <a:lvl2pPr marL="571500" defTabSz="762000">
              <a:defRPr sz="2400">
                <a:solidFill>
                  <a:schemeClr val="tx1"/>
                </a:solidFill>
                <a:latin typeface="UniversS 55 Roman" charset="0"/>
                <a:ea typeface="ＭＳ Ｐゴシック" charset="0"/>
              </a:defRPr>
            </a:lvl2pPr>
            <a:lvl3pPr marL="1143000" defTabSz="762000">
              <a:defRPr sz="2400">
                <a:solidFill>
                  <a:schemeClr val="tx1"/>
                </a:solidFill>
                <a:latin typeface="UniversS 55 Roman" charset="0"/>
                <a:ea typeface="ＭＳ Ｐゴシック" charset="0"/>
              </a:defRPr>
            </a:lvl3pPr>
            <a:lvl4pPr marL="1714500" defTabSz="762000">
              <a:defRPr sz="2400">
                <a:solidFill>
                  <a:schemeClr val="tx1"/>
                </a:solidFill>
                <a:latin typeface="UniversS 55 Roman" charset="0"/>
                <a:ea typeface="ＭＳ Ｐゴシック" charset="0"/>
              </a:defRPr>
            </a:lvl4pPr>
            <a:lvl5pPr marL="2286000" defTabSz="762000">
              <a:defRPr sz="2400">
                <a:solidFill>
                  <a:schemeClr val="tx1"/>
                </a:solidFill>
                <a:latin typeface="UniversS 55 Roman" charset="0"/>
                <a:ea typeface="ＭＳ Ｐゴシック" charset="0"/>
              </a:defRPr>
            </a:lvl5pPr>
            <a:lvl6pPr marL="2743200" defTabSz="762000" eaLnBrk="0" fontAlgn="base" hangingPunct="0">
              <a:spcBef>
                <a:spcPct val="0"/>
              </a:spcBef>
              <a:spcAft>
                <a:spcPct val="0"/>
              </a:spcAft>
              <a:defRPr sz="2400">
                <a:solidFill>
                  <a:schemeClr val="tx1"/>
                </a:solidFill>
                <a:latin typeface="UniversS 55 Roman" charset="0"/>
                <a:ea typeface="ＭＳ Ｐゴシック" charset="0"/>
              </a:defRPr>
            </a:lvl6pPr>
            <a:lvl7pPr marL="3200400" defTabSz="762000" eaLnBrk="0" fontAlgn="base" hangingPunct="0">
              <a:spcBef>
                <a:spcPct val="0"/>
              </a:spcBef>
              <a:spcAft>
                <a:spcPct val="0"/>
              </a:spcAft>
              <a:defRPr sz="2400">
                <a:solidFill>
                  <a:schemeClr val="tx1"/>
                </a:solidFill>
                <a:latin typeface="UniversS 55 Roman" charset="0"/>
                <a:ea typeface="ＭＳ Ｐゴシック" charset="0"/>
              </a:defRPr>
            </a:lvl7pPr>
            <a:lvl8pPr marL="3657600" defTabSz="762000" eaLnBrk="0" fontAlgn="base" hangingPunct="0">
              <a:spcBef>
                <a:spcPct val="0"/>
              </a:spcBef>
              <a:spcAft>
                <a:spcPct val="0"/>
              </a:spcAft>
              <a:defRPr sz="2400">
                <a:solidFill>
                  <a:schemeClr val="tx1"/>
                </a:solidFill>
                <a:latin typeface="UniversS 55 Roman" charset="0"/>
                <a:ea typeface="ＭＳ Ｐゴシック" charset="0"/>
              </a:defRPr>
            </a:lvl8pPr>
            <a:lvl9pPr marL="4114800" defTabSz="762000" eaLnBrk="0" fontAlgn="base" hangingPunct="0">
              <a:spcBef>
                <a:spcPct val="0"/>
              </a:spcBef>
              <a:spcAft>
                <a:spcPct val="0"/>
              </a:spcAft>
              <a:defRPr sz="2400">
                <a:solidFill>
                  <a:schemeClr val="tx1"/>
                </a:solidFill>
                <a:latin typeface="UniversS 55 Roman" charset="0"/>
                <a:ea typeface="ＭＳ Ｐゴシック" charset="0"/>
              </a:defRPr>
            </a:lvl9pPr>
          </a:lstStyle>
          <a:p>
            <a:r>
              <a:rPr lang="en-US" sz="2200">
                <a:latin typeface="+mn-lt"/>
              </a:rPr>
              <a:t>Peer</a:t>
            </a:r>
          </a:p>
          <a:p>
            <a:r>
              <a:rPr lang="en-US" sz="1200">
                <a:latin typeface="+mn-lt"/>
              </a:rPr>
              <a:t>(Server)</a:t>
            </a:r>
            <a:endParaRPr lang="en-US" sz="2200">
              <a:latin typeface="+mn-lt"/>
            </a:endParaRPr>
          </a:p>
        </p:txBody>
      </p:sp>
      <p:pic>
        <p:nvPicPr>
          <p:cNvPr id="2" name="Picture 1"/>
          <p:cNvPicPr>
            <a:picLocks noChangeAspect="1"/>
          </p:cNvPicPr>
          <p:nvPr/>
        </p:nvPicPr>
        <p:blipFill>
          <a:blip r:embed="rId2"/>
          <a:stretch>
            <a:fillRect/>
          </a:stretch>
        </p:blipFill>
        <p:spPr>
          <a:xfrm flipH="1">
            <a:off x="519459" y="2033845"/>
            <a:ext cx="1254399" cy="823525"/>
          </a:xfrm>
          <a:prstGeom prst="rect">
            <a:avLst/>
          </a:prstGeom>
        </p:spPr>
      </p:pic>
      <p:pic>
        <p:nvPicPr>
          <p:cNvPr id="88" name="Picture 29"/>
          <p:cNvPicPr>
            <a:picLocks noChangeArrowheads="1"/>
          </p:cNvPicPr>
          <p:nvPr/>
        </p:nvPicPr>
        <p:blipFill>
          <a:blip r:embed="rId3"/>
          <a:srcRect/>
          <a:stretch>
            <a:fillRect/>
          </a:stretch>
        </p:blipFill>
        <p:spPr bwMode="auto">
          <a:xfrm>
            <a:off x="3626895" y="2348880"/>
            <a:ext cx="315035" cy="200758"/>
          </a:xfrm>
          <a:prstGeom prst="rect">
            <a:avLst/>
          </a:prstGeom>
          <a:noFill/>
          <a:ln w="12700">
            <a:noFill/>
            <a:miter lim="800000"/>
            <a:headEnd/>
            <a:tailEnd/>
          </a:ln>
          <a:effectLst/>
        </p:spPr>
      </p:pic>
      <p:pic>
        <p:nvPicPr>
          <p:cNvPr id="91" name="Picture 29"/>
          <p:cNvPicPr>
            <a:picLocks noChangeArrowheads="1"/>
          </p:cNvPicPr>
          <p:nvPr/>
        </p:nvPicPr>
        <p:blipFill>
          <a:blip r:embed="rId3"/>
          <a:srcRect/>
          <a:stretch>
            <a:fillRect/>
          </a:stretch>
        </p:blipFill>
        <p:spPr bwMode="auto">
          <a:xfrm>
            <a:off x="4842031" y="2618910"/>
            <a:ext cx="315035" cy="200758"/>
          </a:xfrm>
          <a:prstGeom prst="rect">
            <a:avLst/>
          </a:prstGeom>
          <a:noFill/>
          <a:ln w="12700">
            <a:noFill/>
            <a:miter lim="800000"/>
            <a:headEnd/>
            <a:tailEnd/>
          </a:ln>
          <a:effectLst/>
        </p:spPr>
      </p:pic>
      <p:pic>
        <p:nvPicPr>
          <p:cNvPr id="93" name="Picture 29"/>
          <p:cNvPicPr>
            <a:picLocks noChangeArrowheads="1"/>
          </p:cNvPicPr>
          <p:nvPr/>
        </p:nvPicPr>
        <p:blipFill>
          <a:blip r:embed="rId3"/>
          <a:srcRect/>
          <a:stretch>
            <a:fillRect/>
          </a:stretch>
        </p:blipFill>
        <p:spPr bwMode="auto">
          <a:xfrm>
            <a:off x="6372201" y="2618910"/>
            <a:ext cx="315035" cy="200758"/>
          </a:xfrm>
          <a:prstGeom prst="rect">
            <a:avLst/>
          </a:prstGeom>
          <a:noFill/>
          <a:ln w="12700">
            <a:noFill/>
            <a:miter lim="800000"/>
            <a:headEnd/>
            <a:tailEnd/>
          </a:ln>
          <a:effectLst/>
        </p:spPr>
      </p:pic>
      <p:pic>
        <p:nvPicPr>
          <p:cNvPr id="94" name="Picture 29"/>
          <p:cNvPicPr>
            <a:picLocks noChangeArrowheads="1"/>
          </p:cNvPicPr>
          <p:nvPr/>
        </p:nvPicPr>
        <p:blipFill>
          <a:blip r:embed="rId3"/>
          <a:srcRect/>
          <a:stretch>
            <a:fillRect/>
          </a:stretch>
        </p:blipFill>
        <p:spPr bwMode="auto">
          <a:xfrm>
            <a:off x="6957266" y="2303875"/>
            <a:ext cx="315035" cy="200758"/>
          </a:xfrm>
          <a:prstGeom prst="rect">
            <a:avLst/>
          </a:prstGeom>
          <a:noFill/>
          <a:ln w="12700">
            <a:noFill/>
            <a:miter lim="800000"/>
            <a:headEnd/>
            <a:tailEnd/>
          </a:ln>
          <a:effectLst/>
        </p:spPr>
      </p:pic>
      <p:pic>
        <p:nvPicPr>
          <p:cNvPr id="98" name="Picture 29"/>
          <p:cNvPicPr>
            <a:picLocks noChangeArrowheads="1"/>
          </p:cNvPicPr>
          <p:nvPr/>
        </p:nvPicPr>
        <p:blipFill>
          <a:blip r:embed="rId3"/>
          <a:srcRect/>
          <a:stretch>
            <a:fillRect/>
          </a:stretch>
        </p:blipFill>
        <p:spPr bwMode="auto">
          <a:xfrm>
            <a:off x="3896927" y="2168859"/>
            <a:ext cx="244412" cy="155753"/>
          </a:xfrm>
          <a:prstGeom prst="rect">
            <a:avLst/>
          </a:prstGeom>
          <a:noFill/>
          <a:ln w="12700">
            <a:noFill/>
            <a:miter lim="800000"/>
            <a:headEnd/>
            <a:tailEnd/>
          </a:ln>
          <a:effectLst/>
        </p:spPr>
      </p:pic>
      <p:pic>
        <p:nvPicPr>
          <p:cNvPr id="99" name="Picture 29"/>
          <p:cNvPicPr>
            <a:picLocks noChangeArrowheads="1"/>
          </p:cNvPicPr>
          <p:nvPr/>
        </p:nvPicPr>
        <p:blipFill>
          <a:blip r:embed="rId3"/>
          <a:srcRect/>
          <a:stretch>
            <a:fillRect/>
          </a:stretch>
        </p:blipFill>
        <p:spPr bwMode="auto">
          <a:xfrm>
            <a:off x="4526996" y="2078850"/>
            <a:ext cx="244412" cy="155753"/>
          </a:xfrm>
          <a:prstGeom prst="rect">
            <a:avLst/>
          </a:prstGeom>
          <a:noFill/>
          <a:ln w="12700">
            <a:noFill/>
            <a:miter lim="800000"/>
            <a:headEnd/>
            <a:tailEnd/>
          </a:ln>
          <a:effectLst/>
        </p:spPr>
      </p:pic>
      <p:pic>
        <p:nvPicPr>
          <p:cNvPr id="100" name="Picture 29"/>
          <p:cNvPicPr>
            <a:picLocks noChangeArrowheads="1"/>
          </p:cNvPicPr>
          <p:nvPr/>
        </p:nvPicPr>
        <p:blipFill>
          <a:blip r:embed="rId3"/>
          <a:srcRect/>
          <a:stretch>
            <a:fillRect/>
          </a:stretch>
        </p:blipFill>
        <p:spPr bwMode="auto">
          <a:xfrm>
            <a:off x="4887036" y="2213865"/>
            <a:ext cx="244412" cy="155753"/>
          </a:xfrm>
          <a:prstGeom prst="rect">
            <a:avLst/>
          </a:prstGeom>
          <a:noFill/>
          <a:ln w="12700">
            <a:noFill/>
            <a:miter lim="800000"/>
            <a:headEnd/>
            <a:tailEnd/>
          </a:ln>
          <a:effectLst/>
        </p:spPr>
      </p:pic>
      <p:pic>
        <p:nvPicPr>
          <p:cNvPr id="101" name="Picture 29"/>
          <p:cNvPicPr>
            <a:picLocks noChangeArrowheads="1"/>
          </p:cNvPicPr>
          <p:nvPr/>
        </p:nvPicPr>
        <p:blipFill>
          <a:blip r:embed="rId3"/>
          <a:srcRect/>
          <a:stretch>
            <a:fillRect/>
          </a:stretch>
        </p:blipFill>
        <p:spPr bwMode="auto">
          <a:xfrm>
            <a:off x="5382091" y="2123855"/>
            <a:ext cx="244412" cy="155753"/>
          </a:xfrm>
          <a:prstGeom prst="rect">
            <a:avLst/>
          </a:prstGeom>
          <a:noFill/>
          <a:ln w="12700">
            <a:noFill/>
            <a:miter lim="800000"/>
            <a:headEnd/>
            <a:tailEnd/>
          </a:ln>
          <a:effectLst/>
        </p:spPr>
      </p:pic>
      <p:pic>
        <p:nvPicPr>
          <p:cNvPr id="102" name="Picture 29"/>
          <p:cNvPicPr>
            <a:picLocks noChangeArrowheads="1"/>
          </p:cNvPicPr>
          <p:nvPr/>
        </p:nvPicPr>
        <p:blipFill>
          <a:blip r:embed="rId3"/>
          <a:srcRect/>
          <a:stretch>
            <a:fillRect/>
          </a:stretch>
        </p:blipFill>
        <p:spPr bwMode="auto">
          <a:xfrm>
            <a:off x="6102171" y="2033845"/>
            <a:ext cx="244412" cy="155753"/>
          </a:xfrm>
          <a:prstGeom prst="rect">
            <a:avLst/>
          </a:prstGeom>
          <a:noFill/>
          <a:ln w="12700">
            <a:noFill/>
            <a:miter lim="800000"/>
            <a:headEnd/>
            <a:tailEnd/>
          </a:ln>
          <a:effectLst/>
        </p:spPr>
      </p:pic>
      <p:pic>
        <p:nvPicPr>
          <p:cNvPr id="103" name="Picture 29"/>
          <p:cNvPicPr>
            <a:picLocks noChangeArrowheads="1"/>
          </p:cNvPicPr>
          <p:nvPr/>
        </p:nvPicPr>
        <p:blipFill>
          <a:blip r:embed="rId3"/>
          <a:srcRect/>
          <a:stretch>
            <a:fillRect/>
          </a:stretch>
        </p:blipFill>
        <p:spPr bwMode="auto">
          <a:xfrm>
            <a:off x="6417206" y="2168860"/>
            <a:ext cx="244412" cy="155753"/>
          </a:xfrm>
          <a:prstGeom prst="rect">
            <a:avLst/>
          </a:prstGeom>
          <a:noFill/>
          <a:ln w="12700">
            <a:noFill/>
            <a:miter lim="800000"/>
            <a:headEnd/>
            <a:tailEnd/>
          </a:ln>
          <a:effectLst/>
        </p:spPr>
      </p:pic>
      <p:sp>
        <p:nvSpPr>
          <p:cNvPr id="57391" name="Rectangle 47"/>
          <p:cNvSpPr>
            <a:spLocks noChangeArrowheads="1"/>
          </p:cNvSpPr>
          <p:nvPr/>
        </p:nvSpPr>
        <p:spPr bwMode="auto">
          <a:xfrm>
            <a:off x="3986936" y="1700468"/>
            <a:ext cx="2439972" cy="82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8" tIns="44450" rIns="90488" bIns="44450">
            <a:spAutoFit/>
          </a:bodyPr>
          <a:lstStyle/>
          <a:p>
            <a:pPr defTabSz="762000"/>
            <a:r>
              <a:rPr lang="en-US" sz="4800" b="1">
                <a:solidFill>
                  <a:schemeClr val="accent1"/>
                </a:solidFill>
                <a:latin typeface="+mn-lt"/>
              </a:rPr>
              <a:t>Internet</a:t>
            </a:r>
          </a:p>
        </p:txBody>
      </p:sp>
      <p:pic>
        <p:nvPicPr>
          <p:cNvPr id="95" name="Picture 29"/>
          <p:cNvPicPr>
            <a:picLocks noChangeArrowheads="1"/>
          </p:cNvPicPr>
          <p:nvPr/>
        </p:nvPicPr>
        <p:blipFill>
          <a:blip r:embed="rId3"/>
          <a:srcRect/>
          <a:stretch>
            <a:fillRect/>
          </a:stretch>
        </p:blipFill>
        <p:spPr bwMode="auto">
          <a:xfrm>
            <a:off x="5787136" y="2258870"/>
            <a:ext cx="315035" cy="200758"/>
          </a:xfrm>
          <a:prstGeom prst="rect">
            <a:avLst/>
          </a:prstGeom>
          <a:noFill/>
          <a:ln w="12700">
            <a:noFill/>
            <a:miter lim="800000"/>
            <a:headEnd/>
            <a:tailEnd/>
          </a:ln>
          <a:effectLst/>
        </p:spPr>
      </p:pic>
      <p:sp>
        <p:nvSpPr>
          <p:cNvPr id="57367" name="Line 23"/>
          <p:cNvSpPr>
            <a:spLocks noChangeShapeType="1"/>
          </p:cNvSpPr>
          <p:nvPr/>
        </p:nvSpPr>
        <p:spPr bwMode="auto">
          <a:xfrm flipH="1">
            <a:off x="4428992" y="2175276"/>
            <a:ext cx="260838" cy="20955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96" name="Picture 29"/>
          <p:cNvPicPr>
            <a:picLocks noChangeArrowheads="1"/>
          </p:cNvPicPr>
          <p:nvPr/>
        </p:nvPicPr>
        <p:blipFill>
          <a:blip r:embed="rId3"/>
          <a:srcRect/>
          <a:stretch>
            <a:fillRect/>
          </a:stretch>
        </p:blipFill>
        <p:spPr bwMode="auto">
          <a:xfrm>
            <a:off x="4301971" y="2303875"/>
            <a:ext cx="315035" cy="200758"/>
          </a:xfrm>
          <a:prstGeom prst="rect">
            <a:avLst/>
          </a:prstGeom>
          <a:noFill/>
          <a:ln w="12700">
            <a:noFill/>
            <a:miter lim="800000"/>
            <a:headEnd/>
            <a:tailEnd/>
          </a:ln>
          <a:effectLst/>
        </p:spPr>
      </p:pic>
      <p:grpSp>
        <p:nvGrpSpPr>
          <p:cNvPr id="104" name="Group 122"/>
          <p:cNvGrpSpPr>
            <a:grpSpLocks/>
          </p:cNvGrpSpPr>
          <p:nvPr/>
        </p:nvGrpSpPr>
        <p:grpSpPr bwMode="auto">
          <a:xfrm>
            <a:off x="7947375" y="2213865"/>
            <a:ext cx="405044" cy="690958"/>
            <a:chOff x="4120" y="2308"/>
            <a:chExt cx="305" cy="415"/>
          </a:xfrm>
        </p:grpSpPr>
        <p:sp>
          <p:nvSpPr>
            <p:cNvPr id="105"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106"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107"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108" name="Group 126"/>
            <p:cNvGrpSpPr>
              <a:grpSpLocks/>
            </p:cNvGrpSpPr>
            <p:nvPr/>
          </p:nvGrpSpPr>
          <p:grpSpPr bwMode="auto">
            <a:xfrm flipH="1">
              <a:off x="4164" y="2500"/>
              <a:ext cx="152" cy="109"/>
              <a:chOff x="3216" y="2784"/>
              <a:chExt cx="192" cy="144"/>
            </a:xfrm>
          </p:grpSpPr>
          <p:sp>
            <p:nvSpPr>
              <p:cNvPr id="112"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113"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114"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115"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109"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110"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111"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116" name="Rectangle 75"/>
          <p:cNvSpPr>
            <a:spLocks noChangeArrowheads="1"/>
          </p:cNvSpPr>
          <p:nvPr/>
        </p:nvSpPr>
        <p:spPr bwMode="auto">
          <a:xfrm>
            <a:off x="6455678" y="49627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17" name="Rectangle 76"/>
          <p:cNvSpPr>
            <a:spLocks noChangeArrowheads="1"/>
          </p:cNvSpPr>
          <p:nvPr/>
        </p:nvSpPr>
        <p:spPr bwMode="auto">
          <a:xfrm>
            <a:off x="6455678" y="51913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18" name="Rectangle 77"/>
          <p:cNvSpPr>
            <a:spLocks noChangeArrowheads="1"/>
          </p:cNvSpPr>
          <p:nvPr/>
        </p:nvSpPr>
        <p:spPr bwMode="auto">
          <a:xfrm>
            <a:off x="6455678" y="47341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19" name="Rectangle 78"/>
          <p:cNvSpPr>
            <a:spLocks noChangeArrowheads="1"/>
          </p:cNvSpPr>
          <p:nvPr/>
        </p:nvSpPr>
        <p:spPr bwMode="auto">
          <a:xfrm>
            <a:off x="6818984" y="49627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20" name="Rectangle 79"/>
          <p:cNvSpPr>
            <a:spLocks noChangeArrowheads="1"/>
          </p:cNvSpPr>
          <p:nvPr/>
        </p:nvSpPr>
        <p:spPr bwMode="auto">
          <a:xfrm>
            <a:off x="6818984" y="51913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21" name="Rectangle 80"/>
          <p:cNvSpPr>
            <a:spLocks noChangeArrowheads="1"/>
          </p:cNvSpPr>
          <p:nvPr/>
        </p:nvSpPr>
        <p:spPr bwMode="auto">
          <a:xfrm>
            <a:off x="6818984" y="47341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22" name="Rectangle 75"/>
          <p:cNvSpPr>
            <a:spLocks noChangeArrowheads="1"/>
          </p:cNvSpPr>
          <p:nvPr/>
        </p:nvSpPr>
        <p:spPr bwMode="auto">
          <a:xfrm>
            <a:off x="5060523" y="49627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23" name="Rectangle 76"/>
          <p:cNvSpPr>
            <a:spLocks noChangeArrowheads="1"/>
          </p:cNvSpPr>
          <p:nvPr/>
        </p:nvSpPr>
        <p:spPr bwMode="auto">
          <a:xfrm>
            <a:off x="5060523" y="51913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24" name="Rectangle 77"/>
          <p:cNvSpPr>
            <a:spLocks noChangeArrowheads="1"/>
          </p:cNvSpPr>
          <p:nvPr/>
        </p:nvSpPr>
        <p:spPr bwMode="auto">
          <a:xfrm>
            <a:off x="5060523" y="47341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25" name="Rectangle 78"/>
          <p:cNvSpPr>
            <a:spLocks noChangeArrowheads="1"/>
          </p:cNvSpPr>
          <p:nvPr/>
        </p:nvSpPr>
        <p:spPr bwMode="auto">
          <a:xfrm>
            <a:off x="5423829" y="49627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26" name="Rectangle 79"/>
          <p:cNvSpPr>
            <a:spLocks noChangeArrowheads="1"/>
          </p:cNvSpPr>
          <p:nvPr/>
        </p:nvSpPr>
        <p:spPr bwMode="auto">
          <a:xfrm>
            <a:off x="5423829" y="51913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27" name="Rectangle 80"/>
          <p:cNvSpPr>
            <a:spLocks noChangeArrowheads="1"/>
          </p:cNvSpPr>
          <p:nvPr/>
        </p:nvSpPr>
        <p:spPr bwMode="auto">
          <a:xfrm>
            <a:off x="5423829" y="473414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28" name="Rectangle 75"/>
          <p:cNvSpPr>
            <a:spLocks noChangeArrowheads="1"/>
          </p:cNvSpPr>
          <p:nvPr/>
        </p:nvSpPr>
        <p:spPr bwMode="auto">
          <a:xfrm>
            <a:off x="3761910" y="49591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29" name="Rectangle 76"/>
          <p:cNvSpPr>
            <a:spLocks noChangeArrowheads="1"/>
          </p:cNvSpPr>
          <p:nvPr/>
        </p:nvSpPr>
        <p:spPr bwMode="auto">
          <a:xfrm>
            <a:off x="3761910" y="51877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30" name="Rectangle 77"/>
          <p:cNvSpPr>
            <a:spLocks noChangeArrowheads="1"/>
          </p:cNvSpPr>
          <p:nvPr/>
        </p:nvSpPr>
        <p:spPr bwMode="auto">
          <a:xfrm>
            <a:off x="3761910" y="47305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sp>
        <p:nvSpPr>
          <p:cNvPr id="131" name="Rectangle 78"/>
          <p:cNvSpPr>
            <a:spLocks noChangeArrowheads="1"/>
          </p:cNvSpPr>
          <p:nvPr/>
        </p:nvSpPr>
        <p:spPr bwMode="auto">
          <a:xfrm>
            <a:off x="4125216" y="49591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32" name="Rectangle 79"/>
          <p:cNvSpPr>
            <a:spLocks noChangeArrowheads="1"/>
          </p:cNvSpPr>
          <p:nvPr/>
        </p:nvSpPr>
        <p:spPr bwMode="auto">
          <a:xfrm>
            <a:off x="4125216" y="51877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33" name="Rectangle 80"/>
          <p:cNvSpPr>
            <a:spLocks noChangeArrowheads="1"/>
          </p:cNvSpPr>
          <p:nvPr/>
        </p:nvSpPr>
        <p:spPr bwMode="auto">
          <a:xfrm>
            <a:off x="4125216" y="4730570"/>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IP</a:t>
            </a:r>
          </a:p>
        </p:txBody>
      </p:sp>
      <p:pic>
        <p:nvPicPr>
          <p:cNvPr id="147" name="Picture 372" descr="switch"/>
          <p:cNvPicPr>
            <a:picLocks noChangeAspect="1" noChangeArrowheads="1"/>
          </p:cNvPicPr>
          <p:nvPr/>
        </p:nvPicPr>
        <p:blipFill>
          <a:blip r:embed="rId4"/>
          <a:srcRect/>
          <a:stretch>
            <a:fillRect/>
          </a:stretch>
        </p:blipFill>
        <p:spPr bwMode="auto">
          <a:xfrm>
            <a:off x="2996825" y="2483895"/>
            <a:ext cx="292468" cy="146695"/>
          </a:xfrm>
          <a:prstGeom prst="rect">
            <a:avLst/>
          </a:prstGeom>
          <a:noFill/>
        </p:spPr>
      </p:pic>
      <p:sp>
        <p:nvSpPr>
          <p:cNvPr id="148" name="Rectangle 75"/>
          <p:cNvSpPr>
            <a:spLocks noChangeArrowheads="1"/>
          </p:cNvSpPr>
          <p:nvPr/>
        </p:nvSpPr>
        <p:spPr bwMode="auto">
          <a:xfrm>
            <a:off x="2726795" y="495559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49" name="Rectangle 76"/>
          <p:cNvSpPr>
            <a:spLocks noChangeArrowheads="1"/>
          </p:cNvSpPr>
          <p:nvPr/>
        </p:nvSpPr>
        <p:spPr bwMode="auto">
          <a:xfrm>
            <a:off x="2726795" y="518419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50" name="Rectangle 78"/>
          <p:cNvSpPr>
            <a:spLocks noChangeArrowheads="1"/>
          </p:cNvSpPr>
          <p:nvPr/>
        </p:nvSpPr>
        <p:spPr bwMode="auto">
          <a:xfrm>
            <a:off x="3090101" y="495559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LINK</a:t>
            </a:r>
          </a:p>
        </p:txBody>
      </p:sp>
      <p:sp>
        <p:nvSpPr>
          <p:cNvPr id="151" name="Rectangle 79"/>
          <p:cNvSpPr>
            <a:spLocks noChangeArrowheads="1"/>
          </p:cNvSpPr>
          <p:nvPr/>
        </p:nvSpPr>
        <p:spPr bwMode="auto">
          <a:xfrm>
            <a:off x="3090101" y="5184195"/>
            <a:ext cx="363306" cy="231195"/>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ctr"/>
          <a:lstStyle/>
          <a:p>
            <a:pPr algn="ctr" defTabSz="762000"/>
            <a:r>
              <a:rPr lang="en-US" sz="1100">
                <a:latin typeface="+mn-lt"/>
              </a:rPr>
              <a:t>PHY</a:t>
            </a:r>
          </a:p>
        </p:txBody>
      </p:sp>
      <p:sp>
        <p:nvSpPr>
          <p:cNvPr id="152" name="Freeform 8"/>
          <p:cNvSpPr>
            <a:spLocks/>
          </p:cNvSpPr>
          <p:nvPr/>
        </p:nvSpPr>
        <p:spPr bwMode="auto">
          <a:xfrm>
            <a:off x="2411760" y="2596231"/>
            <a:ext cx="582379" cy="315034"/>
          </a:xfrm>
          <a:custGeom>
            <a:avLst/>
            <a:gdLst>
              <a:gd name="T0" fmla="*/ 0 w 576"/>
              <a:gd name="T1" fmla="*/ 288 h 328"/>
              <a:gd name="T2" fmla="*/ 240 w 576"/>
              <a:gd name="T3" fmla="*/ 288 h 328"/>
              <a:gd name="T4" fmla="*/ 240 w 576"/>
              <a:gd name="T5" fmla="*/ 48 h 328"/>
              <a:gd name="T6" fmla="*/ 576 w 576"/>
              <a:gd name="T7" fmla="*/ 0 h 328"/>
            </a:gdLst>
            <a:ahLst/>
            <a:cxnLst>
              <a:cxn ang="0">
                <a:pos x="T0" y="T1"/>
              </a:cxn>
              <a:cxn ang="0">
                <a:pos x="T2" y="T3"/>
              </a:cxn>
              <a:cxn ang="0">
                <a:pos x="T4" y="T5"/>
              </a:cxn>
              <a:cxn ang="0">
                <a:pos x="T6" y="T7"/>
              </a:cxn>
            </a:cxnLst>
            <a:rect l="0" t="0" r="r" b="b"/>
            <a:pathLst>
              <a:path w="576" h="328">
                <a:moveTo>
                  <a:pt x="0" y="288"/>
                </a:moveTo>
                <a:cubicBezTo>
                  <a:pt x="100" y="308"/>
                  <a:pt x="200" y="328"/>
                  <a:pt x="240" y="288"/>
                </a:cubicBezTo>
                <a:cubicBezTo>
                  <a:pt x="280" y="248"/>
                  <a:pt x="184" y="96"/>
                  <a:pt x="240" y="48"/>
                </a:cubicBezTo>
                <a:cubicBezTo>
                  <a:pt x="296" y="0"/>
                  <a:pt x="436" y="0"/>
                  <a:pt x="57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53" name="Freeform 8"/>
          <p:cNvSpPr>
            <a:spLocks/>
          </p:cNvSpPr>
          <p:nvPr/>
        </p:nvSpPr>
        <p:spPr bwMode="auto">
          <a:xfrm flipV="1">
            <a:off x="2411760" y="2450230"/>
            <a:ext cx="582379" cy="90010"/>
          </a:xfrm>
          <a:custGeom>
            <a:avLst/>
            <a:gdLst>
              <a:gd name="T0" fmla="*/ 0 w 576"/>
              <a:gd name="T1" fmla="*/ 288 h 328"/>
              <a:gd name="T2" fmla="*/ 240 w 576"/>
              <a:gd name="T3" fmla="*/ 288 h 328"/>
              <a:gd name="T4" fmla="*/ 240 w 576"/>
              <a:gd name="T5" fmla="*/ 48 h 328"/>
              <a:gd name="T6" fmla="*/ 576 w 576"/>
              <a:gd name="T7" fmla="*/ 0 h 328"/>
            </a:gdLst>
            <a:ahLst/>
            <a:cxnLst>
              <a:cxn ang="0">
                <a:pos x="T0" y="T1"/>
              </a:cxn>
              <a:cxn ang="0">
                <a:pos x="T2" y="T3"/>
              </a:cxn>
              <a:cxn ang="0">
                <a:pos x="T4" y="T5"/>
              </a:cxn>
              <a:cxn ang="0">
                <a:pos x="T6" y="T7"/>
              </a:cxn>
            </a:cxnLst>
            <a:rect l="0" t="0" r="r" b="b"/>
            <a:pathLst>
              <a:path w="576" h="328">
                <a:moveTo>
                  <a:pt x="0" y="288"/>
                </a:moveTo>
                <a:cubicBezTo>
                  <a:pt x="100" y="308"/>
                  <a:pt x="200" y="328"/>
                  <a:pt x="240" y="288"/>
                </a:cubicBezTo>
                <a:cubicBezTo>
                  <a:pt x="280" y="248"/>
                  <a:pt x="184" y="96"/>
                  <a:pt x="240" y="48"/>
                </a:cubicBezTo>
                <a:cubicBezTo>
                  <a:pt x="296" y="0"/>
                  <a:pt x="436" y="0"/>
                  <a:pt x="576" y="0"/>
                </a:cubicBezTo>
              </a:path>
            </a:pathLst>
          </a:custGeom>
          <a:noFill/>
          <a:ln w="12700" cap="flat" cmpd="sng">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pic>
        <p:nvPicPr>
          <p:cNvPr id="4" name="Picture 3"/>
          <p:cNvPicPr>
            <a:picLocks noChangeAspect="1"/>
          </p:cNvPicPr>
          <p:nvPr/>
        </p:nvPicPr>
        <p:blipFill>
          <a:blip r:embed="rId5"/>
          <a:stretch>
            <a:fillRect/>
          </a:stretch>
        </p:blipFill>
        <p:spPr>
          <a:xfrm flipH="1">
            <a:off x="2141730" y="2258870"/>
            <a:ext cx="360040" cy="330243"/>
          </a:xfrm>
          <a:prstGeom prst="rect">
            <a:avLst/>
          </a:prstGeom>
        </p:spPr>
      </p:pic>
      <p:pic>
        <p:nvPicPr>
          <p:cNvPr id="146" name="Picture 145"/>
          <p:cNvPicPr>
            <a:picLocks noChangeAspect="1"/>
          </p:cNvPicPr>
          <p:nvPr/>
        </p:nvPicPr>
        <p:blipFill>
          <a:blip r:embed="rId5"/>
          <a:stretch>
            <a:fillRect/>
          </a:stretch>
        </p:blipFill>
        <p:spPr>
          <a:xfrm flipH="1">
            <a:off x="2096725" y="2618910"/>
            <a:ext cx="483906" cy="443858"/>
          </a:xfrm>
          <a:prstGeom prst="rect">
            <a:avLst/>
          </a:prstGeom>
        </p:spPr>
      </p:pic>
      <p:grpSp>
        <p:nvGrpSpPr>
          <p:cNvPr id="3" name="Group 2"/>
          <p:cNvGrpSpPr/>
          <p:nvPr/>
        </p:nvGrpSpPr>
        <p:grpSpPr>
          <a:xfrm>
            <a:off x="701570" y="4959170"/>
            <a:ext cx="3420380" cy="909392"/>
            <a:chOff x="701570" y="4959170"/>
            <a:chExt cx="3420380" cy="909392"/>
          </a:xfrm>
        </p:grpSpPr>
        <p:sp>
          <p:nvSpPr>
            <p:cNvPr id="5" name="Rounded Rectangle 4"/>
            <p:cNvSpPr/>
            <p:nvPr/>
          </p:nvSpPr>
          <p:spPr bwMode="auto">
            <a:xfrm>
              <a:off x="701570" y="4959170"/>
              <a:ext cx="3420380" cy="585065"/>
            </a:xfrm>
            <a:prstGeom prst="roundRect">
              <a:avLst/>
            </a:prstGeom>
            <a:noFill/>
            <a:ln w="38100" cap="flat" cmpd="sng" algn="ctr">
              <a:solidFill>
                <a:schemeClr val="accent2"/>
              </a:solidFill>
              <a:prstDash val="sys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6" name="TextBox 5"/>
            <p:cNvSpPr txBox="1"/>
            <p:nvPr/>
          </p:nvSpPr>
          <p:spPr>
            <a:xfrm>
              <a:off x="1421650" y="5499230"/>
              <a:ext cx="2083511" cy="369332"/>
            </a:xfrm>
            <a:prstGeom prst="rect">
              <a:avLst/>
            </a:prstGeom>
            <a:noFill/>
          </p:spPr>
          <p:txBody>
            <a:bodyPr wrap="none" rtlCol="0">
              <a:spAutoFit/>
            </a:bodyPr>
            <a:lstStyle/>
            <a:p>
              <a:r>
                <a:rPr lang="en-US" sz="1800" dirty="0">
                  <a:solidFill>
                    <a:schemeClr val="accent2"/>
                  </a:solidFill>
                  <a:latin typeface="+mn-lt"/>
                </a:rPr>
                <a:t>P802.1CF</a:t>
              </a:r>
              <a:r>
                <a:rPr lang="en-US" sz="1800" dirty="0" smtClean="0">
                  <a:solidFill>
                    <a:schemeClr val="accent2"/>
                  </a:solidFill>
                  <a:latin typeface="+mn-lt"/>
                </a:rPr>
                <a:t> Domain</a:t>
              </a:r>
            </a:p>
          </p:txBody>
        </p:sp>
      </p:grpSp>
      <p:sp>
        <p:nvSpPr>
          <p:cNvPr id="7" name="TextBox 6"/>
          <p:cNvSpPr txBox="1"/>
          <p:nvPr/>
        </p:nvSpPr>
        <p:spPr>
          <a:xfrm>
            <a:off x="746575" y="5724255"/>
            <a:ext cx="398441" cy="276999"/>
          </a:xfrm>
          <a:prstGeom prst="rect">
            <a:avLst/>
          </a:prstGeom>
          <a:noFill/>
        </p:spPr>
        <p:txBody>
          <a:bodyPr wrap="none" rtlCol="0">
            <a:spAutoFit/>
          </a:bodyPr>
          <a:lstStyle/>
          <a:p>
            <a:r>
              <a:rPr lang="en-US" dirty="0">
                <a:latin typeface="+mn-lt"/>
              </a:rPr>
              <a:t>UE</a:t>
            </a:r>
            <a:endParaRPr lang="en-US" dirty="0" smtClean="0">
              <a:latin typeface="+mn-lt"/>
            </a:endParaRPr>
          </a:p>
        </p:txBody>
      </p:sp>
      <p:sp>
        <p:nvSpPr>
          <p:cNvPr id="157" name="TextBox 156"/>
          <p:cNvSpPr txBox="1"/>
          <p:nvPr/>
        </p:nvSpPr>
        <p:spPr>
          <a:xfrm>
            <a:off x="3784363" y="5589240"/>
            <a:ext cx="697627" cy="461665"/>
          </a:xfrm>
          <a:prstGeom prst="rect">
            <a:avLst/>
          </a:prstGeom>
          <a:noFill/>
        </p:spPr>
        <p:txBody>
          <a:bodyPr wrap="none" rtlCol="0">
            <a:spAutoFit/>
          </a:bodyPr>
          <a:lstStyle/>
          <a:p>
            <a:pPr algn="ctr"/>
            <a:r>
              <a:rPr lang="en-US" dirty="0" smtClean="0">
                <a:latin typeface="+mn-lt"/>
              </a:rPr>
              <a:t>Access</a:t>
            </a:r>
            <a:br>
              <a:rPr lang="en-US" dirty="0" smtClean="0">
                <a:latin typeface="+mn-lt"/>
              </a:rPr>
            </a:br>
            <a:r>
              <a:rPr lang="en-US" dirty="0" smtClean="0">
                <a:latin typeface="+mn-lt"/>
              </a:rPr>
              <a:t>Router</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Aims for P802.1CF</a:t>
            </a:r>
          </a:p>
        </p:txBody>
      </p:sp>
      <p:sp>
        <p:nvSpPr>
          <p:cNvPr id="3" name="Content Placeholder 2"/>
          <p:cNvSpPr>
            <a:spLocks noGrp="1"/>
          </p:cNvSpPr>
          <p:nvPr>
            <p:ph idx="1"/>
          </p:nvPr>
        </p:nvSpPr>
        <p:spPr>
          <a:xfrm>
            <a:off x="476545" y="1403775"/>
            <a:ext cx="8229600" cy="4950550"/>
          </a:xfrm>
        </p:spPr>
        <p:txBody>
          <a:bodyPr>
            <a:normAutofit fontScale="70000" lnSpcReduction="20000"/>
          </a:bodyPr>
          <a:lstStyle/>
          <a:p>
            <a:r>
              <a:rPr lang="en-US"/>
              <a:t>Reverse engineering of a ‘Stage 2’ document based on the existing IEEE 802 protocols</a:t>
            </a:r>
          </a:p>
          <a:p>
            <a:pPr lvl="1"/>
            <a:r>
              <a:rPr lang="en-US"/>
              <a:t>Show, how the IEEE 802 protocols fit together</a:t>
            </a:r>
          </a:p>
          <a:p>
            <a:pPr lvl="1"/>
            <a:r>
              <a:rPr lang="en-US"/>
              <a:t>Show, that required functionality is available</a:t>
            </a:r>
          </a:p>
          <a:p>
            <a:pPr lvl="1"/>
            <a:r>
              <a:rPr lang="en-US"/>
              <a:t>Gaps in existing IEEE 802 protocols may appear, but its up to the responsible 802 WGs to fill them</a:t>
            </a:r>
          </a:p>
          <a:p>
            <a:r>
              <a:rPr lang="en-US"/>
              <a:t>Recommended Practice</a:t>
            </a:r>
          </a:p>
          <a:p>
            <a:pPr lvl="1"/>
            <a:r>
              <a:rPr lang="en-US"/>
              <a:t>It provides common understanding however does not exclude other solutions</a:t>
            </a:r>
          </a:p>
          <a:p>
            <a:pPr lvl="1"/>
            <a:r>
              <a:rPr lang="en-US"/>
              <a:t>It may lead to better alignment of capabilities of IEEE 802 access technologies (wired as well as wireless)</a:t>
            </a:r>
          </a:p>
          <a:p>
            <a:r>
              <a:rPr lang="en-US"/>
              <a:t>Aim is to sharpen the understanding of IEEE 802 for the deployment in access networks</a:t>
            </a:r>
          </a:p>
          <a:p>
            <a:pPr lvl="1"/>
            <a:r>
              <a:rPr lang="en-US"/>
              <a:t>Provide a kind of cookbook to network engineers</a:t>
            </a:r>
          </a:p>
          <a:p>
            <a:pPr lvl="1"/>
            <a:r>
              <a:rPr lang="en-US"/>
              <a:t>Provide a reference specification to other organizations and operators</a:t>
            </a:r>
          </a:p>
          <a:p>
            <a:endParaRPr lang="en-US"/>
          </a:p>
        </p:txBody>
      </p:sp>
    </p:spTree>
    <p:extLst>
      <p:ext uri="{BB962C8B-B14F-4D97-AF65-F5344CB8AC3E}">
        <p14:creationId xmlns:p14="http://schemas.microsoft.com/office/powerpoint/2010/main" val="132139206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14362"/>
          </a:xfrm>
        </p:spPr>
        <p:txBody>
          <a:bodyPr/>
          <a:lstStyle/>
          <a:p>
            <a:r>
              <a:rPr lang="en-US" dirty="0" smtClean="0"/>
              <a:t>P802.1CF Project Authorization Request</a:t>
            </a:r>
            <a:endParaRPr lang="en-US" dirty="0"/>
          </a:p>
        </p:txBody>
      </p:sp>
      <p:sp>
        <p:nvSpPr>
          <p:cNvPr id="3" name="Content Placeholder 2"/>
          <p:cNvSpPr>
            <a:spLocks noGrp="1"/>
          </p:cNvSpPr>
          <p:nvPr>
            <p:ph idx="1"/>
          </p:nvPr>
        </p:nvSpPr>
        <p:spPr>
          <a:xfrm>
            <a:off x="457200" y="1179000"/>
            <a:ext cx="8229600" cy="5220000"/>
          </a:xfrm>
        </p:spPr>
        <p:txBody>
          <a:bodyPr>
            <a:normAutofit fontScale="55000" lnSpcReduction="20000"/>
          </a:bodyPr>
          <a:lstStyle/>
          <a:p>
            <a:r>
              <a:rPr lang="en-US" b="1" dirty="0" smtClean="0"/>
              <a:t>Project Title: </a:t>
            </a:r>
            <a:br>
              <a:rPr lang="en-US" b="1" dirty="0" smtClean="0"/>
            </a:br>
            <a:r>
              <a:rPr lang="en-US" sz="4400" dirty="0" smtClean="0"/>
              <a:t>Network Reference Model and Functional Description of IEEE 802 Access Network</a:t>
            </a:r>
            <a:endParaRPr lang="en-US" dirty="0" smtClean="0"/>
          </a:p>
          <a:p>
            <a:pPr>
              <a:spcBef>
                <a:spcPts val="600"/>
              </a:spcBef>
            </a:pPr>
            <a:r>
              <a:rPr lang="en-US" b="1" dirty="0" smtClean="0"/>
              <a:t>Scope:</a:t>
            </a:r>
            <a:endParaRPr lang="en-US" dirty="0" smtClean="0"/>
          </a:p>
          <a:p>
            <a:pPr>
              <a:buNone/>
            </a:pPr>
            <a:r>
              <a:rPr lang="en-US" dirty="0" smtClean="0"/>
              <a:t>	This Recommended Practice specifies an access network, which connects terminals to their access routers, utilizing technologies based on the family of IEEE 802 Standards by providing an access network reference model, including entities and reference points along with behavioral and functional descriptions of communications among those entities.</a:t>
            </a:r>
          </a:p>
          <a:p>
            <a:pPr>
              <a:spcBef>
                <a:spcPts val="600"/>
              </a:spcBef>
            </a:pPr>
            <a:r>
              <a:rPr lang="en-US" b="1" dirty="0" smtClean="0"/>
              <a:t>Purpose:</a:t>
            </a:r>
            <a:endParaRPr lang="en-US" dirty="0" smtClean="0"/>
          </a:p>
          <a:p>
            <a:pPr>
              <a:buNone/>
            </a:pPr>
            <a:r>
              <a:rPr lang="en-US" dirty="0" smtClean="0"/>
              <a:t>	Heterogeneous networks may include multiple network interfaces, multiple network access technologies, and multiple network subscriptions. In some cases such heterogeneous functionality must be supported in a single user terminal.</a:t>
            </a:r>
          </a:p>
          <a:p>
            <a:pPr>
              <a:buNone/>
            </a:pPr>
            <a:r>
              <a:rPr lang="en-US" dirty="0" smtClean="0"/>
              <a:t>	This Recommended Practice supports the design and deployment of access networks based on IEEE 802 technologies, guides the developers of extensions to the existing standards in support of a heterogeneous access network, and enables the use of IEEE 802 standards in new network deployments by specifying the functions of the IEEE 802 technologies when deployed in access networks.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Rectangle 55"/>
          <p:cNvSpPr/>
          <p:nvPr/>
        </p:nvSpPr>
        <p:spPr bwMode="auto">
          <a:xfrm>
            <a:off x="7227295" y="1763815"/>
            <a:ext cx="855094" cy="637414"/>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mn-lt"/>
            </a:endParaRPr>
          </a:p>
        </p:txBody>
      </p:sp>
      <p:sp>
        <p:nvSpPr>
          <p:cNvPr id="100" name="Rectangle 99"/>
          <p:cNvSpPr/>
          <p:nvPr/>
        </p:nvSpPr>
        <p:spPr bwMode="auto">
          <a:xfrm>
            <a:off x="656565" y="3068929"/>
            <a:ext cx="7875876" cy="1080151"/>
          </a:xfrm>
          <a:prstGeom prst="rect">
            <a:avLst/>
          </a:prstGeom>
          <a:solidFill>
            <a:schemeClr val="accent1">
              <a:lumMod val="40000"/>
              <a:lumOff val="60000"/>
            </a:schemeClr>
          </a:solidFill>
          <a:ln w="12700" cap="flat" cmpd="sng" algn="ctr">
            <a:solidFill>
              <a:schemeClr val="accent1">
                <a:lumMod val="40000"/>
                <a:lumOff val="60000"/>
              </a:schemeClr>
            </a:solidFill>
            <a:prstDash val="solid"/>
            <a:round/>
            <a:headEnd type="none" w="sm" len="sm"/>
            <a:tailEnd type="none" w="sm" len="sm"/>
          </a:ln>
          <a:effectLst/>
        </p:spPr>
        <p:txBody>
          <a:bodyPr vert="horz" wrap="square" lIns="91440" tIns="45720" rIns="91440" bIns="45720" numCol="1" rtlCol="0" anchor="b"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mn-lt"/>
              </a:rPr>
              <a:t>S</a:t>
            </a:r>
            <a:r>
              <a:rPr kumimoji="0" lang="en-US" sz="1200" b="0" i="0" u="none" strike="noStrike" cap="none" normalizeH="0" baseline="0" dirty="0" smtClean="0">
                <a:ln>
                  <a:noFill/>
                </a:ln>
                <a:solidFill>
                  <a:schemeClr val="tx1"/>
                </a:solidFill>
                <a:effectLst/>
                <a:latin typeface="+mn-lt"/>
              </a:rPr>
              <a:t>cope of IEEE 802</a:t>
            </a:r>
            <a:endParaRPr kumimoji="0" lang="en-US" sz="1200" b="0" i="0" u="none" strike="noStrike" cap="none" normalizeH="0" baseline="0" dirty="0">
              <a:ln>
                <a:noFill/>
              </a:ln>
              <a:solidFill>
                <a:schemeClr val="tx1"/>
              </a:solidFill>
              <a:effectLst/>
              <a:latin typeface="+mn-lt"/>
            </a:endParaRPr>
          </a:p>
        </p:txBody>
      </p:sp>
      <p:sp>
        <p:nvSpPr>
          <p:cNvPr id="9" name="Rectangle 8"/>
          <p:cNvSpPr/>
          <p:nvPr/>
        </p:nvSpPr>
        <p:spPr bwMode="auto">
          <a:xfrm>
            <a:off x="2231742" y="3068960"/>
            <a:ext cx="5850650" cy="855095"/>
          </a:xfrm>
          <a:prstGeom prst="rect">
            <a:avLst/>
          </a:prstGeom>
          <a:solidFill>
            <a:srgbClr val="B7DEE8"/>
          </a:solidFill>
          <a:ln w="12700" cap="flat" cmpd="sng" algn="ctr">
            <a:solidFill>
              <a:schemeClr val="accent5"/>
            </a:solidFill>
            <a:prstDash val="solid"/>
            <a:round/>
            <a:headEnd type="none" w="sm" len="sm"/>
            <a:tailEnd type="none" w="sm" len="sm"/>
          </a:ln>
          <a:effectLst/>
        </p:spPr>
        <p:txBody>
          <a:bodyPr vert="horz" wrap="square" lIns="91440" tIns="45720" rIns="91440" bIns="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b="1">
                <a:latin typeface="+mn-lt"/>
              </a:rPr>
              <a:t>Access Network</a:t>
            </a:r>
            <a:endParaRPr kumimoji="0" lang="en-US" sz="1200" b="1" u="none" strike="noStrike" cap="none" normalizeH="0" baseline="0">
              <a:ln>
                <a:noFill/>
              </a:ln>
              <a:solidFill>
                <a:schemeClr val="tx1"/>
              </a:solidFill>
              <a:effectLst/>
              <a:latin typeface="+mn-lt"/>
            </a:endParaRPr>
          </a:p>
        </p:txBody>
      </p:sp>
      <p:sp>
        <p:nvSpPr>
          <p:cNvPr id="37" name="Rectangle 36"/>
          <p:cNvSpPr/>
          <p:nvPr/>
        </p:nvSpPr>
        <p:spPr bwMode="auto">
          <a:xfrm>
            <a:off x="701572" y="3616364"/>
            <a:ext cx="2340259" cy="90010"/>
          </a:xfrm>
          <a:prstGeom prst="rect">
            <a:avLst/>
          </a:prstGeom>
          <a:solidFill>
            <a:schemeClr val="accent1"/>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38" name="Rectangle 37"/>
          <p:cNvSpPr/>
          <p:nvPr/>
        </p:nvSpPr>
        <p:spPr bwMode="auto">
          <a:xfrm>
            <a:off x="3131841" y="3616364"/>
            <a:ext cx="2430270" cy="90010"/>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39" name="Rectangle 38"/>
          <p:cNvSpPr/>
          <p:nvPr/>
        </p:nvSpPr>
        <p:spPr bwMode="auto">
          <a:xfrm>
            <a:off x="5697126" y="3616364"/>
            <a:ext cx="2340260" cy="90010"/>
          </a:xfrm>
          <a:prstGeom prst="rect">
            <a:avLst/>
          </a:prstGeom>
          <a:solidFill>
            <a:schemeClr val="bg1">
              <a:lumMod val="75000"/>
            </a:schemeClr>
          </a:solidFill>
          <a:ln w="12700" cap="flat" cmpd="sng" algn="ctr">
            <a:no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700" dirty="0" smtClean="0">
                <a:latin typeface="+mn-lt"/>
              </a:rPr>
              <a:t>Medium</a:t>
            </a:r>
            <a:endParaRPr kumimoji="0" lang="en-US" sz="700" b="0" i="0" u="none" strike="noStrike" cap="none" normalizeH="0" baseline="0" dirty="0">
              <a:ln>
                <a:noFill/>
              </a:ln>
              <a:solidFill>
                <a:schemeClr val="tx1"/>
              </a:solidFill>
              <a:effectLst/>
              <a:latin typeface="+mn-lt"/>
            </a:endParaRPr>
          </a:p>
        </p:txBody>
      </p:sp>
      <p:sp>
        <p:nvSpPr>
          <p:cNvPr id="2" name="Title 1"/>
          <p:cNvSpPr>
            <a:spLocks noGrp="1"/>
          </p:cNvSpPr>
          <p:nvPr>
            <p:ph type="title"/>
          </p:nvPr>
        </p:nvSpPr>
        <p:spPr/>
        <p:txBody>
          <a:bodyPr/>
          <a:lstStyle/>
          <a:p>
            <a:r>
              <a:rPr lang="en-US" dirty="0"/>
              <a:t>Scope</a:t>
            </a:r>
            <a:r>
              <a:rPr lang="en-US" dirty="0" smtClean="0"/>
              <a:t> of OmniRAN P802.1CF mapped to the IEEE 802 Reference Model</a:t>
            </a:r>
            <a:endParaRPr lang="en-US" dirty="0"/>
          </a:p>
        </p:txBody>
      </p:sp>
      <p:sp>
        <p:nvSpPr>
          <p:cNvPr id="140" name="Content Placeholder 139"/>
          <p:cNvSpPr>
            <a:spLocks noGrp="1"/>
          </p:cNvSpPr>
          <p:nvPr>
            <p:ph idx="1"/>
          </p:nvPr>
        </p:nvSpPr>
        <p:spPr>
          <a:xfrm>
            <a:off x="457200" y="4374105"/>
            <a:ext cx="8229600" cy="2115235"/>
          </a:xfrm>
        </p:spPr>
        <p:txBody>
          <a:bodyPr>
            <a:normAutofit fontScale="47500" lnSpcReduction="20000"/>
          </a:bodyPr>
          <a:lstStyle/>
          <a:p>
            <a:pPr>
              <a:lnSpc>
                <a:spcPct val="120000"/>
              </a:lnSpc>
            </a:pPr>
            <a:r>
              <a:rPr lang="en-US" dirty="0" smtClean="0"/>
              <a:t>P802.1CF will define an abstraction of an access network based on IEEE 802 technologies</a:t>
            </a:r>
          </a:p>
          <a:p>
            <a:pPr lvl="1">
              <a:lnSpc>
                <a:spcPct val="120000"/>
              </a:lnSpc>
            </a:pPr>
            <a:r>
              <a:rPr lang="en-US" dirty="0" smtClean="0"/>
              <a:t>The access network provides the link between a station (IP host) and the first hop router</a:t>
            </a:r>
          </a:p>
          <a:p>
            <a:pPr>
              <a:lnSpc>
                <a:spcPct val="120000"/>
              </a:lnSpc>
            </a:pPr>
            <a:r>
              <a:rPr lang="en-US" dirty="0"/>
              <a:t>The abstraction leads to very few generic interfaces for all kind of implementations</a:t>
            </a:r>
            <a:endParaRPr lang="en-US" dirty="0" smtClean="0"/>
          </a:p>
          <a:p>
            <a:pPr lvl="1">
              <a:lnSpc>
                <a:spcPct val="120000"/>
              </a:lnSpc>
            </a:pPr>
            <a:r>
              <a:rPr lang="en-US" dirty="0"/>
              <a:t>R1 </a:t>
            </a:r>
            <a:r>
              <a:rPr lang="en-US" dirty="0" smtClean="0"/>
              <a:t>represents the PHY and MAC layer functions between terminal and base station, which are completely covered by the IEEE 802 specifications</a:t>
            </a:r>
          </a:p>
          <a:p>
            <a:pPr lvl="1">
              <a:lnSpc>
                <a:spcPct val="120000"/>
              </a:lnSpc>
            </a:pPr>
            <a:r>
              <a:rPr lang="en-US" dirty="0" smtClean="0"/>
              <a:t>R2 represents a control interface between terminal and central control entity, e.g. for authentication</a:t>
            </a:r>
          </a:p>
          <a:p>
            <a:pPr lvl="1">
              <a:lnSpc>
                <a:spcPct val="120000"/>
              </a:lnSpc>
            </a:pPr>
            <a:r>
              <a:rPr lang="en-US" dirty="0" smtClean="0"/>
              <a:t>R3 represents a control interface between the access network and a central control entity and the</a:t>
            </a:r>
            <a:r>
              <a:rPr lang="en-US" dirty="0"/>
              <a:t> data path interface towards the first hop router, which is defined by the IEEE 802 Data Link SAP.</a:t>
            </a:r>
          </a:p>
        </p:txBody>
      </p:sp>
      <p:sp>
        <p:nvSpPr>
          <p:cNvPr id="3" name="Rectangle 2"/>
          <p:cNvSpPr/>
          <p:nvPr/>
        </p:nvSpPr>
        <p:spPr bwMode="auto">
          <a:xfrm>
            <a:off x="656566"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4" name="Rectangle 3"/>
          <p:cNvSpPr/>
          <p:nvPr/>
        </p:nvSpPr>
        <p:spPr bwMode="auto">
          <a:xfrm>
            <a:off x="656567"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5" name="Rectangle 4"/>
          <p:cNvSpPr/>
          <p:nvPr/>
        </p:nvSpPr>
        <p:spPr bwMode="auto">
          <a:xfrm>
            <a:off x="656567" y="1854036"/>
            <a:ext cx="855094" cy="122226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a:t>
            </a:r>
            <a:endParaRPr kumimoji="0" lang="en-US" sz="900" b="0" i="0" u="none" strike="noStrike" cap="none" normalizeH="0" baseline="0" dirty="0">
              <a:ln>
                <a:noFill/>
              </a:ln>
              <a:solidFill>
                <a:schemeClr val="tx1"/>
              </a:solidFill>
              <a:effectLst/>
              <a:latin typeface="+mn-lt"/>
            </a:endParaRPr>
          </a:p>
        </p:txBody>
      </p:sp>
      <p:sp>
        <p:nvSpPr>
          <p:cNvPr id="12" name="Rectangle 11"/>
          <p:cNvSpPr/>
          <p:nvPr/>
        </p:nvSpPr>
        <p:spPr bwMode="auto">
          <a:xfrm>
            <a:off x="7227296"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13" name="Rectangle 12"/>
          <p:cNvSpPr/>
          <p:nvPr/>
        </p:nvSpPr>
        <p:spPr bwMode="auto">
          <a:xfrm>
            <a:off x="7227297"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20" name="Rectangle 19"/>
          <p:cNvSpPr/>
          <p:nvPr/>
        </p:nvSpPr>
        <p:spPr bwMode="auto">
          <a:xfrm>
            <a:off x="5607117"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21" name="Rectangle 20"/>
          <p:cNvSpPr/>
          <p:nvPr/>
        </p:nvSpPr>
        <p:spPr bwMode="auto">
          <a:xfrm>
            <a:off x="5607118"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27" name="Rectangle 26"/>
          <p:cNvSpPr/>
          <p:nvPr/>
        </p:nvSpPr>
        <p:spPr bwMode="auto">
          <a:xfrm>
            <a:off x="4752021"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28" name="Rectangle 27"/>
          <p:cNvSpPr/>
          <p:nvPr/>
        </p:nvSpPr>
        <p:spPr bwMode="auto">
          <a:xfrm>
            <a:off x="4752022"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29" name="Isosceles Triangle 28"/>
          <p:cNvSpPr/>
          <p:nvPr/>
        </p:nvSpPr>
        <p:spPr bwMode="auto">
          <a:xfrm flipV="1">
            <a:off x="4752022" y="3076303"/>
            <a:ext cx="1710190" cy="82637"/>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30" name="Rectangle 29"/>
          <p:cNvSpPr/>
          <p:nvPr/>
        </p:nvSpPr>
        <p:spPr bwMode="auto">
          <a:xfrm>
            <a:off x="3086837"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31" name="Rectangle 30"/>
          <p:cNvSpPr/>
          <p:nvPr/>
        </p:nvSpPr>
        <p:spPr bwMode="auto">
          <a:xfrm>
            <a:off x="3086838"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32" name="Rectangle 31"/>
          <p:cNvSpPr/>
          <p:nvPr/>
        </p:nvSpPr>
        <p:spPr bwMode="auto">
          <a:xfrm>
            <a:off x="2231741" y="3076304"/>
            <a:ext cx="855095"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mn-lt"/>
              </a:rPr>
              <a:t>Data Link</a:t>
            </a:r>
            <a:endParaRPr kumimoji="0" lang="en-US" sz="1200" b="0" i="0" u="none" strike="noStrike" cap="none" normalizeH="0" baseline="0" dirty="0">
              <a:ln>
                <a:noFill/>
              </a:ln>
              <a:solidFill>
                <a:schemeClr val="tx1"/>
              </a:solidFill>
              <a:effectLst/>
              <a:latin typeface="+mn-lt"/>
            </a:endParaRPr>
          </a:p>
        </p:txBody>
      </p:sp>
      <p:sp>
        <p:nvSpPr>
          <p:cNvPr id="33" name="Rectangle 32"/>
          <p:cNvSpPr/>
          <p:nvPr/>
        </p:nvSpPr>
        <p:spPr bwMode="auto">
          <a:xfrm>
            <a:off x="2231742" y="3346334"/>
            <a:ext cx="855094" cy="27003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0" rIns="0" bIns="36000" numCol="1" rtlCol="0" anchor="b"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latin typeface="+mn-lt"/>
              </a:rPr>
              <a:t>Physical</a:t>
            </a:r>
            <a:endParaRPr kumimoji="0" lang="en-US" sz="1200" b="0" i="0" u="none" strike="noStrike" cap="none" normalizeH="0" baseline="0" dirty="0">
              <a:ln>
                <a:noFill/>
              </a:ln>
              <a:solidFill>
                <a:schemeClr val="tx1"/>
              </a:solidFill>
              <a:effectLst/>
              <a:latin typeface="+mn-lt"/>
            </a:endParaRPr>
          </a:p>
        </p:txBody>
      </p:sp>
      <p:sp>
        <p:nvSpPr>
          <p:cNvPr id="34" name="Isosceles Triangle 33"/>
          <p:cNvSpPr/>
          <p:nvPr/>
        </p:nvSpPr>
        <p:spPr bwMode="auto">
          <a:xfrm flipV="1">
            <a:off x="2231742" y="3076303"/>
            <a:ext cx="1710190" cy="82637"/>
          </a:xfrm>
          <a:prstGeom prst="triangle">
            <a:avLst>
              <a:gd name="adj" fmla="val 49569"/>
            </a:avLst>
          </a:prstGeom>
          <a:solidFill>
            <a:schemeClr val="bg1">
              <a:lumMod val="7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pic>
        <p:nvPicPr>
          <p:cNvPr id="68" name="Picture 67" descr="MC900439836.PNG"/>
          <p:cNvPicPr>
            <a:picLocks noChangeAspect="1"/>
          </p:cNvPicPr>
          <p:nvPr/>
        </p:nvPicPr>
        <p:blipFill>
          <a:blip r:embed="rId2"/>
          <a:stretch>
            <a:fillRect/>
          </a:stretch>
        </p:blipFill>
        <p:spPr>
          <a:xfrm>
            <a:off x="791581" y="2221209"/>
            <a:ext cx="533400" cy="533400"/>
          </a:xfrm>
          <a:prstGeom prst="rect">
            <a:avLst/>
          </a:prstGeom>
        </p:spPr>
      </p:pic>
      <p:sp>
        <p:nvSpPr>
          <p:cNvPr id="102" name="Rectangle 101"/>
          <p:cNvSpPr/>
          <p:nvPr/>
        </p:nvSpPr>
        <p:spPr bwMode="auto">
          <a:xfrm>
            <a:off x="2726796" y="2581250"/>
            <a:ext cx="720080" cy="495054"/>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 Control I/f</a:t>
            </a:r>
            <a:endParaRPr kumimoji="0" lang="en-US" sz="900" b="0" i="0" u="none" strike="noStrike" cap="none" normalizeH="0" baseline="0" dirty="0">
              <a:ln>
                <a:noFill/>
              </a:ln>
              <a:solidFill>
                <a:schemeClr val="tx1"/>
              </a:solidFill>
              <a:effectLst/>
              <a:latin typeface="+mn-lt"/>
            </a:endParaRPr>
          </a:p>
        </p:txBody>
      </p:sp>
      <p:sp>
        <p:nvSpPr>
          <p:cNvPr id="104" name="Rectangle 103"/>
          <p:cNvSpPr/>
          <p:nvPr/>
        </p:nvSpPr>
        <p:spPr bwMode="auto">
          <a:xfrm>
            <a:off x="5247076" y="2581250"/>
            <a:ext cx="720080" cy="495054"/>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900" dirty="0" smtClean="0">
                <a:latin typeface="+mn-lt"/>
              </a:rPr>
              <a:t>Higher Layers Control I/f</a:t>
            </a:r>
            <a:endParaRPr kumimoji="0" lang="en-US" sz="900" b="0" i="0" u="none" strike="noStrike" cap="none" normalizeH="0" baseline="0" dirty="0">
              <a:ln>
                <a:noFill/>
              </a:ln>
              <a:solidFill>
                <a:schemeClr val="tx1"/>
              </a:solidFill>
              <a:effectLst/>
              <a:latin typeface="+mn-lt"/>
            </a:endParaRPr>
          </a:p>
        </p:txBody>
      </p:sp>
      <p:sp>
        <p:nvSpPr>
          <p:cNvPr id="105" name="Rectangle 104"/>
          <p:cNvSpPr/>
          <p:nvPr/>
        </p:nvSpPr>
        <p:spPr bwMode="auto">
          <a:xfrm>
            <a:off x="7227296" y="2528900"/>
            <a:ext cx="855094" cy="547404"/>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0" tIns="45720" rIns="0" bIns="45720" numCol="1" rtlCol="0" anchor="t"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mn-lt"/>
            </a:endParaRPr>
          </a:p>
        </p:txBody>
      </p:sp>
      <p:pic>
        <p:nvPicPr>
          <p:cNvPr id="82" name="Picture 29"/>
          <p:cNvPicPr>
            <a:picLocks noChangeArrowheads="1"/>
          </p:cNvPicPr>
          <p:nvPr/>
        </p:nvPicPr>
        <p:blipFill>
          <a:blip r:embed="rId3"/>
          <a:srcRect/>
          <a:stretch>
            <a:fillRect/>
          </a:stretch>
        </p:blipFill>
        <p:spPr bwMode="auto">
          <a:xfrm>
            <a:off x="7452321" y="2765919"/>
            <a:ext cx="405045" cy="258117"/>
          </a:xfrm>
          <a:prstGeom prst="rect">
            <a:avLst/>
          </a:prstGeom>
          <a:noFill/>
          <a:ln w="12700">
            <a:noFill/>
            <a:miter lim="800000"/>
            <a:headEnd/>
            <a:tailEnd/>
          </a:ln>
          <a:effectLst/>
        </p:spPr>
      </p:pic>
      <p:grpSp>
        <p:nvGrpSpPr>
          <p:cNvPr id="6" name="Group 122"/>
          <p:cNvGrpSpPr>
            <a:grpSpLocks/>
          </p:cNvGrpSpPr>
          <p:nvPr/>
        </p:nvGrpSpPr>
        <p:grpSpPr bwMode="auto">
          <a:xfrm>
            <a:off x="7767355" y="2033845"/>
            <a:ext cx="190728" cy="325360"/>
            <a:chOff x="4120" y="2308"/>
            <a:chExt cx="305" cy="415"/>
          </a:xfrm>
        </p:grpSpPr>
        <p:sp>
          <p:nvSpPr>
            <p:cNvPr id="7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7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7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8" name="Group 126"/>
            <p:cNvGrpSpPr>
              <a:grpSpLocks/>
            </p:cNvGrpSpPr>
            <p:nvPr/>
          </p:nvGrpSpPr>
          <p:grpSpPr bwMode="auto">
            <a:xfrm flipH="1">
              <a:off x="4164" y="2500"/>
              <a:ext cx="152" cy="109"/>
              <a:chOff x="3216" y="2784"/>
              <a:chExt cx="192" cy="144"/>
            </a:xfrm>
          </p:grpSpPr>
          <p:sp>
            <p:nvSpPr>
              <p:cNvPr id="7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7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8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8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7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7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7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69" name="AutoShape 22"/>
          <p:cNvSpPr>
            <a:spLocks noChangeArrowheads="1"/>
          </p:cNvSpPr>
          <p:nvPr/>
        </p:nvSpPr>
        <p:spPr bwMode="auto">
          <a:xfrm>
            <a:off x="7317305" y="2033845"/>
            <a:ext cx="360362" cy="327025"/>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cxnSp>
        <p:nvCxnSpPr>
          <p:cNvPr id="114" name="Straight Arrow Connector 113"/>
          <p:cNvCxnSpPr/>
          <p:nvPr/>
        </p:nvCxnSpPr>
        <p:spPr bwMode="auto">
          <a:xfrm>
            <a:off x="5517106" y="2976768"/>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6" name="Straight Arrow Connector 115"/>
          <p:cNvCxnSpPr/>
          <p:nvPr/>
        </p:nvCxnSpPr>
        <p:spPr bwMode="auto">
          <a:xfrm>
            <a:off x="5697126" y="2976768"/>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7" name="Straight Arrow Connector 116"/>
          <p:cNvCxnSpPr/>
          <p:nvPr/>
        </p:nvCxnSpPr>
        <p:spPr bwMode="auto">
          <a:xfrm>
            <a:off x="3041831" y="2978920"/>
            <a:ext cx="0" cy="468000"/>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118" name="Straight Arrow Connector 117"/>
          <p:cNvCxnSpPr/>
          <p:nvPr/>
        </p:nvCxnSpPr>
        <p:spPr bwMode="auto">
          <a:xfrm>
            <a:off x="3131841" y="2978921"/>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sp>
        <p:nvSpPr>
          <p:cNvPr id="136" name="Freeform 135"/>
          <p:cNvSpPr/>
          <p:nvPr/>
        </p:nvSpPr>
        <p:spPr bwMode="auto">
          <a:xfrm>
            <a:off x="1403752" y="2978951"/>
            <a:ext cx="1413054" cy="144511"/>
          </a:xfrm>
          <a:custGeom>
            <a:avLst/>
            <a:gdLst>
              <a:gd name="connsiteX0" fmla="*/ 0 w 1395413"/>
              <a:gd name="connsiteY0" fmla="*/ 133350 h 138112"/>
              <a:gd name="connsiteX1" fmla="*/ 1395413 w 1395413"/>
              <a:gd name="connsiteY1" fmla="*/ 138112 h 138112"/>
              <a:gd name="connsiteX2" fmla="*/ 1395413 w 1395413"/>
              <a:gd name="connsiteY2" fmla="*/ 0 h 138112"/>
            </a:gdLst>
            <a:ahLst/>
            <a:cxnLst>
              <a:cxn ang="0">
                <a:pos x="connsiteX0" y="connsiteY0"/>
              </a:cxn>
              <a:cxn ang="0">
                <a:pos x="connsiteX1" y="connsiteY1"/>
              </a:cxn>
              <a:cxn ang="0">
                <a:pos x="connsiteX2" y="connsiteY2"/>
              </a:cxn>
            </a:cxnLst>
            <a:rect l="l" t="t" r="r" b="b"/>
            <a:pathLst>
              <a:path w="1395413" h="138112">
                <a:moveTo>
                  <a:pt x="0" y="133350"/>
                </a:moveTo>
                <a:lnTo>
                  <a:pt x="1395413" y="138112"/>
                </a:lnTo>
                <a:lnTo>
                  <a:pt x="1395413" y="0"/>
                </a:lnTo>
              </a:path>
            </a:pathLst>
          </a:custGeom>
          <a:noFill/>
          <a:ln w="12700" cap="flat" cmpd="sng" algn="ctr">
            <a:solidFill>
              <a:srgbClr val="FF0000"/>
            </a:solidFill>
            <a:prstDash val="dash"/>
            <a:round/>
            <a:headEnd type="triangle" w="med" len="med"/>
            <a:tailEnd type="triangl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55" name="Left-Right Arrow 54"/>
          <p:cNvSpPr/>
          <p:nvPr/>
        </p:nvSpPr>
        <p:spPr bwMode="auto">
          <a:xfrm>
            <a:off x="1511661" y="3213472"/>
            <a:ext cx="720080" cy="270030"/>
          </a:xfrm>
          <a:prstGeom prst="leftRightArrow">
            <a:avLst>
              <a:gd name="adj1" fmla="val 64830"/>
              <a:gd name="adj2" fmla="val 36158"/>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bg1"/>
                </a:solidFill>
                <a:effectLst/>
                <a:latin typeface="+mn-lt"/>
              </a:rPr>
              <a:t>R1</a:t>
            </a:r>
            <a:endParaRPr kumimoji="0" lang="en-US" sz="1000" b="1" i="0" u="none" strike="noStrike" cap="none" normalizeH="0" baseline="0" dirty="0">
              <a:ln>
                <a:noFill/>
              </a:ln>
              <a:solidFill>
                <a:schemeClr val="bg1"/>
              </a:solidFill>
              <a:effectLst/>
              <a:latin typeface="+mn-lt"/>
            </a:endParaRPr>
          </a:p>
        </p:txBody>
      </p:sp>
      <p:cxnSp>
        <p:nvCxnSpPr>
          <p:cNvPr id="58" name="Straight Arrow Connector 57"/>
          <p:cNvCxnSpPr>
            <a:endCxn id="29" idx="0"/>
          </p:cNvCxnSpPr>
          <p:nvPr/>
        </p:nvCxnSpPr>
        <p:spPr bwMode="auto">
          <a:xfrm flipH="1">
            <a:off x="5599746" y="2978921"/>
            <a:ext cx="7370" cy="180019"/>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61" name="Straight Arrow Connector 60"/>
          <p:cNvCxnSpPr/>
          <p:nvPr/>
        </p:nvCxnSpPr>
        <p:spPr bwMode="auto">
          <a:xfrm>
            <a:off x="2951821" y="2978921"/>
            <a:ext cx="0" cy="262657"/>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cxnSp>
        <p:nvCxnSpPr>
          <p:cNvPr id="63" name="Straight Arrow Connector 62"/>
          <p:cNvCxnSpPr/>
          <p:nvPr/>
        </p:nvCxnSpPr>
        <p:spPr bwMode="auto">
          <a:xfrm>
            <a:off x="3221851" y="2978921"/>
            <a:ext cx="0" cy="180020"/>
          </a:xfrm>
          <a:prstGeom prst="straightConnector1">
            <a:avLst/>
          </a:prstGeom>
          <a:solidFill>
            <a:schemeClr val="accent1"/>
          </a:solidFill>
          <a:ln w="12700" cap="flat" cmpd="sng" algn="ctr">
            <a:solidFill>
              <a:srgbClr val="FF0000"/>
            </a:solidFill>
            <a:prstDash val="dash"/>
            <a:round/>
            <a:headEnd type="triangle" w="med" len="med"/>
            <a:tailEnd type="triangle" w="med" len="med"/>
          </a:ln>
          <a:effectLst/>
        </p:spPr>
      </p:cxnSp>
      <p:sp>
        <p:nvSpPr>
          <p:cNvPr id="7" name="Freeform 6"/>
          <p:cNvSpPr/>
          <p:nvPr/>
        </p:nvSpPr>
        <p:spPr>
          <a:xfrm>
            <a:off x="3445393" y="2123855"/>
            <a:ext cx="3798592" cy="720181"/>
          </a:xfrm>
          <a:custGeom>
            <a:avLst/>
            <a:gdLst>
              <a:gd name="connsiteX0" fmla="*/ 0 w 3355810"/>
              <a:gd name="connsiteY0" fmla="*/ 360530 h 360530"/>
              <a:gd name="connsiteX1" fmla="*/ 1235124 w 3355810"/>
              <a:gd name="connsiteY1" fmla="*/ 11003 h 360530"/>
              <a:gd name="connsiteX2" fmla="*/ 3355810 w 3355810"/>
              <a:gd name="connsiteY2" fmla="*/ 80908 h 360530"/>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293406 h 305347"/>
              <a:gd name="connsiteX1" fmla="*/ 213086 w 3615505"/>
              <a:gd name="connsiteY1" fmla="*/ 305347 h 305347"/>
              <a:gd name="connsiteX2" fmla="*/ 1506471 w 3615505"/>
              <a:gd name="connsiteY2" fmla="*/ 24916 h 305347"/>
              <a:gd name="connsiteX3" fmla="*/ 3615505 w 3615505"/>
              <a:gd name="connsiteY3" fmla="*/ 13784 h 305347"/>
              <a:gd name="connsiteX0" fmla="*/ 259695 w 3615505"/>
              <a:gd name="connsiteY0" fmla="*/ 282152 h 294093"/>
              <a:gd name="connsiteX1" fmla="*/ 213086 w 3615505"/>
              <a:gd name="connsiteY1" fmla="*/ 294093 h 294093"/>
              <a:gd name="connsiteX2" fmla="*/ 1506471 w 3615505"/>
              <a:gd name="connsiteY2" fmla="*/ 13662 h 294093"/>
              <a:gd name="connsiteX3" fmla="*/ 3615505 w 3615505"/>
              <a:gd name="connsiteY3" fmla="*/ 2530 h 294093"/>
              <a:gd name="connsiteX0" fmla="*/ 0 w 3355810"/>
              <a:gd name="connsiteY0" fmla="*/ 282152 h 282152"/>
              <a:gd name="connsiteX1" fmla="*/ 1246776 w 3355810"/>
              <a:gd name="connsiteY1" fmla="*/ 13662 h 282152"/>
              <a:gd name="connsiteX2" fmla="*/ 3355810 w 3355810"/>
              <a:gd name="connsiteY2" fmla="*/ 2530 h 282152"/>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44451 h 344451"/>
              <a:gd name="connsiteX1" fmla="*/ 1270081 w 3775287"/>
              <a:gd name="connsiteY1" fmla="*/ 70559 h 344451"/>
              <a:gd name="connsiteX2" fmla="*/ 3775287 w 3775287"/>
              <a:gd name="connsiteY2" fmla="*/ 0 h 344451"/>
              <a:gd name="connsiteX0" fmla="*/ 0 w 3763635"/>
              <a:gd name="connsiteY0" fmla="*/ 294290 h 294290"/>
              <a:gd name="connsiteX1" fmla="*/ 1270081 w 3763635"/>
              <a:gd name="connsiteY1" fmla="*/ 20398 h 294290"/>
              <a:gd name="connsiteX2" fmla="*/ 3763635 w 3763635"/>
              <a:gd name="connsiteY2" fmla="*/ 20071 h 294290"/>
              <a:gd name="connsiteX0" fmla="*/ 0 w 3763635"/>
              <a:gd name="connsiteY0" fmla="*/ 313712 h 313712"/>
              <a:gd name="connsiteX1" fmla="*/ 1270081 w 3763635"/>
              <a:gd name="connsiteY1" fmla="*/ 39820 h 313712"/>
              <a:gd name="connsiteX2" fmla="*/ 3763635 w 3763635"/>
              <a:gd name="connsiteY2" fmla="*/ 1676 h 313712"/>
              <a:gd name="connsiteX0" fmla="*/ 0 w 3798592"/>
              <a:gd name="connsiteY0" fmla="*/ 322954 h 322954"/>
              <a:gd name="connsiteX1" fmla="*/ 1270081 w 3798592"/>
              <a:gd name="connsiteY1" fmla="*/ 49062 h 322954"/>
              <a:gd name="connsiteX2" fmla="*/ 3798592 w 3798592"/>
              <a:gd name="connsiteY2" fmla="*/ 113 h 322954"/>
              <a:gd name="connsiteX0" fmla="*/ 0 w 3798592"/>
              <a:gd name="connsiteY0" fmla="*/ 485369 h 485369"/>
              <a:gd name="connsiteX1" fmla="*/ 1270081 w 3798592"/>
              <a:gd name="connsiteY1" fmla="*/ 211477 h 485369"/>
              <a:gd name="connsiteX2" fmla="*/ 3483984 w 3798592"/>
              <a:gd name="connsiteY2" fmla="*/ 283 h 485369"/>
              <a:gd name="connsiteX3" fmla="*/ 3798592 w 3798592"/>
              <a:gd name="connsiteY3" fmla="*/ 162528 h 485369"/>
              <a:gd name="connsiteX0" fmla="*/ 0 w 3798592"/>
              <a:gd name="connsiteY0" fmla="*/ 322841 h 322841"/>
              <a:gd name="connsiteX1" fmla="*/ 1270081 w 3798592"/>
              <a:gd name="connsiteY1" fmla="*/ 48949 h 322841"/>
              <a:gd name="connsiteX2" fmla="*/ 3798592 w 3798592"/>
              <a:gd name="connsiteY2" fmla="*/ 0 h 322841"/>
              <a:gd name="connsiteX0" fmla="*/ 0 w 3798592"/>
              <a:gd name="connsiteY0" fmla="*/ 297714 h 297714"/>
              <a:gd name="connsiteX1" fmla="*/ 1270081 w 3798592"/>
              <a:gd name="connsiteY1" fmla="*/ 23822 h 297714"/>
              <a:gd name="connsiteX2" fmla="*/ 3798592 w 3798592"/>
              <a:gd name="connsiteY2" fmla="*/ 7288 h 297714"/>
              <a:gd name="connsiteX0" fmla="*/ 0 w 3798592"/>
              <a:gd name="connsiteY0" fmla="*/ 300915 h 300915"/>
              <a:gd name="connsiteX1" fmla="*/ 1270081 w 3798592"/>
              <a:gd name="connsiteY1" fmla="*/ 27023 h 300915"/>
              <a:gd name="connsiteX2" fmla="*/ 3798592 w 3798592"/>
              <a:gd name="connsiteY2" fmla="*/ 10489 h 300915"/>
              <a:gd name="connsiteX0" fmla="*/ 0 w 3798592"/>
              <a:gd name="connsiteY0" fmla="*/ 290781 h 290781"/>
              <a:gd name="connsiteX1" fmla="*/ 1200168 w 3798592"/>
              <a:gd name="connsiteY1" fmla="*/ 43901 h 290781"/>
              <a:gd name="connsiteX2" fmla="*/ 3798592 w 3798592"/>
              <a:gd name="connsiteY2" fmla="*/ 355 h 290781"/>
              <a:gd name="connsiteX0" fmla="*/ 0 w 3798592"/>
              <a:gd name="connsiteY0" fmla="*/ 290436 h 290436"/>
              <a:gd name="connsiteX1" fmla="*/ 1200168 w 3798592"/>
              <a:gd name="connsiteY1" fmla="*/ 43556 h 290436"/>
              <a:gd name="connsiteX2" fmla="*/ 3798592 w 3798592"/>
              <a:gd name="connsiteY2" fmla="*/ 10 h 290436"/>
              <a:gd name="connsiteX0" fmla="*/ 0 w 3798592"/>
              <a:gd name="connsiteY0" fmla="*/ 291471 h 291471"/>
              <a:gd name="connsiteX1" fmla="*/ 1200168 w 3798592"/>
              <a:gd name="connsiteY1" fmla="*/ 44591 h 291471"/>
              <a:gd name="connsiteX2" fmla="*/ 3798592 w 3798592"/>
              <a:gd name="connsiteY2" fmla="*/ 1045 h 291471"/>
              <a:gd name="connsiteX0" fmla="*/ 0 w 3798592"/>
              <a:gd name="connsiteY0" fmla="*/ 290438 h 290438"/>
              <a:gd name="connsiteX1" fmla="*/ 1153559 w 3798592"/>
              <a:gd name="connsiteY1" fmla="*/ 75973 h 290438"/>
              <a:gd name="connsiteX2" fmla="*/ 3798592 w 3798592"/>
              <a:gd name="connsiteY2" fmla="*/ 12 h 290438"/>
              <a:gd name="connsiteX0" fmla="*/ 0 w 3798592"/>
              <a:gd name="connsiteY0" fmla="*/ 290430 h 290430"/>
              <a:gd name="connsiteX1" fmla="*/ 1106950 w 3798592"/>
              <a:gd name="connsiteY1" fmla="*/ 135392 h 290430"/>
              <a:gd name="connsiteX2" fmla="*/ 3798592 w 3798592"/>
              <a:gd name="connsiteY2" fmla="*/ 4 h 290430"/>
              <a:gd name="connsiteX0" fmla="*/ 0 w 3798592"/>
              <a:gd name="connsiteY0" fmla="*/ 290430 h 290430"/>
              <a:gd name="connsiteX1" fmla="*/ 1106950 w 3798592"/>
              <a:gd name="connsiteY1" fmla="*/ 135392 h 290430"/>
              <a:gd name="connsiteX2" fmla="*/ 3798592 w 3798592"/>
              <a:gd name="connsiteY2" fmla="*/ 4 h 290430"/>
            </a:gdLst>
            <a:ahLst/>
            <a:cxnLst>
              <a:cxn ang="0">
                <a:pos x="connsiteX0" y="connsiteY0"/>
              </a:cxn>
              <a:cxn ang="0">
                <a:pos x="connsiteX1" y="connsiteY1"/>
              </a:cxn>
              <a:cxn ang="0">
                <a:pos x="connsiteX2" y="connsiteY2"/>
              </a:cxn>
            </a:cxnLst>
            <a:rect l="l" t="t" r="r" b="b"/>
            <a:pathLst>
              <a:path w="3798592" h="290430">
                <a:moveTo>
                  <a:pt x="0" y="290430"/>
                </a:moveTo>
                <a:cubicBezTo>
                  <a:pt x="854003" y="288520"/>
                  <a:pt x="846719" y="210808"/>
                  <a:pt x="1106950" y="135392"/>
                </a:cubicBezTo>
                <a:cubicBezTo>
                  <a:pt x="1367181" y="59976"/>
                  <a:pt x="1768696" y="-603"/>
                  <a:pt x="3798592" y="4"/>
                </a:cubicBezTo>
              </a:path>
            </a:pathLst>
          </a:custGeom>
          <a:ln w="19050" cmpd="sng">
            <a:solidFill>
              <a:schemeClr val="tx1"/>
            </a:solidFill>
            <a:prstDash val="dashDot"/>
            <a:headEnd type="triangle"/>
            <a:tailEnd type="triangle"/>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59" name="Freeform 58"/>
          <p:cNvSpPr/>
          <p:nvPr/>
        </p:nvSpPr>
        <p:spPr>
          <a:xfrm>
            <a:off x="5966976" y="2123855"/>
            <a:ext cx="1260000" cy="711709"/>
          </a:xfrm>
          <a:custGeom>
            <a:avLst/>
            <a:gdLst>
              <a:gd name="connsiteX0" fmla="*/ 0 w 3355810"/>
              <a:gd name="connsiteY0" fmla="*/ 360530 h 360530"/>
              <a:gd name="connsiteX1" fmla="*/ 1235124 w 3355810"/>
              <a:gd name="connsiteY1" fmla="*/ 11003 h 360530"/>
              <a:gd name="connsiteX2" fmla="*/ 3355810 w 3355810"/>
              <a:gd name="connsiteY2" fmla="*/ 80908 h 360530"/>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126034 w 3481844"/>
              <a:gd name="connsiteY0" fmla="*/ 361226 h 395522"/>
              <a:gd name="connsiteX1" fmla="*/ 79425 w 3481844"/>
              <a:gd name="connsiteY1" fmla="*/ 373167 h 395522"/>
              <a:gd name="connsiteX2" fmla="*/ 1361158 w 3481844"/>
              <a:gd name="connsiteY2" fmla="*/ 11699 h 395522"/>
              <a:gd name="connsiteX3" fmla="*/ 3481844 w 3481844"/>
              <a:gd name="connsiteY3" fmla="*/ 81604 h 395522"/>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361226 h 373167"/>
              <a:gd name="connsiteX1" fmla="*/ 213086 w 3615505"/>
              <a:gd name="connsiteY1" fmla="*/ 373167 h 373167"/>
              <a:gd name="connsiteX2" fmla="*/ 1494819 w 3615505"/>
              <a:gd name="connsiteY2" fmla="*/ 11699 h 373167"/>
              <a:gd name="connsiteX3" fmla="*/ 3615505 w 3615505"/>
              <a:gd name="connsiteY3" fmla="*/ 81604 h 373167"/>
              <a:gd name="connsiteX0" fmla="*/ 259695 w 3615505"/>
              <a:gd name="connsiteY0" fmla="*/ 293406 h 305347"/>
              <a:gd name="connsiteX1" fmla="*/ 213086 w 3615505"/>
              <a:gd name="connsiteY1" fmla="*/ 305347 h 305347"/>
              <a:gd name="connsiteX2" fmla="*/ 1506471 w 3615505"/>
              <a:gd name="connsiteY2" fmla="*/ 24916 h 305347"/>
              <a:gd name="connsiteX3" fmla="*/ 3615505 w 3615505"/>
              <a:gd name="connsiteY3" fmla="*/ 13784 h 305347"/>
              <a:gd name="connsiteX0" fmla="*/ 259695 w 3615505"/>
              <a:gd name="connsiteY0" fmla="*/ 282152 h 294093"/>
              <a:gd name="connsiteX1" fmla="*/ 213086 w 3615505"/>
              <a:gd name="connsiteY1" fmla="*/ 294093 h 294093"/>
              <a:gd name="connsiteX2" fmla="*/ 1506471 w 3615505"/>
              <a:gd name="connsiteY2" fmla="*/ 13662 h 294093"/>
              <a:gd name="connsiteX3" fmla="*/ 3615505 w 3615505"/>
              <a:gd name="connsiteY3" fmla="*/ 2530 h 294093"/>
              <a:gd name="connsiteX0" fmla="*/ 0 w 3355810"/>
              <a:gd name="connsiteY0" fmla="*/ 282152 h 282152"/>
              <a:gd name="connsiteX1" fmla="*/ 1246776 w 3355810"/>
              <a:gd name="connsiteY1" fmla="*/ 13662 h 282152"/>
              <a:gd name="connsiteX2" fmla="*/ 3355810 w 3355810"/>
              <a:gd name="connsiteY2" fmla="*/ 2530 h 282152"/>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62077 h 362077"/>
              <a:gd name="connsiteX1" fmla="*/ 1666253 w 3775287"/>
              <a:gd name="connsiteY1" fmla="*/ 28758 h 362077"/>
              <a:gd name="connsiteX2" fmla="*/ 3775287 w 3775287"/>
              <a:gd name="connsiteY2" fmla="*/ 17626 h 362077"/>
              <a:gd name="connsiteX0" fmla="*/ 0 w 3775287"/>
              <a:gd name="connsiteY0" fmla="*/ 344451 h 344451"/>
              <a:gd name="connsiteX1" fmla="*/ 1270081 w 3775287"/>
              <a:gd name="connsiteY1" fmla="*/ 70559 h 344451"/>
              <a:gd name="connsiteX2" fmla="*/ 3775287 w 3775287"/>
              <a:gd name="connsiteY2" fmla="*/ 0 h 344451"/>
              <a:gd name="connsiteX0" fmla="*/ 0 w 3763635"/>
              <a:gd name="connsiteY0" fmla="*/ 294290 h 294290"/>
              <a:gd name="connsiteX1" fmla="*/ 1270081 w 3763635"/>
              <a:gd name="connsiteY1" fmla="*/ 20398 h 294290"/>
              <a:gd name="connsiteX2" fmla="*/ 3763635 w 3763635"/>
              <a:gd name="connsiteY2" fmla="*/ 20071 h 294290"/>
              <a:gd name="connsiteX0" fmla="*/ 0 w 3763635"/>
              <a:gd name="connsiteY0" fmla="*/ 313712 h 313712"/>
              <a:gd name="connsiteX1" fmla="*/ 1270081 w 3763635"/>
              <a:gd name="connsiteY1" fmla="*/ 39820 h 313712"/>
              <a:gd name="connsiteX2" fmla="*/ 3763635 w 3763635"/>
              <a:gd name="connsiteY2" fmla="*/ 1676 h 313712"/>
              <a:gd name="connsiteX0" fmla="*/ 0 w 3798592"/>
              <a:gd name="connsiteY0" fmla="*/ 322954 h 322954"/>
              <a:gd name="connsiteX1" fmla="*/ 1270081 w 3798592"/>
              <a:gd name="connsiteY1" fmla="*/ 49062 h 322954"/>
              <a:gd name="connsiteX2" fmla="*/ 3798592 w 3798592"/>
              <a:gd name="connsiteY2" fmla="*/ 113 h 322954"/>
              <a:gd name="connsiteX0" fmla="*/ 0 w 3798592"/>
              <a:gd name="connsiteY0" fmla="*/ 485369 h 485369"/>
              <a:gd name="connsiteX1" fmla="*/ 1270081 w 3798592"/>
              <a:gd name="connsiteY1" fmla="*/ 211477 h 485369"/>
              <a:gd name="connsiteX2" fmla="*/ 3483984 w 3798592"/>
              <a:gd name="connsiteY2" fmla="*/ 283 h 485369"/>
              <a:gd name="connsiteX3" fmla="*/ 3798592 w 3798592"/>
              <a:gd name="connsiteY3" fmla="*/ 162528 h 485369"/>
              <a:gd name="connsiteX0" fmla="*/ 0 w 3798592"/>
              <a:gd name="connsiteY0" fmla="*/ 322841 h 322841"/>
              <a:gd name="connsiteX1" fmla="*/ 1270081 w 3798592"/>
              <a:gd name="connsiteY1" fmla="*/ 48949 h 322841"/>
              <a:gd name="connsiteX2" fmla="*/ 3798592 w 3798592"/>
              <a:gd name="connsiteY2" fmla="*/ 0 h 322841"/>
              <a:gd name="connsiteX0" fmla="*/ 0 w 3798592"/>
              <a:gd name="connsiteY0" fmla="*/ 297714 h 297714"/>
              <a:gd name="connsiteX1" fmla="*/ 1270081 w 3798592"/>
              <a:gd name="connsiteY1" fmla="*/ 23822 h 297714"/>
              <a:gd name="connsiteX2" fmla="*/ 3798592 w 3798592"/>
              <a:gd name="connsiteY2" fmla="*/ 7288 h 297714"/>
              <a:gd name="connsiteX0" fmla="*/ 0 w 3798592"/>
              <a:gd name="connsiteY0" fmla="*/ 300915 h 300915"/>
              <a:gd name="connsiteX1" fmla="*/ 1270081 w 3798592"/>
              <a:gd name="connsiteY1" fmla="*/ 27023 h 300915"/>
              <a:gd name="connsiteX2" fmla="*/ 3798592 w 3798592"/>
              <a:gd name="connsiteY2" fmla="*/ 10489 h 300915"/>
              <a:gd name="connsiteX0" fmla="*/ 0 w 3798592"/>
              <a:gd name="connsiteY0" fmla="*/ 290781 h 290781"/>
              <a:gd name="connsiteX1" fmla="*/ 1200168 w 3798592"/>
              <a:gd name="connsiteY1" fmla="*/ 43901 h 290781"/>
              <a:gd name="connsiteX2" fmla="*/ 3798592 w 3798592"/>
              <a:gd name="connsiteY2" fmla="*/ 355 h 290781"/>
              <a:gd name="connsiteX0" fmla="*/ 0 w 3798592"/>
              <a:gd name="connsiteY0" fmla="*/ 290436 h 290436"/>
              <a:gd name="connsiteX1" fmla="*/ 1200168 w 3798592"/>
              <a:gd name="connsiteY1" fmla="*/ 43556 h 290436"/>
              <a:gd name="connsiteX2" fmla="*/ 3798592 w 3798592"/>
              <a:gd name="connsiteY2" fmla="*/ 10 h 290436"/>
              <a:gd name="connsiteX0" fmla="*/ 0 w 3798592"/>
              <a:gd name="connsiteY0" fmla="*/ 291471 h 291471"/>
              <a:gd name="connsiteX1" fmla="*/ 1200168 w 3798592"/>
              <a:gd name="connsiteY1" fmla="*/ 44591 h 291471"/>
              <a:gd name="connsiteX2" fmla="*/ 3798592 w 3798592"/>
              <a:gd name="connsiteY2" fmla="*/ 1045 h 291471"/>
              <a:gd name="connsiteX0" fmla="*/ 0 w 3798592"/>
              <a:gd name="connsiteY0" fmla="*/ 290438 h 290438"/>
              <a:gd name="connsiteX1" fmla="*/ 1153559 w 3798592"/>
              <a:gd name="connsiteY1" fmla="*/ 75973 h 290438"/>
              <a:gd name="connsiteX2" fmla="*/ 3798592 w 3798592"/>
              <a:gd name="connsiteY2" fmla="*/ 12 h 290438"/>
              <a:gd name="connsiteX0" fmla="*/ 0 w 3798592"/>
              <a:gd name="connsiteY0" fmla="*/ 290430 h 290430"/>
              <a:gd name="connsiteX1" fmla="*/ 1106950 w 3798592"/>
              <a:gd name="connsiteY1" fmla="*/ 135392 h 290430"/>
              <a:gd name="connsiteX2" fmla="*/ 3798592 w 3798592"/>
              <a:gd name="connsiteY2" fmla="*/ 4 h 290430"/>
              <a:gd name="connsiteX0" fmla="*/ 0 w 3798592"/>
              <a:gd name="connsiteY0" fmla="*/ 290430 h 290430"/>
              <a:gd name="connsiteX1" fmla="*/ 1106950 w 3798592"/>
              <a:gd name="connsiteY1" fmla="*/ 135392 h 290430"/>
              <a:gd name="connsiteX2" fmla="*/ 3798592 w 3798592"/>
              <a:gd name="connsiteY2" fmla="*/ 4 h 290430"/>
            </a:gdLst>
            <a:ahLst/>
            <a:cxnLst>
              <a:cxn ang="0">
                <a:pos x="connsiteX0" y="connsiteY0"/>
              </a:cxn>
              <a:cxn ang="0">
                <a:pos x="connsiteX1" y="connsiteY1"/>
              </a:cxn>
              <a:cxn ang="0">
                <a:pos x="connsiteX2" y="connsiteY2"/>
              </a:cxn>
            </a:cxnLst>
            <a:rect l="l" t="t" r="r" b="b"/>
            <a:pathLst>
              <a:path w="3798592" h="290430">
                <a:moveTo>
                  <a:pt x="0" y="290430"/>
                </a:moveTo>
                <a:cubicBezTo>
                  <a:pt x="854003" y="288520"/>
                  <a:pt x="846719" y="210808"/>
                  <a:pt x="1106950" y="135392"/>
                </a:cubicBezTo>
                <a:cubicBezTo>
                  <a:pt x="1367181" y="59976"/>
                  <a:pt x="1768696" y="-603"/>
                  <a:pt x="3798592" y="4"/>
                </a:cubicBezTo>
              </a:path>
            </a:pathLst>
          </a:custGeom>
          <a:ln w="19050" cmpd="sng">
            <a:solidFill>
              <a:schemeClr val="tx1"/>
            </a:solidFill>
            <a:prstDash val="dashDot"/>
            <a:headEnd type="triangle"/>
            <a:tailEnd type="triangle"/>
          </a:ln>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charset="0"/>
            </a:endParaRPr>
          </a:p>
        </p:txBody>
      </p:sp>
      <p:sp>
        <p:nvSpPr>
          <p:cNvPr id="10" name="Oval 9"/>
          <p:cNvSpPr/>
          <p:nvPr/>
        </p:nvSpPr>
        <p:spPr bwMode="auto">
          <a:xfrm>
            <a:off x="7610444" y="3023956"/>
            <a:ext cx="90010" cy="90010"/>
          </a:xfrm>
          <a:prstGeom prst="ellipse">
            <a:avLst/>
          </a:prstGeom>
          <a:solidFill>
            <a:srgbClr val="FF0000"/>
          </a:solid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1" name="TextBox 10"/>
          <p:cNvSpPr txBox="1"/>
          <p:nvPr/>
        </p:nvSpPr>
        <p:spPr>
          <a:xfrm>
            <a:off x="701570" y="1583795"/>
            <a:ext cx="766180" cy="276999"/>
          </a:xfrm>
          <a:prstGeom prst="rect">
            <a:avLst/>
          </a:prstGeom>
          <a:noFill/>
        </p:spPr>
        <p:txBody>
          <a:bodyPr wrap="none" rtlCol="0">
            <a:spAutoFit/>
          </a:bodyPr>
          <a:lstStyle/>
          <a:p>
            <a:r>
              <a:rPr lang="en-US" dirty="0">
                <a:latin typeface="+mn-lt"/>
              </a:rPr>
              <a:t>Terminal</a:t>
            </a:r>
            <a:endParaRPr lang="en-US" dirty="0" smtClean="0">
              <a:latin typeface="+mn-lt"/>
            </a:endParaRPr>
          </a:p>
        </p:txBody>
      </p:sp>
      <p:sp>
        <p:nvSpPr>
          <p:cNvPr id="60" name="TextBox 59"/>
          <p:cNvSpPr txBox="1"/>
          <p:nvPr/>
        </p:nvSpPr>
        <p:spPr>
          <a:xfrm>
            <a:off x="8053422" y="2467634"/>
            <a:ext cx="749048" cy="646331"/>
          </a:xfrm>
          <a:prstGeom prst="rect">
            <a:avLst/>
          </a:prstGeom>
          <a:noFill/>
        </p:spPr>
        <p:txBody>
          <a:bodyPr wrap="none" rtlCol="0">
            <a:spAutoFit/>
          </a:bodyPr>
          <a:lstStyle/>
          <a:p>
            <a:r>
              <a:rPr lang="en-US" dirty="0">
                <a:latin typeface="+mn-lt"/>
              </a:rPr>
              <a:t>Core</a:t>
            </a:r>
            <a:br>
              <a:rPr lang="en-US" dirty="0">
                <a:latin typeface="+mn-lt"/>
              </a:rPr>
            </a:br>
            <a:r>
              <a:rPr lang="en-US" dirty="0">
                <a:latin typeface="+mn-lt"/>
              </a:rPr>
              <a:t>Network</a:t>
            </a:r>
            <a:br>
              <a:rPr lang="en-US" dirty="0">
                <a:latin typeface="+mn-lt"/>
              </a:rPr>
            </a:br>
            <a:r>
              <a:rPr lang="en-US" dirty="0">
                <a:latin typeface="+mn-lt"/>
              </a:rPr>
              <a:t>Service</a:t>
            </a:r>
            <a:endParaRPr lang="en-US" dirty="0" smtClean="0">
              <a:latin typeface="+mn-lt"/>
            </a:endParaRPr>
          </a:p>
        </p:txBody>
      </p:sp>
      <p:sp>
        <p:nvSpPr>
          <p:cNvPr id="57" name="TextBox 56"/>
          <p:cNvSpPr txBox="1"/>
          <p:nvPr/>
        </p:nvSpPr>
        <p:spPr>
          <a:xfrm>
            <a:off x="8082390" y="1763815"/>
            <a:ext cx="1031502" cy="646331"/>
          </a:xfrm>
          <a:prstGeom prst="rect">
            <a:avLst/>
          </a:prstGeom>
          <a:noFill/>
        </p:spPr>
        <p:txBody>
          <a:bodyPr wrap="none" rtlCol="0">
            <a:spAutoFit/>
          </a:bodyPr>
          <a:lstStyle/>
          <a:p>
            <a:r>
              <a:rPr lang="en-US" dirty="0">
                <a:latin typeface="+mn-lt"/>
              </a:rPr>
              <a:t>Subscription</a:t>
            </a:r>
            <a:br>
              <a:rPr lang="en-US" dirty="0">
                <a:latin typeface="+mn-lt"/>
              </a:rPr>
            </a:br>
            <a:r>
              <a:rPr lang="en-US" dirty="0">
                <a:latin typeface="+mn-lt"/>
              </a:rPr>
              <a:t>Service</a:t>
            </a:r>
          </a:p>
          <a:p>
            <a:r>
              <a:rPr lang="en-US" dirty="0">
                <a:latin typeface="+mn-lt"/>
              </a:rPr>
              <a:t>Provider</a:t>
            </a:r>
            <a:endParaRPr lang="en-US" dirty="0" smtClean="0">
              <a:latin typeface="+mn-lt"/>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September 2014 F2F Meeting</a:t>
            </a:r>
          </a:p>
        </p:txBody>
      </p:sp>
      <p:sp>
        <p:nvSpPr>
          <p:cNvPr id="3" name="Content Placeholder 2"/>
          <p:cNvSpPr>
            <a:spLocks noGrp="1"/>
          </p:cNvSpPr>
          <p:nvPr>
            <p:ph idx="1"/>
          </p:nvPr>
        </p:nvSpPr>
        <p:spPr>
          <a:xfrm>
            <a:off x="457200" y="1447800"/>
            <a:ext cx="8229600" cy="4678363"/>
          </a:xfrm>
        </p:spPr>
        <p:txBody>
          <a:bodyPr>
            <a:normAutofit fontScale="85000" lnSpcReduction="20000"/>
          </a:bodyPr>
          <a:lstStyle/>
          <a:p>
            <a:r>
              <a:rPr lang="en-US" b="1" dirty="0" smtClean="0"/>
              <a:t>Venue</a:t>
            </a:r>
            <a:endParaRPr lang="en-US" dirty="0" smtClean="0"/>
          </a:p>
          <a:p>
            <a:pPr lvl="1"/>
            <a:r>
              <a:rPr lang="en-US" dirty="0"/>
              <a:t>Hilton Athens, </a:t>
            </a:r>
            <a:r>
              <a:rPr lang="en-US" dirty="0" smtClean="0"/>
              <a:t>46 </a:t>
            </a:r>
            <a:r>
              <a:rPr lang="en-US" dirty="0" err="1" smtClean="0"/>
              <a:t>Vassilissis</a:t>
            </a:r>
            <a:r>
              <a:rPr lang="en-US" dirty="0" smtClean="0"/>
              <a:t> </a:t>
            </a:r>
            <a:r>
              <a:rPr lang="en-US" dirty="0" err="1" smtClean="0"/>
              <a:t>Sofias</a:t>
            </a:r>
            <a:r>
              <a:rPr lang="en-US" dirty="0" smtClean="0"/>
              <a:t> Avenue, Athens, 11528, Greece</a:t>
            </a:r>
          </a:p>
          <a:p>
            <a:pPr lvl="1"/>
            <a:endParaRPr lang="en-US" dirty="0" smtClean="0"/>
          </a:p>
          <a:p>
            <a:r>
              <a:rPr lang="de-DE" dirty="0" smtClean="0"/>
              <a:t>Meeting-</a:t>
            </a:r>
            <a:r>
              <a:rPr lang="de-DE" dirty="0" err="1" smtClean="0"/>
              <a:t>room</a:t>
            </a:r>
            <a:r>
              <a:rPr lang="de-DE" dirty="0" smtClean="0"/>
              <a:t>: </a:t>
            </a:r>
          </a:p>
          <a:p>
            <a:pPr lvl="1"/>
            <a:r>
              <a:rPr lang="de-DE" b="1" dirty="0" smtClean="0"/>
              <a:t>Kos</a:t>
            </a:r>
            <a:r>
              <a:rPr lang="de-DE" dirty="0" smtClean="0"/>
              <a:t>, Mezzanine</a:t>
            </a:r>
          </a:p>
          <a:p>
            <a:endParaRPr lang="de-DE" dirty="0" smtClean="0"/>
          </a:p>
          <a:p>
            <a:r>
              <a:rPr lang="de-DE" dirty="0" smtClean="0"/>
              <a:t>Sessions:</a:t>
            </a:r>
          </a:p>
          <a:p>
            <a:pPr lvl="1"/>
            <a:r>
              <a:rPr lang="en-US" dirty="0" smtClean="0"/>
              <a:t>Mon,	Sept 15th, 13:30 - 18:00</a:t>
            </a:r>
          </a:p>
          <a:p>
            <a:pPr lvl="1"/>
            <a:r>
              <a:rPr lang="en-US" dirty="0" smtClean="0"/>
              <a:t>Tue,	Sept 16th, 13:30 - 18:00</a:t>
            </a:r>
          </a:p>
          <a:p>
            <a:pPr lvl="1"/>
            <a:r>
              <a:rPr lang="en-US" dirty="0" smtClean="0"/>
              <a:t>Wed,	Sept 17th, 13:30 - 17:00</a:t>
            </a:r>
          </a:p>
          <a:p>
            <a:pPr lvl="1"/>
            <a:r>
              <a:rPr lang="en-US" dirty="0" smtClean="0"/>
              <a:t>Thu,	Sept 18th, 13:30 - 18:00</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362"/>
          </a:xfrm>
        </p:spPr>
        <p:txBody>
          <a:bodyPr>
            <a:normAutofit fontScale="90000"/>
          </a:bodyPr>
          <a:lstStyle/>
          <a:p>
            <a:r>
              <a:rPr lang="en-US" dirty="0"/>
              <a:t/>
            </a:r>
            <a:br>
              <a:rPr lang="en-US" dirty="0"/>
            </a:br>
            <a:r>
              <a:rPr lang="en-US" dirty="0" smtClean="0"/>
              <a:t>P802.1CF Draft </a:t>
            </a:r>
            <a:r>
              <a:rPr lang="en-US" dirty="0" err="1" smtClean="0"/>
              <a:t>ToC</a:t>
            </a:r>
            <a:r>
              <a:rPr lang="en-US" dirty="0"/>
              <a:t/>
            </a:r>
            <a:br>
              <a:rPr lang="en-US" dirty="0"/>
            </a:br>
            <a:endParaRPr lang="en-US" dirty="0"/>
          </a:p>
        </p:txBody>
      </p:sp>
      <p:pic>
        <p:nvPicPr>
          <p:cNvPr id="9" name="Picture 8" descr="omniran-nrm.png"/>
          <p:cNvPicPr>
            <a:picLocks noChangeAspect="1"/>
          </p:cNvPicPr>
          <p:nvPr/>
        </p:nvPicPr>
        <p:blipFill>
          <a:blip r:embed="rId2"/>
          <a:stretch>
            <a:fillRect/>
          </a:stretch>
        </p:blipFill>
        <p:spPr>
          <a:xfrm>
            <a:off x="5515447" y="2078850"/>
            <a:ext cx="2656953" cy="1109797"/>
          </a:xfrm>
          <a:prstGeom prst="rect">
            <a:avLst/>
          </a:prstGeom>
        </p:spPr>
      </p:pic>
      <p:cxnSp>
        <p:nvCxnSpPr>
          <p:cNvPr id="13" name="Straight Connector 12"/>
          <p:cNvCxnSpPr/>
          <p:nvPr/>
        </p:nvCxnSpPr>
        <p:spPr bwMode="auto">
          <a:xfrm>
            <a:off x="4752000" y="3203975"/>
            <a:ext cx="4050000" cy="0"/>
          </a:xfrm>
          <a:prstGeom prst="line">
            <a:avLst/>
          </a:prstGeom>
          <a:solidFill>
            <a:schemeClr val="accent1"/>
          </a:solidFill>
          <a:ln w="6350" cap="flat" cmpd="sng" algn="ctr">
            <a:solidFill>
              <a:schemeClr val="tx1"/>
            </a:solidFill>
            <a:prstDash val="dashDot"/>
            <a:round/>
            <a:headEnd type="none" w="sm" len="sm"/>
            <a:tailEnd type="none" w="sm" len="sm"/>
          </a:ln>
          <a:effectLst/>
        </p:spPr>
      </p:cxnSp>
      <p:cxnSp>
        <p:nvCxnSpPr>
          <p:cNvPr id="14" name="Straight Connector 13"/>
          <p:cNvCxnSpPr/>
          <p:nvPr/>
        </p:nvCxnSpPr>
        <p:spPr bwMode="auto">
          <a:xfrm>
            <a:off x="4662000" y="2078850"/>
            <a:ext cx="4050000" cy="0"/>
          </a:xfrm>
          <a:prstGeom prst="line">
            <a:avLst/>
          </a:prstGeom>
          <a:solidFill>
            <a:schemeClr val="accent1"/>
          </a:solidFill>
          <a:ln w="6350" cap="flat" cmpd="sng" algn="ctr">
            <a:solidFill>
              <a:schemeClr val="tx1"/>
            </a:solidFill>
            <a:prstDash val="dashDot"/>
            <a:round/>
            <a:headEnd type="none" w="sm" len="sm"/>
            <a:tailEnd type="none" w="sm" len="sm"/>
          </a:ln>
          <a:effectLst/>
        </p:spPr>
      </p:cxnSp>
      <p:pic>
        <p:nvPicPr>
          <p:cNvPr id="8" name="Picture 7" descr="omniran-functions.png"/>
          <p:cNvPicPr>
            <a:picLocks noChangeAspect="1"/>
          </p:cNvPicPr>
          <p:nvPr/>
        </p:nvPicPr>
        <p:blipFill>
          <a:blip r:embed="rId3"/>
          <a:stretch>
            <a:fillRect/>
          </a:stretch>
        </p:blipFill>
        <p:spPr>
          <a:xfrm>
            <a:off x="4842030" y="3231770"/>
            <a:ext cx="3991517" cy="2942535"/>
          </a:xfrm>
          <a:prstGeom prst="rect">
            <a:avLst/>
          </a:prstGeom>
        </p:spPr>
      </p:pic>
      <p:sp>
        <p:nvSpPr>
          <p:cNvPr id="3" name="Content Placeholder 2"/>
          <p:cNvSpPr>
            <a:spLocks noGrp="1"/>
          </p:cNvSpPr>
          <p:nvPr>
            <p:ph idx="1"/>
          </p:nvPr>
        </p:nvSpPr>
        <p:spPr>
          <a:xfrm>
            <a:off x="457199" y="1088740"/>
            <a:ext cx="6545071" cy="5355595"/>
          </a:xfrm>
        </p:spPr>
        <p:txBody>
          <a:bodyPr>
            <a:normAutofit fontScale="55000" lnSpcReduction="20000"/>
          </a:bodyPr>
          <a:lstStyle/>
          <a:p>
            <a:pPr>
              <a:lnSpc>
                <a:spcPct val="110000"/>
              </a:lnSpc>
              <a:spcBef>
                <a:spcPts val="0"/>
              </a:spcBef>
            </a:pPr>
            <a:r>
              <a:rPr lang="en-US" dirty="0"/>
              <a:t>Introduction and Scope</a:t>
            </a:r>
          </a:p>
          <a:p>
            <a:pPr>
              <a:lnSpc>
                <a:spcPct val="110000"/>
              </a:lnSpc>
              <a:spcBef>
                <a:spcPts val="0"/>
              </a:spcBef>
            </a:pPr>
            <a:r>
              <a:rPr lang="en-US" dirty="0"/>
              <a:t>Abbreviations, Acronyms, Definitions, and Conventions</a:t>
            </a:r>
          </a:p>
          <a:p>
            <a:pPr>
              <a:lnSpc>
                <a:spcPct val="110000"/>
              </a:lnSpc>
              <a:spcBef>
                <a:spcPts val="0"/>
              </a:spcBef>
            </a:pPr>
            <a:r>
              <a:rPr lang="en-US" dirty="0"/>
              <a:t>References</a:t>
            </a:r>
          </a:p>
          <a:p>
            <a:pPr>
              <a:lnSpc>
                <a:spcPct val="110000"/>
              </a:lnSpc>
              <a:spcBef>
                <a:spcPts val="0"/>
              </a:spcBef>
            </a:pPr>
            <a:r>
              <a:rPr lang="en-US" dirty="0"/>
              <a:t>Identifiers</a:t>
            </a:r>
          </a:p>
          <a:p>
            <a:pPr>
              <a:lnSpc>
                <a:spcPct val="110000"/>
              </a:lnSpc>
              <a:spcBef>
                <a:spcPts val="0"/>
              </a:spcBef>
            </a:pPr>
            <a:r>
              <a:rPr lang="en-US" dirty="0"/>
              <a:t>Network Reference Model</a:t>
            </a:r>
          </a:p>
          <a:p>
            <a:pPr lvl="1">
              <a:lnSpc>
                <a:spcPct val="110000"/>
              </a:lnSpc>
              <a:spcBef>
                <a:spcPts val="0"/>
              </a:spcBef>
            </a:pPr>
            <a:r>
              <a:rPr lang="en-US" dirty="0"/>
              <a:t>Overview</a:t>
            </a:r>
          </a:p>
          <a:p>
            <a:pPr lvl="1">
              <a:lnSpc>
                <a:spcPct val="110000"/>
              </a:lnSpc>
              <a:spcBef>
                <a:spcPts val="0"/>
              </a:spcBef>
            </a:pPr>
            <a:r>
              <a:rPr lang="en-US" dirty="0"/>
              <a:t>Reference Points</a:t>
            </a:r>
          </a:p>
          <a:p>
            <a:pPr lvl="1">
              <a:lnSpc>
                <a:spcPct val="110000"/>
              </a:lnSpc>
              <a:spcBef>
                <a:spcPts val="0"/>
              </a:spcBef>
            </a:pPr>
            <a:r>
              <a:rPr lang="en-US" dirty="0"/>
              <a:t>Access Network Control Architecture</a:t>
            </a:r>
          </a:p>
          <a:p>
            <a:pPr lvl="2">
              <a:lnSpc>
                <a:spcPct val="110000"/>
              </a:lnSpc>
              <a:spcBef>
                <a:spcPts val="0"/>
              </a:spcBef>
            </a:pPr>
            <a:r>
              <a:rPr lang="en-US" dirty="0"/>
              <a:t>Multiple deployment scenarios including backhaul</a:t>
            </a:r>
          </a:p>
          <a:p>
            <a:pPr>
              <a:lnSpc>
                <a:spcPct val="110000"/>
              </a:lnSpc>
              <a:spcBef>
                <a:spcPts val="0"/>
              </a:spcBef>
            </a:pPr>
            <a:r>
              <a:rPr lang="en-US" dirty="0"/>
              <a:t>Functional Design and Decomposition</a:t>
            </a:r>
          </a:p>
          <a:p>
            <a:pPr lvl="1">
              <a:lnSpc>
                <a:spcPct val="110000"/>
              </a:lnSpc>
              <a:spcBef>
                <a:spcPts val="0"/>
              </a:spcBef>
            </a:pPr>
            <a:r>
              <a:rPr lang="en-US" dirty="0"/>
              <a:t>Dynamic Spectrum Access </a:t>
            </a:r>
          </a:p>
          <a:p>
            <a:pPr lvl="1">
              <a:lnSpc>
                <a:spcPct val="110000"/>
              </a:lnSpc>
              <a:spcBef>
                <a:spcPts val="0"/>
              </a:spcBef>
            </a:pPr>
            <a:r>
              <a:rPr lang="en-US" dirty="0"/>
              <a:t>Network Discovery and Selection</a:t>
            </a:r>
          </a:p>
          <a:p>
            <a:pPr lvl="1">
              <a:lnSpc>
                <a:spcPct val="110000"/>
              </a:lnSpc>
              <a:spcBef>
                <a:spcPts val="0"/>
              </a:spcBef>
            </a:pPr>
            <a:r>
              <a:rPr lang="en-US" dirty="0"/>
              <a:t>Association and Disassociaiton</a:t>
            </a:r>
          </a:p>
          <a:p>
            <a:pPr lvl="1">
              <a:lnSpc>
                <a:spcPct val="110000"/>
              </a:lnSpc>
              <a:spcBef>
                <a:spcPts val="0"/>
              </a:spcBef>
            </a:pPr>
            <a:r>
              <a:rPr lang="en-US" dirty="0"/>
              <a:t>Authentication and Trust Establishment</a:t>
            </a:r>
          </a:p>
          <a:p>
            <a:pPr lvl="1">
              <a:lnSpc>
                <a:spcPct val="110000"/>
              </a:lnSpc>
              <a:spcBef>
                <a:spcPts val="0"/>
              </a:spcBef>
            </a:pPr>
            <a:r>
              <a:rPr lang="en-US" dirty="0" err="1"/>
              <a:t>Datapath</a:t>
            </a:r>
            <a:r>
              <a:rPr lang="en-US" dirty="0"/>
              <a:t> establishment, </a:t>
            </a:r>
            <a:br>
              <a:rPr lang="en-US" dirty="0"/>
            </a:br>
            <a:r>
              <a:rPr lang="en-US" dirty="0"/>
              <a:t>relocation and teardown</a:t>
            </a:r>
          </a:p>
          <a:p>
            <a:pPr lvl="1">
              <a:lnSpc>
                <a:spcPct val="110000"/>
              </a:lnSpc>
              <a:spcBef>
                <a:spcPts val="0"/>
              </a:spcBef>
            </a:pPr>
            <a:r>
              <a:rPr lang="en-US" dirty="0"/>
              <a:t>Authorization, QoS and policy control</a:t>
            </a:r>
          </a:p>
          <a:p>
            <a:pPr lvl="1">
              <a:lnSpc>
                <a:spcPct val="110000"/>
              </a:lnSpc>
              <a:spcBef>
                <a:spcPts val="0"/>
              </a:spcBef>
            </a:pPr>
            <a:r>
              <a:rPr lang="en-US" dirty="0"/>
              <a:t>Accounting and monitoring</a:t>
            </a:r>
          </a:p>
          <a:p>
            <a:pPr>
              <a:lnSpc>
                <a:spcPct val="110000"/>
              </a:lnSpc>
              <a:spcBef>
                <a:spcPts val="0"/>
              </a:spcBef>
            </a:pPr>
            <a:r>
              <a:rPr lang="en-US" i="1" dirty="0"/>
              <a:t>SDN Abstraction	</a:t>
            </a:r>
          </a:p>
          <a:p>
            <a:pPr lvl="1">
              <a:lnSpc>
                <a:spcPct val="110000"/>
              </a:lnSpc>
              <a:spcBef>
                <a:spcPts val="0"/>
              </a:spcBef>
            </a:pPr>
            <a:r>
              <a:rPr lang="en-US" i="1" dirty="0"/>
              <a:t>Terminal</a:t>
            </a:r>
          </a:p>
          <a:p>
            <a:pPr lvl="1">
              <a:lnSpc>
                <a:spcPct val="110000"/>
              </a:lnSpc>
              <a:spcBef>
                <a:spcPts val="0"/>
              </a:spcBef>
            </a:pPr>
            <a:r>
              <a:rPr lang="en-US" i="1" dirty="0"/>
              <a:t>Access Network</a:t>
            </a:r>
          </a:p>
          <a:p>
            <a:pPr>
              <a:lnSpc>
                <a:spcPct val="110000"/>
              </a:lnSpc>
              <a:spcBef>
                <a:spcPts val="0"/>
              </a:spcBef>
            </a:pPr>
            <a:r>
              <a:rPr lang="en-US" dirty="0"/>
              <a:t>Annex:</a:t>
            </a:r>
          </a:p>
          <a:p>
            <a:pPr lvl="1">
              <a:lnSpc>
                <a:spcPct val="110000"/>
              </a:lnSpc>
              <a:spcBef>
                <a:spcPts val="0"/>
              </a:spcBef>
            </a:pPr>
            <a:r>
              <a:rPr lang="en-US" dirty="0"/>
              <a:t>Tenets (Informative)</a:t>
            </a:r>
          </a:p>
        </p:txBody>
      </p:sp>
    </p:spTree>
    <p:extLst>
      <p:ext uri="{BB962C8B-B14F-4D97-AF65-F5344CB8AC3E}">
        <p14:creationId xmlns:p14="http://schemas.microsoft.com/office/powerpoint/2010/main" val="237676174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Business#4</a:t>
            </a:r>
          </a:p>
        </p:txBody>
      </p:sp>
      <p:sp>
        <p:nvSpPr>
          <p:cNvPr id="3" name="Content Placeholder 2"/>
          <p:cNvSpPr>
            <a:spLocks noGrp="1"/>
          </p:cNvSpPr>
          <p:nvPr>
            <p:ph idx="1"/>
          </p:nvPr>
        </p:nvSpPr>
        <p:spPr>
          <a:xfrm>
            <a:off x="457200" y="1371600"/>
            <a:ext cx="8229600" cy="4754563"/>
          </a:xfrm>
        </p:spPr>
        <p:txBody>
          <a:bodyPr>
            <a:normAutofit fontScale="55000" lnSpcReduction="20000"/>
          </a:bodyPr>
          <a:lstStyle/>
          <a:p>
            <a:r>
              <a:rPr lang="en-US" dirty="0" smtClean="0"/>
              <a:t>P802.1CF contributions</a:t>
            </a:r>
          </a:p>
          <a:p>
            <a:pPr lvl="1"/>
            <a:r>
              <a:rPr lang="en-US" dirty="0" err="1" smtClean="0"/>
              <a:t>ToC</a:t>
            </a:r>
          </a:p>
          <a:p>
            <a:pPr lvl="2"/>
            <a:r>
              <a:rPr lang="en-US" dirty="0" err="1"/>
              <a:t>No new contributions available</a:t>
            </a:r>
            <a:endParaRPr lang="en-US" dirty="0" smtClean="0"/>
          </a:p>
          <a:p>
            <a:pPr lvl="1"/>
            <a:r>
              <a:rPr lang="en-US" dirty="0" smtClean="0"/>
              <a:t>Network reference model</a:t>
            </a:r>
          </a:p>
          <a:p>
            <a:pPr lvl="2"/>
            <a:r>
              <a:rPr lang="en-US" dirty="0">
                <a:hlinkClick r:id="rId2"/>
              </a:rPr>
              <a:t>https://mentor.ieee.org/omniran/dcn/14/omniran-14-0066-00-CF00-vlans-within-the-scope-of-nrm.pptx</a:t>
            </a:r>
            <a:endParaRPr lang="en-US" dirty="0"/>
          </a:p>
          <a:p>
            <a:pPr lvl="2"/>
            <a:r>
              <a:rPr lang="en-US" dirty="0"/>
              <a:t>Contribution raised several questions regards handling of backhaul in the NRM.</a:t>
            </a:r>
          </a:p>
          <a:p>
            <a:pPr lvl="2"/>
            <a:r>
              <a:rPr lang="en-US" dirty="0">
                <a:hlinkClick r:id="rId3"/>
              </a:rPr>
              <a:t>https://mentor.ieee.org/omniran/dcn/14/omniran-14-0068-00-CF00-generic-ieee-802-network-reference-model.docx</a:t>
            </a:r>
            <a:endParaRPr lang="en-US" dirty="0"/>
          </a:p>
          <a:p>
            <a:pPr lvl="2"/>
            <a:r>
              <a:rPr lang="en-US" dirty="0"/>
              <a:t>Unanimous conclusion was reached on basic terminology and concepts of OmniRAN NRM as described in </a:t>
            </a:r>
            <a:r>
              <a:rPr lang="en-US" dirty="0">
                <a:hlinkClick r:id="rId4"/>
              </a:rPr>
              <a:t>https://mentor.ieee.org/omniran/dcn/14/omniran-14-0069-01-CF00-athens-nrm-conclusions.pptx</a:t>
            </a:r>
            <a:endParaRPr lang="en-US" dirty="0"/>
          </a:p>
          <a:p>
            <a:pPr lvl="2"/>
            <a:endParaRPr lang="en-US" dirty="0"/>
          </a:p>
          <a:p>
            <a:pPr lvl="1"/>
            <a:r>
              <a:rPr lang="en-US" dirty="0" smtClean="0"/>
              <a:t>Functional design and decomposition</a:t>
            </a:r>
          </a:p>
          <a:p>
            <a:pPr lvl="2"/>
            <a:r>
              <a:rPr lang="en-US" dirty="0">
                <a:hlinkClick r:id="rId5"/>
              </a:rPr>
              <a:t>https://mentor.ieee.org/omniran/dcn/14/omniran-14-0065-01-CF00-key-concepts-of-nds.pptx</a:t>
            </a:r>
            <a:endParaRPr lang="en-US" dirty="0"/>
          </a:p>
          <a:p>
            <a:pPr lvl="2"/>
            <a:r>
              <a:rPr lang="en-US" dirty="0" smtClean="0"/>
              <a:t>Discussion led to refinements in terminology and structure</a:t>
            </a:r>
          </a:p>
          <a:p>
            <a:pPr lvl="3"/>
            <a:r>
              <a:rPr lang="en-US" dirty="0">
                <a:hlinkClick r:id="rId6"/>
              </a:rPr>
              <a:t>https://mentor.ieee.org/omniran/dcn/14/omniran-14-0065-02-CF00-key-concepts-of-nds.pptx</a:t>
            </a:r>
            <a:endParaRPr lang="en-US" dirty="0"/>
          </a:p>
          <a:p>
            <a:pPr lvl="1"/>
            <a:r>
              <a:rPr lang="en-US" dirty="0" smtClean="0"/>
              <a:t>SDN Abstraction</a:t>
            </a:r>
          </a:p>
          <a:p>
            <a:pPr lvl="2"/>
            <a:r>
              <a:rPr lang="en-US" dirty="0"/>
              <a:t>No new contribution available</a:t>
            </a:r>
          </a:p>
        </p:txBody>
      </p:sp>
    </p:spTree>
    <p:extLst>
      <p:ext uri="{BB962C8B-B14F-4D97-AF65-F5344CB8AC3E}">
        <p14:creationId xmlns:p14="http://schemas.microsoft.com/office/powerpoint/2010/main" val="31869894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Business#5</a:t>
            </a:r>
          </a:p>
        </p:txBody>
      </p:sp>
      <p:sp>
        <p:nvSpPr>
          <p:cNvPr id="3" name="Content Placeholder 2"/>
          <p:cNvSpPr>
            <a:spLocks noGrp="1"/>
          </p:cNvSpPr>
          <p:nvPr>
            <p:ph idx="1"/>
          </p:nvPr>
        </p:nvSpPr>
        <p:spPr>
          <a:xfrm>
            <a:off x="457200" y="1371600"/>
            <a:ext cx="8229600" cy="5029200"/>
          </a:xfrm>
        </p:spPr>
        <p:txBody>
          <a:bodyPr>
            <a:normAutofit fontScale="55000" lnSpcReduction="20000"/>
          </a:bodyPr>
          <a:lstStyle/>
          <a:p>
            <a:r>
              <a:rPr lang="de-DE" dirty="0" err="1" smtClean="0"/>
              <a:t>Related</a:t>
            </a:r>
            <a:r>
              <a:rPr lang="de-DE" dirty="0" smtClean="0"/>
              <a:t> </a:t>
            </a:r>
            <a:r>
              <a:rPr lang="de-DE" dirty="0" err="1" smtClean="0"/>
              <a:t>discussions</a:t>
            </a:r>
            <a:r>
              <a:rPr lang="de-DE" dirty="0" smtClean="0"/>
              <a:t> in 802 WGs</a:t>
            </a:r>
          </a:p>
          <a:p>
            <a:pPr lvl="1"/>
            <a:r>
              <a:rPr lang="de-DE" dirty="0"/>
              <a:t>Dick Roy provided introduction of ITS use cases as presented to IEEE 802.21</a:t>
            </a:r>
          </a:p>
          <a:p>
            <a:pPr lvl="2"/>
            <a:r>
              <a:rPr lang="de-DE" dirty="0">
                <a:hlinkClick r:id="rId2"/>
              </a:rPr>
              <a:t>https://mentor.ieee.org/omniran/dcn/14/omniran-14-0067-00-CF00-its-use-cases.pptx</a:t>
            </a:r>
            <a:endParaRPr lang="de-DE" dirty="0"/>
          </a:p>
          <a:p>
            <a:r>
              <a:rPr lang="en-US" dirty="0"/>
              <a:t>Need</a:t>
            </a:r>
            <a:r>
              <a:rPr lang="en-US" dirty="0" smtClean="0"/>
              <a:t> for liaisons</a:t>
            </a:r>
          </a:p>
          <a:p>
            <a:pPr lvl="1"/>
            <a:r>
              <a:rPr lang="en-US" dirty="0"/>
              <a:t>No urgent need for liaisons</a:t>
            </a:r>
          </a:p>
          <a:p>
            <a:pPr lvl="1"/>
            <a:r>
              <a:rPr lang="en-US" dirty="0"/>
              <a:t>Initial OmniRAN specification might be introduced to ONF by making a contribution via Paul/Charlie</a:t>
            </a:r>
          </a:p>
          <a:p>
            <a:pPr lvl="2"/>
            <a:r>
              <a:rPr lang="en-US" dirty="0"/>
              <a:t>Asking for individual feedback of participants</a:t>
            </a:r>
          </a:p>
          <a:p>
            <a:pPr lvl="2"/>
            <a:r>
              <a:rPr lang="en-US" dirty="0"/>
              <a:t>No need for official response by ONF</a:t>
            </a:r>
          </a:p>
          <a:p>
            <a:pPr lvl="1"/>
            <a:r>
              <a:rPr lang="en-US" dirty="0" smtClean="0"/>
              <a:t>Other organizations under consideration for sharing initial specification</a:t>
            </a:r>
          </a:p>
          <a:p>
            <a:pPr lvl="2"/>
            <a:r>
              <a:rPr lang="en-US" dirty="0"/>
              <a:t>Small Cell Forum</a:t>
            </a:r>
          </a:p>
          <a:p>
            <a:pPr lvl="2"/>
            <a:r>
              <a:rPr lang="en-US" dirty="0" smtClean="0"/>
              <a:t>Wireless Broadband Alliance</a:t>
            </a:r>
          </a:p>
          <a:p>
            <a:pPr lvl="2"/>
            <a:r>
              <a:rPr lang="en-US" dirty="0"/>
              <a:t>Metro Ethernet Forum</a:t>
            </a:r>
          </a:p>
          <a:p>
            <a:pPr lvl="2"/>
            <a:r>
              <a:rPr lang="en-US" dirty="0" smtClean="0"/>
              <a:t>ITU-T SG15</a:t>
            </a:r>
          </a:p>
          <a:p>
            <a:pPr lvl="2"/>
            <a:r>
              <a:rPr lang="en-US" dirty="0"/>
              <a:t>BBF E2E Architecture</a:t>
            </a:r>
          </a:p>
          <a:p>
            <a:pPr lvl="2"/>
            <a:r>
              <a:rPr lang="en-US" dirty="0" smtClean="0"/>
              <a:t>ETSI NFV</a:t>
            </a:r>
          </a:p>
          <a:p>
            <a:r>
              <a:rPr lang="en-US" dirty="0" smtClean="0"/>
              <a:t>Status report to IEEE 802 WGs</a:t>
            </a:r>
          </a:p>
          <a:p>
            <a:pPr lvl="1"/>
            <a:r>
              <a:rPr lang="en-US" dirty="0">
                <a:hlinkClick r:id="rId3"/>
              </a:rPr>
              <a:t>https://mentor.ieee.org/omniran/dcn/14/omniran-14-0070-00-00TG-sep-2014-status-report-to-802-wgs.pptx</a:t>
            </a:r>
            <a:endParaRPr lang="en-US" dirty="0"/>
          </a:p>
          <a:p>
            <a:r>
              <a:rPr lang="en-US" dirty="0" smtClean="0"/>
              <a:t>AOB</a:t>
            </a:r>
          </a:p>
          <a:p>
            <a:pPr lvl="1"/>
            <a:r>
              <a:rPr lang="en-US" dirty="0"/>
              <a:t>Nothing raised</a:t>
            </a:r>
            <a:endParaRPr lang="en-US" dirty="0" smtClean="0"/>
          </a:p>
          <a:p>
            <a:pPr lvl="1"/>
            <a:r>
              <a:rPr lang="en-US" dirty="0"/>
              <a:t>Meeting adjourned at 17:45</a:t>
            </a:r>
            <a:endParaRPr lang="en-US" dirty="0" smtClean="0"/>
          </a:p>
        </p:txBody>
      </p:sp>
    </p:spTree>
    <p:extLst>
      <p:ext uri="{BB962C8B-B14F-4D97-AF65-F5344CB8AC3E}">
        <p14:creationId xmlns:p14="http://schemas.microsoft.com/office/powerpoint/2010/main" val="27217213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
            </a:r>
            <a:br>
              <a:rPr lang="en-GB" dirty="0" smtClean="0"/>
            </a:br>
            <a:r>
              <a:rPr lang="en-GB" dirty="0" smtClean="0"/>
              <a:t/>
            </a:r>
            <a:br>
              <a:rPr lang="en-GB" dirty="0" smtClean="0"/>
            </a:br>
            <a:r>
              <a:rPr lang="en-GB" sz="3600" b="1" dirty="0" smtClean="0"/>
              <a:t>Meals</a:t>
            </a:r>
            <a:r>
              <a:rPr lang="en-GB" sz="2000" dirty="0" smtClean="0"/>
              <a:t/>
            </a:r>
            <a:br>
              <a:rPr lang="en-GB" sz="2000" dirty="0" smtClean="0"/>
            </a:br>
            <a:r>
              <a:rPr lang="en-GB" sz="2000" dirty="0" smtClean="0"/>
              <a:t/>
            </a:r>
            <a:br>
              <a:rPr lang="en-GB" sz="2000" dirty="0" smtClean="0"/>
            </a:br>
            <a:endParaRPr lang="en-AU" dirty="0"/>
          </a:p>
        </p:txBody>
      </p:sp>
      <p:sp>
        <p:nvSpPr>
          <p:cNvPr id="5" name="Content Placeholder 4"/>
          <p:cNvSpPr>
            <a:spLocks noGrp="1"/>
          </p:cNvSpPr>
          <p:nvPr>
            <p:ph idx="1"/>
          </p:nvPr>
        </p:nvSpPr>
        <p:spPr/>
        <p:txBody>
          <a:bodyPr/>
          <a:lstStyle/>
          <a:p>
            <a:r>
              <a:rPr lang="en-GB" dirty="0" smtClean="0"/>
              <a:t>Breakfast is included in your room rate if you booked via the IEEE link with the Hilton</a:t>
            </a:r>
          </a:p>
          <a:p>
            <a:r>
              <a:rPr lang="en-GB" dirty="0" smtClean="0"/>
              <a:t>Morning and Afternoon tea will be served in the foyer areas</a:t>
            </a:r>
          </a:p>
          <a:p>
            <a:r>
              <a:rPr lang="en-GB" dirty="0" smtClean="0"/>
              <a:t>Lunch (12:00 – 13:30) will be served from the foyer outside the </a:t>
            </a:r>
            <a:r>
              <a:rPr lang="en-GB" dirty="0" err="1" smtClean="0"/>
              <a:t>Terpischore</a:t>
            </a:r>
            <a:r>
              <a:rPr lang="en-GB" dirty="0" smtClean="0"/>
              <a:t> Ballroom</a:t>
            </a:r>
            <a:br>
              <a:rPr lang="en-GB" dirty="0" smtClean="0"/>
            </a:br>
            <a:endParaRPr lang="en-US" dirty="0"/>
          </a:p>
        </p:txBody>
      </p:sp>
      <p:pic>
        <p:nvPicPr>
          <p:cNvPr id="8"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5" y="188641"/>
            <a:ext cx="2304255" cy="1228936"/>
          </a:xfrm>
          <a:prstGeom prst="rect">
            <a:avLst/>
          </a:prstGeom>
        </p:spPr>
      </p:pic>
    </p:spTree>
    <p:extLst>
      <p:ext uri="{BB962C8B-B14F-4D97-AF65-F5344CB8AC3E}">
        <p14:creationId xmlns:p14="http://schemas.microsoft.com/office/powerpoint/2010/main" val="407207214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sz="3600" b="1" dirty="0" smtClean="0"/>
              <a:t>  Social &amp; Dinners</a:t>
            </a:r>
            <a:endParaRPr lang="en-AU" sz="3600" b="1" dirty="0"/>
          </a:p>
        </p:txBody>
      </p:sp>
      <p:sp>
        <p:nvSpPr>
          <p:cNvPr id="5" name="Content Placeholder 4"/>
          <p:cNvSpPr>
            <a:spLocks noGrp="1"/>
          </p:cNvSpPr>
          <p:nvPr>
            <p:ph idx="1"/>
          </p:nvPr>
        </p:nvSpPr>
        <p:spPr>
          <a:xfrm>
            <a:off x="457200" y="1600200"/>
            <a:ext cx="8229600" cy="4724400"/>
          </a:xfrm>
        </p:spPr>
        <p:txBody>
          <a:bodyPr>
            <a:normAutofit fontScale="62500" lnSpcReduction="20000"/>
          </a:bodyPr>
          <a:lstStyle/>
          <a:p>
            <a:pPr>
              <a:lnSpc>
                <a:spcPct val="110000"/>
              </a:lnSpc>
            </a:pPr>
            <a:r>
              <a:rPr lang="en-GB" b="1" dirty="0"/>
              <a:t>Social – Wednesday</a:t>
            </a:r>
            <a:endParaRPr lang="en-GB" dirty="0" smtClean="0"/>
          </a:p>
          <a:p>
            <a:pPr lvl="1">
              <a:lnSpc>
                <a:spcPct val="110000"/>
              </a:lnSpc>
            </a:pPr>
            <a:r>
              <a:rPr lang="en-GB" dirty="0" smtClean="0"/>
              <a:t>Athens orientation tour and Acropolis visit followed by dinner was an optional function</a:t>
            </a:r>
          </a:p>
          <a:p>
            <a:pPr lvl="1">
              <a:lnSpc>
                <a:spcPct val="110000"/>
              </a:lnSpc>
            </a:pPr>
            <a:r>
              <a:rPr lang="en-GB" dirty="0" smtClean="0"/>
              <a:t>Please see the registration desk if you would like to purchase a ticket, please be aware there is limited availability of tickets.  Cost is US$95</a:t>
            </a:r>
          </a:p>
          <a:p>
            <a:pPr lvl="1">
              <a:lnSpc>
                <a:spcPct val="110000"/>
              </a:lnSpc>
            </a:pPr>
            <a:r>
              <a:rPr lang="en-GB" dirty="0" smtClean="0"/>
              <a:t>Reminder to wear comfortable shoes and that dinner is included, however drinks is not so please bring cash to purchase drinks, credit cards are not accepted</a:t>
            </a:r>
          </a:p>
          <a:p>
            <a:pPr lvl="1">
              <a:lnSpc>
                <a:spcPct val="110000"/>
              </a:lnSpc>
            </a:pPr>
            <a:r>
              <a:rPr lang="en-GB" dirty="0" smtClean="0"/>
              <a:t>Buses depart at 17:30, so please meet in the hotel foyer at 17:20</a:t>
            </a:r>
          </a:p>
          <a:p>
            <a:pPr lvl="1">
              <a:lnSpc>
                <a:spcPct val="110000"/>
              </a:lnSpc>
            </a:pPr>
            <a:r>
              <a:rPr lang="en-GB" dirty="0" smtClean="0"/>
              <a:t>Any questions please see Sara or Daniel on the registration desk.</a:t>
            </a:r>
          </a:p>
          <a:p>
            <a:pPr>
              <a:lnSpc>
                <a:spcPct val="110000"/>
              </a:lnSpc>
            </a:pPr>
            <a:r>
              <a:rPr lang="en-GB" b="1" dirty="0"/>
              <a:t>Suggestions for Restaurants</a:t>
            </a:r>
          </a:p>
          <a:p>
            <a:pPr lvl="1">
              <a:lnSpc>
                <a:spcPct val="110000"/>
              </a:lnSpc>
            </a:pPr>
            <a:r>
              <a:rPr lang="en-GB" dirty="0"/>
              <a:t>For suggestions for restaurants in the area, please visit the registration desk for a list of restaurant ideas</a:t>
            </a:r>
          </a:p>
          <a:p>
            <a:pPr lvl="1">
              <a:lnSpc>
                <a:spcPct val="110000"/>
              </a:lnSpc>
            </a:pPr>
            <a:r>
              <a:rPr lang="en-GB" dirty="0"/>
              <a:t>Please note, most local restaurants only accept cash, particularly the smaller ones</a:t>
            </a:r>
            <a:endParaRPr lang="en-US" dirty="0"/>
          </a:p>
          <a:p>
            <a:pPr lvl="1">
              <a:lnSpc>
                <a:spcPct val="110000"/>
              </a:lnSpc>
            </a:pPr>
            <a:endParaRPr lang="en-US" dirty="0"/>
          </a:p>
        </p:txBody>
      </p:sp>
      <p:pic>
        <p:nvPicPr>
          <p:cNvPr id="8" name="Content Placeholder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505" y="188641"/>
            <a:ext cx="2304255" cy="1228936"/>
          </a:xfrm>
          <a:prstGeom prst="rect">
            <a:avLst/>
          </a:prstGeom>
        </p:spPr>
      </p:pic>
    </p:spTree>
    <p:extLst>
      <p:ext uri="{BB962C8B-B14F-4D97-AF65-F5344CB8AC3E}">
        <p14:creationId xmlns:p14="http://schemas.microsoft.com/office/powerpoint/2010/main" val="3709766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26"/>
          <p:cNvSpPr>
            <a:spLocks noGrp="1" noChangeArrowheads="1"/>
          </p:cNvSpPr>
          <p:nvPr>
            <p:ph type="title"/>
          </p:nvPr>
        </p:nvSpPr>
        <p:spPr/>
        <p:txBody>
          <a:bodyPr/>
          <a:lstStyle/>
          <a:p>
            <a:r>
              <a:rPr lang="en-US"/>
              <a:t>Participants, Patents, and Duty to Inform</a:t>
            </a:r>
          </a:p>
        </p:txBody>
      </p:sp>
      <p:sp>
        <p:nvSpPr>
          <p:cNvPr id="4099" name="Rectangle 1027"/>
          <p:cNvSpPr>
            <a:spLocks noGrp="1" noChangeArrowheads="1"/>
          </p:cNvSpPr>
          <p:nvPr>
            <p:ph type="body" idx="1"/>
          </p:nvPr>
        </p:nvSpPr>
        <p:spPr>
          <a:xfrm>
            <a:off x="457200" y="1371600"/>
            <a:ext cx="8229600" cy="5029200"/>
          </a:xfrm>
        </p:spPr>
        <p:txBody>
          <a:bodyPr>
            <a:normAutofit fontScale="55000" lnSpcReduction="20000"/>
          </a:bodyPr>
          <a:lstStyle/>
          <a:p>
            <a:pPr marL="0" indent="0">
              <a:buNone/>
            </a:pPr>
            <a:r>
              <a:rPr lang="en-US" b="1">
                <a:solidFill>
                  <a:srgbClr val="1F497D"/>
                </a:solidFill>
              </a:rPr>
              <a:t>All participants in this meeting have certain obligations under the IEEE-SA Patent Policy. </a:t>
            </a:r>
          </a:p>
          <a:p>
            <a:r>
              <a:rPr lang="en-US" b="1">
                <a:solidFill>
                  <a:srgbClr val="1F497D"/>
                </a:solidFill>
              </a:rPr>
              <a:t>Participants [Note: </a:t>
            </a:r>
            <a:r>
              <a:rPr lang="en-GB" b="1">
                <a:solidFill>
                  <a:srgbClr val="1F497D"/>
                </a:solidFill>
              </a:rPr>
              <a:t>Quoted text excerpted from IEEE-SA Standards Board Bylaws subclause 6.2</a:t>
            </a:r>
            <a:r>
              <a:rPr lang="en-US" b="1">
                <a:solidFill>
                  <a:srgbClr val="1F497D"/>
                </a:solidFill>
              </a:rPr>
              <a:t>]:</a:t>
            </a:r>
          </a:p>
          <a:p>
            <a:pPr lvl="1"/>
            <a:r>
              <a:rPr lang="ja-JP" altLang="en-US" b="1">
                <a:solidFill>
                  <a:srgbClr val="1F497D"/>
                </a:solidFill>
              </a:rPr>
              <a:t>“</a:t>
            </a:r>
            <a:r>
              <a:rPr lang="en-US" b="1">
                <a:solidFill>
                  <a:srgbClr val="1F497D"/>
                </a:solidFill>
              </a:rPr>
              <a:t>Shall inform the IEEE (or cause the IEEE to be informed)</a:t>
            </a:r>
            <a:r>
              <a:rPr lang="ja-JP" altLang="en-US" b="1">
                <a:solidFill>
                  <a:srgbClr val="1F497D"/>
                </a:solidFill>
              </a:rPr>
              <a:t>”</a:t>
            </a:r>
            <a:r>
              <a:rPr lang="en-US" b="1">
                <a:solidFill>
                  <a:srgbClr val="1F497D"/>
                </a:solidFill>
              </a:rPr>
              <a:t> of the identity of each </a:t>
            </a:r>
            <a:r>
              <a:rPr lang="ja-JP" altLang="en-US" b="1">
                <a:solidFill>
                  <a:srgbClr val="1F497D"/>
                </a:solidFill>
              </a:rPr>
              <a:t>“</a:t>
            </a:r>
            <a:r>
              <a:rPr lang="en-US" b="1">
                <a:solidFill>
                  <a:srgbClr val="1F497D"/>
                </a:solidFill>
              </a:rPr>
              <a:t>holder of any potential Essential Patent Claims of which they are personally aware</a:t>
            </a:r>
            <a:r>
              <a:rPr lang="ja-JP" altLang="en-US" b="1">
                <a:solidFill>
                  <a:srgbClr val="1F497D"/>
                </a:solidFill>
              </a:rPr>
              <a:t>”</a:t>
            </a:r>
            <a:r>
              <a:rPr lang="en-US" b="1">
                <a:solidFill>
                  <a:srgbClr val="1F497D"/>
                </a:solidFill>
              </a:rPr>
              <a:t> if the claims are owned or controlled by the participant or the entity the participant is from, employed by, or otherwise represents</a:t>
            </a:r>
          </a:p>
          <a:p>
            <a:pPr lvl="2"/>
            <a:r>
              <a:rPr lang="ja-JP" altLang="en-US" b="1">
                <a:solidFill>
                  <a:srgbClr val="1F497D"/>
                </a:solidFill>
              </a:rPr>
              <a:t>“</a:t>
            </a:r>
            <a:r>
              <a:rPr lang="en-US" b="1">
                <a:solidFill>
                  <a:srgbClr val="1F497D"/>
                </a:solidFill>
              </a:rPr>
              <a:t>Personal awareness</a:t>
            </a:r>
            <a:r>
              <a:rPr lang="ja-JP" altLang="en-US" b="1">
                <a:solidFill>
                  <a:srgbClr val="1F497D"/>
                </a:solidFill>
              </a:rPr>
              <a:t>”</a:t>
            </a:r>
            <a:r>
              <a:rPr lang="en-US" b="1">
                <a:solidFill>
                  <a:srgbClr val="1F497D"/>
                </a:solidFill>
              </a:rPr>
              <a:t> means that the participant </a:t>
            </a:r>
            <a:r>
              <a:rPr lang="ja-JP" altLang="en-US" b="1">
                <a:solidFill>
                  <a:srgbClr val="1F497D"/>
                </a:solidFill>
              </a:rPr>
              <a:t>“</a:t>
            </a:r>
            <a:r>
              <a:rPr lang="en-US" b="1">
                <a:solidFill>
                  <a:srgbClr val="1F497D"/>
                </a:solidFill>
              </a:rPr>
              <a:t>is personally aware that the holder may have a potential Essential Patent Claim,</a:t>
            </a:r>
            <a:r>
              <a:rPr lang="ja-JP" altLang="en-US" b="1">
                <a:solidFill>
                  <a:srgbClr val="1F497D"/>
                </a:solidFill>
              </a:rPr>
              <a:t>”</a:t>
            </a:r>
            <a:r>
              <a:rPr lang="en-US" b="1">
                <a:solidFill>
                  <a:srgbClr val="1F497D"/>
                </a:solidFill>
              </a:rPr>
              <a:t> even if the participant is not personally aware of the specific patents or patent claims</a:t>
            </a:r>
          </a:p>
          <a:p>
            <a:pPr lvl="1"/>
            <a:r>
              <a:rPr lang="ja-JP" altLang="en-US" b="1">
                <a:solidFill>
                  <a:srgbClr val="1F497D"/>
                </a:solidFill>
              </a:rPr>
              <a:t>“</a:t>
            </a:r>
            <a:r>
              <a:rPr lang="en-US" b="1">
                <a:solidFill>
                  <a:srgbClr val="1F497D"/>
                </a:solidFill>
              </a:rPr>
              <a:t>Should inform the IEEE (or cause the IEEE to be informed)</a:t>
            </a:r>
            <a:r>
              <a:rPr lang="ja-JP" altLang="en-US" b="1">
                <a:solidFill>
                  <a:srgbClr val="1F497D"/>
                </a:solidFill>
              </a:rPr>
              <a:t>”</a:t>
            </a:r>
            <a:r>
              <a:rPr lang="en-US" b="1">
                <a:solidFill>
                  <a:srgbClr val="1F497D"/>
                </a:solidFill>
              </a:rPr>
              <a:t> of the identity of </a:t>
            </a:r>
            <a:r>
              <a:rPr lang="ja-JP" altLang="en-US" b="1">
                <a:solidFill>
                  <a:srgbClr val="1F497D"/>
                </a:solidFill>
              </a:rPr>
              <a:t>“</a:t>
            </a:r>
            <a:r>
              <a:rPr lang="en-US" b="1">
                <a:solidFill>
                  <a:srgbClr val="1F497D"/>
                </a:solidFill>
              </a:rPr>
              <a:t>any other holders of such potential Essential Patent Claims</a:t>
            </a:r>
            <a:r>
              <a:rPr lang="ja-JP" altLang="en-US" b="1">
                <a:solidFill>
                  <a:srgbClr val="1F497D"/>
                </a:solidFill>
              </a:rPr>
              <a:t>”</a:t>
            </a:r>
            <a:r>
              <a:rPr lang="en-US" b="1">
                <a:solidFill>
                  <a:srgbClr val="1F497D"/>
                </a:solidFill>
              </a:rPr>
              <a:t> (that is, third parties that are not affiliated with the participant, with the participant</a:t>
            </a:r>
            <a:r>
              <a:rPr lang="ja-JP" altLang="en-US" b="1">
                <a:solidFill>
                  <a:srgbClr val="1F497D"/>
                </a:solidFill>
              </a:rPr>
              <a:t>’</a:t>
            </a:r>
            <a:r>
              <a:rPr lang="en-US" b="1">
                <a:solidFill>
                  <a:srgbClr val="1F497D"/>
                </a:solidFill>
              </a:rPr>
              <a:t>s employer, or with anyone else that the participant is from or otherwise represents)</a:t>
            </a:r>
          </a:p>
          <a:p>
            <a:r>
              <a:rPr lang="en-US" b="1">
                <a:solidFill>
                  <a:srgbClr val="1F497D"/>
                </a:solidFill>
              </a:rPr>
              <a:t>The above does not apply if the patent claim is already the subject of an Accepted Letter of Assurance that applies to the proposed standard(s) under consideration by this group</a:t>
            </a:r>
          </a:p>
          <a:p>
            <a:r>
              <a:rPr lang="en-US" b="1">
                <a:solidFill>
                  <a:srgbClr val="1F497D"/>
                </a:solidFill>
              </a:rPr>
              <a:t>Early identification of holders of potential Essential Patent Claims is strongly encouraged</a:t>
            </a:r>
          </a:p>
          <a:p>
            <a:r>
              <a:rPr lang="en-US" b="1">
                <a:solidFill>
                  <a:srgbClr val="1F497D"/>
                </a:solidFill>
              </a:rPr>
              <a:t>No duty to perform a patent search</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t>Patent Related Links</a:t>
            </a:r>
            <a:endParaRPr lang="en-US"/>
          </a:p>
        </p:txBody>
      </p:sp>
      <p:sp>
        <p:nvSpPr>
          <p:cNvPr id="5123" name="Rectangle 3"/>
          <p:cNvSpPr>
            <a:spLocks noGrp="1" noChangeArrowheads="1"/>
          </p:cNvSpPr>
          <p:nvPr>
            <p:ph type="body" idx="1"/>
          </p:nvPr>
        </p:nvSpPr>
        <p:spPr>
          <a:xfrm>
            <a:off x="457200" y="1371600"/>
            <a:ext cx="8229600" cy="4800600"/>
          </a:xfrm>
        </p:spPr>
        <p:txBody>
          <a:bodyPr>
            <a:normAutofit fontScale="47500" lnSpcReduction="20000"/>
          </a:bodyPr>
          <a:lstStyle/>
          <a:p>
            <a:pPr marL="0" indent="0">
              <a:lnSpc>
                <a:spcPct val="120000"/>
              </a:lnSpc>
              <a:buNone/>
            </a:pPr>
            <a:r>
              <a:rPr lang="en-US" sz="4200" b="1">
                <a:solidFill>
                  <a:srgbClr val="1F497D"/>
                </a:solidFill>
              </a:rPr>
              <a:t>All participants should be familiar with their obligations under the IEEE-SA Policies &amp; Procedures for standards development.</a:t>
            </a:r>
          </a:p>
          <a:p>
            <a:pPr>
              <a:lnSpc>
                <a:spcPct val="120000"/>
              </a:lnSpc>
            </a:pPr>
            <a:r>
              <a:rPr lang="en-US" sz="4200" b="1">
                <a:solidFill>
                  <a:srgbClr val="1F497D"/>
                </a:solidFill>
              </a:rPr>
              <a:t>Patent Policy is stated in these sources:</a:t>
            </a:r>
          </a:p>
          <a:p>
            <a:pPr lvl="1">
              <a:lnSpc>
                <a:spcPct val="120000"/>
              </a:lnSpc>
            </a:pPr>
            <a:r>
              <a:rPr lang="en-GB" sz="3400" b="1">
                <a:solidFill>
                  <a:srgbClr val="1F497D"/>
                </a:solidFill>
              </a:rPr>
              <a:t>IEEE-SA Standards Boards Bylaws</a:t>
            </a:r>
            <a:br>
              <a:rPr lang="en-GB" sz="3400" b="1">
                <a:solidFill>
                  <a:srgbClr val="1F497D"/>
                </a:solidFill>
              </a:rPr>
            </a:br>
            <a:r>
              <a:rPr lang="en-US" sz="3400" b="1">
                <a:solidFill>
                  <a:srgbClr val="1F497D"/>
                </a:solidFill>
                <a:hlinkClick r:id="rId2"/>
              </a:rPr>
              <a:t>http://standards.ieee.org/develop/policies/bylaws/sect6-7.html#6</a:t>
            </a:r>
            <a:endParaRPr lang="en-US" sz="3400" b="1">
              <a:solidFill>
                <a:srgbClr val="1F497D"/>
              </a:solidFill>
            </a:endParaRPr>
          </a:p>
          <a:p>
            <a:pPr lvl="1">
              <a:lnSpc>
                <a:spcPct val="120000"/>
              </a:lnSpc>
            </a:pPr>
            <a:r>
              <a:rPr lang="en-GB" sz="3400" b="1">
                <a:solidFill>
                  <a:srgbClr val="1F497D"/>
                </a:solidFill>
              </a:rPr>
              <a:t>IEEE-SA Standards Board Operations Manual</a:t>
            </a:r>
            <a:br>
              <a:rPr lang="en-GB" sz="3400" b="1">
                <a:solidFill>
                  <a:srgbClr val="1F497D"/>
                </a:solidFill>
              </a:rPr>
            </a:br>
            <a:r>
              <a:rPr lang="en-US" sz="3400" b="1">
                <a:solidFill>
                  <a:srgbClr val="1F497D"/>
                </a:solidFill>
                <a:hlinkClick r:id="rId3"/>
              </a:rPr>
              <a:t>http://standards.ieee.org/develop/policies/opman/sect6.html#6.3</a:t>
            </a:r>
            <a:endParaRPr lang="en-US" sz="3400" b="1">
              <a:solidFill>
                <a:srgbClr val="1F497D"/>
              </a:solidFill>
            </a:endParaRPr>
          </a:p>
          <a:p>
            <a:pPr>
              <a:lnSpc>
                <a:spcPct val="120000"/>
              </a:lnSpc>
            </a:pPr>
            <a:r>
              <a:rPr lang="en-US" sz="4200" b="1">
                <a:solidFill>
                  <a:srgbClr val="1F497D"/>
                </a:solidFill>
              </a:rPr>
              <a:t>Material about the patent policy is available at </a:t>
            </a:r>
          </a:p>
          <a:p>
            <a:pPr lvl="1">
              <a:lnSpc>
                <a:spcPct val="120000"/>
              </a:lnSpc>
            </a:pPr>
            <a:r>
              <a:rPr lang="en-US" sz="3400" b="1">
                <a:solidFill>
                  <a:srgbClr val="1F497D"/>
                </a:solidFill>
                <a:hlinkClick r:id="rId4"/>
              </a:rPr>
              <a:t>http://standards.ieee.org/about/sasb/patcom/materials.html</a:t>
            </a:r>
            <a:endParaRPr lang="en-US" sz="3400" b="1">
              <a:solidFill>
                <a:srgbClr val="1F497D"/>
              </a:solidFill>
            </a:endParaRPr>
          </a:p>
          <a:p>
            <a:pPr>
              <a:lnSpc>
                <a:spcPct val="120000"/>
              </a:lnSpc>
            </a:pPr>
            <a:endParaRPr lang="en-US" sz="3000"/>
          </a:p>
          <a:p>
            <a:pPr>
              <a:lnSpc>
                <a:spcPct val="120000"/>
              </a:lnSpc>
            </a:pPr>
            <a:r>
              <a:rPr lang="en-US" b="1">
                <a:solidFill>
                  <a:srgbClr val="1F497D"/>
                </a:solidFill>
                <a:latin typeface="Arial" charset="0"/>
              </a:rPr>
              <a:t>If you have questions, contact the IEEE-SA Standards Board Patent Committee Administrator at patcom@ieee.org or visit </a:t>
            </a:r>
            <a:r>
              <a:rPr lang="en-US" b="1">
                <a:solidFill>
                  <a:srgbClr val="1F497D"/>
                </a:solidFill>
                <a:latin typeface="Arial" charset="0"/>
                <a:hlinkClick r:id="rId5"/>
              </a:rPr>
              <a:t>http://standards.ieee.org/about/sasb/patcom/index.html</a:t>
            </a:r>
            <a:endParaRPr lang="en-US" b="1">
              <a:solidFill>
                <a:srgbClr val="1F497D"/>
              </a:solidFill>
              <a:latin typeface="Arial" charset="0"/>
            </a:endParaRPr>
          </a:p>
          <a:p>
            <a:pPr>
              <a:lnSpc>
                <a:spcPct val="120000"/>
              </a:lnSpc>
            </a:pPr>
            <a:endParaRPr lang="en-US" b="1">
              <a:solidFill>
                <a:srgbClr val="1F497D"/>
              </a:solidFill>
              <a:latin typeface="Arial" charset="0"/>
            </a:endParaRPr>
          </a:p>
          <a:p>
            <a:pPr>
              <a:lnSpc>
                <a:spcPct val="120000"/>
              </a:lnSpc>
            </a:pPr>
            <a:r>
              <a:rPr lang="en-US" b="1">
                <a:solidFill>
                  <a:srgbClr val="1F497D"/>
                </a:solidFill>
                <a:latin typeface="Arial" charset="0"/>
              </a:rPr>
              <a:t>This slide set is available at </a:t>
            </a:r>
            <a:br>
              <a:rPr lang="en-US" b="1">
                <a:solidFill>
                  <a:srgbClr val="1F497D"/>
                </a:solidFill>
                <a:latin typeface="Arial" charset="0"/>
              </a:rPr>
            </a:br>
            <a:r>
              <a:rPr lang="en-US" b="1">
                <a:solidFill>
                  <a:srgbClr val="1F497D"/>
                </a:solidFill>
                <a:latin typeface="Arial" charset="0"/>
                <a:hlinkClick r:id="rId6"/>
              </a:rPr>
              <a:t>https://development.standards.ieee.org/myproject/Public/mytools/mob/slideset.ppt</a:t>
            </a:r>
            <a:endParaRPr lang="en-US" b="1">
              <a:solidFill>
                <a:srgbClr val="1F497D"/>
              </a:solidFill>
              <a:latin typeface="Arial" charset="0"/>
            </a:endParaRPr>
          </a:p>
          <a:p>
            <a:pPr algn="ctr">
              <a:lnSpc>
                <a:spcPct val="120000"/>
              </a:lnSpc>
              <a:buClr>
                <a:srgbClr val="CC3300"/>
              </a:buClr>
              <a:buSzPct val="50000"/>
              <a:buNone/>
            </a:pPr>
            <a:endParaRPr lang="en-US" b="1">
              <a:solidFill>
                <a:srgbClr val="1F497D"/>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026"/>
          <p:cNvSpPr>
            <a:spLocks noGrp="1" noChangeArrowheads="1"/>
          </p:cNvSpPr>
          <p:nvPr>
            <p:ph type="title"/>
          </p:nvPr>
        </p:nvSpPr>
        <p:spPr/>
        <p:txBody>
          <a:bodyPr/>
          <a:lstStyle/>
          <a:p>
            <a:r>
              <a:rPr lang="en-US"/>
              <a:t>Call for Potentially Essential Patents</a:t>
            </a:r>
          </a:p>
        </p:txBody>
      </p:sp>
      <p:sp>
        <p:nvSpPr>
          <p:cNvPr id="6147" name="Rectangle 1027"/>
          <p:cNvSpPr>
            <a:spLocks noGrp="1" noChangeArrowheads="1"/>
          </p:cNvSpPr>
          <p:nvPr>
            <p:ph type="body" idx="1"/>
          </p:nvPr>
        </p:nvSpPr>
        <p:spPr/>
        <p:txBody>
          <a:bodyPr>
            <a:normAutofit fontScale="92500" lnSpcReduction="20000"/>
          </a:bodyPr>
          <a:lstStyle/>
          <a:p>
            <a:r>
              <a:rPr lang="en-US" b="1">
                <a:solidFill>
                  <a:srgbClr val="1F497D"/>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b="1">
                <a:solidFill>
                  <a:srgbClr val="1F497D"/>
                </a:solidFill>
              </a:rPr>
              <a:t>Either speak up now or</a:t>
            </a:r>
          </a:p>
          <a:p>
            <a:pPr lvl="1"/>
            <a:r>
              <a:rPr lang="en-US" b="1">
                <a:solidFill>
                  <a:srgbClr val="1F497D"/>
                </a:solidFill>
              </a:rPr>
              <a:t>Provide the chair of this group with the identity of the holder(s) of any and all such claims as soon as possible or</a:t>
            </a:r>
          </a:p>
          <a:p>
            <a:pPr lvl="1"/>
            <a:r>
              <a:rPr lang="en-US" b="1">
                <a:solidFill>
                  <a:srgbClr val="1F497D"/>
                </a:solidFill>
              </a:rPr>
              <a:t>Cause an LOA to be submitted</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t>Other Guidelines for IEEE WG Meetings</a:t>
            </a:r>
          </a:p>
        </p:txBody>
      </p:sp>
      <p:sp>
        <p:nvSpPr>
          <p:cNvPr id="3" name="Content Placeholder 2"/>
          <p:cNvSpPr>
            <a:spLocks noGrp="1"/>
          </p:cNvSpPr>
          <p:nvPr>
            <p:ph idx="1"/>
          </p:nvPr>
        </p:nvSpPr>
        <p:spPr>
          <a:xfrm>
            <a:off x="457200" y="1219200"/>
            <a:ext cx="8229600" cy="5105400"/>
          </a:xfrm>
        </p:spPr>
        <p:txBody>
          <a:bodyPr>
            <a:noAutofit/>
          </a:bodyPr>
          <a:lstStyle/>
          <a:p>
            <a:pPr marL="0" indent="0">
              <a:buNone/>
            </a:pPr>
            <a:r>
              <a:rPr lang="en-US" sz="1800" b="1">
                <a:solidFill>
                  <a:srgbClr val="1F497D"/>
                </a:solidFill>
              </a:rPr>
              <a:t>All IEEE-SA standards meetings shall be conducted in compliance with all applicable laws, including antitrust and competition laws. </a:t>
            </a:r>
          </a:p>
          <a:p>
            <a:r>
              <a:rPr lang="en-US" sz="1800" b="1">
                <a:solidFill>
                  <a:srgbClr val="1F497D"/>
                </a:solidFill>
              </a:rPr>
              <a:t>Don</a:t>
            </a:r>
            <a:r>
              <a:rPr lang="ja-JP" altLang="en-US" sz="1800" b="1">
                <a:solidFill>
                  <a:srgbClr val="1F497D"/>
                </a:solidFill>
              </a:rPr>
              <a:t>’</a:t>
            </a:r>
            <a:r>
              <a:rPr lang="en-US" sz="1800" b="1">
                <a:solidFill>
                  <a:srgbClr val="1F497D"/>
                </a:solidFill>
              </a:rPr>
              <a:t>t discuss the interpretation, validity, or essentiality of patents/patent claims. </a:t>
            </a:r>
          </a:p>
          <a:p>
            <a:r>
              <a:rPr lang="en-US" sz="1800" b="1">
                <a:solidFill>
                  <a:srgbClr val="1F497D"/>
                </a:solidFill>
              </a:rPr>
              <a:t>Don</a:t>
            </a:r>
            <a:r>
              <a:rPr lang="ja-JP" altLang="en-US" sz="1800" b="1">
                <a:solidFill>
                  <a:srgbClr val="1F497D"/>
                </a:solidFill>
              </a:rPr>
              <a:t>’</a:t>
            </a:r>
            <a:r>
              <a:rPr lang="en-US" sz="1800" b="1">
                <a:solidFill>
                  <a:srgbClr val="1F497D"/>
                </a:solidFill>
              </a:rPr>
              <a:t>t discuss specific license rates, terms, or conditions.</a:t>
            </a:r>
          </a:p>
          <a:p>
            <a:pPr lvl="1"/>
            <a:r>
              <a:rPr lang="en-US" sz="1600" b="1">
                <a:solidFill>
                  <a:srgbClr val="1F497D"/>
                </a:solidFill>
              </a:rPr>
              <a:t>Relative costs, including licensing costs of essential patent claims, of different technical approaches may be discussed in standards development meetings. </a:t>
            </a:r>
          </a:p>
          <a:p>
            <a:pPr lvl="2"/>
            <a:r>
              <a:rPr lang="en-GB" sz="1400" b="1">
                <a:solidFill>
                  <a:srgbClr val="1F497D"/>
                </a:solidFill>
              </a:rPr>
              <a:t>Technical considerations remain primary focus</a:t>
            </a:r>
            <a:endParaRPr lang="en-US" sz="1400" b="1">
              <a:solidFill>
                <a:srgbClr val="1F497D"/>
              </a:solidFill>
            </a:endParaRPr>
          </a:p>
          <a:p>
            <a:r>
              <a:rPr lang="en-US" sz="1800" b="1">
                <a:solidFill>
                  <a:srgbClr val="1F497D"/>
                </a:solidFill>
              </a:rPr>
              <a:t>Don</a:t>
            </a:r>
            <a:r>
              <a:rPr lang="ja-JP" altLang="en-US" sz="1800" b="1">
                <a:solidFill>
                  <a:srgbClr val="1F497D"/>
                </a:solidFill>
              </a:rPr>
              <a:t>’</a:t>
            </a:r>
            <a:r>
              <a:rPr lang="en-US" sz="1800" b="1">
                <a:solidFill>
                  <a:srgbClr val="1F497D"/>
                </a:solidFill>
              </a:rPr>
              <a:t>t discuss or engage in the fixing of product prices, allocation of customers, or division of sales markets.</a:t>
            </a:r>
          </a:p>
          <a:p>
            <a:r>
              <a:rPr lang="en-US" sz="1800" b="1">
                <a:solidFill>
                  <a:srgbClr val="1F497D"/>
                </a:solidFill>
              </a:rPr>
              <a:t>Don</a:t>
            </a:r>
            <a:r>
              <a:rPr lang="ja-JP" altLang="en-US" sz="1800" b="1">
                <a:solidFill>
                  <a:srgbClr val="1F497D"/>
                </a:solidFill>
              </a:rPr>
              <a:t>’</a:t>
            </a:r>
            <a:r>
              <a:rPr lang="en-US" sz="1800" b="1">
                <a:solidFill>
                  <a:srgbClr val="1F497D"/>
                </a:solidFill>
              </a:rPr>
              <a:t>t discuss the status or substance of ongoing or threatened litigation.</a:t>
            </a:r>
          </a:p>
          <a:p>
            <a:r>
              <a:rPr lang="en-US" sz="1800" b="1">
                <a:solidFill>
                  <a:srgbClr val="1F497D"/>
                </a:solidFill>
              </a:rPr>
              <a:t>Don</a:t>
            </a:r>
            <a:r>
              <a:rPr lang="ja-JP" altLang="en-US" sz="1800" b="1">
                <a:solidFill>
                  <a:srgbClr val="1F497D"/>
                </a:solidFill>
              </a:rPr>
              <a:t>’</a:t>
            </a:r>
            <a:r>
              <a:rPr lang="en-US" sz="1800" b="1">
                <a:solidFill>
                  <a:srgbClr val="1F497D"/>
                </a:solidFill>
              </a:rPr>
              <a:t>t be silent if inappropriate topics are discussed … do formally object.</a:t>
            </a:r>
          </a:p>
          <a:p>
            <a:pPr marL="0" indent="0" algn="ctr">
              <a:buNone/>
            </a:pPr>
            <a:r>
              <a:rPr lang="en-US" sz="1200">
                <a:solidFill>
                  <a:srgbClr val="1F497D"/>
                </a:solidFill>
              </a:rPr>
              <a:t>---------------------------------------------------------------   </a:t>
            </a:r>
          </a:p>
          <a:p>
            <a:pPr marL="400050" lvl="1" indent="0">
              <a:buNone/>
            </a:pPr>
            <a:r>
              <a:rPr lang="en-US" sz="1400" b="1">
                <a:solidFill>
                  <a:srgbClr val="1F497D"/>
                </a:solidFill>
              </a:rPr>
              <a:t>See IEEE-SA Standards Board Operations Manual, clause 5.3.10 and </a:t>
            </a:r>
            <a:r>
              <a:rPr lang="en-GB" sz="1400" b="1">
                <a:solidFill>
                  <a:srgbClr val="1F497D"/>
                </a:solidFill>
              </a:rPr>
              <a:t>“Promoting Competition and Innovation: What You Need to Know about the IEEE Standards Association's Antitrust and Competition Policy”</a:t>
            </a:r>
            <a:r>
              <a:rPr lang="en-US" sz="1400" b="1">
                <a:solidFill>
                  <a:srgbClr val="1F497D"/>
                </a:solidFill>
              </a:rPr>
              <a:t> for more details.</a:t>
            </a:r>
          </a:p>
        </p:txBody>
      </p:sp>
      <p:sp>
        <p:nvSpPr>
          <p:cNvPr id="717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773</TotalTime>
  <Words>2390</Words>
  <Application>Microsoft Macintosh PowerPoint</Application>
  <PresentationFormat>On-screen Show (4:3)</PresentationFormat>
  <Paragraphs>373</Paragraphs>
  <Slides>22</Slides>
  <Notes>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Template</vt:lpstr>
      <vt:lpstr>IEEE 802.1 OmniRAN TG September 2014 F2F Meeting</vt:lpstr>
      <vt:lpstr>September 2014 F2F Meeting</vt:lpstr>
      <vt:lpstr>  Meals  </vt:lpstr>
      <vt:lpstr>  Social &amp; Dinners</vt:lpstr>
      <vt:lpstr>Participants, Patents, and Duty to Inform</vt:lpstr>
      <vt:lpstr>Patent Related Links</vt:lpstr>
      <vt:lpstr>Call for Potentially Essential Patents</vt:lpstr>
      <vt:lpstr>Other Guidelines for IEEE WG Meetings</vt:lpstr>
      <vt:lpstr>Resources – URLs</vt:lpstr>
      <vt:lpstr>Sept 2014 Agenda Graphics</vt:lpstr>
      <vt:lpstr>Agenda proposal</vt:lpstr>
      <vt:lpstr>Business#1</vt:lpstr>
      <vt:lpstr>Business#2</vt:lpstr>
      <vt:lpstr>Business#3</vt:lpstr>
      <vt:lpstr>OmniRAN P802.1CF provides a kind of ‘Stage 2’ Specification for IEEE 802</vt:lpstr>
      <vt:lpstr>P802.1CF in the big picture of the Internet</vt:lpstr>
      <vt:lpstr>Aims for P802.1CF</vt:lpstr>
      <vt:lpstr>P802.1CF Project Authorization Request</vt:lpstr>
      <vt:lpstr>Scope of OmniRAN P802.1CF mapped to the IEEE 802 Reference Model</vt:lpstr>
      <vt:lpstr> P802.1CF Draft ToC </vt:lpstr>
      <vt:lpstr>Business#4</vt:lpstr>
      <vt:lpstr>Business#5</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Max Riegel</cp:lastModifiedBy>
  <cp:revision>185</cp:revision>
  <cp:lastPrinted>1998-02-10T13:28:06Z</cp:lastPrinted>
  <dcterms:created xsi:type="dcterms:W3CDTF">2011-12-30T17:06:23Z</dcterms:created>
  <dcterms:modified xsi:type="dcterms:W3CDTF">2014-09-18T14:47:05Z</dcterms:modified>
</cp:coreProperties>
</file>