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2" r:id="rId2"/>
    <p:sldId id="292" r:id="rId3"/>
    <p:sldId id="293" r:id="rId4"/>
    <p:sldId id="294" r:id="rId5"/>
    <p:sldId id="275" r:id="rId6"/>
    <p:sldId id="276" r:id="rId7"/>
    <p:sldId id="277" r:id="rId8"/>
    <p:sldId id="278" r:id="rId9"/>
    <p:sldId id="271" r:id="rId10"/>
    <p:sldId id="290" r:id="rId11"/>
    <p:sldId id="291" r:id="rId12"/>
    <p:sldId id="295" r:id="rId13"/>
    <p:sldId id="296" r:id="rId14"/>
    <p:sldId id="297" r:id="rId15"/>
    <p:sldId id="300" r:id="rId16"/>
    <p:sldId id="301" r:id="rId17"/>
    <p:sldId id="302" r:id="rId18"/>
    <p:sldId id="303" r:id="rId19"/>
    <p:sldId id="304" r:id="rId20"/>
    <p:sldId id="298" r:id="rId21"/>
    <p:sldId id="29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9" d="100"/>
          <a:sy n="109" d="100"/>
        </p:scale>
        <p:origin x="-74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8</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omniran-14-0064-01-00TG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emf"/><Relationship Id="rId5"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September</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2014-09-15</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9/19</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2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57200">
                <a:tc rowSpan="2">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rowSpan="2">
                  <a:txBody>
                    <a:bodyPr/>
                    <a:lstStyle/>
                    <a:p>
                      <a:endParaRPr lang="en-US" sz="1200" dirty="0"/>
                    </a:p>
                  </a:txBody>
                  <a:tcPr marL="36000" marR="36000" marT="36000" marB="36000">
                    <a:solidFill>
                      <a:schemeClr val="tx2">
                        <a:lumMod val="40000"/>
                        <a:lumOff val="60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r>
                        <a:rPr lang="en-US" sz="1200" dirty="0" smtClean="0"/>
                        <a:t>Social tour to Acropolis</a:t>
                      </a:r>
                      <a:endParaRPr lang="en-US" sz="1200" dirty="0"/>
                    </a:p>
                  </a:txBody>
                  <a:tcPr marL="36000" marR="36000" marT="36000" marB="36000">
                    <a:solidFill>
                      <a:schemeClr val="accent6">
                        <a:lumMod val="40000"/>
                        <a:lumOff val="60000"/>
                      </a:schemeClr>
                    </a:solidFill>
                  </a:tcPr>
                </a:tc>
                <a:tc vMerge="1">
                  <a:txBody>
                    <a:bodyPr/>
                    <a:lstStyle/>
                    <a:p>
                      <a:endParaRPr lang="en-US"/>
                    </a:p>
                  </a:txBody>
                  <a:tcPr/>
                </a:tc>
                <a:tc vMerge="1">
                  <a:txBody>
                    <a:bodyPr/>
                    <a:lstStyle/>
                    <a:p>
                      <a:endParaRPr lang="en-US"/>
                    </a:p>
                  </a:txBody>
                  <a:tcPr/>
                </a:tc>
              </a:tr>
              <a:tr h="408545">
                <a:tc>
                  <a:txBody>
                    <a:bodyPr/>
                    <a:lstStyle/>
                    <a:p>
                      <a:pPr algn="ctr"/>
                      <a:endParaRPr lang="en-US" sz="1500" dirty="0"/>
                    </a:p>
                  </a:txBody>
                  <a:tcPr marL="0" marR="0" marT="0" marB="0">
                    <a:solidFill>
                      <a:schemeClr val="bg1"/>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6">
                        <a:lumMod val="60000"/>
                        <a:lumOff val="40000"/>
                      </a:schemeClr>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t>
            </a:r>
          </a:p>
          <a:p>
            <a:r>
              <a:rPr lang="en-GB" sz="2400" dirty="0" smtClean="0"/>
              <a:t>Minutes taker:</a:t>
            </a:r>
          </a:p>
          <a:p>
            <a:pPr lvl="1"/>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053951"/>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Nokia</a:t>
                      </a:r>
                      <a:r>
                        <a:rPr lang="en-US" sz="1400" baseline="0" dirty="0" smtClean="0">
                          <a:solidFill>
                            <a:schemeClr val="bg1">
                              <a:lumMod val="85000"/>
                            </a:schemeClr>
                          </a:solidFill>
                        </a:rPr>
                        <a:t> Networks</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chemeClr val="bg1">
                              <a:lumMod val="85000"/>
                            </a:schemeClr>
                          </a:solidFill>
                        </a:rPr>
                        <a:t>Yonggang</a:t>
                      </a:r>
                      <a:r>
                        <a:rPr lang="de-DE" sz="140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de-DE"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smtClean="0">
                          <a:solidFill>
                            <a:schemeClr val="bg1">
                              <a:lumMod val="85000"/>
                            </a:schemeClr>
                          </a:solidFill>
                        </a:rPr>
                        <a:t>Jouni </a:t>
                      </a:r>
                      <a:r>
                        <a:rPr lang="de-DE" sz="140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Broadcom</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Antonio de la Oliva</a:t>
                      </a: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de-DE" sz="1400" dirty="0" smtClean="0">
                          <a:solidFill>
                            <a:schemeClr val="bg1">
                              <a:lumMod val="85000"/>
                            </a:schemeClr>
                          </a:solidFill>
                        </a:rPr>
                        <a:t>Paul </a:t>
                      </a:r>
                      <a:r>
                        <a:rPr lang="de-DE" sz="1400" dirty="0" err="1" smtClean="0">
                          <a:solidFill>
                            <a:schemeClr val="bg1">
                              <a:lumMod val="85000"/>
                            </a:schemeClr>
                          </a:solidFill>
                        </a:rPr>
                        <a:t>Congdon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Tallac</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Roger Marks</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EthAirNet</a:t>
                      </a:r>
                      <a:r>
                        <a:rPr lang="de-DE" sz="1400" dirty="0" smtClean="0">
                          <a:solidFill>
                            <a:schemeClr val="bg1">
                              <a:lumMod val="85000"/>
                            </a:schemeClr>
                          </a:solidFill>
                        </a:rPr>
                        <a:t> Ass.; ETRI</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P802.1CF contributions</a:t>
            </a:r>
          </a:p>
          <a:p>
            <a:pPr lvl="2"/>
            <a:r>
              <a:rPr lang="en-US" dirty="0" err="1" smtClean="0"/>
              <a:t>ToC</a:t>
            </a:r>
            <a:endParaRPr lang="en-US" dirty="0" smtClean="0"/>
          </a:p>
          <a:p>
            <a:pPr lvl="2"/>
            <a:r>
              <a:rPr lang="en-US" dirty="0" smtClean="0"/>
              <a:t>Network reference model</a:t>
            </a:r>
          </a:p>
          <a:p>
            <a:pPr lvl="2"/>
            <a:r>
              <a:rPr lang="en-US" dirty="0" smtClean="0"/>
              <a:t>Functional design and decomposition</a:t>
            </a:r>
          </a:p>
          <a:p>
            <a:pPr lvl="2"/>
            <a:r>
              <a:rPr lang="en-US" dirty="0" smtClean="0"/>
              <a:t>SDN Abstraction</a:t>
            </a:r>
          </a:p>
          <a:p>
            <a:pPr lvl="1"/>
            <a:r>
              <a:rPr lang="de-DE" dirty="0" err="1" smtClean="0"/>
              <a:t>Related</a:t>
            </a:r>
            <a:r>
              <a:rPr lang="de-DE" dirty="0" smtClean="0"/>
              <a:t> </a:t>
            </a:r>
            <a:r>
              <a:rPr lang="de-DE" dirty="0" err="1" smtClean="0"/>
              <a:t>discussions</a:t>
            </a:r>
            <a:r>
              <a:rPr lang="de-DE" dirty="0" smtClean="0"/>
              <a:t> in 802 WGs</a:t>
            </a:r>
            <a:endParaRPr lang="en-US" dirty="0" smtClean="0"/>
          </a:p>
          <a:p>
            <a:pPr lvl="1"/>
            <a:r>
              <a:rPr lang="en-US" dirty="0" smtClean="0"/>
              <a:t>Demand for liaisons</a:t>
            </a:r>
          </a:p>
          <a:p>
            <a:pPr lvl="1"/>
            <a:r>
              <a:rPr lang="en-US" dirty="0" smtClean="0"/>
              <a:t>Status report to IEEE 802 WGs</a:t>
            </a:r>
          </a:p>
          <a:p>
            <a:pPr lvl="1"/>
            <a:r>
              <a:rPr lang="en-US" dirty="0" smtClean="0"/>
              <a:t>AOB</a:t>
            </a:r>
          </a:p>
          <a:p>
            <a:pPr lvl="1"/>
            <a:endParaRPr lang="en-US" dirty="0" smtClean="0"/>
          </a:p>
          <a:p>
            <a:r>
              <a:rPr lang="en-US" dirty="0"/>
              <a:t>Attendence recording</a:t>
            </a:r>
          </a:p>
          <a:p>
            <a:pPr lvl="1"/>
            <a:r>
              <a:rPr lang="en-US" dirty="0"/>
              <a:t>Please sign in daily in the paper sheet if you like to get 802.1 attendance credits</a:t>
            </a:r>
          </a:p>
          <a:p>
            <a:pPr lvl="1"/>
            <a:r>
              <a:rPr lang="en-US" dirty="0"/>
              <a:t>There are reciprocal attendence credits with 802.11 and 802.15</a:t>
            </a:r>
            <a:endParaRPr lang="en-US" dirty="0" smtClean="0"/>
          </a:p>
          <a:p>
            <a:pPr lvl="2"/>
            <a:endParaRPr lang="en-US" dirty="0"/>
          </a:p>
        </p:txBody>
      </p:sp>
    </p:spTree>
    <p:extLst>
      <p:ext uri="{BB962C8B-B14F-4D97-AF65-F5344CB8AC3E}">
        <p14:creationId xmlns:p14="http://schemas.microsoft.com/office/powerpoint/2010/main" val="289661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Review of minutes</a:t>
            </a:r>
          </a:p>
          <a:p>
            <a:r>
              <a:rPr lang="en-US" dirty="0" smtClean="0"/>
              <a:t>Reports</a:t>
            </a:r>
          </a:p>
          <a:p>
            <a:r>
              <a:rPr lang="en-US" dirty="0" smtClean="0"/>
              <a:t>P802.1CF contributions</a:t>
            </a:r>
          </a:p>
          <a:p>
            <a:pPr lvl="1"/>
            <a:r>
              <a:rPr lang="en-US" dirty="0"/>
              <a:t>Schedule for discussions</a:t>
            </a:r>
            <a:endParaRPr lang="en-US" dirty="0" smtClean="0"/>
          </a:p>
          <a:p>
            <a:pPr lvl="2"/>
            <a:r>
              <a:rPr lang="en-US" dirty="0" err="1"/>
              <a:t>… </a:t>
            </a:r>
            <a:r>
              <a:rPr lang="en-US" dirty="0" err="1" smtClean="0"/>
              <a:t>ToC</a:t>
            </a:r>
            <a:endParaRPr lang="en-US" dirty="0" smtClean="0"/>
          </a:p>
          <a:p>
            <a:pPr lvl="2"/>
            <a:r>
              <a:rPr lang="en-US" dirty="0"/>
              <a:t>… </a:t>
            </a:r>
            <a:r>
              <a:rPr lang="en-US" dirty="0" smtClean="0"/>
              <a:t>Network reference model</a:t>
            </a:r>
          </a:p>
          <a:p>
            <a:pPr lvl="2"/>
            <a:r>
              <a:rPr lang="en-US" dirty="0" smtClean="0"/>
              <a:t>… Functional design and decomposition</a:t>
            </a:r>
          </a:p>
          <a:p>
            <a:pPr lvl="2"/>
            <a:r>
              <a:rPr lang="en-US" dirty="0"/>
              <a:t>… </a:t>
            </a:r>
            <a:r>
              <a:rPr lang="en-US" dirty="0" smtClean="0"/>
              <a:t>SDN Abstraction</a:t>
            </a:r>
          </a:p>
        </p:txBody>
      </p:sp>
    </p:spTree>
    <p:extLst>
      <p:ext uri="{BB962C8B-B14F-4D97-AF65-F5344CB8AC3E}">
        <p14:creationId xmlns:p14="http://schemas.microsoft.com/office/powerpoint/2010/main" val="46090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P802.1CF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511" cy="369332"/>
            </a:xfrm>
            <a:prstGeom prst="rect">
              <a:avLst/>
            </a:prstGeom>
            <a:noFill/>
          </p:spPr>
          <p:txBody>
            <a:bodyPr wrap="none" rtlCol="0">
              <a:spAutoFit/>
            </a:bodyPr>
            <a:lstStyle/>
            <a:p>
              <a:r>
                <a:rPr lang="en-US" sz="1800" dirty="0">
                  <a:solidFill>
                    <a:schemeClr val="accent2"/>
                  </a:solidFill>
                  <a:latin typeface="+mn-lt"/>
                </a:rPr>
                <a:t>P802.1CF</a:t>
              </a:r>
              <a:r>
                <a:rPr lang="en-US" sz="1800" dirty="0" smtClean="0">
                  <a:solidFill>
                    <a:schemeClr val="accent2"/>
                  </a:solidFill>
                  <a:latin typeface="+mn-lt"/>
                </a:rPr>
                <a:t>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Aims</a:t>
            </a:r>
            <a:r>
              <a:rPr lang="en-US"/>
              <a:t>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Reverse engineering of a ‘Stage 2’ document based on the existing IEEE 802 protocols</a:t>
            </a:r>
          </a:p>
          <a:p>
            <a:pPr lvl="1"/>
            <a:r>
              <a:rPr lang="en-US"/>
              <a:t>Show, how the IEEE 802 protocols fit together</a:t>
            </a:r>
          </a:p>
          <a:p>
            <a:pPr lvl="1"/>
            <a:r>
              <a:rPr lang="en-US"/>
              <a:t>Show, that required functionality is available</a:t>
            </a:r>
          </a:p>
          <a:p>
            <a:pPr lvl="1"/>
            <a:r>
              <a:rPr lang="en-US"/>
              <a:t>Gaps in existing IEEE 802 protocols may appear, but its up to the responsible 802 WGs to fill them</a:t>
            </a:r>
          </a:p>
          <a:p>
            <a:r>
              <a:rPr lang="en-US"/>
              <a:t>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2014 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en-US" dirty="0"/>
              <a:t>Hilton Athens, </a:t>
            </a:r>
            <a:r>
              <a:rPr lang="en-US" dirty="0" smtClean="0"/>
              <a:t>46 </a:t>
            </a:r>
            <a:r>
              <a:rPr lang="en-US" dirty="0" err="1" smtClean="0"/>
              <a:t>Vassilissis</a:t>
            </a:r>
            <a:r>
              <a:rPr lang="en-US" dirty="0" smtClean="0"/>
              <a:t> </a:t>
            </a:r>
            <a:r>
              <a:rPr lang="en-US" dirty="0" err="1" smtClean="0"/>
              <a:t>Sofias</a:t>
            </a:r>
            <a:r>
              <a:rPr lang="en-US" dirty="0" smtClean="0"/>
              <a:t> Avenue, Athens, 11528, Greece</a:t>
            </a:r>
          </a:p>
          <a:p>
            <a:pPr lvl="1"/>
            <a:endParaRPr lang="en-US" dirty="0" smtClean="0"/>
          </a:p>
          <a:p>
            <a:r>
              <a:rPr lang="de-DE" dirty="0" smtClean="0"/>
              <a:t>Meeting-</a:t>
            </a:r>
            <a:r>
              <a:rPr lang="de-DE" dirty="0" err="1" smtClean="0"/>
              <a:t>room</a:t>
            </a:r>
            <a:r>
              <a:rPr lang="de-DE" dirty="0" smtClean="0"/>
              <a:t>: </a:t>
            </a:r>
          </a:p>
          <a:p>
            <a:pPr lvl="1"/>
            <a:r>
              <a:rPr lang="de-DE" b="1" dirty="0" smtClean="0"/>
              <a:t>Kos</a:t>
            </a:r>
            <a:r>
              <a:rPr lang="de-DE" dirty="0" smtClean="0"/>
              <a:t>, Mezzanine</a:t>
            </a:r>
          </a:p>
          <a:p>
            <a:endParaRPr lang="de-DE" dirty="0" smtClean="0"/>
          </a:p>
          <a:p>
            <a:r>
              <a:rPr lang="de-DE" dirty="0" smtClean="0"/>
              <a:t>Sessions:</a:t>
            </a:r>
          </a:p>
          <a:p>
            <a:pPr lvl="1"/>
            <a:r>
              <a:rPr lang="en-US" dirty="0" smtClean="0"/>
              <a:t>Mon,	Sept 15th, 13:30 - 18:00</a:t>
            </a:r>
          </a:p>
          <a:p>
            <a:pPr lvl="1"/>
            <a:r>
              <a:rPr lang="en-US" dirty="0" smtClean="0"/>
              <a:t>Tue,	Sept 16th, 13:30 - 18:00</a:t>
            </a:r>
          </a:p>
          <a:p>
            <a:pPr lvl="1"/>
            <a:r>
              <a:rPr lang="en-US" dirty="0" smtClean="0"/>
              <a:t>Wed,	Sept 17th, 13:30 - 17:00</a:t>
            </a:r>
          </a:p>
          <a:p>
            <a:pPr lvl="1"/>
            <a:r>
              <a:rPr lang="en-US" dirty="0" smtClean="0"/>
              <a:t>Thu,	Sept 18th, 13:30 - 18:00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p:txBody>
      </p:sp>
    </p:spTree>
    <p:extLst>
      <p:ext uri="{BB962C8B-B14F-4D97-AF65-F5344CB8AC3E}">
        <p14:creationId xmlns:p14="http://schemas.microsoft.com/office/powerpoint/2010/main" val="3186989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72172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
            </a:r>
            <a:br>
              <a:rPr lang="en-GB" dirty="0" smtClean="0"/>
            </a:br>
            <a:r>
              <a:rPr lang="en-GB" dirty="0" smtClean="0"/>
              <a:t/>
            </a:r>
            <a:br>
              <a:rPr lang="en-GB" dirty="0" smtClean="0"/>
            </a:br>
            <a:r>
              <a:rPr lang="en-GB" sz="3600" b="1" dirty="0" smtClean="0"/>
              <a:t>Meals</a:t>
            </a:r>
            <a:r>
              <a:rPr lang="en-GB" sz="2000" dirty="0" smtClean="0"/>
              <a:t/>
            </a:r>
            <a:br>
              <a:rPr lang="en-GB" sz="2000" dirty="0" smtClean="0"/>
            </a:br>
            <a:r>
              <a:rPr lang="en-GB" sz="2000" dirty="0" smtClean="0"/>
              <a:t/>
            </a:r>
            <a:br>
              <a:rPr lang="en-GB" sz="2000" dirty="0" smtClean="0"/>
            </a:br>
            <a:endParaRPr lang="en-AU" dirty="0"/>
          </a:p>
        </p:txBody>
      </p:sp>
      <p:sp>
        <p:nvSpPr>
          <p:cNvPr id="5" name="Content Placeholder 4"/>
          <p:cNvSpPr>
            <a:spLocks noGrp="1"/>
          </p:cNvSpPr>
          <p:nvPr>
            <p:ph idx="1"/>
          </p:nvPr>
        </p:nvSpPr>
        <p:spPr/>
        <p:txBody>
          <a:bodyPr/>
          <a:lstStyle/>
          <a:p>
            <a:r>
              <a:rPr lang="en-GB" dirty="0" smtClean="0"/>
              <a:t>Breakfast is included in your room rate if you booked via the IEEE link with the Hilton</a:t>
            </a:r>
          </a:p>
          <a:p>
            <a:r>
              <a:rPr lang="en-GB" dirty="0" smtClean="0"/>
              <a:t>Morning and Afternoon tea will be served in the foyer areas</a:t>
            </a:r>
          </a:p>
          <a:p>
            <a:r>
              <a:rPr lang="en-GB" dirty="0" smtClean="0"/>
              <a:t>Lunch (12:00 – 13:30) will be served from the foyer outside the </a:t>
            </a:r>
            <a:r>
              <a:rPr lang="en-GB" dirty="0" err="1" smtClean="0"/>
              <a:t>Terpischore</a:t>
            </a:r>
            <a:r>
              <a:rPr lang="en-GB" dirty="0" smtClean="0"/>
              <a:t> Ballroom</a:t>
            </a:r>
            <a:br>
              <a:rPr lang="en-GB" dirty="0" smtClean="0"/>
            </a:b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407207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b="1" dirty="0" smtClean="0"/>
              <a:t>  Social &amp; Dinners</a:t>
            </a:r>
            <a:endParaRPr lang="en-AU" sz="3600" b="1" dirty="0"/>
          </a:p>
        </p:txBody>
      </p:sp>
      <p:sp>
        <p:nvSpPr>
          <p:cNvPr id="5" name="Content Placeholder 4"/>
          <p:cNvSpPr>
            <a:spLocks noGrp="1"/>
          </p:cNvSpPr>
          <p:nvPr>
            <p:ph idx="1"/>
          </p:nvPr>
        </p:nvSpPr>
        <p:spPr>
          <a:xfrm>
            <a:off x="457200" y="1600200"/>
            <a:ext cx="8229600" cy="4724400"/>
          </a:xfrm>
        </p:spPr>
        <p:txBody>
          <a:bodyPr>
            <a:normAutofit fontScale="62500" lnSpcReduction="20000"/>
          </a:bodyPr>
          <a:lstStyle/>
          <a:p>
            <a:pPr>
              <a:lnSpc>
                <a:spcPct val="110000"/>
              </a:lnSpc>
            </a:pPr>
            <a:r>
              <a:rPr lang="en-GB" b="1" dirty="0"/>
              <a:t>Social – Wednesday</a:t>
            </a:r>
            <a:endParaRPr lang="en-GB" dirty="0" smtClean="0"/>
          </a:p>
          <a:p>
            <a:pPr lvl="1">
              <a:lnSpc>
                <a:spcPct val="110000"/>
              </a:lnSpc>
            </a:pPr>
            <a:r>
              <a:rPr lang="en-GB" dirty="0" smtClean="0"/>
              <a:t>Athens orientation tour and Acropolis visit followed by dinner was an optional function</a:t>
            </a:r>
          </a:p>
          <a:p>
            <a:pPr lvl="1">
              <a:lnSpc>
                <a:spcPct val="110000"/>
              </a:lnSpc>
            </a:pPr>
            <a:r>
              <a:rPr lang="en-GB" dirty="0" smtClean="0"/>
              <a:t>Please see the registration desk if you would like to purchase a ticket, please be aware there is limited availability of tickets.  Cost is US$95</a:t>
            </a:r>
          </a:p>
          <a:p>
            <a:pPr lvl="1">
              <a:lnSpc>
                <a:spcPct val="110000"/>
              </a:lnSpc>
            </a:pPr>
            <a:r>
              <a:rPr lang="en-GB" dirty="0" smtClean="0"/>
              <a:t>Reminder to wear comfortable shoes and that dinner is included, however drinks is not so please bring cash to purchase drinks, credit cards are not accepted</a:t>
            </a:r>
          </a:p>
          <a:p>
            <a:pPr lvl="1">
              <a:lnSpc>
                <a:spcPct val="110000"/>
              </a:lnSpc>
            </a:pPr>
            <a:r>
              <a:rPr lang="en-GB" dirty="0" smtClean="0"/>
              <a:t>Buses depart at 17:30, so please meet in the hotel foyer at 17:20</a:t>
            </a:r>
          </a:p>
          <a:p>
            <a:pPr lvl="1">
              <a:lnSpc>
                <a:spcPct val="110000"/>
              </a:lnSpc>
            </a:pPr>
            <a:r>
              <a:rPr lang="en-GB" dirty="0" smtClean="0"/>
              <a:t>Any questions please see Sara or Daniel on the registration desk.</a:t>
            </a:r>
          </a:p>
          <a:p>
            <a:pPr>
              <a:lnSpc>
                <a:spcPct val="110000"/>
              </a:lnSpc>
            </a:pPr>
            <a:r>
              <a:rPr lang="en-GB" b="1" dirty="0"/>
              <a:t>Suggestions for Restaurants</a:t>
            </a:r>
          </a:p>
          <a:p>
            <a:pPr lvl="1">
              <a:lnSpc>
                <a:spcPct val="110000"/>
              </a:lnSpc>
            </a:pPr>
            <a:r>
              <a:rPr lang="en-GB" dirty="0"/>
              <a:t>For suggestions for restaurants in the area, please visit the registration desk for a list of restaurant ideas</a:t>
            </a:r>
          </a:p>
          <a:p>
            <a:pPr lvl="1">
              <a:lnSpc>
                <a:spcPct val="110000"/>
              </a:lnSpc>
            </a:pPr>
            <a:r>
              <a:rPr lang="en-GB" dirty="0"/>
              <a:t>Please note, most local restaurants only accept cash, particularly the smaller ones</a:t>
            </a:r>
            <a:endParaRPr lang="en-US" dirty="0"/>
          </a:p>
          <a:p>
            <a:pPr lvl="1">
              <a:lnSpc>
                <a:spcPct val="110000"/>
              </a:lnSpc>
            </a:pP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370976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31</TotalTime>
  <Words>1538</Words>
  <Application>Microsoft Macintosh PowerPoint</Application>
  <PresentationFormat>On-screen Show (4:3)</PresentationFormat>
  <Paragraphs>297</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Template</vt:lpstr>
      <vt:lpstr>IEEE 802.1 OmniRAN TG September 2014 F2F Meeting</vt:lpstr>
      <vt:lpstr>September 2014 F2F Meeting</vt:lpstr>
      <vt:lpstr>  Meals  </vt:lpstr>
      <vt:lpstr>  Social &amp; Dinners</vt:lpstr>
      <vt:lpstr>Participants, Patents, and Duty to Inform</vt:lpstr>
      <vt:lpstr>Patent Related Links</vt:lpstr>
      <vt:lpstr>Call for Potentially Essential Patents</vt:lpstr>
      <vt:lpstr>Other Guidelines for IEEE WG Meetings</vt:lpstr>
      <vt:lpstr>Resources – URLs</vt:lpstr>
      <vt:lpstr>Sept 2014 Agenda Graphics</vt:lpstr>
      <vt:lpstr>Agenda proposal</vt:lpstr>
      <vt:lpstr>Business#1</vt:lpstr>
      <vt:lpstr>Business#2</vt:lpstr>
      <vt:lpstr>Business#3</vt:lpstr>
      <vt:lpstr>OmniRAN P802.1CF provides a kind of ‘Stage 2’ Specification for IEEE 802</vt:lpstr>
      <vt:lpstr>P802.1CF in the big picture of the Internet</vt:lpstr>
      <vt:lpstr>Aims for P802.1CF</vt:lpstr>
      <vt:lpstr>P802.1CF Project Authorization Request</vt:lpstr>
      <vt:lpstr> P802.1CF Draft ToC </vt:lpstr>
      <vt:lpstr>Business#4</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164</cp:revision>
  <cp:lastPrinted>1998-02-10T13:28:06Z</cp:lastPrinted>
  <dcterms:created xsi:type="dcterms:W3CDTF">2011-12-30T17:06:23Z</dcterms:created>
  <dcterms:modified xsi:type="dcterms:W3CDTF">2014-09-15T06:50:02Z</dcterms:modified>
</cp:coreProperties>
</file>